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2" r:id="rId6"/>
    <p:sldId id="278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3072" autoAdjust="0"/>
  </p:normalViewPr>
  <p:slideViewPr>
    <p:cSldViewPr>
      <p:cViewPr varScale="1">
        <p:scale>
          <a:sx n="62" d="100"/>
          <a:sy n="62" d="100"/>
        </p:scale>
        <p:origin x="208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476FE-A392-49A1-943B-B041990C1E11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F067B-270B-461F-A772-A39E0ECC47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0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I’d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to </a:t>
            </a:r>
            <a:r>
              <a:rPr lang="fr-FR" dirty="0" err="1" smtClean="0"/>
              <a:t>thank</a:t>
            </a:r>
            <a:r>
              <a:rPr lang="fr-FR" dirty="0" smtClean="0"/>
              <a:t> the </a:t>
            </a:r>
            <a:r>
              <a:rPr lang="fr-FR" dirty="0" err="1" smtClean="0"/>
              <a:t>organizers</a:t>
            </a:r>
            <a:r>
              <a:rPr lang="fr-FR" dirty="0" smtClean="0"/>
              <a:t> for </a:t>
            </a:r>
            <a:r>
              <a:rPr lang="fr-FR" dirty="0" err="1" smtClean="0"/>
              <a:t>inviting</a:t>
            </a:r>
            <a:r>
              <a:rPr lang="fr-FR" dirty="0" smtClean="0"/>
              <a:t> me.</a:t>
            </a:r>
          </a:p>
          <a:p>
            <a:r>
              <a:rPr lang="fr-FR" dirty="0" err="1" smtClean="0"/>
              <a:t>I’m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new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on expectation propagation,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shines</a:t>
            </a:r>
            <a:r>
              <a:rPr lang="fr-FR" baseline="0" dirty="0" smtClean="0"/>
              <a:t> a new light on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algorithm</a:t>
            </a:r>
            <a:r>
              <a:rPr lang="fr-FR" baseline="0" dirty="0" smtClean="0"/>
              <a:t>, by </a:t>
            </a:r>
            <a:r>
              <a:rPr lang="fr-FR" baseline="0" dirty="0" err="1" smtClean="0"/>
              <a:t>showing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smoothed</a:t>
            </a:r>
            <a:r>
              <a:rPr lang="fr-FR" baseline="0" dirty="0" smtClean="0"/>
              <a:t> gradient </a:t>
            </a:r>
            <a:r>
              <a:rPr lang="fr-FR" baseline="0" dirty="0" err="1" smtClean="0"/>
              <a:t>descent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067B-270B-461F-A772-A39E0ECC47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2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: </a:t>
            </a:r>
            <a:r>
              <a:rPr lang="fr-FR" dirty="0" err="1" smtClean="0"/>
              <a:t>Bayesian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are susceptible to </a:t>
            </a:r>
            <a:r>
              <a:rPr lang="fr-FR" baseline="0" dirty="0" err="1" smtClean="0"/>
              <a:t>computational</a:t>
            </a:r>
            <a:r>
              <a:rPr lang="fr-FR" baseline="0" dirty="0" smtClean="0"/>
              <a:t> trouble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You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think</a:t>
            </a:r>
            <a:r>
              <a:rPr lang="fr-FR" baseline="0" dirty="0" smtClean="0"/>
              <a:t> of the first </a:t>
            </a:r>
            <a:r>
              <a:rPr lang="fr-FR" baseline="0" dirty="0" err="1" smtClean="0"/>
              <a:t>choice</a:t>
            </a:r>
            <a:r>
              <a:rPr lang="fr-FR" baseline="0" dirty="0" smtClean="0"/>
              <a:t> as conservative, and a bit </a:t>
            </a:r>
            <a:r>
              <a:rPr lang="fr-FR" baseline="0" dirty="0" err="1" smtClean="0"/>
              <a:t>boring</a:t>
            </a:r>
            <a:r>
              <a:rPr lang="fr-FR" baseline="0" dirty="0" smtClean="0"/>
              <a:t>, sort of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Jeb</a:t>
            </a:r>
            <a:r>
              <a:rPr lang="fr-FR" baseline="0" dirty="0" smtClean="0"/>
              <a:t> Bush</a:t>
            </a:r>
          </a:p>
          <a:p>
            <a:r>
              <a:rPr lang="fr-FR" baseline="0" dirty="0" err="1" smtClean="0"/>
              <a:t>While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are the opposite of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2007 Senator </a:t>
            </a:r>
            <a:r>
              <a:rPr lang="fr-FR" baseline="0" dirty="0" err="1" smtClean="0"/>
              <a:t>Barrack</a:t>
            </a:r>
            <a:r>
              <a:rPr lang="fr-FR" baseline="0" dirty="0" smtClean="0"/>
              <a:t> Obama</a:t>
            </a:r>
          </a:p>
          <a:p>
            <a:r>
              <a:rPr lang="fr-FR" baseline="0" dirty="0" err="1" smtClean="0"/>
              <a:t>What</a:t>
            </a:r>
            <a:r>
              <a:rPr lang="fr-FR" baseline="0" dirty="0" smtClean="0"/>
              <a:t> 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show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talk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closely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linked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067B-270B-461F-A772-A39E0ECC47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49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of a </a:t>
            </a:r>
            <a:r>
              <a:rPr lang="fr-FR" baseline="0" dirty="0" err="1" smtClean="0"/>
              <a:t>posterior</a:t>
            </a:r>
            <a:r>
              <a:rPr lang="fr-FR" baseline="0" dirty="0" smtClean="0"/>
              <a:t> distribution</a:t>
            </a:r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laplace</a:t>
            </a:r>
            <a:r>
              <a:rPr lang="fr-FR" baseline="0" dirty="0" smtClean="0"/>
              <a:t> approximation </a:t>
            </a:r>
            <a:r>
              <a:rPr lang="fr-FR" baseline="0" dirty="0" err="1" smtClean="0"/>
              <a:t>consists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finding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maximum and </a:t>
            </a:r>
            <a:r>
              <a:rPr lang="fr-FR" baseline="0" dirty="0" err="1" smtClean="0"/>
              <a:t>fitting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purely</a:t>
            </a:r>
            <a:r>
              <a:rPr lang="fr-FR" baseline="0" dirty="0" smtClean="0"/>
              <a:t> local </a:t>
            </a:r>
            <a:r>
              <a:rPr lang="fr-FR" baseline="0" dirty="0" err="1" smtClean="0"/>
              <a:t>Gaussian</a:t>
            </a:r>
            <a:r>
              <a:rPr lang="fr-FR" baseline="0" dirty="0" smtClean="0"/>
              <a:t> approximation </a:t>
            </a:r>
            <a:r>
              <a:rPr lang="fr-FR" baseline="0" dirty="0" err="1" smtClean="0"/>
              <a:t>there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067B-270B-461F-A772-A39E0ECC47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77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Final </a:t>
            </a:r>
            <a:r>
              <a:rPr lang="fr-FR" dirty="0" err="1" smtClean="0"/>
              <a:t>great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:</a:t>
            </a:r>
            <a:r>
              <a:rPr lang="fr-FR" baseline="0" dirty="0" smtClean="0"/>
              <a:t> </a:t>
            </a:r>
            <a:r>
              <a:rPr lang="fr-FR" dirty="0" smtClean="0"/>
              <a:t>Gradient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descent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appeals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physical</a:t>
            </a:r>
            <a:r>
              <a:rPr lang="fr-FR" baseline="0" dirty="0" smtClean="0"/>
              <a:t> intuitions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matches the </a:t>
            </a:r>
            <a:r>
              <a:rPr lang="fr-FR" baseline="0" dirty="0" err="1" smtClean="0"/>
              <a:t>dynamics</a:t>
            </a:r>
            <a:r>
              <a:rPr lang="fr-FR" baseline="0" dirty="0" smtClean="0"/>
              <a:t> of an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sliding</a:t>
            </a:r>
            <a:r>
              <a:rPr lang="fr-FR" baseline="0" dirty="0" smtClean="0"/>
              <a:t> down a </a:t>
            </a:r>
            <a:r>
              <a:rPr lang="fr-FR" baseline="0" dirty="0" err="1" smtClean="0"/>
              <a:t>slope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067B-270B-461F-A772-A39E0ECC47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82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hope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help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understand</a:t>
            </a:r>
            <a:r>
              <a:rPr lang="fr-FR" baseline="0" dirty="0" smtClean="0"/>
              <a:t> EP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own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Thank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attention.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067B-270B-461F-A772-A39E0ECC472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57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B5AE-FCE3-425C-914A-611BAE2F1151}" type="datetime1">
              <a:rPr lang="en-US" smtClean="0"/>
              <a:t>12/8/2016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769-0636-407E-9D87-1E7F129E043F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99EB-13DF-4C78-ADE1-143D96B9E035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0A1F-285C-4F02-B9FE-B617A3469E17}" type="datetime1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D801-62E4-4E84-ACC1-F2AA0F9888E0}" type="datetime1">
              <a:rPr lang="en-US" smtClean="0"/>
              <a:t>12/8/2016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93F5623-23E7-4957-A11B-A5AD5C369957}" type="datetime1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B7D-AD81-4E0D-B5D8-3C14587A7601}" type="datetime1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7E8-C623-499E-B2F6-8C612AF4E779}" type="datetime1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66CE-76BA-4B12-9EA6-952A737DB52A}" type="datetime1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BC85-CC12-4FAB-8ED6-11AC4B2B3F01}" type="datetime1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9ECD43-3EDD-4BD4-A6F6-DD60181B0AB5}" type="datetime1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75DC42E-6506-4E34-B9C8-3C2E62F141F8}" type="datetime1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avi"/><Relationship Id="rId1" Type="http://schemas.microsoft.com/office/2007/relationships/media" Target="../media/media5.avi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avi"/><Relationship Id="rId1" Type="http://schemas.microsoft.com/office/2007/relationships/media" Target="../media/media6.avi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avi"/><Relationship Id="rId7" Type="http://schemas.openxmlformats.org/officeDocument/2006/relationships/image" Target="../media/image9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avi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media" Target="../media/media4.avi"/><Relationship Id="rId7" Type="http://schemas.openxmlformats.org/officeDocument/2006/relationships/image" Target="../media/image11.png"/><Relationship Id="rId2" Type="http://schemas.openxmlformats.org/officeDocument/2006/relationships/video" Target="../media/media3.avi"/><Relationship Id="rId1" Type="http://schemas.microsoft.com/office/2007/relationships/media" Target="../media/media3.avi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avi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Guillaume Dehaene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Expectation-Propagation </a:t>
            </a:r>
            <a:r>
              <a:rPr lang="fr-FR" dirty="0" err="1" smtClean="0"/>
              <a:t>performs</a:t>
            </a:r>
            <a:r>
              <a:rPr lang="fr-FR" dirty="0" smtClean="0"/>
              <a:t> </a:t>
            </a:r>
            <a:r>
              <a:rPr lang="fr-FR" dirty="0" err="1" smtClean="0"/>
              <a:t>smooth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en-US" sz="2700" dirty="0"/>
              <a:t>Advances in Approximate Bayesian </a:t>
            </a:r>
            <a:r>
              <a:rPr lang="en-US" sz="2700" dirty="0" smtClean="0"/>
              <a:t>Inference 2016</a:t>
            </a:r>
            <a:endParaRPr lang="en-US" sz="27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27" y="4953000"/>
            <a:ext cx="2539746" cy="130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4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</a:t>
            </a:r>
            <a:r>
              <a:rPr lang="en-US" b="1" dirty="0" smtClean="0"/>
              <a:t>2</a:t>
            </a:r>
            <a:r>
              <a:rPr lang="en-US" dirty="0" smtClean="0"/>
              <a:t>: </a:t>
            </a:r>
            <a:r>
              <a:rPr lang="en-US" i="1" dirty="0" smtClean="0"/>
              <a:t>smoothed</a:t>
            </a:r>
            <a:r>
              <a:rPr lang="en-US" dirty="0" smtClean="0"/>
              <a:t> </a:t>
            </a:r>
            <a:r>
              <a:rPr lang="en-US" dirty="0"/>
              <a:t>gradient descent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 smtClean="0"/>
                  <a:t>Initialize with any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1" dirty="0"/>
              </a:p>
              <a:p>
                <a:pPr>
                  <a:buFontTx/>
                  <a:buChar char="-"/>
                </a:pPr>
                <a:r>
                  <a:rPr lang="en-US" dirty="0"/>
                  <a:t>Loop:</a:t>
                </a:r>
              </a:p>
              <a:p>
                <a:pPr marL="274320" lvl="1" indent="0">
                  <a:buNone/>
                </a:pPr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3600" dirty="0"/>
              </a:p>
              <a:p>
                <a:pPr marL="274320" lvl="1" indent="0">
                  <a:buNone/>
                </a:pPr>
                <a:r>
                  <a:rPr lang="fr-FR" sz="3600" dirty="0"/>
                  <a:t>	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/>
                  <a:t>	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fr-FR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3000" i="1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fr-FR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3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r-FR" sz="3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30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fr-F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3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2057400" y="4038600"/>
            <a:ext cx="914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715000" y="4038600"/>
            <a:ext cx="93507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2971088" y="3962399"/>
            <a:ext cx="5698286" cy="584776"/>
            <a:chOff x="2971088" y="3962399"/>
            <a:chExt cx="5698286" cy="584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971088" y="3962400"/>
                  <a:ext cx="201930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≈</m:t>
                        </m:r>
                        <m:sSup>
                          <m:sSup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p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088" y="3962400"/>
                  <a:ext cx="201930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650074" y="3962399"/>
                  <a:ext cx="201930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≈</m:t>
                        </m:r>
                        <m:sSup>
                          <m:sSup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p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074" y="3962399"/>
                  <a:ext cx="201930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69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2</a:t>
            </a:r>
            <a:r>
              <a:rPr lang="en-US" dirty="0"/>
              <a:t>: </a:t>
            </a:r>
            <a:r>
              <a:rPr lang="en-US" i="1" dirty="0"/>
              <a:t>smoothed</a:t>
            </a:r>
            <a:r>
              <a:rPr lang="en-US" dirty="0"/>
              <a:t> gradient descent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moothedRigh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42288" y="16002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-Divergence minimization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8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instead of KL, we minimize: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Then, local minima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are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4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</a:t>
            </a:r>
            <a:r>
              <a:rPr lang="en-US" b="1" dirty="0" smtClean="0"/>
              <a:t>3</a:t>
            </a:r>
            <a:r>
              <a:rPr lang="en-US" dirty="0" smtClean="0"/>
              <a:t>: </a:t>
            </a:r>
            <a:r>
              <a:rPr lang="en-US" i="1" dirty="0" smtClean="0"/>
              <a:t>hybrid smoothing </a:t>
            </a:r>
            <a:r>
              <a:rPr lang="en-US" dirty="0" smtClean="0"/>
              <a:t>GD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Tx/>
                  <a:buChar char="-"/>
                </a:pPr>
                <a:r>
                  <a:rPr lang="en-US" dirty="0" smtClean="0"/>
                  <a:t>Initialize with any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1" dirty="0"/>
              </a:p>
              <a:p>
                <a:pPr>
                  <a:buFontTx/>
                  <a:buChar char="-"/>
                </a:pPr>
                <a:r>
                  <a:rPr lang="en-US" dirty="0"/>
                  <a:t>Loop:</a:t>
                </a:r>
              </a:p>
              <a:p>
                <a:pPr marL="274320" lvl="1" indent="0">
                  <a:buNone/>
                </a:pPr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fr-FR" sz="3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3600" dirty="0"/>
              </a:p>
              <a:p>
                <a:pPr marL="274320" lvl="1" indent="0">
                  <a:buNone/>
                </a:pPr>
                <a:r>
                  <a:rPr lang="fr-FR" sz="3600" dirty="0"/>
                  <a:t>	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  </a:t>
                </a:r>
              </a:p>
              <a:p>
                <a:pPr marL="274320" lvl="1" indent="0">
                  <a:buNone/>
                </a:pPr>
                <a:r>
                  <a:rPr lang="en-US" sz="3600" dirty="0"/>
                  <a:t>	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𝑣𝑎</m:t>
                            </m:r>
                            <m:sSub>
                              <m:sSubPr>
                                <m:ctrlP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fr-FR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3000" i="1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fr-FR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3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r-FR" sz="3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30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fr-F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32" t="-21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/>
          <p:cNvCxnSpPr/>
          <p:nvPr/>
        </p:nvCxnSpPr>
        <p:spPr>
          <a:xfrm>
            <a:off x="1219200" y="3124200"/>
            <a:ext cx="3276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019800" y="3124200"/>
            <a:ext cx="76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133600" y="3810000"/>
            <a:ext cx="76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133600" y="4648200"/>
            <a:ext cx="594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11"/>
          <p:cNvGrpSpPr/>
          <p:nvPr/>
        </p:nvGrpSpPr>
        <p:grpSpPr>
          <a:xfrm>
            <a:off x="2133600" y="3498463"/>
            <a:ext cx="2019300" cy="1658312"/>
            <a:chOff x="507869" y="4244347"/>
            <a:chExt cx="2019300" cy="1658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07869" y="4244347"/>
                  <a:ext cx="201930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≈</m:t>
                        </m:r>
                        <m:sSup>
                          <m:sSup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p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69" y="4244347"/>
                  <a:ext cx="201930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7869" y="5317884"/>
                  <a:ext cx="201930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≈</m:t>
                        </m:r>
                        <m:sSup>
                          <m:sSup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p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69" y="5317884"/>
                  <a:ext cx="201930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372600" y="3992828"/>
                <a:ext cx="5562600" cy="13107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fr-FR" sz="3200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p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3200" b="1" dirty="0" smtClean="0"/>
                  <a:t> </a:t>
                </a:r>
              </a:p>
              <a:p>
                <a:pPr/>
                <a:r>
                  <a:rPr lang="fr-FR" sz="3200" b="1" dirty="0" smtClean="0"/>
                  <a:t> </a:t>
                </a:r>
                <a14:m>
                  <m:oMath xmlns:m="http://schemas.openxmlformats.org/officeDocument/2006/math">
                    <m:r>
                      <a:rPr lang="fr-FR" sz="3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𝒗𝒂</m:t>
                            </m:r>
                            <m:sSub>
                              <m:sSubPr>
                                <m:ctrlPr>
                                  <a:rPr lang="fr-FR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200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fr-FR" sz="32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>
                      <m:sSubPr>
                        <m:ctrlPr>
                          <a:rPr lang="fr-F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fr-FR" sz="3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p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992828"/>
                <a:ext cx="5562600" cy="1310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9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algorithm 3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 </a:t>
                </a:r>
                <a:r>
                  <a:rPr lang="en-US" b="1" dirty="0" smtClean="0"/>
                  <a:t>only </a:t>
                </a:r>
                <a:r>
                  <a:rPr lang="en-US" b="1" dirty="0" smtClean="0"/>
                  <a:t>difference</a:t>
                </a:r>
                <a:r>
                  <a:rPr lang="en-US" dirty="0" smtClean="0"/>
                  <a:t> (not obvious for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-term):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 poor approximation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By </a:t>
                </a:r>
                <a:r>
                  <a:rPr lang="en-US" dirty="0" smtClean="0"/>
                  <a:t>a </a:t>
                </a:r>
                <a:r>
                  <a:rPr lang="en-US" dirty="0" smtClean="0"/>
                  <a:t>superior </a:t>
                </a:r>
                <a:r>
                  <a:rPr lang="en-US" i="1" dirty="0" smtClean="0"/>
                  <a:t>hybrid</a:t>
                </a:r>
                <a:r>
                  <a:rPr lang="en-US" dirty="0" smtClean="0"/>
                  <a:t> approximation: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40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fr-F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fr-F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4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9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Propagation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Assume that the target can be factorized: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Then EP seeks a Gaussian approximation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They are improved iteratively</a:t>
                </a:r>
                <a:endParaRPr lang="en-US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Algorithm 4</a:t>
            </a:r>
            <a:r>
              <a:rPr lang="en-US" dirty="0" smtClean="0"/>
              <a:t>: classic Expectation Propagation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 smtClean="0"/>
                  <a:t>Loop:</a:t>
                </a: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hybrid: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and </a:t>
                </a:r>
                <a:r>
                  <a:rPr lang="fr-FR" dirty="0" err="1" smtClean="0"/>
                  <a:t>its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mean</a:t>
                </a:r>
                <a:r>
                  <a:rPr lang="fr-FR" dirty="0" smtClean="0"/>
                  <a:t> and variance:</a:t>
                </a:r>
              </a:p>
              <a:p>
                <a:pPr marL="274320" lvl="1" indent="0">
                  <a:buNone/>
                </a:pPr>
                <a:r>
                  <a:rPr lang="fr-FR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Tx/>
                  <a:buChar char="-"/>
                </a:pPr>
                <a:endParaRPr lang="en-US" dirty="0" smtClean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approximation: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𝑣𝑎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Tx/>
                  <a:buChar char="-"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3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19800" y="4572000"/>
                <a:ext cx="1828800" cy="6313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1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fr-F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sz="3200" b="1" i="1" smtClean="0">
                          <a:latin typeface="Cambria Math" panose="02040503050406030204" pitchFamily="18" charset="0"/>
                        </a:rPr>
                        <m:t>∏</m:t>
                      </m:r>
                      <m:sSub>
                        <m:sSubPr>
                          <m:ctrlPr>
                            <a:rPr lang="fr-F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72000"/>
                <a:ext cx="1828800" cy="63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00800" y="2286000"/>
                <a:ext cx="914400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fr-FR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0"/>
                <a:ext cx="9144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5</a:t>
            </a:r>
            <a:r>
              <a:rPr lang="en-US" dirty="0"/>
              <a:t>: </a:t>
            </a:r>
            <a:r>
              <a:rPr lang="en-US" i="1" dirty="0"/>
              <a:t>smooth</a:t>
            </a:r>
            <a:r>
              <a:rPr lang="en-US" dirty="0"/>
              <a:t> EP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Factorizing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has split the energy landscape:</a:t>
                </a:r>
              </a:p>
              <a:p>
                <a:pPr marL="0" indent="0">
                  <a:buNone/>
                </a:pPr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3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, use a different smoothing: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1362" t="-21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plitting-anima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11825" y="1981200"/>
            <a:ext cx="2593975" cy="1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</a:t>
            </a:r>
            <a:r>
              <a:rPr lang="en-US" b="1" dirty="0" smtClean="0"/>
              <a:t>5</a:t>
            </a:r>
            <a:r>
              <a:rPr lang="en-US" dirty="0" smtClean="0"/>
              <a:t>: </a:t>
            </a:r>
            <a:r>
              <a:rPr lang="en-US" i="1" dirty="0" smtClean="0"/>
              <a:t>smooth</a:t>
            </a:r>
            <a:r>
              <a:rPr lang="en-US" dirty="0" smtClean="0"/>
              <a:t> EP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Tx/>
                  <a:buChar char="-"/>
                </a:pPr>
                <a:r>
                  <a:rPr lang="en-US" dirty="0" smtClean="0"/>
                  <a:t>Initialize with any Gaussians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1" dirty="0"/>
              </a:p>
              <a:p>
                <a:pPr>
                  <a:buFontTx/>
                  <a:buChar char="-"/>
                </a:pPr>
                <a:r>
                  <a:rPr lang="en-US" dirty="0"/>
                  <a:t>Loop:</a:t>
                </a:r>
              </a:p>
              <a:p>
                <a:pPr marL="274320" lvl="1" indent="0">
                  <a:buNone/>
                </a:pPr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∏"/>
                        <m:supHide m:val="on"/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600" dirty="0"/>
              </a:p>
              <a:p>
                <a:pPr marL="274320" lvl="1" indent="0">
                  <a:buNone/>
                </a:pPr>
                <a:r>
                  <a:rPr lang="fr-FR" sz="3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600" dirty="0" smtClean="0"/>
                  <a:t>		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/>
                  <a:t>	  </a:t>
                </a:r>
              </a:p>
              <a:p>
                <a:pPr marL="274320" lvl="1" indent="0">
                  <a:buNone/>
                </a:pPr>
                <a:r>
                  <a:rPr lang="en-US" sz="3600" dirty="0"/>
                  <a:t>	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𝑣𝑎</m:t>
                            </m:r>
                            <m:sSub>
                              <m:sSubPr>
                                <m:ctrlPr>
                                  <a:rPr lang="fr-F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3000" i="1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fr-FR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3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r-FR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fr-FR" sz="3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30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fr-F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32" t="-21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5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vs Smooth EP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Algorithm 4:</a:t>
            </a:r>
          </a:p>
          <a:p>
            <a:pPr>
              <a:buFontTx/>
              <a:buChar char="-"/>
            </a:pPr>
            <a:r>
              <a:rPr lang="en-US" dirty="0" smtClean="0"/>
              <a:t>Computationally efficient</a:t>
            </a:r>
          </a:p>
          <a:p>
            <a:pPr>
              <a:buFontTx/>
              <a:buChar char="-"/>
            </a:pPr>
            <a:r>
              <a:rPr lang="en-US" dirty="0" smtClean="0"/>
              <a:t>Completely unintuitive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Algorithm 5:</a:t>
            </a:r>
          </a:p>
          <a:p>
            <a:pPr>
              <a:buFontTx/>
              <a:buChar char="-"/>
            </a:pPr>
            <a:r>
              <a:rPr lang="en-US" dirty="0" smtClean="0"/>
              <a:t>Intuitive: linked to Newton’s method</a:t>
            </a:r>
          </a:p>
          <a:p>
            <a:pPr>
              <a:buFontTx/>
              <a:buChar char="-"/>
            </a:pPr>
            <a:r>
              <a:rPr lang="en-US" dirty="0" smtClean="0"/>
              <a:t>Tractable to analysis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should we choose?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2050" name="Picture 2" descr="Image result for spiderman peter par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715512" cy="24286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iderman peter par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5" b="49353"/>
          <a:stretch/>
        </p:blipFill>
        <p:spPr bwMode="auto">
          <a:xfrm>
            <a:off x="5029200" y="3919714"/>
            <a:ext cx="3715512" cy="24100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3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Computational</a:t>
            </a:r>
            <a:r>
              <a:rPr lang="fr-FR" dirty="0" smtClean="0"/>
              <a:t> troubles in </a:t>
            </a:r>
            <a:r>
              <a:rPr lang="fr-FR" dirty="0" err="1" smtClean="0"/>
              <a:t>Bayesia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dirty="0" smtClean="0"/>
                  <a:t>If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want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approximate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fr-FR" dirty="0" smtClean="0"/>
                  <a:t>:</a:t>
                </a:r>
              </a:p>
              <a:p>
                <a:pPr>
                  <a:buFontTx/>
                  <a:buChar char="-"/>
                </a:pPr>
                <a:r>
                  <a:rPr lang="fr-FR" dirty="0" err="1" smtClean="0"/>
                  <a:t>Gaussian</a:t>
                </a:r>
                <a:r>
                  <a:rPr lang="fr-FR" dirty="0" smtClean="0"/>
                  <a:t> approximations:</a:t>
                </a:r>
                <a:endParaRPr lang="fr-FR" dirty="0"/>
              </a:p>
              <a:p>
                <a:pPr marL="514350" indent="-514350">
                  <a:buAutoNum type="arabicPeriod"/>
                </a:pPr>
                <a:r>
                  <a:rPr lang="fr-FR" dirty="0" smtClean="0"/>
                  <a:t>Laplace approximation + Gradient </a:t>
                </a:r>
                <a:r>
                  <a:rPr lang="fr-FR" dirty="0" err="1" smtClean="0"/>
                  <a:t>Descent</a:t>
                </a:r>
                <a:endParaRPr lang="fr-FR" dirty="0" smtClean="0"/>
              </a:p>
              <a:p>
                <a:pPr marL="514350" indent="-514350">
                  <a:buAutoNum type="arabicPeriod"/>
                </a:pPr>
                <a:endParaRPr lang="fr-FR" dirty="0" smtClean="0"/>
              </a:p>
              <a:p>
                <a:pPr marL="514350" indent="-514350">
                  <a:buAutoNum type="arabicPeriod"/>
                </a:pPr>
                <a:r>
                  <a:rPr lang="fr-FR" dirty="0" err="1" smtClean="0"/>
                  <a:t>Variational</a:t>
                </a:r>
                <a:r>
                  <a:rPr lang="fr-FR" dirty="0" smtClean="0"/>
                  <a:t> Bayes (and a variant)</a:t>
                </a:r>
              </a:p>
              <a:p>
                <a:pPr marL="514350" indent="-514350">
                  <a:buAutoNum type="arabicPeriod"/>
                </a:pPr>
                <a:r>
                  <a:rPr lang="fr-FR" dirty="0" smtClean="0"/>
                  <a:t>Expectation Propagation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Algorithm 1</a:t>
                </a:r>
                <a:r>
                  <a:rPr lang="en-US" dirty="0" smtClean="0"/>
                  <a:t>: iterating on Gaussians to perform GD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Algorithm 2</a:t>
                </a:r>
                <a:r>
                  <a:rPr lang="en-US" dirty="0" smtClean="0"/>
                  <a:t>: smoothed GD computes VB approx.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Algorithm 3:</a:t>
                </a:r>
                <a:r>
                  <a:rPr lang="en-US" dirty="0" smtClean="0"/>
                  <a:t> hybrid smoothing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 smtClean="0"/>
                  <a:t> approx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Algorithm 5</a:t>
                </a:r>
                <a:r>
                  <a:rPr lang="en-US" dirty="0" smtClean="0"/>
                  <a:t>: complicated hybrid smoothing which			      computes EP approximation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can re-use our understanding of Newton’s when we think of EP</a:t>
                </a:r>
              </a:p>
              <a:p>
                <a:pPr marL="0" indent="0">
                  <a:buNone/>
                </a:pPr>
                <a:r>
                  <a:rPr lang="en-US" dirty="0" smtClean="0"/>
                  <a:t>Possible path towards improved EP algorithms?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5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This might prove a path towards theoretical results on EP: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 smtClean="0"/>
                  <a:t>Intuitively proves the link between EP and VB:</a:t>
                </a:r>
              </a:p>
              <a:p>
                <a:pPr lvl="1">
                  <a:buFontTx/>
                  <a:buChar char="-"/>
                </a:pPr>
                <a:r>
                  <a:rPr lang="en-US" dirty="0" smtClean="0"/>
                  <a:t>The only difference between </a:t>
                </a:r>
                <a:r>
                  <a:rPr lang="en-US" sz="2800" b="1" dirty="0" smtClean="0"/>
                  <a:t>2</a:t>
                </a:r>
                <a:r>
                  <a:rPr lang="en-US" dirty="0" smtClean="0"/>
                  <a:t> and </a:t>
                </a:r>
                <a:r>
                  <a:rPr lang="en-US" sz="2800" b="1" dirty="0" smtClean="0"/>
                  <a:t>5</a:t>
                </a:r>
                <a:r>
                  <a:rPr lang="en-US" dirty="0" smtClean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smoothing </a:t>
                </a:r>
                <a:endParaRPr lang="en-US" dirty="0" smtClean="0"/>
              </a:p>
              <a:p>
                <a:pPr lvl="1">
                  <a:buFontTx/>
                  <a:buChar char="-"/>
                </a:pPr>
                <a:r>
                  <a:rPr lang="en-US" dirty="0" smtClean="0"/>
                  <a:t>In the limit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EP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VB</a:t>
                </a:r>
              </a:p>
              <a:p>
                <a:pPr lvl="1">
                  <a:buFontTx/>
                  <a:buChar char="-"/>
                </a:pPr>
                <a:r>
                  <a:rPr lang="en-US" dirty="0" smtClean="0"/>
                  <a:t>Corresponds to a large-number of weak factors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362" t="-1333" r="-4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08" y="2514600"/>
            <a:ext cx="5123688" cy="3842766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08" y="2514600"/>
            <a:ext cx="5123688" cy="38427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43200" y="2971800"/>
            <a:ext cx="13163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Probability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705600" y="5943600"/>
                <a:ext cx="3773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943600"/>
                <a:ext cx="3773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Laplace + Gradient </a:t>
            </a:r>
            <a:r>
              <a:rPr lang="fr-FR" dirty="0" err="1" smtClean="0"/>
              <a:t>Descent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Laplace = </a:t>
                </a:r>
                <a:r>
                  <a:rPr lang="fr-FR" dirty="0" err="1" smtClean="0"/>
                  <a:t>Gaussian</a:t>
                </a:r>
                <a:r>
                  <a:rPr lang="fr-FR" dirty="0" smtClean="0"/>
                  <a:t> approximation at the mode</a:t>
                </a:r>
              </a:p>
              <a:p>
                <a:pPr marL="0" indent="0">
                  <a:buNone/>
                </a:pPr>
                <a:r>
                  <a:rPr lang="fr-FR" dirty="0" err="1" smtClean="0"/>
                  <a:t>Computed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Gradient </a:t>
                </a:r>
                <a:r>
                  <a:rPr lang="fr-FR" dirty="0"/>
                  <a:t>Descent 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6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9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Laplace + Gradient </a:t>
            </a:r>
            <a:r>
              <a:rPr lang="fr-FR" dirty="0" err="1" smtClean="0"/>
              <a:t>Descent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Laplace = </a:t>
                </a:r>
                <a:r>
                  <a:rPr lang="fr-FR" dirty="0" err="1" smtClean="0"/>
                  <a:t>Gaussian</a:t>
                </a:r>
                <a:r>
                  <a:rPr lang="fr-FR" dirty="0" smtClean="0"/>
                  <a:t> approximation at the mode</a:t>
                </a:r>
              </a:p>
              <a:p>
                <a:pPr marL="0" indent="0">
                  <a:buNone/>
                </a:pPr>
                <a:r>
                  <a:rPr lang="fr-FR" dirty="0" err="1" smtClean="0"/>
                  <a:t>Computed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Gradient </a:t>
                </a:r>
                <a:r>
                  <a:rPr lang="fr-FR" dirty="0" err="1" smtClean="0"/>
                  <a:t>Descent</a:t>
                </a:r>
                <a:r>
                  <a:rPr lang="fr-FR" dirty="0" smtClean="0"/>
                  <a:t> 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smtClean="0"/>
                  <a:t>The </a:t>
                </a:r>
                <a:r>
                  <a:rPr lang="fr-FR" dirty="0" err="1" smtClean="0"/>
                  <a:t>mathematically</a:t>
                </a:r>
                <a:r>
                  <a:rPr lang="fr-FR" dirty="0" smtClean="0"/>
                  <a:t> conservative </a:t>
                </a:r>
                <a:r>
                  <a:rPr lang="fr-FR" dirty="0" err="1" smtClean="0"/>
                  <a:t>choice</a:t>
                </a:r>
                <a:r>
                  <a:rPr lang="fr-FR" dirty="0" smtClean="0"/>
                  <a:t>:</a:t>
                </a:r>
              </a:p>
              <a:p>
                <a:pPr>
                  <a:buFontTx/>
                  <a:buChar char="-"/>
                </a:pPr>
                <a:r>
                  <a:rPr lang="fr-FR" dirty="0" smtClean="0"/>
                  <a:t>Gradient </a:t>
                </a:r>
                <a:r>
                  <a:rPr lang="fr-FR" dirty="0" err="1" smtClean="0"/>
                  <a:t>Descent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well-understood</a:t>
                </a:r>
                <a:endParaRPr lang="fr-FR" dirty="0" smtClean="0"/>
              </a:p>
              <a:p>
                <a:pPr>
                  <a:buFontTx/>
                  <a:buChar char="-"/>
                </a:pPr>
                <a:r>
                  <a:rPr lang="fr-FR" dirty="0" smtClean="0"/>
                  <a:t>Laplace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exact in the large-data </a:t>
                </a:r>
                <a:r>
                  <a:rPr lang="fr-FR" dirty="0" err="1" smtClean="0"/>
                  <a:t>limit</a:t>
                </a:r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0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dientDescentRigh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43704" y="2744724"/>
            <a:ext cx="4061968" cy="3046476"/>
          </a:xfrm>
          <a:prstGeom prst="rect">
            <a:avLst/>
          </a:prstGeom>
        </p:spPr>
      </p:pic>
      <p:pic>
        <p:nvPicPr>
          <p:cNvPr id="9" name="gradientDescentLeft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9720" y="2744724"/>
            <a:ext cx="4061968" cy="30464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Physical intuitions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Gradient </a:t>
                </a:r>
                <a:r>
                  <a:rPr lang="fr-FR" dirty="0" err="1" smtClean="0"/>
                  <a:t>Descent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dynamics</a:t>
                </a:r>
                <a:r>
                  <a:rPr lang="fr-FR" dirty="0" smtClean="0"/>
                  <a:t> of a </a:t>
                </a:r>
                <a:r>
                  <a:rPr lang="fr-FR" dirty="0" err="1" smtClean="0"/>
                  <a:t>sliding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object</a:t>
                </a:r>
                <a:endParaRPr lang="fr-FR" dirty="0" smtClean="0"/>
              </a:p>
              <a:p>
                <a:pPr>
                  <a:buFontTx/>
                  <a:buChar char="-"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9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1014318" y="3124200"/>
            <a:ext cx="18870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- Log </a:t>
            </a:r>
            <a:r>
              <a:rPr lang="fr-FR" dirty="0" err="1" smtClean="0"/>
              <a:t>probability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86400" y="3124200"/>
            <a:ext cx="18870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- Log </a:t>
            </a:r>
            <a:r>
              <a:rPr lang="fr-FR" dirty="0" err="1" smtClean="0"/>
              <a:t>probability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4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3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Linking</a:t>
            </a:r>
            <a:r>
              <a:rPr lang="fr-FR" dirty="0" smtClean="0"/>
              <a:t> GD, VB and EP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VB and EP </a:t>
            </a:r>
            <a:r>
              <a:rPr lang="fr-FR" dirty="0" err="1" smtClean="0"/>
              <a:t>iterate</a:t>
            </a:r>
            <a:r>
              <a:rPr lang="fr-FR" dirty="0" smtClean="0"/>
              <a:t> </a:t>
            </a:r>
            <a:r>
              <a:rPr lang="fr-FR" dirty="0" err="1" smtClean="0"/>
              <a:t>Gaussian</a:t>
            </a:r>
            <a:r>
              <a:rPr lang="fr-FR" dirty="0" smtClean="0"/>
              <a:t> approximations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an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:</a:t>
            </a:r>
          </a:p>
          <a:p>
            <a:pPr>
              <a:buFontTx/>
              <a:buChar char="-"/>
            </a:pPr>
            <a:r>
              <a:rPr lang="fr-FR" dirty="0" err="1" smtClean="0"/>
              <a:t>Iterates</a:t>
            </a:r>
            <a:r>
              <a:rPr lang="fr-FR" dirty="0" smtClean="0"/>
              <a:t> </a:t>
            </a:r>
            <a:r>
              <a:rPr lang="fr-FR" dirty="0" err="1" smtClean="0"/>
              <a:t>Gaussian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err="1" smtClean="0"/>
              <a:t>Computes</a:t>
            </a:r>
            <a:r>
              <a:rPr lang="fr-FR" dirty="0" smtClean="0"/>
              <a:t> the Laplace</a:t>
            </a:r>
          </a:p>
          <a:p>
            <a:pPr>
              <a:buFontTx/>
              <a:buChar char="-"/>
            </a:pPr>
            <a:r>
              <a:rPr lang="fr-FR" dirty="0" err="1" smtClean="0"/>
              <a:t>Does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2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 1</a:t>
            </a:r>
            <a:r>
              <a:rPr lang="en-US" dirty="0" smtClean="0"/>
              <a:t>: disguised gradient descent</a:t>
            </a:r>
            <a:endParaRPr lang="en-US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dirty="0" smtClean="0"/>
                  <a:t>Initialize with any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Loop:</a:t>
                </a:r>
              </a:p>
              <a:p>
                <a:pPr marL="274320" lvl="1" indent="0">
                  <a:buNone/>
                </a:pPr>
                <a:r>
                  <a:rPr lang="fr-FR" b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3600" dirty="0" smtClean="0"/>
              </a:p>
              <a:p>
                <a:pPr marL="274320" lvl="1" indent="0">
                  <a:buNone/>
                </a:pPr>
                <a:r>
                  <a:rPr lang="fr-FR" sz="3600" b="0" dirty="0" smtClean="0"/>
                  <a:t>		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 smtClean="0"/>
                  <a:t>	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Tx/>
                  <a:buChar char="-"/>
                </a:pPr>
                <a:endParaRPr lang="en-U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fr-FR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3000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fr-F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fr-F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fr-FR" sz="3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r-FR" sz="3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3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fr-FR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fr-F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3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fr-FR" sz="3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fr-F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 smtClean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3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0700" y="5203536"/>
                <a:ext cx="5562600" cy="16238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fr-FR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3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fr-FR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32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p>
                              <m:r>
                                <a:rPr lang="fr-FR" sz="3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fr-FR" sz="32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fr-FR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p>
                              <m:r>
                                <a:rPr lang="fr-FR" sz="3200" b="1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fr-FR" sz="32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sz="3200" b="1" dirty="0" smtClean="0"/>
              </a:p>
              <a:p>
                <a:r>
                  <a:rPr lang="en-US" sz="3200" b="1" dirty="0" smtClean="0"/>
                  <a:t>This is Newton’s method !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5203536"/>
                <a:ext cx="5562600" cy="1623842"/>
              </a:xfrm>
              <a:prstGeom prst="rect">
                <a:avLst/>
              </a:prstGeom>
              <a:blipFill>
                <a:blip r:embed="rId3"/>
                <a:stretch>
                  <a:fillRect l="-2735" r="-2626" b="-11194"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97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1</a:t>
            </a:r>
            <a:r>
              <a:rPr lang="en-US" dirty="0"/>
              <a:t>: disguised gradient descent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7975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Newton’s method		   DGD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fr-FR" b="0" dirty="0" smtClean="0"/>
                  <a:t>   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𝑞𝑢𝑎𝑑𝑟𝑎𝑡𝑖𝑐</m:t>
                    </m:r>
                  </m:oMath>
                </a14:m>
                <a:r>
                  <a:rPr lang="en-US" dirty="0" smtClean="0"/>
                  <a:t>		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𝑞𝑢𝑎𝑑𝑟𝑎𝑡𝑖𝑐</m:t>
                            </m:r>
                          </m:e>
                        </m:d>
                      </m:e>
                    </m:func>
                  </m:oMath>
                </a14:m>
                <a:endParaRPr lang="fr-FR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𝐺𝑎𝑢𝑠𝑠𝑖𝑎𝑛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797552"/>
              </a:xfrm>
              <a:blipFill>
                <a:blip r:embed="rId6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quadNewtonRigh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01752" y="2058862"/>
            <a:ext cx="4163650" cy="3122738"/>
          </a:xfrm>
          <a:prstGeom prst="rect">
            <a:avLst/>
          </a:prstGeom>
        </p:spPr>
      </p:pic>
      <p:pic>
        <p:nvPicPr>
          <p:cNvPr id="8" name="gaussNewtonRight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2503" y="2058862"/>
            <a:ext cx="4163649" cy="31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Bayes Gaussian approximation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Bayes approach: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Minimize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fr-FR" dirty="0" smtClean="0"/>
                  <a:t/>
                </a:r>
                <a:br>
                  <a:rPr lang="fr-FR" dirty="0" smtClean="0"/>
                </a:br>
                <a:r>
                  <a:rPr lang="fr-FR" dirty="0" smtClean="0"/>
                  <a:t>for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a Gaussian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Local minima respect (</a:t>
                </a:r>
                <a:r>
                  <a:rPr lang="en-US" dirty="0" err="1" smtClean="0"/>
                  <a:t>Opper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Archambeau</a:t>
                </a:r>
                <a:r>
                  <a:rPr lang="en-US" dirty="0" smtClean="0"/>
                  <a:t>, 2007):</a:t>
                </a:r>
              </a:p>
              <a:p>
                <a:pPr marL="0" indent="0">
                  <a:buNone/>
                </a:pPr>
                <a:r>
                  <a:rPr lang="fr-FR" b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𝑣𝑎</m:t>
                            </m:r>
                            <m:sSub>
                              <m:sSubPr>
                                <m:ctrlP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fr-F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fr-FR" sz="3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62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9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21824</TotalTime>
  <Words>517</Words>
  <Application>Microsoft Office PowerPoint</Application>
  <PresentationFormat>On-screen Show (4:3)</PresentationFormat>
  <Paragraphs>189</Paragraphs>
  <Slides>21</Slides>
  <Notes>5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Georgia</vt:lpstr>
      <vt:lpstr>Wingdings</vt:lpstr>
      <vt:lpstr>Wingdings 2</vt:lpstr>
      <vt:lpstr>Civic</vt:lpstr>
      <vt:lpstr>Expectation-Propagation performs smooth gradient descent  Advances in Approximate Bayesian Inference 2016</vt:lpstr>
      <vt:lpstr>Computational troubles in Bayesia</vt:lpstr>
      <vt:lpstr>Laplace + Gradient Descent</vt:lpstr>
      <vt:lpstr>Laplace + Gradient Descent</vt:lpstr>
      <vt:lpstr>Physical intuitions</vt:lpstr>
      <vt:lpstr>Linking GD, VB and EP</vt:lpstr>
      <vt:lpstr>Algorithm 1: disguised gradient descent</vt:lpstr>
      <vt:lpstr>Algorithm 1: disguised gradient descent</vt:lpstr>
      <vt:lpstr>Variational Bayes Gaussian approximation</vt:lpstr>
      <vt:lpstr>Algorithm 2: smoothed gradient descent</vt:lpstr>
      <vt:lpstr>Algorithm 2: smoothed gradient descent</vt:lpstr>
      <vt:lpstr>α-Divergence minimization</vt:lpstr>
      <vt:lpstr>Algorithm 3: hybrid smoothing GD</vt:lpstr>
      <vt:lpstr>Interpreting algorithm 3</vt:lpstr>
      <vt:lpstr>Expectation Propagation</vt:lpstr>
      <vt:lpstr>Algorithm 4: classic Expectation Propagation</vt:lpstr>
      <vt:lpstr>Algorithm 5: smooth EP</vt:lpstr>
      <vt:lpstr>Algorithm 5: smooth EP</vt:lpstr>
      <vt:lpstr>Classic vs Smooth EP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la probabilité et la statistique</dc:title>
  <dc:creator>Guillaume</dc:creator>
  <cp:lastModifiedBy>Guillqu</cp:lastModifiedBy>
  <cp:revision>456</cp:revision>
  <dcterms:created xsi:type="dcterms:W3CDTF">2006-08-16T00:00:00Z</dcterms:created>
  <dcterms:modified xsi:type="dcterms:W3CDTF">2016-12-09T07:12:35Z</dcterms:modified>
</cp:coreProperties>
</file>