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58"/>
    <p:restoredTop sz="85917"/>
  </p:normalViewPr>
  <p:slideViewPr>
    <p:cSldViewPr snapToGrid="0" snapToObjects="1" showGuides="1">
      <p:cViewPr>
        <p:scale>
          <a:sx n="95" d="100"/>
          <a:sy n="95" d="100"/>
        </p:scale>
        <p:origin x="280" y="16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28327-7F18-FF45-98EF-B994E8A9164C}" type="datetimeFigureOut">
              <a:rPr lang="en-US" smtClean="0"/>
              <a:t>12/8/16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84F5F-956D-3B48-A41E-EFE96B6ADAEB}" type="slidenum">
              <a:rPr lang="en-US" smtClean="0"/>
              <a:t>‹#›</a:t>
            </a:fld>
            <a:endParaRPr lang="en-US"/>
          </a:p>
        </p:txBody>
      </p:sp>
    </p:spTree>
    <p:extLst>
      <p:ext uri="{BB962C8B-B14F-4D97-AF65-F5344CB8AC3E}">
        <p14:creationId xmlns:p14="http://schemas.microsoft.com/office/powerpoint/2010/main" val="17656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Dave Moore from UC Berkeley. </a:t>
            </a:r>
            <a:r>
              <a:rPr lang="en-US" dirty="0" smtClean="0"/>
              <a:t>I’m interested in models with symmetries,</a:t>
            </a:r>
            <a:r>
              <a:rPr lang="en-US" baseline="0" dirty="0" smtClean="0"/>
              <a:t> where the posterior is invariant to some class of transformations, like </a:t>
            </a:r>
            <a:r>
              <a:rPr lang="en-US" baseline="0" dirty="0" err="1" smtClean="0"/>
              <a:t>signflips</a:t>
            </a:r>
            <a:r>
              <a:rPr lang="en-US" baseline="0" dirty="0" smtClean="0"/>
              <a:t>, rotations, permutations, etc. This is common whenever we learn a latent </a:t>
            </a:r>
            <a:r>
              <a:rPr lang="en-US" baseline="0" dirty="0" err="1" smtClean="0"/>
              <a:t>represention</a:t>
            </a:r>
            <a:r>
              <a:rPr lang="en-US" baseline="0" dirty="0" smtClean="0"/>
              <a:t>, which is often not identifiable. Posteriors in these models are highly multimodal but very structured.</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2</a:t>
            </a:fld>
            <a:endParaRPr lang="en-US"/>
          </a:p>
        </p:txBody>
      </p:sp>
    </p:spTree>
    <p:extLst>
      <p:ext uri="{BB962C8B-B14F-4D97-AF65-F5344CB8AC3E}">
        <p14:creationId xmlns:p14="http://schemas.microsoft.com/office/powerpoint/2010/main" val="183639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assume symmetries don’t </a:t>
            </a:r>
            <a:r>
              <a:rPr lang="en-US" smtClean="0"/>
              <a:t>matter because they have the picture that </a:t>
            </a:r>
            <a:r>
              <a:rPr lang="en-US" dirty="0" smtClean="0"/>
              <a:t>KL[</a:t>
            </a:r>
            <a:r>
              <a:rPr lang="en-US" dirty="0" err="1" smtClean="0"/>
              <a:t>q|p</a:t>
            </a:r>
            <a:r>
              <a:rPr lang="en-US" dirty="0" smtClean="0"/>
              <a:t>] finds a single mode and they’re all equivalent. But modes aren’t necessarily these isolated things, whenever they’re close together</a:t>
            </a:r>
            <a:r>
              <a:rPr lang="en-US" baseline="0" dirty="0" smtClean="0"/>
              <a:t> </a:t>
            </a:r>
            <a:r>
              <a:rPr lang="en-US" dirty="0" smtClean="0"/>
              <a:t>you</a:t>
            </a:r>
            <a:r>
              <a:rPr lang="en-US" baseline="0" dirty="0" smtClean="0"/>
              <a:t> can get degenerate solutions where your Q distribution straddles multiple modes instead of modeling the structure of a single mode.</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3</a:t>
            </a:fld>
            <a:endParaRPr lang="en-US"/>
          </a:p>
        </p:txBody>
      </p:sp>
    </p:spTree>
    <p:extLst>
      <p:ext uri="{BB962C8B-B14F-4D97-AF65-F5344CB8AC3E}">
        <p14:creationId xmlns:p14="http://schemas.microsoft.com/office/powerpoint/2010/main" val="184498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There’s actually </a:t>
            </a:r>
            <a:r>
              <a:rPr lang="en-US" dirty="0" err="1" smtClean="0"/>
              <a:t>rheory</a:t>
            </a:r>
            <a:r>
              <a:rPr lang="en-US" dirty="0" smtClean="0"/>
              <a:t> analyzing this, in Bayesian matrix factorization the VB solution shrinks</a:t>
            </a:r>
            <a:r>
              <a:rPr lang="en-US" baseline="0" dirty="0" smtClean="0"/>
              <a:t> the small singular values to zero so no matter how much capacity you add the model won’t learn a representation above a particular rank. And they call this effect implicit regularization because it’s actually an artifact of approximate inference, the true posterior does not have this effect. So it seems like an interesting question to say, can we build approximations so that our models actually use their full capacity? </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4</a:t>
            </a:fld>
            <a:endParaRPr lang="en-US"/>
          </a:p>
        </p:txBody>
      </p:sp>
    </p:spTree>
    <p:extLst>
      <p:ext uri="{BB962C8B-B14F-4D97-AF65-F5344CB8AC3E}">
        <p14:creationId xmlns:p14="http://schemas.microsoft.com/office/powerpoint/2010/main" val="74535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know our posterior has symmetries, we should model them explicit in our Q distribution. One way is to start with something simple like a Gaussian and construct the explicit mixture over a symmetry group. When you do this is turns out you get the original ELBO plus an extra KL term that’s always nonnegative, so this is a tighter bound, and you can think of the extra term as encouraging non-degenerate solutions that model individual modes. And you’d think mixtures are intractable but sometimes we </a:t>
            </a:r>
            <a:r>
              <a:rPr lang="en-US" baseline="0" smtClean="0"/>
              <a:t>can actually do this efficiently. </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5</a:t>
            </a:fld>
            <a:endParaRPr lang="en-US"/>
          </a:p>
        </p:txBody>
      </p:sp>
    </p:spTree>
    <p:extLst>
      <p:ext uri="{BB962C8B-B14F-4D97-AF65-F5344CB8AC3E}">
        <p14:creationId xmlns:p14="http://schemas.microsoft.com/office/powerpoint/2010/main" val="137821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simple cases we can see that using a symmetrized posterior avoids implicit regularization and much more closely tracks the true Bayes predictions. </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6</a:t>
            </a:fld>
            <a:endParaRPr lang="en-US"/>
          </a:p>
        </p:txBody>
      </p:sp>
    </p:spTree>
    <p:extLst>
      <p:ext uri="{BB962C8B-B14F-4D97-AF65-F5344CB8AC3E}">
        <p14:creationId xmlns:p14="http://schemas.microsoft.com/office/powerpoint/2010/main" val="713294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matrix factorization, for some cases we</a:t>
            </a:r>
            <a:r>
              <a:rPr lang="en-US" baseline="0" dirty="0" smtClean="0"/>
              <a:t> can efficiently compute the Gaussian mixture over the orthogonal group and it turns out this avoids implicit regularization, lets us use the full model capacity and that yields better predictions. </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7</a:t>
            </a:fld>
            <a:endParaRPr lang="en-US"/>
          </a:p>
        </p:txBody>
      </p:sp>
    </p:spTree>
    <p:extLst>
      <p:ext uri="{BB962C8B-B14F-4D97-AF65-F5344CB8AC3E}">
        <p14:creationId xmlns:p14="http://schemas.microsoft.com/office/powerpoint/2010/main" val="1088288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all still very preliminary, </a:t>
            </a:r>
            <a:r>
              <a:rPr lang="en-US" dirty="0" smtClean="0"/>
              <a:t>there’s a ton of interesting questions, would love to discuss it more at the poster. Thanks!</a:t>
            </a:r>
            <a:endParaRPr lang="en-US" dirty="0"/>
          </a:p>
        </p:txBody>
      </p:sp>
      <p:sp>
        <p:nvSpPr>
          <p:cNvPr id="4" name="Slide Number Placeholder 3"/>
          <p:cNvSpPr>
            <a:spLocks noGrp="1"/>
          </p:cNvSpPr>
          <p:nvPr>
            <p:ph type="sldNum" sz="quarter" idx="10"/>
          </p:nvPr>
        </p:nvSpPr>
        <p:spPr/>
        <p:txBody>
          <a:bodyPr/>
          <a:lstStyle/>
          <a:p>
            <a:fld id="{86084F5F-956D-3B48-A41E-EFE96B6ADAEB}" type="slidenum">
              <a:rPr lang="en-US" smtClean="0"/>
              <a:t>8</a:t>
            </a:fld>
            <a:endParaRPr lang="en-US"/>
          </a:p>
        </p:txBody>
      </p:sp>
    </p:spTree>
    <p:extLst>
      <p:ext uri="{BB962C8B-B14F-4D97-AF65-F5344CB8AC3E}">
        <p14:creationId xmlns:p14="http://schemas.microsoft.com/office/powerpoint/2010/main" val="74669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B654B-4DC3-BD42-89F7-B4863E0B8AF8}"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B654B-4DC3-BD42-89F7-B4863E0B8AF8}"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B654B-4DC3-BD42-89F7-B4863E0B8AF8}"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B654B-4DC3-BD42-89F7-B4863E0B8AF8}"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0B654B-4DC3-BD42-89F7-B4863E0B8AF8}"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0B654B-4DC3-BD42-89F7-B4863E0B8AF8}"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0B654B-4DC3-BD42-89F7-B4863E0B8AF8}"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0B654B-4DC3-BD42-89F7-B4863E0B8AF8}"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B654B-4DC3-BD42-89F7-B4863E0B8AF8}"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B654B-4DC3-BD42-89F7-B4863E0B8AF8}"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B654B-4DC3-BD42-89F7-B4863E0B8AF8}"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4DD4A-4E63-8B48-8CF1-34F6500A99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B654B-4DC3-BD42-89F7-B4863E0B8AF8}" type="datetimeFigureOut">
              <a:rPr lang="en-US" smtClean="0"/>
              <a:t>12/8/16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4DD4A-4E63-8B48-8CF1-34F6500A9903}" type="slidenum">
              <a:rPr lang="en-US" smtClean="0"/>
              <a:t>‹#›</a:t>
            </a:fld>
            <a:endParaRPr lang="en-US"/>
          </a:p>
        </p:txBody>
      </p:sp>
    </p:spTree>
    <p:extLst>
      <p:ext uri="{BB962C8B-B14F-4D97-AF65-F5344CB8AC3E}">
        <p14:creationId xmlns:p14="http://schemas.microsoft.com/office/powerpoint/2010/main" val="1178442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39" y="310833"/>
            <a:ext cx="7963281" cy="2387600"/>
          </a:xfrm>
        </p:spPr>
        <p:txBody>
          <a:bodyPr>
            <a:normAutofit/>
          </a:bodyPr>
          <a:lstStyle/>
          <a:p>
            <a:r>
              <a:rPr lang="en-US" dirty="0" smtClean="0"/>
              <a:t>Symmetrized </a:t>
            </a:r>
            <a:r>
              <a:rPr lang="en-US" dirty="0" err="1" smtClean="0"/>
              <a:t>Variational</a:t>
            </a:r>
            <a:r>
              <a:rPr lang="en-US" dirty="0" smtClean="0"/>
              <a:t> Inference</a:t>
            </a:r>
            <a:endParaRPr lang="en-US" dirty="0"/>
          </a:p>
        </p:txBody>
      </p:sp>
      <p:sp>
        <p:nvSpPr>
          <p:cNvPr id="3" name="Subtitle 2"/>
          <p:cNvSpPr>
            <a:spLocks noGrp="1"/>
          </p:cNvSpPr>
          <p:nvPr>
            <p:ph type="subTitle" idx="1"/>
          </p:nvPr>
        </p:nvSpPr>
        <p:spPr>
          <a:xfrm>
            <a:off x="1130443" y="2789377"/>
            <a:ext cx="7220179" cy="1655762"/>
          </a:xfrm>
        </p:spPr>
        <p:txBody>
          <a:bodyPr/>
          <a:lstStyle/>
          <a:p>
            <a:r>
              <a:rPr lang="en-US" dirty="0" smtClean="0"/>
              <a:t>Dave Moore, UC Berkeley</a:t>
            </a:r>
          </a:p>
          <a:p>
            <a:r>
              <a:rPr lang="en-US" dirty="0" smtClean="0"/>
              <a:t>Advances in Approximate Bayesian Inference, NIPS 2016</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433" b="11084"/>
          <a:stretch/>
        </p:blipFill>
        <p:spPr>
          <a:xfrm>
            <a:off x="5316093" y="3833802"/>
            <a:ext cx="2787777" cy="281255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433" t="206" b="11527"/>
          <a:stretch/>
        </p:blipFill>
        <p:spPr>
          <a:xfrm>
            <a:off x="1441981" y="3829050"/>
            <a:ext cx="2791120" cy="2795404"/>
          </a:xfrm>
          <a:prstGeom prst="rect">
            <a:avLst/>
          </a:prstGeom>
        </p:spPr>
      </p:pic>
      <p:sp>
        <p:nvSpPr>
          <p:cNvPr id="10" name="Right Arrow 9"/>
          <p:cNvSpPr/>
          <p:nvPr/>
        </p:nvSpPr>
        <p:spPr>
          <a:xfrm>
            <a:off x="4423410" y="4988719"/>
            <a:ext cx="697230" cy="49149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547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Symmetries</a:t>
            </a:r>
            <a:endParaRPr lang="en-US" dirty="0"/>
          </a:p>
        </p:txBody>
      </p:sp>
      <p:sp>
        <p:nvSpPr>
          <p:cNvPr id="3" name="Content Placeholder 2"/>
          <p:cNvSpPr>
            <a:spLocks noGrp="1"/>
          </p:cNvSpPr>
          <p:nvPr>
            <p:ph idx="1"/>
          </p:nvPr>
        </p:nvSpPr>
        <p:spPr>
          <a:xfrm>
            <a:off x="628650" y="1562735"/>
            <a:ext cx="7886700" cy="826135"/>
          </a:xfrm>
        </p:spPr>
        <p:txBody>
          <a:bodyPr/>
          <a:lstStyle/>
          <a:p>
            <a:pPr marL="0" indent="0">
              <a:buNone/>
            </a:pPr>
            <a:r>
              <a:rPr lang="en-US" dirty="0"/>
              <a:t>	</a:t>
            </a:r>
            <a:endParaRPr lang="en-US" dirty="0" smtClean="0"/>
          </a:p>
          <a:p>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0765224"/>
              </p:ext>
            </p:extLst>
          </p:nvPr>
        </p:nvGraphicFramePr>
        <p:xfrm>
          <a:off x="294490" y="3284467"/>
          <a:ext cx="6536615" cy="3383280"/>
        </p:xfrm>
        <a:graphic>
          <a:graphicData uri="http://schemas.openxmlformats.org/drawingml/2006/table">
            <a:tbl>
              <a:tblPr firstRow="1" bandRow="1">
                <a:tableStyleId>{5C22544A-7EE6-4342-B048-85BDC9FD1C3A}</a:tableStyleId>
              </a:tblPr>
              <a:tblGrid>
                <a:gridCol w="3174851"/>
                <a:gridCol w="3361764"/>
              </a:tblGrid>
              <a:tr h="370840">
                <a:tc>
                  <a:txBody>
                    <a:bodyPr/>
                    <a:lstStyle/>
                    <a:p>
                      <a:r>
                        <a:rPr lang="en-US" dirty="0" smtClean="0"/>
                        <a:t>Model</a:t>
                      </a:r>
                      <a:endParaRPr lang="en-US" dirty="0"/>
                    </a:p>
                  </a:txBody>
                  <a:tcPr/>
                </a:tc>
                <a:tc>
                  <a:txBody>
                    <a:bodyPr/>
                    <a:lstStyle/>
                    <a:p>
                      <a:r>
                        <a:rPr lang="en-US" dirty="0" smtClean="0"/>
                        <a:t>Symmetry</a:t>
                      </a:r>
                      <a:endParaRPr lang="en-US" dirty="0"/>
                    </a:p>
                  </a:txBody>
                  <a:tcPr/>
                </a:tc>
              </a:tr>
              <a:tr h="370840">
                <a:tc>
                  <a:txBody>
                    <a:bodyPr/>
                    <a:lstStyle/>
                    <a:p>
                      <a:r>
                        <a:rPr lang="en-US" sz="1600" dirty="0" smtClean="0"/>
                        <a:t>Matrix factorization</a:t>
                      </a:r>
                      <a:endParaRPr lang="en-US" sz="1600" dirty="0"/>
                    </a:p>
                  </a:txBody>
                  <a:tcPr/>
                </a:tc>
                <a:tc>
                  <a:txBody>
                    <a:bodyPr/>
                    <a:lstStyle/>
                    <a:p>
                      <a:r>
                        <a:rPr lang="en-US" sz="1600" dirty="0" smtClean="0"/>
                        <a:t>Orthogonal</a:t>
                      </a:r>
                      <a:r>
                        <a:rPr lang="en-US" sz="1600" baseline="0" dirty="0" smtClean="0"/>
                        <a:t> transforms</a:t>
                      </a:r>
                      <a:endParaRPr lang="en-US" sz="1600" dirty="0"/>
                    </a:p>
                  </a:txBody>
                  <a:tcPr/>
                </a:tc>
              </a:tr>
              <a:tr h="370840">
                <a:tc>
                  <a:txBody>
                    <a:bodyPr/>
                    <a:lstStyle/>
                    <a:p>
                      <a:r>
                        <a:rPr lang="en-US" sz="1600" dirty="0" err="1" smtClean="0"/>
                        <a:t>Variational</a:t>
                      </a:r>
                      <a:r>
                        <a:rPr lang="en-US" sz="1600" baseline="0" dirty="0" smtClean="0"/>
                        <a:t> </a:t>
                      </a:r>
                      <a:r>
                        <a:rPr lang="en-US" sz="1600" baseline="0" dirty="0" err="1" smtClean="0"/>
                        <a:t>a</a:t>
                      </a:r>
                      <a:r>
                        <a:rPr lang="en-US" sz="1600" dirty="0" err="1" smtClean="0"/>
                        <a:t>utoencoders</a:t>
                      </a:r>
                      <a:endParaRPr lang="en-US" sz="1600" dirty="0"/>
                    </a:p>
                  </a:txBody>
                  <a:tcPr/>
                </a:tc>
                <a:tc>
                  <a:txBody>
                    <a:bodyPr/>
                    <a:lstStyle/>
                    <a:p>
                      <a:r>
                        <a:rPr lang="en-US" sz="1600" dirty="0" smtClean="0"/>
                        <a:t>Orthogonal transforms</a:t>
                      </a:r>
                      <a:endParaRPr lang="en-US" sz="1600" baseline="0" dirty="0" smtClean="0"/>
                    </a:p>
                  </a:txBody>
                  <a:tcPr/>
                </a:tc>
              </a:tr>
              <a:tr h="370840">
                <a:tc>
                  <a:txBody>
                    <a:bodyPr/>
                    <a:lstStyle/>
                    <a:p>
                      <a:r>
                        <a:rPr lang="en-US" sz="1600" dirty="0" smtClean="0"/>
                        <a:t>Discrete mixtures (GMMs</a:t>
                      </a:r>
                      <a:r>
                        <a:rPr lang="en-US" sz="1600" baseline="0" dirty="0" smtClean="0"/>
                        <a:t>, HMMs, DPMMs, </a:t>
                      </a:r>
                      <a:r>
                        <a:rPr lang="is-IS" sz="1600" baseline="0" dirty="0" smtClean="0"/>
                        <a:t>…</a:t>
                      </a:r>
                      <a:r>
                        <a:rPr lang="en-US" sz="1600" baseline="0" dirty="0" smtClean="0"/>
                        <a:t>)</a:t>
                      </a:r>
                      <a:endParaRPr lang="en-US" sz="1600" dirty="0"/>
                    </a:p>
                  </a:txBody>
                  <a:tcPr/>
                </a:tc>
                <a:tc>
                  <a:txBody>
                    <a:bodyPr/>
                    <a:lstStyle/>
                    <a:p>
                      <a:r>
                        <a:rPr lang="en-US" sz="1600" dirty="0" smtClean="0"/>
                        <a:t>Permutation (”label switching”)</a:t>
                      </a:r>
                      <a:endParaRPr lang="en-US" sz="1600" dirty="0"/>
                    </a:p>
                  </a:txBody>
                  <a:tcPr/>
                </a:tc>
              </a:tr>
              <a:tr h="370840">
                <a:tc>
                  <a:txBody>
                    <a:bodyPr/>
                    <a:lstStyle/>
                    <a:p>
                      <a:r>
                        <a:rPr lang="en-US" sz="1600" dirty="0" smtClean="0"/>
                        <a:t>Topic</a:t>
                      </a:r>
                      <a:r>
                        <a:rPr lang="en-US" sz="1600" baseline="0" dirty="0" smtClean="0"/>
                        <a:t> models</a:t>
                      </a:r>
                      <a:endParaRPr lang="en-US" sz="1600" dirty="0"/>
                    </a:p>
                  </a:txBody>
                  <a:tcPr/>
                </a:tc>
                <a:tc>
                  <a:txBody>
                    <a:bodyPr/>
                    <a:lstStyle/>
                    <a:p>
                      <a:r>
                        <a:rPr lang="en-US" sz="1600" dirty="0" smtClean="0"/>
                        <a:t>Permutation</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Bayesian neural nets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Orthogonal </a:t>
                      </a:r>
                      <a:r>
                        <a:rPr lang="en-US" sz="1600" baseline="0" dirty="0" smtClean="0"/>
                        <a:t>(/invertible) </a:t>
                      </a:r>
                      <a:r>
                        <a:rPr lang="en-US" sz="1600" dirty="0" smtClean="0"/>
                        <a:t>transforms</a:t>
                      </a:r>
                      <a:endParaRPr lang="en-US" sz="16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Softmax</a:t>
                      </a:r>
                      <a:r>
                        <a:rPr lang="en-US" sz="1600" dirty="0" smtClean="0"/>
                        <a:t> classifiers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Translation</a:t>
                      </a:r>
                    </a:p>
                  </a:txBody>
                  <a:tcPr/>
                </a:tc>
              </a:tr>
              <a:tr h="370840">
                <a:tc>
                  <a:txBody>
                    <a:bodyPr/>
                    <a:lstStyle/>
                    <a:p>
                      <a:r>
                        <a:rPr lang="en-US" sz="1600" dirty="0" smtClean="0"/>
                        <a:t>many others</a:t>
                      </a:r>
                      <a:r>
                        <a:rPr lang="is-IS" sz="1600" dirty="0" smtClean="0"/>
                        <a:t>… </a:t>
                      </a:r>
                    </a:p>
                    <a:p>
                      <a:r>
                        <a:rPr lang="is-IS" sz="1600" dirty="0" smtClean="0"/>
                        <a:t>(Nishihara et al., 2013)</a:t>
                      </a:r>
                      <a:endParaRPr lang="en-US" sz="1600" dirty="0" smtClean="0"/>
                    </a:p>
                  </a:txBody>
                  <a:tcPr/>
                </a:tc>
                <a:tc>
                  <a:txBody>
                    <a:bodyPr/>
                    <a:lstStyle/>
                    <a:p>
                      <a:r>
                        <a:rPr lang="en-US" sz="1600" dirty="0" err="1" smtClean="0"/>
                        <a:t>Signflip</a:t>
                      </a:r>
                      <a:r>
                        <a:rPr lang="en-US" sz="1600" dirty="0" smtClean="0"/>
                        <a:t>,</a:t>
                      </a:r>
                      <a:r>
                        <a:rPr lang="en-US" sz="1600" baseline="0" dirty="0" smtClean="0"/>
                        <a:t> scaling, </a:t>
                      </a:r>
                      <a:r>
                        <a:rPr lang="is-IS" sz="1600" baseline="0" dirty="0" smtClean="0"/>
                        <a:t>…</a:t>
                      </a:r>
                      <a:endParaRPr lang="en-US" sz="1600" dirty="0" smtClean="0"/>
                    </a:p>
                  </a:txBody>
                  <a:tcPr/>
                </a:tc>
              </a:tr>
            </a:tbl>
          </a:graphicData>
        </a:graphic>
      </p:graphicFrame>
      <p:pic>
        <p:nvPicPr>
          <p:cNvPr id="9" name="Picture 8"/>
          <p:cNvPicPr>
            <a:picLocks noChangeAspect="1"/>
          </p:cNvPicPr>
          <p:nvPr/>
        </p:nvPicPr>
        <p:blipFill>
          <a:blip r:embed="rId3"/>
          <a:stretch>
            <a:fillRect/>
          </a:stretch>
        </p:blipFill>
        <p:spPr>
          <a:xfrm>
            <a:off x="1079144" y="2449512"/>
            <a:ext cx="5038802" cy="438786"/>
          </a:xfrm>
          <a:prstGeom prst="rect">
            <a:avLst/>
          </a:prstGeom>
        </p:spPr>
      </p:pic>
      <p:sp>
        <p:nvSpPr>
          <p:cNvPr id="10" name="TextBox 9"/>
          <p:cNvSpPr txBox="1"/>
          <p:nvPr/>
        </p:nvSpPr>
        <p:spPr>
          <a:xfrm>
            <a:off x="485775" y="1690689"/>
            <a:ext cx="5835015" cy="461665"/>
          </a:xfrm>
          <a:prstGeom prst="rect">
            <a:avLst/>
          </a:prstGeom>
          <a:noFill/>
        </p:spPr>
        <p:txBody>
          <a:bodyPr wrap="square" rtlCol="0">
            <a:spAutoFit/>
          </a:bodyPr>
          <a:lstStyle/>
          <a:p>
            <a:r>
              <a:rPr lang="en-US" sz="2400" dirty="0" smtClean="0"/>
              <a:t>Posterior invariant under action of group G:</a:t>
            </a:r>
            <a:endParaRPr lang="en-US" sz="2400" dirty="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2500" b="11957"/>
          <a:stretch/>
        </p:blipFill>
        <p:spPr>
          <a:xfrm>
            <a:off x="6978968" y="2716384"/>
            <a:ext cx="1896218" cy="1895755"/>
          </a:xfrm>
          <a:prstGeom prst="rect">
            <a:avLst/>
          </a:prstGeom>
        </p:spPr>
      </p:pic>
      <p:sp>
        <p:nvSpPr>
          <p:cNvPr id="12" name="AutoShape 2" descr="data:image/png;base64,iVBORw0KGgoAAAANSUhEUgAAAdoAAAHCCAYAAABIYQhZAAAABHNCSVQICAgIfAhkiAAAAAlwSFlzAAALEgAACxIB0t1+/AAAIABJREFUeJzsnW3IbtlZ3//Xuod0jMZacCCJQvyQD0MaQpMYqUlrSzO22qZ1kqkWasTW0FpfwKD4pfihQtKGloI0nWCCYKz6oWIkJRQJjCSliFRCIsGQtJlW2xlbYQKVTl7aybnX1Q/rel9r3/fznPM8M+ecZ18zz9l7r7X229r7Xr/9v9YbMTNjt91222233Xa7Fmsv9AXstttuu+222/1sO2h322233Xbb7RptB+1uu+222267XaPtoN1tt9122223a7QdtLvttttuu+12jbaDdrfddtttt92u0a4FtP/jf/wP/NRP/RTe9KY34dWvfjXe/OY341/8i3+Br3zlKxfa/6Mf/Sgee+wxvPa1r8V3fMd34D3vec+F991tt9122223u8noqvvRPvPMM3jLW96CL33pS3jkkUfw8pe/HJ/85Cfxe7/3e/hzf+7P4Vd+5VfwwAMPbO7/67/+6/iZn/kZvPKVr8Rf+St/BZ///OfxsY99DG94wxvwS7/0S2htF+G77bbbbrvdO7ZNvNu0f/bP/hn+z//5P3j/+9+P7/iO77Dwf/JP/gn+7b/9t/jQhz6Ev/N3/s5y3y9+8Yt4z3veg4cffhi/9mu/hhe96EUAgPe+97143/vehw9/+MN429vedtWXvNtuu+22227XZlcuD3/7t38br3nNaxJkAeBHfuRHwMz4j//xP27u+5GPfARf+tKX8EM/9EMGWQD44R/+YXzt134tPvShD1315e6222677bbbtdqVKtr/9//+H37kR34EDz300BSn4Pzyl7+8uf8nP/lJAMAb3vCGad/XvOY1+N3f/V3cunXrpOt5t91222233e4mu1Ji/ak/9afw9/7e31vGPfHEEwCAV77ylZv7P/XUU3jggQfwspe9bIr7pm/6JhyPR/zRH/0RXvGKV1zJ9e6222677bbbddvz0rLof//v/41/9a/+FVprJ+tY/+RP/gRf93Vft4zT8GefffZarnG33XbbbbfdrsOuHbRf/vKX8Y/+0T/CF77wBfzgD/4gHn744c20t27dSnWz0TT8ueeeu5br3G233XbbbbfrsGut7Hz22WfxD//hP8SnP/1p/KW/9Jfw0z/90yfTP/jgg5v9ZRWwL37xiy907v/7f/8vfv/3fx8PPfQQDofD5S58t9122223G2nH4xHPPPMMXv3qV+PBBx+8kmNeG2i/8IUv4O///b+PJ598En/hL/wFcx2fsq//+q/HU089tYz74he/CACbruVqv//7v4/v//7vv9xF77bbbrvtthuAX/3VX8W3fuu3XsmxrgW0//N//k/84A/+IJ5++mn81b/6V/Ev/+W/vFBL4W/5lm/Bpz71KTzzzDNTy+Wnn34aDz74IF7+8pdf6Bp0/1/91V/FS1/60svfxG6TXfHYJrttGBG90Jew22431v74j/8Y3//937/sPXO7duWgffbZZ/GOd7wDTz/9NN72trfhXe9614ULjte97nX4jd/4DXziE5/Ad3/3d1v4c889h09/+tN49atffeGRodRd/NKXvhTf/M3ffPkb2W2yTdDuAL492/hd7KDdbbcX3q6yyvHKG0P97M/+LP7wD/8Qf+Nv/A28+93vvlSh8cgjj+DFL34x3v/+96e62p//+Z/Hl7/8ZXzv937vVV/ubrvttttuu12rXami/a//9b/i3//7fw8iwkMPPYR//a//9ZTmZS97GR577DF87nOfwxNPPIGHH34YjzzyCADgG77hG/CTP/mTePe7341HH30U3/md34knn3wSH//4x/HGN74Rb3nLW67ycnfbbbfddtvt2u1KQfuf/tN/AjBcjB/84AeXaV73utfhsccew2c/+1k8/vjjePTRRw20APD2t78dL3nJS/CLv/iL+OVf/mV84zd+I97xjnfgx37sx27EhAKXqQfd8hZcZV3qnXkx+UJe5a1zXKVH+vk5x9W4fE89v3GK+TxX+8yv9r3aXeG73XS78tl77hZ7+umn8eY3vxm/9Vu/dU/V0d4bj4OB5WWOwHviFp5nc9YsoHMq7j6wHbS73Ut2HezYBw2+cXYHFJx29YAZrjtt3SjkD8/qmsniJPkdn2+33Xa7e2wH7X1tfHLzjo6FCtfFwW8aazf5ljOC2RMO6G49p9sFJp/ZdQfxbrs9n7aD9r4zTouTaW7n6Hxm/5vsNz5160nGbnkCqKjd28lLusC1nIy8jXPutttup2wH7X1lZ+pOt6NWG3dwvpNnvE+MFmsnrH6ALOtlL9Z4zPZZnphrqnnrUhDewbvbbndqO2jvF1uW0LzB0dsA6onN6Vz3M1/NeF47xb8as8qs5Y6rwFNeC0/PG+qYtk+2roffaOm82267Xcx20N7rdg6wZ+l32bpVnrf2hlDDhGxbd08nXba649RSKhxgOuLWQdbHS17lCN4zEK0PeW9FvNtul7IdtPeqbfoYuZSLNd22uzelORd7rq72AtH3tJ1x2y5jS30ssGLWqfrvExC2Q55Iw2vJzZeBLjBuZIftbrtd2HbQ3ot2u5DlqmUuAsqL0jID/L5n7KZsnVY27KJ9jikc6sxJGaBJAS8aYW0o3RHFEnRO5e6w3W23i9oO2vvGakOaSL0TgL1UY6jzdbUXhvg9bIoi/3eKxHT/F2bSQpFOWVkhGXM9NNLSD6VNpbtooWxBFwDuBWC7D1ax2247aO8925BAF4NsVDSXgOpm0o22xfcvY4MNgJ1vo3uB7jb1uMsDrbsHzS2xFtCNSnejm9EWdM8C9xxsd+W72247aO8p24JsKh1nmNq/JxtGbdXdbp1zFX0jCOtWIYdVNeht5snUMGrVKGrlFo4XwJbOnxdvjJfsaVenZOLbh+1uu91w20F7jbYat3jtSrtA/8kT9bIT9QSysXBN8RvXVtPkoMsAg7e5fY/bYNSpBkdTyG2eiDaOQvPzRnyvFvWwlCGqg45Qqv+tx5xaTIHB267gDdgOB/V8zK33b3c173Y/2g7a59kuN2nAilYriGXYjnK0wDXBd+O488WevjY/7G3aZXas6u2FKZBz3opNvLqCa+NTdatzOJc8SaI3gdkVL4MRWzLnNS6nUEi7a3uqpba4cm0nPSnVXrhnu9tu12U7aO9KqyAUqNUwXsVziY9ArHExfTx0rOdbpLsApO8MwCurB7vgwaPQu4Pye72r12umqznXX/bEkacxJmjrwlfhHsZ6HbxotLUhlpk8MrexquClcM88z0wUYHzpTN85u9t9aDtor9GI6BIKduVzrICtaS4A2BNwXY9bvIb88rzLW7jLHMa8sX7S1i7QOSof0HvhlP1PgmPyTSx22HDnRvdvvbcStsnMeNiaXkBprl8NTB8SFIRsuU77UKgn2jb9INxdyLvdT7aD9lrtXMm+gqsHrAEbNGbcLkDlVTiQwZ8+AjYgvjhv2meljJbHu2a77e4zK1vjLkSFw62aPZVEJ/ZZnycAKym8We5xUK2aJjdaCvsQ5JmHxlEnwTsiWa7ZtLIBN9+czkqUgJs4u/XBsNtu97ftoL1OOwmZNaSWanMCbAEk+3IJ2BPh8znLhU+KnBeXvpJO08baLgLii7PxAok3TrjYbUOvlkScUyxbBG/v4yw67x6mRdjy8AW+wSOcLYQ5TCNIIzAduCOkAteOMoBLi0ZQtrkDd7ebZTtoXxBbQXZLxW4AtsDWwLwC7IbyPa2YK1DrNa/gylu3tdq4uC13o+XqnZ9j1TgoJFiyIdSL1jyd0s+teQcIeSONQykr5lj3ehq+p8Er+8r2LFZn4I5jQpRzeC9iy2ce15vn210Bd4ftbve/7aB93u1OIZvBuXQfM28DVuMsKsObp2uc0+aoteI9a8t9TxltA/WSh9nYmA42H5bmwACStau5fhDMB4i8y2c+BVMGiMo7czH4TuCNapcgkGTbnZbAhaUxVzUHaEd1iwjccE2MHba73QjbQfu82loVrlsTa1wF7FjfBqymPQXYvOR0ERmsOQ5pv3rNXMPC4kKWXKqLBkFbx7pQOV3U1LwxJZ0HaFikT7yvHwNTAtQPhjQ2Ma8+Jsj4pdtU4lP6BF8EPmblGuNTr5wCXIB9DIwt4JJ+aASFm/r1Uuhmu4N1t5tnO2iv0S4k7KpyDOvbKrYq3ug61uV5+F4K4ulYWOxX7uGcYj2XOVuttU+L0DnRpBJPWYZxutuL1L1KfsyimaY0Gr78ODmjZNN4xieupnp2EyNDvK6fBC7peVlEaKzglSuNo0dtqNsJtruq3e0G2A7a581mKJ1qfLSC7AqAOV2M24bvEuAcwLKEdLnWss35nxP3vbBT8edE5QSykujssVf1oYua2tWz2qh/nb89In0zYCJSY/iqTnb9jREgVUG6UI8OXQaYSn0tHLjGSIL3x2URsQRaUdlczrGFclTpfAK2i5vbbbf7xHbQviA2q9elYj0J2XMgPQFYjZd1tjBfpjpetpDpWuM+6Z4qj6d73bBZwGVbAWt1wLNSL7pUa3SF3MYxpmub01JMm+po1e1awmxtzghXsttdeE6PELUAr/MzqddYT5sEZ1K3EOBG5TpIPTWWCq7kJWx32u52H9sO2hfITnXfscAK2aWrOAJzhusyPIJz6U7eSlOvc6vlckm3ZNUJ6J6Caz3+VtmcjlESEc9JYjrm+bCnxjeeglxhpjOxBAa4UlF8Y0EBwOs6WZ7iyoWQgHwF3qhgdQ/y3RL3GWAa8CSyACidB/IjTBW28mlAnqepzzEvsnS33e5T20F7QbvcGMXT3gkQ8zgRQT9V0C1VaQanw3AjfDrmCq75GLXV8lwvvL43T1JL8kWebMYVqyo2bp59LJM/ddrH3bfhOUzK+cyJVtPPFdibimPfh8u27hjrQTleUKkH5dSlBhtgmwFt59lwLUdmBqGave2psRQFdeukZl7BliUOMrhFVPya9E5+bxezffSp3Z4v20F77VaB5evLPq0T7DxtVaYVpAnK035l33NK1tLqdoRHhGSAU9leA2fOnu1ElBZb0ScCTngjNyLoRNwK9GeNTMRyCatp1ttUFmTCOClVgQbH8AgSHWiCLNEAvcKPaUCPqYQjhIvLWOKqe1vepAxv8ldiUsuAuJHDe3Iy/3fb7d60HbTXYlWtbbXkLa7XleJcAla2I2ANlFtpCnwjWBequKrcTVe3LTZAvBW2yKqlbcH0XFm8pYKXaS8A1tsAdta49bpX9+Ew5OkgZFWoeV+rCfX7oDkeFcR6MBIlSgQO9bNEDlS2M8w1ww5WtuNugZVFAc/hcmTiFD7bDuDd7k3bQXtlVuHqG+dbC3u8AzECj/N+G4Bd7nsufgXWopaTUq2K1crGql5DobmVX+cgC2xD8FRBfLY8PpVuS7VeBNhJY863V9XaArqCojn9tC9ZMG8BlsJ1pDQs5xL1mqArylW2AZawQX8mBa6r2S02WvgCuCTXoIfRn4DXA28ccfFhsttud7vtoL1jq4DJ4Q7ZqFiRtke6rCCre/cUgGegIkCSbb2mzaCOYN5eT9fsNxiuHdvbi2w7ayfF5kUgfJtpLurCDB8CkSen0i2Pv1S6EcCzy5hi6+gCW4uL4QRvfMUCaAWstjS2MFGqU8OssTPHNBKXGmiFzDAkxzCBO6WuQ1Kna18sNTcpB+1jJu92j9gO2juyhYqbNrcgGyCqiS1NgCPOgBMhrgK1gvgUbDlf20gTrydeI5Aa8aR88PXFyMclv9a2zcAVmOrOl4Pj8ux3pJYvkH4DusahLSW7qHNdxZOqVLsXcQUTwCEMJA2VFLDRbQwdkcqBO9ToAKIq2oQ6E6MzcOduRIC7jUsYEN4RCrddwGqb7GG77XYX2g7a27YZsjNgZamFT4Hs3IJY00WQVkDKuVbgXKa/wHpVtByvbaF87T4DMcv6kqW5BD2Xs8OCizRZVYAbm1PgIj4137ks2OHXx3PwHFCPH4IHZGeYDvFH22Earsq3qlgIeAWgw2NMMFVrjaEGbNlU7gK4qmjtvhW4K7iK2znYqhvRpG6TUo3tGGL/25CZO2d3u8ttB+2d2BKynBNEeIb4k910iiK9qFrlrbTMAPdFOJZhGdghDeDXWe81QJTDOsrqbVn1GG6pzi34XiT+bNx2SS6c2Drg9jkSZMs9LdXribAIWVOsJFWrEqbwTIAVVauNnsJgEpvAtb6/jNpBqPbvZb0UhaGqVtbL9A1OAK4S2K8pK1yFLc95tNtud4ntoL0tS7IuMOYikD3TN/YEZJcAVeD2fiJtjkMP6ep5oxu5hPlt5/tP4n5L5d6JFdBx2KSY6IzqPBm/BPeZQvsMgE+ms0uidD/1eqa6Vig8Qxhpi2SHrLmKi4qNatcAq+7gJXD1HQ7AlVAFboXriA23HYVqAOlQvCFM62hnuZsOxuz5MJnRerfd7h7bQXtllgEzASlCrUK2qtulWu0zZJfrolx7jHM1O8dFOON0WAIsJqhOHxwnOXsOwifgGArSVKDXfTc2UwCFsv8kkGcYJ9W2ijlz7VkJ52tK56tALXEOWZKgoGwFjkQhjarfpFj9Q2kGrgIVcnYHbm59HPRtVK0pn3KL4+w29v30PjwQqHWxg6k5LEQsMn+33V4Yu3bQfuYzn8H3fd/34Rd+4Rfw7d/+7WfTf+ITn8Db3/72Zdy3fdu34d/8m39z1Zd4B1a6vsh6hmyFlIPVILblOq5KdAOsQ9Gegm0Aba/HxXzMvla0psRt4evTh0WF8u3aJohCllPVU3X/S8Rd4HybgSfLdpoOyfX8lNNa3Wravy6RQIwA0+T2jds01KR25+GwnylohZgCF9LiWFohR7TGS68CNLmDJ3XrNPZ0Ln29BXJVt37AHba73Qt2raD9whe+gHe+853ovV94n//8n/8ziAh/9+/+XfyZP/NnUtw3f/M3X/Ul3obxkjUjYAuySNvnIKsqdBuyFZwVrmHfuN3LvpO6xWacN8TKeWD3UsPlfnXzVJFXeZzF6SmgBfU0neOMOg0L2/ci59qMPxOYeEpzne4EXcrhCbwO2eRaVlAGqFZXcVK1Fh8hGoEbIKqAlA2Hr2/nUZm9mw5LBkc38eRKNrcxMmzNbQ3Yk5rovWE7bHe7S+zaQPvkk0/iR3/0R/HUU0+Za+oi9l/+y38BEeGnfuqn8OIXv/i6Lu8KjLeXgcAG0ArdFMYpbLtOtqrX4E6OEBW4jvUI5QrglZLN5+aOfC12+xwWWyrX019G3I60NLEHEj6FGTCLrj0FybPKdXGec8fcsnAjrmRPnGepXOfl3NAJSZ3WVsYRoghpU5wAdEyFp+rX4wywyryQ6/ZRpTAtueQfNDDYZoEaYZuzeTCTFgc7w9MdtrvdBXYtoH388cfxgQ98AK01vP71r8cnP/nJC+/7+c9/Hi972cuuFbJbA5bXQuHkMVIidrBEyBqcTgPV4uv6hhv4rFrtBbgLCE9QtW2sodv1mlNGpszgsH6hTDxlFHfPMKL8z/Y+uramb1rlkHBOPp/H9lkeeZ2+nidFTYo2pNM6VKrDKYaPEQEiRcjqMaY/D68AntZF6W7FkQ5oQQPPwKj7jfW+8R71lVkCOKRJMwUFV/K4/XUcrb/MNmG7VQ5U2ycf2O1O7VpA+8EPfhCvetWr8K53vQu/+Zu/eWnQvv71r7+Oyzpr5392AaT2I11ANrqCFxDN2wsgpxbEPSvYsh7TpDCBrR0rxk/KFhNwq2s6uY5VzYb1GbYhrtrZckuANyk92tjcUJ+m+hbHX6pIwFoBb13nRqEbRdiF9gnnW54rQnWlYIHiNp5VK58I97rasN5CnW6r0A7748w5sLgOUaw+QAYA9pl99I2a1HHNNOLMzSCTzbtiWRS/cHj90XQBG3XF2JXxbrdt1wLan/u5n8Ob3vSmS+/3x3/8x3j22Wfx4IMP4qd/+qfxO7/zO/jSl76E1772tXjnO9+J17zmNVdyfTpg+uUEl4O01klyBO8WZKuK3YLvBkSxgGiCsoG1QDapWkkX4RnB2leAdYWb7j1A1Aq4kC/nxMLJIqsAlC4UPqvIAb+1gt1SvHzieOtLzWDYSJRXwrU71BfXHxQtAaW+tajwBFOsARrCl7DtAtRGsApZS9+WingJ4qR2PRyQd4miixohBxfT3csXjD0SSeATFFCAqCTSV5FKU60A4ssCV3/Tu7rd7XbsWkB7O5AFRkMoAPjoRz+Kb/3Wb8Wjjz6Kp59+Gk888QTe/va34wMf+AD+/J//81dyjReHbFFsJtm2IFuU7SnIbjZ4Cu7eAMj1MivVBNgI2d7LdoZqXsekZrn7PYbsCPng654XwzbE5tbGXA4STaxShbd5rAjiDdWY1dSZa9vg7vZ7tAV4PfeJg6KAlAToug+F/SVuagDVJH+IQL2C1cFMLcK2jWUX2CYQ83m4tkXYCrgsAJXRpqybUcnT+PxYuv8Q5QTmZmYhcJx7mFXxL4C7j5O82/Nod1U/2q985St4xStegb/9t/82/sE/+AcW/qlPfQo/8AM/gH/8j/8xnnjiCbTWrvlKOC224ngCS4Gspa8wnfvE5oZNFbR9Vqpb6lWB2kN9bQr343GCKQLUNyBc1GxV9iMsFnQh206UZ2vmlgEJaB22HiVq4TIuSiTHn4ais9YjL/6htn3+6SRU4109UthpXPscp0oWLcM1ghUCV9b0vQ1QNYGUArTA1v5ayyCNwGWH93Z9rkJ1hEU3cEYfo3YdGqGDtAO445oHY8Xpry4JCkcMEyPYEU06X/Al3W23O7C7CrTf9V3fhe/6ru+awl/72tfib/7Nv4kPf/jD+L3f+z287nWvu8ar4I1StIImQ7Vuq6tpVqy58dIKttHliw1oruAbgTpBN8W5m9kaQFXwLuK2AMs5MKj+bXOezoVbhmltfZyVLE07aPgWPDfqbWmZOPHvgnd0oej1B4Kmi/cY3MYKfCKP03sJipUaJhcxSziIwD2GsalYdTGbumU/pruUOW2rCk4wRoFsBS6aC9DwLGI+2zNn46ltgxZdgVQlIwCXwhEFwA7c8hJQOvNuu12p3VWgPWWvetWr8OEPfxhPP/30NYJ2BdkIlwqb9bapugDY05CtLYJL46be5/rWGLYB1CVg1aXce1axAa4jLMDXrq3mh+eZR5X8AJCdgFiWZRWmiUNFuSa1F7fz7qsNV4PTyVe21ZjqsjZDdc4HmhdE+d5l3YBCDpcBLVGTBlKYglUXMkmYuY1jvWxvQcUq4SJkCaCQRiEXgKuNpTJkm/fBJYCpw4dzjPW1sk7N3q/6kWOu48B8G0GDMRSu6lY7SAQuiaAtncHsBPM7u9tud2p3FWj/4A/+AP/rf/0vvPGNb5zivvKVrwAAHnzwwWs6e4VsVWghxhQsz9sRssFlXEdmsjraOnpTVK3JLdwTOHO6DbgeT8GXFyBl4X9QtCE8qfpJ4WfY1jzbBuwCQkXNzUouK9ksaGdIJ+zmiM3yVHfjOfT2LZy7XkZOF+57uR7u29bFRaxQjeo2KlgDLwBTsapeObuMFayyTkTgxuICLsBt7GlVqhKBWgOji84kuXddb85HufWx3i1kUrd6y2HavvT8Q+spQ2n0TxfYlqcRTrir292uzu4q0P7zf/7P8bGPfQwf+tCH8Gf/7J9NcdpF6FWvetUdn2fuP7eGbFJtFsAlqEA3pOME2zx7DqKCNdh1cICwqtcJtMfuaWV7Bqwr4Qzcsr5SsGkZVa/nld1tUbNRyK5r2SoYY1gBYlBuKQ2FwjfEayItvFcKmUO66RrCPrenYk8UzJRX/foW16GAN9cwGbvW69Jat6jZvL1wHTdt+OSAZWo2UEVUrAOmzVVuYxA3dzebwhaQKmR7P6Fuu6creRMfHbN+kPn75sp2jB5FKRB27YbSDdiOrYW63Rm72xXaXQXav/bX/ho+9rGP4b3vfS/e9773WaOnJ554Ah//+MfxF//iX3zehmGcIJvCI1wd0rU/LDhQyLYzSK1Olme3sAI0uo+TGzmlW6jYY0ffCF/B9JSyNRhrnpwB7BapqqKceBfUqnPVC0VVcZFRqcuFJaVUWFqf07Bf3ElF0kmLsuuyFi6YpvCSNCr3s+vhQySo2QFZBMjSULAKYPLWxdwH7Ly+U+JV0Rp4BVaatjHALYBYVC3I8luBPvK4qltRtL2DqAHNGRfBq7Adx13AFqFfLkKEPlBxJ18KtppmJ+5uV2AvGGg/97nP4YknnsDDDz+MRx55BADwt/7W38JHPvIR/If/8B/w1re+FW984xvx3//7f8fHPvYxvPSlL8XP/uzPXs/FFDW7hKyp2QDW8M9yFKiV61ghu+i2U+tks5LN6jWFHx2mfQnVjn5cAHcB0wmyxXXsgOU5D0KWTQ2iiCbA5O3sTp1gW9VrBAzFnbLazeeqJw0FObaM0iLZZYG7PNTimhb36Ou5bjatt6AqY8Om4D6OAM6QZVknUbcZvAOmzRtESTw1BqNlVesPTOp+VcmKum1NbrmPfYEB4B5gq6xEeJQMO4f+TiM3oXD3ylvYw9W6W459YSOMC2x3xu52hfaCgfazn/0sHn/8cTz66KMG2tYa3v/+9+MDH/gA/t2/+3f4lV/5FfzpP/2n8dhjj+EnfuIn8NBDD13DlfDp9QCMXD8ZwZvXTdFtNYYy2F4Csse8nrrtRJgeHbC9523ujG7qt4I0KNsNtcvsmbAC7BrAmFiS3MQTcF3BGmw31KwWmBFGduRCbd/M+1yIlacK3AvDtnwIbBx/4EHSxrwgD08u9JAn6sadwSp52Ga3MQk4DbIsjZpYFZ8ANkG3gZjBbahXA6/ltR5fwSiQbTTA2ru4khuoFdhys2xNDPXMkW0KDGWXwZpPBlT9Hcv1Q1ssT0eXrXkq+524u92pEV90wM97zJ5++mm8+c1vxm/91m9N7uZ8y9HNuVCzIW3qpoMLrKfuOlqnGrvu9AxZDTsWuB4XwD325GKOirVHuJrKDaA9FpiegGwPYadgyisASxnlxVStT80AzGx0kCTglriscmXb1kO2mTiBAAAgAElEQVT6GFavY8touVodIJezkh91NeXBGbexQtbySetBw0hQti5q19cpx7VWtiWsbNvxW7PWxkhp5ThNQVqW6nomvcYaJ8fUe/Gbs/vTFyFuOzjthZE8Wr1wp+J0Kz6Q8MQu9OLsdi/bKXbcrt1VdbTXYdaqdjPBtIKTkEWAKTJYUdcTdLmMU6wNn+L4wycge2p57O4yjko2ANjUroK3z5DtBl4sXccVphxU/6aaVduAaqpejTDR7QpUAaetV1Wb1LD+E1qmRhgjhl2hcb79UlZPRqWQBwJEbT2kW3xsRKhqo6fYwtjiInQVmH24gBWQ1KWRk4ZxkxbK7KqXR2OooXJbULW6TUDzawsPVe5JGl61jjFoRh8u5Q4wdQEvomc3Okg0m9O65VVIqD/h7YkIwhFCnW18lnHC+dvRJTucd7vvQXva8o8m1StWyGr6BUQNulXxar9XFojG4Q9j46PqKi4w7ccZrNyPAtZjUqo9uJFTWFC2/egQNbgqbBdKtydF6xRZuY89KOTtBNbamEnDOJTLo+GLQ5aDmzSsS79Hh3Ro6UzjaqKrWuv3tiTtZYtErmub5TClRY7hdVL90Bgbfm/hvu1jgyD9ZAfgqII2KdgYz6ZmTbmSh1HzNOi6PSDNsqQ+3MiWrjGYm7ifA4xJYMyM0R9Xwq0RlYaTfh6lqfqmsZkR++HOLueYn8O7LJCdJpeHE5rlicT3qMB2t90uazcbtJPLuEJ2diVbstDAaYJsmcoOQT1md3FtSezrS7gejwZSD3M1248zYNdxPQAVQclmVesQduh6HhTEWBxPsKlwNVjE7eDOpQLQGbIKD59cnMJAAw7TqBbzDCye/mpsqeLnFNtGZZWiEpf8KAC2dUnnrY5dwUIUrqvZDGGKypUyXLNLWRVvBqqFscOVuIH6gCprWoXrBFmMfrmrJcXRpGo/3GZ5NRDYbcvqskuWzyNM6ZOhZYvkIXAl4Q7b3e7AbjBoeb0MP84E2dqwyRKfgCxrIyIGoqrlWb1ODZ8mkB6DO7jECzi7rqsL+ZjDelS6ql4FpL3UyUbIdnUnF4ieAq6HRKC6QosuX1UaMZ3XObKlGcDdCLN9vcCM6tVFrcN5y5ZRxUc5YTO6ze/YFopV1wGDKXRd48w9XKAb1WxMF5dBufp2BWxMw6JqWwqDKtqm0B1ykrvER4XbJN9aULNyT7YtHwVzP9we1G3DaEMVGzJJs6YI1SRmRebKu+ewRUq8w3a3q7CbC9olUGNEWKbCleHgRYFsXipc49CHSeGGRk65YVNRsAWwW2HHoGJ7UbF5XetpXbX2BFwOwIWBt9bLTrlW6q+0SJoAG9ajuq1uYrJwVXQhLkDWoaTHW6vX2b18CSugzfe9CFuEX9xYM276CInqNt+jAxVh3cInNRvSTG5iQqN1eISsrlfY0kHdxjSAqoCKdbniFYJOECJ1ugQedbdYTIaQWi8TyNzFffQJJnfC18fl/BS3sMI20HdcZpG9m7BFOdNuu23bzQVtMoWHw9VcyVaSsm3nEZ6wAdnocpWw4ipWV/JUN1vcx0uw3pI0t44TTI8FsMcVbAWuBloDLuYwAW9Vq6eAotmmXk5XsLQOg8PC03FYzuCNy7FTqMMs22NRgHvGaFqZviVKGJ9Mt7JZGSNAdPzjLnVYpK1GtVshGtazSzlCNsLVwRobQ7Wlos3qFgeBaIRpI1G37j4e7mX4yFLy+/HRocb1xZGmDLJNBrvoeRto7gkWEKZOOiJez8NWdPBFYIt0wos97N1urN1M0C7rYFHCorJlKxBiOC9cx0nddle2OgNPHLt41Rc21sdW97AB9tjRJb7fqoCNYF2FdRxvzZCNLuOoapPCRciSdcbm7IWCNriCUYGZ47UONsF1oWDrUo87VlbAjYBajQK0YTVZdRGvBP4ybFb7Z09tLlSE+2G7phS/AVpXtyHegOuwbc1bFVNrAleHbttStAepk+VZ0RKTxTmE4etNcyLUt9bWynKNDPjUfzp+cveWywO2+lxHBhkv1T1cYCsnzPKXdEjHLdiWh2iw1QPvtttsNwO0J+VFVbOnw7Q7j4FX4TvVzypYRbmyq9dpSMWiZL1lcVGztwSwBtdu68cAU1W0x1sO22MBrynaBXC7rcOBa/eacmjKsmozSLcAG8JPKNe4bLqtEC3AJSkoSQpDd02fuGC78HkzfX8tt/lk/DKrQqLkkBSIRvG9rKvV7QBaVOW6UrMKX1GnHMDaGtu2qllWd/KhKFrObuOmyrZRUbnjXaIVcM1hxOZKTq7joG7T+MmtgSDdg9poDFWRl/SmPUSYMB2vQoCqNIpawnY4tu360kPbGbvbCbsZoF3aKTWLonoDeK1gDMqV2QvZpGy7951VRdsdvtM8sluADUrWIHvL0xyLqj0eO/qtGbBHVbPHjmNRq70uV4rXs+ls3qplaI4Cs50E7AZMF0veULQJvqYI47a7Y2/LjKcc1mtcSVdzp+RhylsKyAjXHsFrahbi/Uz5swHapGxhsGwK0qRgZzULogzWA6EpHA8Dmp2Hom3SCMphu4CqKFm/8RYAKXDVfr3UHbI6whT3sUQfLunVszK3sarcUD/PAm9zHZ+BrYSPXYtXhBGgvNtu2W4waIOt1KysR/DGwhUVvkHF+tKVrLmM41CLScnypHDn1sXHBNm4jCCN7uKjgPhYYdv7Jly3wHs75sqVZFY1hakX+A0EKqBosuwBElHBEjE6EZq1RD4PWG+IxZcuD6MYSq7haX3+IFlv+8ZmzpqrMnwYVDWrYZTz9MLADS7jqGI5uI8RoRtdxDoc48GVrSrafhhQbgJbZuGQVb+IchWlm6HrN2rKtskYzY1MwdpSoasT1SPPBmTqlccGh3Awn4Ft4WdYn2BbE+y2m9iNBW2uhx3rs5rVNK5uXb2q0q2q1utnzXVsbmM2oKL+Jajmrjz2d6tA9lYELwtQNwBbYXs8AdUC3uPCdWxGsViZCxgFbSuFvcM1QBQBvpbWVW2nehwpJEODKG+RG13GQelKCXsnijZmQxwpKIePc9dwC63QLVCm8I8p9hhmHxLw+41q9SRwHbItKNi85Cl8TDjQzH3cmNBbhuxQtITGQ+V2rb89BFWrNyq/HwpghN0/+aT2DTJYBmbIxqW5g7VPrf5pt6HV06QTsAXmmX80jd5GgO3O2N027MaC1oxjYVjBW+RKVLG6XdZT62PtzpPqa6uCdSV7qi+tdvVJkNX62Vuzu/gY1m+V8FvaBagzjmfg2leuY2yXJ1QiK2RbKOijCzmFE6ELPJup2qFee4Lv2n18DrCxr+3ljZ2L9fVYqdSkWHN1RX3lUh2vqvEIVMDuw9c97dI9nPJ1jmetoz1kt3FdqqrV1sIDnGQNnxSy7UAAN/QDG2wTXC1TsoqNglEVr02OAIyJ5tE9LEKXG7T2VD0PWYByWEdeN8lbYavXSQ7beIaTU+ztxN0t2w5aALm0U5VatxXIMX7drcfdyF4vq4p2agwV6mWnEZ8MrAOqLH8RsqpyDbZF2d66pbB1RXvrltfRKkQjcAdkvcHUMYC2Fh8zr4pLE1GdemHf4jYihDnECVgbC3zdVcy2nBWtQzW0Pg6AJUl3229K/N5SvPIqfla7HAJWMM6NbWL/Wdi9xHAH8HkFK11N/aMmuo27g9Uge3DIOnB99Ce0ofRac8h2gXBT2Kob1uAawLvI3fFcgutX3bcCWAChrhYDsr1bS2WfCShC1fPLw5WSvAFbz2tNG6posQnbnbG7Lez+By1zKvBynCVBKAJDZPX5aUGBBNWtuWZjva01fNK62uBG9pl29I9LY6jYJ9YBfCyQPd7quLUA7C2B762ocEXRngNtDNdsjHC1QivCIMRVJdtMsdICnqpSEdzCMlofAa2xQVOnSIXAQ6/J4AK2VqvEbGUiyT5br8RFbOUirs6PEcdzmOyUvuOQjxFSLhSsgtj/GQvOEO0bLmTzFgCtEXpQrnGdDyRDIXrdLSuYpe6VxX3MbYCVmcbEPEyA1NuOOWuHN5YOdckgjJbILQKYw19zt6x28xl5oZPID1WOPhpLjTluKbmjSee9LfnrnzT6YkN+3kPFphGkJK9PT0QglOXxPBzQ5182yv/sdp/Z/Q/aTdsGaXUZ15bFtW621stmuAYVyzy5iyNsbaYd29ZRnlZ9YuO2Q/ZWcA8bWI8BwLoeQVtcxUdeQziaw9YVbIKC/NOYJoiOLpRDAwynH5kTcRSViyUBzFpkjoPLU7DCUNWPSg/S56frUcTcZnmWag+Cms0w5RSmuM37rtItCuQguCIPfDur9h5c6fOyuJKZRz0rE5r8cdwO8DUYHxoa95GmjWdChwbmPsB8gB1H45uCtUC2aSvkw3D20EE+hhjW9zYOcGHrQ/TaAx2DTvmXlr5nIPIWyug+0AUBaF3eOtO7yRMzDWpRYSvnsgeoynsDtueM8z8B5rvdD3aDQSsWVSq8EESFaVGyWyNBOXR1KrzYAKqoWGt9rOMPlyETBb6pb2xo3NRviZs4QFZdxLdMzfryGNdXdbTcp7rZqG7VzE07NtK6QVdUbiOSYs6hyjLwQCvKVP90yFuH7SjcbH08oAHt6K5jb3XMgaYkLkF9rrEQi4C8+CvD6V1JKrUCtqjXLbhySJ+M/GCpHrCuipv8HFzdzc4DoALAFv7Sdgd6k4GeGgZk22jsxAcBroCOmMZ9NIF2U+jKFLQGW1G7EawHHb+CrV6XJb0ctDRMljCBrulSkhdIh2rUKfiIbKALQKbjs5GlwnPMWeue4ATb8d6liQhYMEu3D9vd7l+7uaDltIBI1bTUTUtobugK1u6w7R6nwLV+s8uuPCwKttt8snycAeuDUsxdeG5VsNb1lbrtFap9bhhVwtQUZpTW3b3p6+4ibqJq619rhNq1g1TCinrtAMAkKlgVLjm45KoUtoC4l2VdPIGW7Hbgam/JEqgBnliAuKSJ8TOky4XxYoNq+MjzAVPtxsT2LLaGsoxKtndXrlXJmtLtrnSHA8fXDa6ynhQtA3xQgGsr5XEPBlnxrIzGVa58FbIOXQ/Lr42/c94dSOe5FVdyci/r3Le6twOR4WJVqxkSbOWFctiGh7JPRLDbwm4AaCMta3heTQWw/qAjVKEA5oWK7bB5Z7uAt2vXHm1xXOtlVdG6qq2z8MRRn7ybzmL71gK2tn3EVyXdVwN01W3cuwA1AHZuedwlY8hhqgU5gso1Vet1skwtA1bceQyAZaJvHpWGAETJqt8YPskLg2CD7Sm05DwDVlpfNgo8CuscumxstTpespfzSoYs+2tiy+wi3gZsTJfhvVmnp5e8iLbuPlI/nRQsAngtDCAmtADYCN7WC2xlZCiF61C88iwDXCmsJ0XLgM7eoyAFhrehMaMfRiOmxhBFyxvKViC7yhwGpHUd7MNLuiSB+ni/+lhava1kqLmPkzfYKeu8dKDuExHsdlG7AaDdtghPlHVerK8Au+k+NsgG2E7uY1Gx2hjKGkVxaHXMyDPxBMDe4uwOniB7NLDeOnZ89Xh097IMWHHkMHhFWT8G6KrrWOth06hOEhGhq2FNXMSHCFkZ6QcBrgBGRV10G3OQbuzhbGoWYBnDFtoAyiQKR7ki/HXArlm2AbgYuwnZqnQX8SvAbkB4+wJWVzoKdJLCvXZxMrCq0pV16myKtTFN4G083PyTuj1I/vMY2IK5S9gAsNYJ8AGuaBlohwBdyRw6+MAVjSEtlXXIxlnZxhsn/dkOwg7Bqd4MiJrVZRutk9PSGk5RycmwbirW2FppPDB96YkIEM602/1u9z9olZ+n4nVR1zmkkR/7ErB9Dk+DVmy4jMdsOd0nYtdWxrWudtFtJw48cVwqWYfsV28dBbQj/Nax45aNDBUgGxpBHQNgNQ5QV2SBa4KuK15tBMXEYGo4RMiKy5h7B0jdgB3U3SXYuqgjOMiszMUo+JhzL0kqgFXoOW1HUkoF3vKVWEZcBLIsF8g1zvbz/WO3sQrd7WviHMZIAE0wXShdaBwhKVhzGVfgTrBtaK2LG3kc47BQtw5d2BjHUckiNG5qBxaN2bxhVPAoVciqDcz5gBQEmdVH3p28XMF2xp5PRhBgaxvy4FQ1y8fbadguHiTFA+52v9v9D9qLWFW2G25iT+JpEmy7tjJW4HbbjhMMzPW1rmjHpO0K4FVjKB1yMQBWlW2oq50h68uvHl3RRrj2BNfoTu5WR7uC6TIM3q3nQMONiC6tQas7D9riRhRALFDtY0d6lkrZZks4Vx2oqiK8cZQfSynLKehCr4mcYwVZ5lNxBaIMU7ac1j1dvKjI3ap27frNY8rhWbC79xcDegxXsDR6Im8AxR3gxrnetntXH2aYglXVikndynpTFavAlUdwGA9Fa0yBNhStQHdkUunuszRy5pGHZei20S1J4apjJMvzSQpW12MthIZTWL+TiQjSyXbY3gS7oaAtda6w1aQSOEQEPaVHMACbguVRStkIUGmbzX2c6miPvu0tj6uiXdTVhkZR1sipqNoIWVWzX5Xt45ai5dK9h3tQtK5cfQjFoGoXwD3QGLD+0AEmwqEB6KMABGKdGQMdox4v1M+SAUobRZVw8+xVoCKUlFLoUSnoNt+OrYgtd3COs3rZs0AN24vjxWtZhek1qLlbn23b6mehysxVbaPSECoq2U6xShOtsYSN7j2HCFZ1FUvjJ5vqTpuUy4NStzFY+9iOmxldjAAcRv17F+jiEG7+BGh1QQZC/bADgDa68qiiZR22Ub4o4INc6Kmy6zhmtizUU3AR2LK/d9J8Kh9vZ+yNsBsA2hO/0inY4ZnIK4VDVbd1NCgb19hUbg8qtyjYHgHLaXCKOlBFnALPJguwrjurRlBH21bIDujOoD3KB8ExALU2itIlIAMiFLC2BXAVxEzAQSDIVnKjNFDh4ScWlaGPgjCigAzcsaSkblXNekMnjUAuzBKEF6/B6p0IwZNahcMuQjOr1hms/WT8OIAfJ2+HraR2YXWC6nmAQXYF4E6jH601ckqQ9SWLmu0EHFo3mB4UrOIqPhwyaD0O7koW6NYWxKZsZTCMHgaz0IEtmv0mw+8zjmNsz1TqX0l1pcCWkSDLAnvr/iPHWvHPGt1Jpu8TEex2GbsBoD1jCaw52ABqpVuFbVWzIUz70HJPwPUxjbddyLH/bF8A1utn+1w/WwErkFXX8XPHI7566yiqdVaz07JnRZuGU1yAdfw12z7QqEMbwIVLBMJQsgpZKQBJGkQRu4IdwBVcSNnWmRN8Va2xNaAqBaC68iqE5xci/LuMQnUX+2u0ciM7RHuEaoFrj+EI+4d1rLbDOkn+DuZwEPkBspZGRofq2TXcV7Alb3XMBwp1sgh1s0NOqrpV0EZF66aoCaCEjC51CHWu5UGEtnKZS7re3GE7xkru493oAluwhYHl3QvuYIYOYgFTs/r5Fr5woN18Lj0RATTJPhHBTbMbDtpQ42W8jV/LXrAFKbMB1zKu8Sg9S/3sArBaJ3vUafFml/HkOtY62sVkAdboyRo+qZJ1NeuKdgOuG0tAFW0L4xGrko1ho8gairYNwNroE0HB2tBPOu0aQ+toSeIGcMmGUXSHAgU1G8rjhXpduf9q4VbrPrc2o2J1mGbI1gZOvSpXjtB1ICcQJ8Wa627X6zB4aX2iK6fQCKq4khvxpGB7gWsCLtNo1BYU7WEBWg6uY3telicyfV6dAD7cBQHZfbx+LNFznPLBYIsOlvdo/MYFsGAZsCKr2Dpfrdax2udbXJlgKztZ1x+J873DYp+I4CbZjQSt18+mUAuLalZLMm8A5XEr4KbhFye4clazR0ats+0G31I/e2uGrSlYgWwckMKVbW4YpaC9JQNpbIN1DvMGTj2p1mkyADQL97oyJOUxGj8NBWuQtfWxC/FQsiRq0KEL69YzYBtVg2oQVxMcVS35ZbinYvGOnHyBxr4zZEudLSOnYVWua+D2eAyFNfz4dl4FsR5fVwJcTTGG+43KTN3HA6baIMqhyxRcxgG8qmAPPNyxzARI4yeE+tpcR8vjobOExSV8mrxxb81+U6OrT34SNpZJcBWTHC5ahq0+LR0bWbKGdbzk4H6WvPY3iT0u+oIn2MqDdhIjBdnTXMB0Z+x9b/c9aA2GU4T+WVFVIuK/UaHYp7EVFAbWXqEb/uKIUQW+qR9tZ5+uTrr/6PJ4HGE2qpMsx7YPRHGU7ju3NFzjdL0fc6vjsDwFX3URM0aDGBaoAoAOJTHKIxnRiSFKVO6bWApTDnVWp6DmJam7QEOMgF1iBjy0VS2FbXh4ShP9htPLsX5lDFaxD0hULApA8nW9QlVGgA6gEYFA1gq2RITzc9l28Ppl+1vrAkuvOpxTAdA9IVOo926w9dYkqyRiHMUbEgEAS9WCNCsf0JVthg59qGcH4gCbI22MG9fb7Cy+Dd/LrAvPT9m4f3EfR/A2hy13gKTdgD9N9vwKT4DmRw7oK0H6cTHWmetEBCOxq2d9DyOgT37qrV6PcI7d7ja770F72oKiMekR19nf5qBmXVFwThfUiAGUy3IzDAbZCttjWu8JtmnJ3aA7/fERRz6i86ifPW6AlSNch9MTLEuwFnIsnjItsubmHYBCTqSHuphBDj2MMqnZutcBm9LSsLhtfTrH9qGFY4ZloxnAcao+K6g2vsOWb8z8yOd1/waL31iIr4yrUT2fY5gR48QBKcqJtUBW0Nvy1GvOovgoF9AC9i6SMA5xGWk2Ru8aHovRNFywRxCABuACOKAbYMd9doPtQZYMRd64rrGztGK2QS5Ihmzs3i2IMa1rtyBqGK5myWPKGZmebu5/W17GDqv2oCaDWkj/bxI5HT+x8pFDuMFYYKvn0pTSoE+fcYXtKTuN4d3uNrvBoD2nYkO66DLWpQJ1KmFDySrrCazMo+AKYRGqnNaDmg3qdglZAbJCNEK3i4KtfwxvDOXAlXXkcFWkTYpjVVOOhuwyi2ZePgplGmodrwIwwJXI1hNgF2EOU+9e1CxsYxkf//R2bLw1J8BanR0Jqjy6fWxCd7G+5kTI6wrbUzcg5E/BJAMRyrnEser5ImMBN2IfOESFq31y6eEVuARVvQcMaDpcBbYG1CYHdPhCtOvAoPawjVo3aWG9TJmQwJ8RzRkXtk1HCgdlYAmSrj42PjJgM/60qHp1x+CjqAqXtDFUuC5RuhR3kLpd+1y9BGx3u3fsBoB2+Ulb4ue0XPdLsOW0re7Q+Gdu4lDiTu7iANetuKps/U/qaoN7OIO3Z+iGv87HrGBRQStqtmwTq4J10FojF2v8kS26eidFa4pzBmtUtcvw8ufHcuCeA+36NfBCbvXWbIJWdkth5IV+AmwfOdXDOTitS74Sg9m9Bh3hJKmgHulyxrMX8Iv78Hd5HN+nJCRz9A7IjXM3ga7WuY9jins4uZA9nHnU5WYl64P6O6ylrne8SMNdLfmlXYKoLvU27UhSz8+jO9Dqy8VcxmGsZB2bmQg+ghSNBn9DwYpruQfYynNwMHoex6eQYGvPbXzK5BbJcie0w/Z+tRsA2lPG/m+SEHU9wnVVygK19M1DMFb4LlzHC7Bu1dVGN3ICb4Bt33Ihq7qNSrWCFYwKWWuco/Ws9qmueRKIijyCLAlVk5qFdgnCGqbRZZz+kBWtKOAVTL0r0gVA66/D1ibsNeH1q5FfC4Glpul+vDGwg+438o67ftxRzFWr2cTQWgLFNWytzFYj/x70o9REGa5ROcqjHBASZesx7ioe+eKKltFsXgBwdBu7q3jcn37QuE41lRtgynD1qns0jPezcbPRrdRtPD28sG4CM94oSP4XZdt8ph9boofGU/lDLHp1GEHdAkXFAtpgzyAs5/b9K2yRzrLbvWk3F7QVpkjY1UShIIEASAvReAwuf/DxjwtQ0ZFcxtP6CdjOUN1aX9XRdhlW0d3KDIfpuLc+gxZBpRMsrRYWXHJMIasWW8Gqy8zUrIEwqs8IzwrT4kKuivZOQVvlyXRvM2jBc9ikarXNDxd1uwlfSP6TKcoerk+Le1OkNNzSOlG5wmx6Muk9D3fI0pobPi0hRcBCEMDxeYtqNVfvCB+AlTpaHq2RD6Z8g4od4zwCwYXM3tna4cpIda0DTmGWJ1lyuJ3lMlhWnZKjNvFulxHKxsfPErqRj4DDMQvU0FZuPWLU1DUofjxNMlk/cna7F+3+B61Jis0EYVnWY8kZt+W4nEAEV6sKJgnzvrQLJcs8ut0W4FYl63W0VcUybk31tbPruEc1K3H5+tWFXFzhcOA2RlC0Cl+BruWZlkCuaVXFxn9nGJa61/KX4zEp3W3QRqCfAm0pyDZguwnZLdAyy6To2rWHBLBsfUyJpet1OF8EiE7oxiwNl2DaCYDDlVBhG+8hQJbtaY124mGHCFmSdSbfXvxKEF3FOq0ds0OXMeppE1QPDe56lrfE1KymHceJLYztI04uovYeI/blajI9SyhLoph3vrQBL1awJYKqd32juRwaQKk69w+iJWzDfdlPyB9egG09y273gt3/oN2w/G0fS1W2QnQubR2yEbhbpW10F0+wXQLXIbtUtuzA3Va32iBqoXBN1Y462jxYQgDsxrKTDsTOoasOTv7uCQK1pGIdvkPn0BKKJ+tlK3gjTAN4t+tpq+IrN3EGtBmyQe2FcHBuF2cKNqrXLiBtJKNTqlt+wFF7eWr9rA5RGdsP+6hYyTs5vbr6rOM9ddZJCAYEHB9S30m6PtJwV99E6OGq9ygzMKnS9TpayM3nelnA+9+OYabceS3z+EwPoZm69/AmeQVGGuCidgOSjMvr5BsDug7YAVsOSjYMXJEvy7cTXMv5FKIr2BY1qx9G9cNiV7f3pl07aD/zmc/g+77v+/ALv/AL+PZv//YL7fPRj34UH/jAB/Df/tt/w0te8hL89b/+1/ETP/ET+Jqv+ZorvDItcLQEgsPTY2CliJdUC/kCA2psXWzu4xVgbRvLxlE9tUiOqjbC9rTLuFdlq+HBdZwGW3hWjjUAACAASURBVJgA6+FKCrZCncW75evRSP8h37bv/5XCxIaSNbCeBu+Wam1tC7TAhQuroBA3v6/0j8LrwsiuYoQ4oUVqXCQA1jhHksNWQaPhDHWnjsJbh6DMrE16NgEXRH5x8CI8/kEYQOz9VVnVqA7BiNCdJ+XFqJsFN/BhNIqCNX7KcLXWVlJHm0c7gaXRVtL6Z2MkHxBCxyLBtkBWXeMjr8LkAwJbfU4kkyeQjmwW8qnmm96G1rN6OFteR84uYRsOZm7p1Yl2u2fsWkH7hS98Ae985zvRez+fWOzXf/3X8TM/8zN45StfiR/4gR/A5z//eXzwgx/EZz7zGfzSL/0SWtt0CF3CZrnCMSxBNcA4/IhXLmPbpztcESAKSRvDVq2PtxtD9QTbZRcfLv1qDbDaf9YbQ+ngGzNox324i3ikajEdIbiO5xwEClwRIGfbGZCxPnZAtjR8Soo296mtajUp2g3X8qXfmnOQ3Yg3sKqSFQEHFoXY9L0Y4OyNbVo5lgGfI2zdJR8GPIhfA8D0LOy67Bnmm9LhAk1TsQusAdlRwkcOguEDPvGAKuvoUXEMZKmTPQSfLRtEg6o96MEp3AAlds6U0S5nKwUbPy+CRcgGrjHGs5jGRu4Yud8Y2uiLgqKP6tafjA97OfhJuhLAikDciFRG9B9PsC1n2+3ut2sD7ZNPPokf/dEfxVNPPbXR8GS2L37xi3jPe96Dhx9+GL/2a7+GF73oRQCA9773vXjf+96HD3/4w3jb2952yStJv9ISxSFNCOMYFpYBrLOq9T/tK2vrGl4Bqy5bzoCtwD0W4NYWxpv1s6vt5DrWD4ZxfxGqiOuqbjVVHOmJYcupL6eZFhpR0aqKzUrV/lb9ZWNdbXEhZ5huuI7b9YJ25BNN4dQZXetpO4Pa6E9L0v4mKVpVulKQ2iRH8Pau5nhlL5jZ8lkK6Ym6Ap3gqbBoUVOx3K9KFoC5jkcjuEEpdRFz87rZMdkAXNVK39lh4kJWJSuqVhUgDu4GGddZVG3txsTRib52F3OR6ApZSJ7bx4XmrMF2JCAFLGNM74fxUUGkg3ZU2HJYh4rWBWzhbuRVg6gt2O6MvefsKuThZI8//jgee+wxPPPMM3j9619/4f0+8pGP4Etf+hJ+6Id+yCALAD/8wz+Mr/3ar8WHPvShq7vIClmFoYSxhcFBk8Aa16uyDcAt6+lP3Ma5Ly3OtDj2v2nwisXIUL1CdlFnq6NF9fTHAmMdvCK0SE4fL4uPFTP5vqdQzpHDto7ctG4IhQBZZMDWOtvYBWjRMvlO/w6HE3Fb17V1jeHj4WAfDH6vk7o31a9eAs03CDy87jtkvT2Z9LkZYKvjK/uoYLD+1Dp70zG0DzhuvZMyxOexjrld5k1ert/qPpa3rt/q48/Cuk+2IXF8PI4xwW91dFnXMcI5/XkcYnj3P9iSR9j4cQKs6/6x7B4rTRN/90hlgGc8+8eNLfVDNj+X9OTCg5t9RrvdK3YtivaDH/wgXvWqV+Fd73oXfvM3fxOf/OQnL7SfpnvDG96Qwl/0ohfhNa95DX73d38Xt27dwgMP3Nll+9c8p0UOS8hVyobEpu8KgB2sNntPqItduY23+9L2Ey7krfpZzkANkO09Dr84hiRwNYsT23an0ncxqlrJz/qFbXBVZ5qryDz+sKtUQnYfU/lLECrgSm7hUC+buvjcoaLV12DpGk5/bMMlajsfK08lzNRrc/dxVLa9a/7p0IfDOoayNPe7Zb2rWloVyezPMCnaqGz10em16vNSdQUf0J+B5bjI2k3Jtgmw4aTspsVdfBA38UFvfqyTuo/N3EGu4QQdyUodtS2NVRWVrd2LKtmobMtZVNnCcwo6VAgAUBshOq53UrDk656n7Nctnh9Xtn71flchjV394mVlBLfzbne7XQtof+7nfg5vetObLr3fU089hQceeAAve9nLprhv+qZvwvF4xB/90R/hFa94xYWPaa7eVdy0VgufuTAyhctshWzUDNmNGL5Ik7INBXIJwxQWFbAqjpG2Twokzg4z1EpuTaz3wilPwge1mBchGusNmRSUNMHMlVhLQDxQEzA2U2+H1kzNHTRdk3SyPDTC4dBkOeIPjdBUWQaFSVM9LdbdfkLY7Zi1MBaKxG2WUY38PWCZ/Wa04O3iKuzSBaeLy7ZTaNXLDJKxdnVGo67k65C6UxozHfGoB6SuEzj4u6EzIKkX2T4IsNEad2G0WHNQF9jCX3Nz9MqJiCH3xOFww/U63qlRA01pJwBHvWmdDEDWj4rY4ePV2mt1IhN66mPbCWjHgeYE4Au/AmUGIBoNp9hgK9fQEUaTyh9AFH5SA6QIXzY68QCU1tAWztWNnKBcYLtVzp2y2/0d7HY5uxbQ3g5kAeBP/uRP8HVf93XLOA1/9tlnb/u6lsb+vhszS/xYamlVAe2lDHMIs2PH/+JJY+kUgQqDdIKsHqGG6T56jfkKNo3kxw24Bko/Og7pZGMAtIECSA8SpsvWGg4SfmhNluTL1gyYDtEA0wVYbf2gLtwc3g7uWq6K1ut8a9i483XmbOdb7B/NYYm07QUfM0BdAVq3R5omrtnWSZbqtgV6I1ln9MYGbWoAdUITULvrdwx0wTzSMbMMui9pxSPR9b2/ZNnsbmtK+RRBK7rMIDw+AuTDgTGqR/RjAVq1wHY8A6rIdVbgyrCIsYdxHLZCO/6QXWtYstZv571IR5MKHyi6HVmox9EGU+gkdb0jL0bVrTSSkr623EIbcaFr1KkgpGYNE5ARWiJbQUVBOc+w3e3utLuqH+2tW7dS3Ww0DX/uueeu6exe8iiuOG1rqhmS9p0fw3iRLipV3WulcvVyeHG4GuZXFY6pF+vAzyZFBrkCm1o1UlyVb2hVqSCDbhOgKmwPFGCqsJ3+aILtA4cB0gesLrQJSD1NC8Ad283qTjeBumok1S7iOt5IYM9vBdi8DdAY17jpkqW7yPBOtMboncAyL+9Y+rbP0wvpZ+uw7QZYeS4JoizDEg5Ic1foiltYoLdy+a9EUQSy1QuH9yKndRf2ULcyapV8OJDCJUJWWlZrdQMAV7PaMolkeVxDFqJi45NT5SdtuSfI2kQEhwLZ6ebdtMEUUZiIoA1ff5p8AAD1HmBLdrg4QIWtiTvZYSufKxJe1e3tzvqz2wtjdxVoH3zwQXzlK19ZxilgX/ziF1/dCU990se4qGQ5JmCP5hjGOd0CuBrGdvjZXazpNlWt7gOEpRxr+86SbSq7xc4RrvVPGwNFhbuGbBNw1u0A0QBQV7IZvC0oYGssdQ6yDQm4ngkncyhnSwXqArhJ8TZVcQK7LuBJKpeCqkVRtUHJiuu5KWwpA1fB2thh3Fhcp+wubFZlyV7Y2zseJJe+AqNRrOLTaxOnV4bZsOYfqOOadEq7Lm5xaJj5mbk8E/kIIAYf7SqxBVkftkIni2fpkuSAxWKvOJJU+aI+YeTgr5C16fQUtmxzGLgrOXyiqCsZmGEbIi8+EYGfabe7x+4q0H791389nnrqqWXcF7/4RQDYdC1f3nixmcGa1hV8lgZWoM5hCECMSjMqVy2UJdYOEdLAT1n4DFXQGbLzB8FcdlTHWjYb9n0h+UadGgW3ca6XPajrOP4ZdAkPtPXSVOshu5MrTKOrOK2v6mjbeeCetClaFIb2b43A1byv4RG4AbSNYQOStC5DcDZZb+JCjqq2MxpFNTvqcyfgKli7xDNnuIp6TIpW3zGtIgiAjcBUgNLi3bAynnwfMNlcPcxehwweLmPNUX8btS5WA7Zg6kuawvNji+szbAXI0euz8ACZ+7h4eFg8I9xV1UK8EXD3cZiMwAGrdbDhGifYamq9AFe3DlvLeUe3PiD/RMJud4fdVaD9lm/5FnzqU5/CM888g4ceeijFPf3003jwwQfx8pe//BrOvPp8XRU6umGo80gLMxJagRt8vJp4CV0O+031s9N6gDciZPW6/QNh6+N8C7VbKre6jN1dPG9HwC5dxwGsE3gPuT52CVxbb9YgCucgW4B7IhM2MorS80FZsuZ3DRewKmijO9kAKyrX4LhwF1OPcIW7jaM7WaHMrh4jcAlZ0ar7eFwu6RskjWStuLd3aevlURwrZLVvaJf3cTTUksZftg37rQyh6r8dPSoIQ00TTsJXXbp5XOT6/ipsfZAL/4EzSjvlzeOw/EZ87trmbuLeHbbcw7K4isOZZtiOfxgbYyNH2EaV6186O3DvMrurQPu6170Ov/Ebv4FPfOIT+O7v/m4Lf+655/DpT38ar371q69oZKjy8RqBGlVhwmwGpn+5+4/SxW0qLUKB63C1HRJw3WVsjA7HjdwesHbYSsj2x0H5sVFZqwKv1r8RActWxSsVu/lHi/XQCCoqWqmDtbrZQ0t1tK2o26V7+Ax8V/myFVSfJeAtjStwx6MNyraA1dWthw0XI4W6W4GjeiiJggu5qFmp+2ydTN2SppOW6uoeJSApWmsxrSqLwnsn90s2IIm7jUlgM9XThmMobF3RjmutWbxUtQpWiupVPC4E0AK6zRpJjb8mrYyjhfbL43iHnDd6ljRIxuQE0tbO8DlsE2x5uJF1sI3e0kQBlpX1C7h6gNU1fBa2WE9EYNdc8b7b8213FWgfeeQR/NN/+k/x/ve/H3/5L/9lG9v453/+5/HlL38Z3/u933vFZ+TtdS7rYZtrmLnhAoUDFTmFB7gCVhgn4Oppi6pFWFfI+qX4MaFnjLeRzL+AI3BS4RcKVYtPLY61lfGqW08rrY7PwXYN3hYaPQ24FvBqw6lDKw2dZuDS8HnO3XtOAHcl7A2eBaoKFI3TDyGYmoT3lzawwupqmyx794ZT1AWU4jZeAje6lKXbUOujXrYLeBW61H0e1zHyEfnk8gG29j6hTIMokmsbrlL425ckWT4MVQ/r7tMZxrKk8EgaDlFRlxNYAe2QTDamZcEqj4kJeIohQ3K6h3z0+eLCK8ONRs8jaQk9woKi5VF3OxpD2Wf5ErYTBoNAjQ6CKH2niQhkmsSRInohdL8dti+kvWCg/dznPocnnngCDz/8MB555BEAwDd8wzfgJ3/yJ/Hud78bjz76KL7zO78TTz75JD7+8Y/jjW98I97ylrdc/YWsWMthg3OiSbUWJpsL2QphD1fkJriGgshAakANBR/H9eBC1qVdboRsuO5wG+On6ZD1H+Ycpm5kAgyiFLryZJcxZWgabKkA1wH7QKmjfeAQwBrVawFrjU9AtfralZL1NNEo/zNb8NQZTCeozmHe4CkoWPbGTlHVxpbIWl9rLuMAXAMpDZBaF5/QOMrhqmp3QMS71WiXIDhg9f2SbXWz5pIf4b2YzWArmWXvXYRsbZlkO8MZOgEWmFzGLGE2OUFskZwfnGldgn1AbPUntvAKWUqfqNZwLE46wE1muOqjodRwv8fBMxewhX3DQDS78NM/XKaxkVewNff0PhHB3WYvGGg/+9nP4vHHH8ejjz5qoAWAt7/97XjJS16CX/zFX8Qv//Iv4xu/8Rvxjne8Az/2Yz92ZW7jbGugAkGx6L8L1apKM/p3DXo1LIE47hKgmg7HGb4G1wJg6DE4XNfK6q8tINYULNm2hQiAssu4NIKKCpZ0wIkC1wDbBwyuTepp1S3cJrdwC3W2Sd2GsCVQG4aKjcANEF5miQaeKJhW9bMSkV3JktaVLNL0iE3CegiLsLVGUAZYV64ePsDVBLrmTo7rnWGT17GOKoVUT9tN3TpkDVupMN/Ik5CVPnACeR4ASdUm0gkXdS6BsbcMDCHrVcXaSFIy2lRW2aXpE1WlSymVlSrh9jhcv0GWYpI4nZ4o28Yg9jlsx/sQuvuEsasSbOUcqc02w1pnO2yR3cgVqeHAE2xrgt2eV7t20P74j/84fvzHf3wKf+tb34q3vvWty32+53u+B9/zPd9zjVfFy63BWp5jOaczWNZDJfBiCWODaFSiqoQUmck97JcQAb5StPG08d/FN0RSJAM642cZgRvVrI4GNTeGIoNsWwC3wvaByY3sgLXuOzoIRXAhR/XqsHWlqwDFAqhWV1vDUoaUV2QLtvbsYM9TM95c+SYT5VmJWk2qNoS1Embde7pAtNMMWBru5RbASgIDVbG2LgW4uo91Ujutp42Nk8KnJFSLNQhsEVq4LvKlYphlqMjOVvr7UiuOY95H+uQVZCSKy5jHug30b/QGMmyTcxo+fCKHo4WkhDwRAVzJ5nWBrZx2hI9JCCCTdhD7DMOnYetXFDzEp2G7NRGB7h+f1c7YF9Tuqjra580qOOciotI3qJYYHGlawevQnPaJrl4uoPTDeXiFqh5GLwGSJv23UV5FN7FtZ5girHuDF3Ubx/rYXE+7qpd9YKuONvalFcA+EBpFteIijuo2AXizjnaQxupqE4i1zjbmR8mekEPJC7cA6+xCzsA1tcrs8w8npSsADkp3gNPBSqRdNsmVbWdwAG/664yjwlUh3J0dqmi9JfBwM3dUB607PqfSuv5sLNhfeEYQsKkDK7KklDCGs2Jy7tog0QIsFvexjpkMYJLIIWygyN3GAGGhmcutCQI3wSvDM8r8taS/4e7DNlIarnEF2zjeMcJJeAFbhAZSQHYrA/UZbX4Y7fa82o0E7QSgleRLulCDMlgtgbI0UDJ6mdX9a+UPhzA4VKObWME9d/uRfSN841XGe0q0jeY/eZLf6xqyGcAUABuBewjAtb60NojFVoOoOOpTBK+PDKXjHs9Kdla8CaKhIRQCeMe2gzflx4q3KxDD3cP+cRXBqmlCeFSwCtUYZuuwlsdWL1vWB3ghrcAh64RGjCNFsI4/A+7qT+tq5S57aLQbJ5+XKd0HqthfqHk2vgxYNR2S3/rUag53YHT8hanIWjeqUBpwBWILZHAfwAnqduwTCE4O2E56FTmsjLLs9yZfJ1sTEWRF6gNmEHiMhSzg1YZaGbZs58kTEQTo1okI0pnzVWSgMkztRmNgH0HqhbH7H7Tuq60R20EBkFuHPLuvFjuZ1PO+W+fYuMSzJl4lcx2qq7T8gWfVmgE7h+f+sVv9ZPO2Dqm4hGoas5hctbaqWrN6jUs6EEgVba2bndRtibcMW+XjhtJl2HCGAEtBKoUhwrp9RPEYbjCq2eRK1vURB3a46jKuax9b0v648qfrxxBGZf/eO47H8G40HzFqjN40/pr00/XxiTkM4+guTi3PNWNspCl5BzUdwd+nmJWan6piSfLLvlGYvFsQw9zgXV3SeiwKgzscGVSGbKQAXcj12BqNI00C+xSAT9ikdFU/k7iZQbBhHEHS9UdHllqp3bFi75ddhzaEkhOSTkwQYSvhppZpgi1vlD8n73GrJdxum3b/g/ZStkHQrXdRC9PNo5T4KjzLjude+aiyEhDLf9jYio2Yxm8wH8emlNuA72b/2KJYrSVxCgtdc9JSG0D5cg1ZBWsDLaC7qp+tarYCN2ds2KiMDcpWVSsV1erbOY4YBlYZ3X+AVxtGVejyaFUcp1TEErYZxBG6W7ClTqBWpl5k+HCP7EM++jCOw72srZsHCMkBab8BDWMHsJX1NObRtQ89hz3UjQ9VeuYsEK/NAK5+L5uLWxLGcZPHy85AHLIxjrGYhnIMXYPCK6BAGjMNLQAMbE9EsPGb9QEuaACVfNKBONjGGFnKx0bWZmtJOQcxuwlbf2mljNonInih7YaD9hJfc5NiDRGl/tbWI01XtK1bpy4nqIFUKMTwEwq2EY36OIxJAXTWkegibiWsFRAf6LDRP7Y2cmp44BDVbK2TDUsbAYomd3CFbAJrgK4rWmy4i9fbMV9tYwrO4KUAk6Ra+URcZ5tQIILVla4r2qhyEQBqcOUM1rqkzqAjZ5imP8xhzUePipMWWGMr1pGofMYn71JGpkIdvjDYqttT380G//Cbsl/BLBEKVxtdS/K4M4BOpmqBAlrCACUBOEagOjLJ9hsHHajT5XoCgvpbNciW8GqEMESj/lBHhTu2JyLIh1TAnoStpY9huuMO2xfSbjhogVN69FK7TXL1zC5bp9EPceRlMsrxJPKAeNazBtmgZjuNYiOCtClQad7W9aWCpQjbUPeaoKuu4+hGdldxroM9D9lp2Wh0p4j1ryddxyqpPEOjmy6t1AegAiLUxxK7sjOX6QlFSy2D1fvZ5gZTClbuPbmNealuu4O2ZehmVYvUmMqHbiQHa5khKE/Fp2CNA3RQUp9ar8gCW31HbVmzv2SyKdrFXxeIx1Gm0mEqaEmeEYD10I1597iUMSmmcZKBBWTDOsG/vX0vd2dT06n0NiYi0A+XcC2xDnYJW70oSP6Dcr/bk7CNZ9rtOuzmgrYq1HPLc8exjcUOt1EPAgQ3VvjPSg+aQy1tULaNSWqDFJwNjcYPuaF5uoWSbQW8p6e+WzR4OtCsYpu7iUfXHHUXu2v5NFwXala791TX8AllCyruY8vwc2GzeoW462LLdCsso6KtcG0OWApxcTlULSVlm1Su7t8JfGRQBG4PqtRU7lC0bQIt2/y3CbZxFCrOsIWAdUBWh6R0wGqYfQwigDaEaZ5pNtsoVZrd8W807h3gK+NTUADt1B2ImkFXw8S3A+2bY4DVQ9KsaLVeeAuy9bVxjIVp9eTe80QEZP1vdUICx+v4hXvdd4BtPL/JXoUtpn63a9img8w3s9sd2w0F7TkVu9pmD15xU38AXBIs0/K8vUpX33ktoOA/ZIsK7jlTtgvXsapb4gDVBNe2hG3svmMtiRfQnV3IsYVxULCrsPS3chdr/WwBbwDtGrDeWCrBdsrvCtnZvWnwBJKSVdgiqVtpGNWCq9jgqvFsjaAMsAxw7xNc4wxAqmQ5gFfns6UAXGu53BjtOJRr7z23ZuaicFseNzmOOtUMpnFJ07LLh4aV4yR+gwLZnOVjX1NrBmxXsun3UrrMGmjt+XF4eFHVku3U7AAMnVYvHDLEbgxuceYb2lk47ms9NrIP1XhuIgJrTMw5b128UohcTEywBVu72Hi23a7KbgBoN1TmMt1VpNk6LZ+8lHUwze885VWDKauejWEOy+E6bqOwlK/jZqBtCawpLLiO03CLJ5TsA8mNXOpng8JVULaWle0KtlQbRbUmfz4ylKnZyVXclko35y2VvF3EA7CGTitlq2HmOpZ1AalN/M6uZqOyHVPYKXwpQdRgG1zJGj81jmoMOmLuHkQDwK23BNZpGj5NKw11JctkRqAKVQdhVJ4UwuNrG1Wse2H8N6BuVx8WMtT/atdZJl/vbOozgVZUbewp692CxnaVxI2AbhPLMxp18HEG7qWMdKFjIqu7uMKWw0QEnEGKxXr80o6gjHWzo4J8DVvHrJsdZ1vd7gi+PbsBoN2ycz+ZrfhAy/pVm5YjHaPE1SNvXsb6Jfc/07VeYJmiRQKsAtfra8fXc4swJTJXcoWtplnPxlP/5pbGVbmmutpFXAUrLRRshLK5jxWiCagzhDUu5WziKqVFfRbJLQwtlyqAPQ01uItYoap1sY1N2cIUrUO0KlkOrmQdupGC+mWpk22N0I9F1ZKMk1xdx2eAayNPSbwp1g5bpwDe3udvyvmbZfYWSO4JL9jcz9rdVuuB88AXBJ3RJ/l09REmH6922I3DVAARuAW9KWxT1a6MyhKwSl+HboQtwkQEAPXmSrXkjR+YkwvZ4stsP0vYhvBxtHChJ0Ttrndvz24waIGz8jIup7DLqdtV6ouGOVJlK7jdEmRZw4vKFVgye6MoJLdwy3A1ZZtBnLv0bHT3OZS/E/W47bD1R8lFTBGy1s/W62jboWWX8CklW0BrBUxUCJvb/oBSq2IJT11+EAHMqZ7WJmIXUMLg6nEJtNwn8Nr+qQ63D3AfFeqE1jv60Rs58RGmjrdaJqcxlssfSz2tupbHdUTIEqixKVzql1CBml/ycluNijauAo0hKcUz0IV41AUg5g6Njy2P+TRAFIEbW1R5X1ufhIBKCk7O56XF1yZB8PREBDbbDzM4KPAZbqFvbIxgSMMoPgNbT++i2BtbedyO1auyGw5asduBZ9l1O0FMUdYvoGYp/eMqwFxH5JAd4QsFy6GulptPp1XnlaUK2By2HLBiciUXhbtQst6N53T9LE2KVsDaWoHvluu4LQFrEJ4zOYSVok22o2oFuLiOVwAOLY/ZlelwHwfoVlWbXMXkDaPEdVyhy51BR5KGNEPZ6njJTUaI0oEobJSpFWiPomiPQwHHYSCtntbc0JA6VQGfCMvOo4zu5uqtv4D84k9NFgDJV81bbbIkI1SN0SRAckJS6lnn2vJzShMQxBNJI6mgYXPtLADyqfbGnx+8y3Um4BbI5gEuTk9EYLP9cOhbq7Al1bDlY0I+QOwVZt6AbVgIeGFp9FAFtrtdmd1s0LL9cyrB6XguqysVfObQ5/E+OTWhWszdyBhwMagiNXhiHn1nO9H48TIWkK3LHHax1sbZdVwbR6VJ4kN3nhm4DtgM3FAvGxpIraHaFoAlQN3JlpVn3MgxqQnYDFugwFUe7EjHAlweZX5zFZuXyKBVlVOAauAt0B2AFRXb1I1M4NalIRSP7ptHzvW3x6JcO6NTt0kNehhNakzRR656u35s0OhyI/mh7l3uGB927AKKpcTX994mlg+/BRbaetqxt8M2DkGZf0kVFe49HsAlVbMMU7AJsFSVLhnkeDo6L0eLMsgGhwnLeS4yEYF/ksgsRqm84ABdijcIVbAzbAFvjUwzbHXXCNtd1V6Z3UzQXtLtO61zTXCOqieOeUHLbXf8u9OWBln1ooUGUeTrCl0QxEW8BdlmM/M0opMtjQ+t4QEim+puANZV7QMb6naMZayz9Xi3n03AhoZQEbQatlK0U5ee5urXMjbmaipTVm5lNtEUwWoppvpbdxdDGkG5ikVSs5bGIBsaRQlUsYAuxL1Mx3F8PpK5kQdgkdYbFdcxaXegPkB6BDo1By9KXS3zgFyX966zuCVF0YYRDzv5r8Ngow12DLaOIQsjqfeVwDzZnI+9rOMnmZoNT2r6nVU1qyq3qFmiesHGWwAAIABJREFUAVT7ZZv7mKGDXbiKba47BawJsvEjzS5hYyICVhcy2yAWg5vx7uU64k2Gjxj7Z4Ktpg2wTRkTt3Zle9V2M0F70sqn9QWS5s9w9sJ2cczLe6fLL5UCZKWu1eCqKrZCNsJW44AB0QVsbZIAAeykaCeXMZlSnVobB4Dm+tmsYg8C3QmwoeuODkyRu/rExlDNFO3adZzjl+rVFluKF3CIqtLysFEGCh4SbF3VpnrapGqRGkxVNQuDbgBucC8TSXp168q6NoDSdY6u5GNQr8dmswZRcB2PhnNF8ULi+gBdD685AOjkOpo19imq9YU8lGxxCoU8dk2niDLcyJCQQ2UTdKKFxS8mPJOybRfk7mNFeLfJ5r2DrirxdK12UPJthSxs13Rv4XNN8CwfKZJDjD4+UnR6PcsUDgeUdwhS7xrfVw7pDLae7xGq89jI9UNTk++q9k5tBy2A4pe5Vqtl9hQ/F/thqfWwMFgOpXsCqExoBHMd63JcC23CdoJsUrfhT9Wuruu0ebbtaWmxXP2luIN242mLtDmuKtboJk4qV+M0dynneCq4bDVsh3pYqgWcrFvRJCB12vDiz8OJHMr+BSX1eMSA9JX1dYcr06ij7SRz3B7HPtwJCOtMPtLU8PMOVUwUBrwwlSvX1MN2z3FpJCryv1GQy7vH3qDJ1xfZMlwF8v7Cq0HiL6NQ0yY6kGPobcUsjqNI2YeBbhx5yO8wEYG1L64TE9ikgQOOdGA0dG8gxbBW0pCj0AHJu3sKW+NTgsd5GuQDarRS1mEb9T22T4+O8XGmxwgOAj0fSHlJ7lEA2TNKLgbaJyK4attBey1WXyrKwS6mZHN21OhLbh5Of+3DlkI2KlpfNvm6ZlOxUmcrF5BGfkp/LYHyQAWaFboJqMjrTc8zyglqsqQLwFevr4AVAbCmUOOgFJPbOMA1dvmJuV1L8QJXcyuLSgBgDZ8AOHxlnUK4uol9Pbg2tqDbtfBXaJEAd0AV1GWdfLKC4yiEG7FAVrsB9VFl0KVOl7RxVR+wli5BPUK3dR++URtHbcE2ArblRlYK3DVsx7LXbCD9icj7Xz8qgdNfrClLHcBpVKn4uInLhAOqCgt0FxMRxJ90SnnwsHhIjmqaPbxekr1BJJnRaHgpFLJ1nGQb4IJm4CpDN2Ere5n8HjvtYyNfne2gvXK76ItI8y9Vwqxwsd/aIrx+7RdXsdbFxvDR4th/29uNoWiOayvFmxVrC1DUcAVrE+glqNIGXE+oXVOnAb555Kc4k09RtwXGFbAUn4MFVyB7Q6fQMspbcgOTuk2SzSgQwuI2grK1bitCCZVpNLrucM9q18AqwJURJtCOJGq2i6LV+t6RhrX1UuMxzVwfI0iB+sVUrTaqEqhrAyX9m0aMKrc8qU9jgAPWfgcbvzLPTi6jSckL33kastEOpJXLomptmr3FbD8c+tW2+vMtywheE4sLwFJ5ZUaYDtUYBrqI4ySrou1xvGSEVzpp0pRP9qFisJWP8QBfJfMO26uxHbR3YtOvi/L2xg5UQ8rHaz6072Ou47ROWv6vISvKle0LldBYwZ0HpFCQDlAuXMiNrP9s0zQt7F8AW8G6hOsE1jYAqZCsQF26kAdUVcFug7e6juvzitvRVVmemBQ4pjpUEch69BMmNQtVswjgBZbAFdXqJCJ3KwfwUotAHmFDvYpL+Thcxd5aeTSS6tI62UFLAlQfnpGaD3pB1oo5/o1+oGOiAvFq9pbrd4OizQNbVPjqNlt/cH8U4XdD6clIlstxSY/jLmhTso3EfcxGQLYfltbT6gMEsoolyDBU0P5KJB9FjftiqoJ5qSyfVOxC0Q4bypkJ8lEVlwW2Wp8b37nwzg5gO1idp2Tq1Vsj6/t7Drb2RHa7gO2gvTI7/dJtx65iSsEi6rWqWgszRSsNRCJkpU7W6mpB1kCiAnalZr3uVRtJLdzIBaJV5a5gm1zFlqZCdKt+triQrZFTVrMO3qBuQ1zK67NK1ooe+8eVrQVanBVFRakqSG3e0AjZuN05qA5Vst3VrvoBmcV17ApVXcgGXw0PaVrr0jqZ0VsHZJALNAIdA2wF2upazpBtts0FrlnlOkCtXzCHQS04DOFYB7iguhogHOIctjB3MaCDXrAL2j6aPJlDifwI46BxgIuwzrmBlO12EFcyO38yZFkacMV3IL4r+TZzVyH98h6/dw79cBNsxdXP4fPb3j/lJQps9d20BArbUX6ch228gR2452wH7ZXYqRdtDdKqai3EYAqY6ywVMR5mywhXUT6EDFxrPCWKF4DBtE4ucNqFXOtqN8BbYRvdysXNfFsuY7ne6hZOkG0EawxFizSWqTNg7d+idkfyVYFDJg4mCJuaRShoA3RrHMOhaoqzgrcjNpwiEuUaGkUlFavrx5BGlC6kxbKNmUwE0okHiEWpRvdxn5QrK1wtTLrJyAehD9ahI0oB1N2VrN5rbrDxkS/yS4o2ICH3ph88PJovjZGx5DjdH62B1iQn4C2RZd0GulB8MuJ4USRh2igKCI2iFHp6T+x7nbtHBkmDqCYuA4wjNnbIsgzlyM0/BMNxuK4T+TchcYHtWNePljVsy33swL2Q7aC9TtsSq/I3iaZQ6NddK2THJlkdLeRHY2BlaRRj6+MHr27kUchswFTXgwt5alW8oWrHNmyZWhNXt3FUuReqj1XXb1S6qmwdqqBT6tbDMzy31axvalFGJgKGjYJm6ophInW0UF2CNYRLYpjvMzSfJerw1sgSr/PbMo9WqVHFkriaRbkOuHaHMItb2dzHZN2JIlxtBCgLZ3EXZ+XKBllxJx/HdIzaXUjBqoW7Ape6q1m9/dEvtxhve1kVZKTufFafgtRjtwBb/Z35aIvyaKOSBZKajX2VTNG6um2r0IMgmWk8RmkcpTxfDt9IeUk6OlRRswBc0droUqGlOwpgyd9N46pFwFTueK/5DGzlXdejT8DdYbuyHbR3bBsvVvzRqDqdkpLHl+QGVd3P3MUwKAdmB9XKWcmyw7UxwETe6hiqYvNkAucbRIkbeUO5ztDVFsfZbZxVrderLrvxaL2tKdjqXnbAmsqN4F3BdqFmKaynBxlhy/7oIninz/0I3iVY2SlRw3po/MSuZnXmH5L+tGSTypMArycVi9CoycJZWiALhNG7KNIxhd4YL3ms62hTuj7GUc6g1f64RB10bK5yo+LlBXC7Xd643TYP2zjDlWfoBkiPJ6Q1lmyABQEyTv+o/ew8PeIMV9kWwHIcH5l1wvjqSh7b3uaKAbQMVV6fKRUjVCLko0BHkBr9qAW2PBrDjQO29BpOsPXsc67q+kUmIghHZPtcX5xst8l20D7PRuVtnPRrVLunAAwFbwEshpJpGA2itF62ietnuLLcnVyhuhz/uC3WDbJtCdgK1ATfi7qM5XrSoBNR2cbuPXQB2JZwQHm6UrMUYBpgOxUoayJwoEFWs7CGNKq8lupW3cRJxfayLWkUvDanXR8wS+BloEs4B1ey0G5Al2W/npQsF1XLHe4itvrZANmuwzp20NFvhYiyOxrjNnSEJ3UZp9tGUbccVHHIdtVzBO9Xqw9Mj9+k0VhsFR0f7zhWQWCagGBsM8b4x+MCBngXtbfmNk5HDDdj4QWyFK5HVa3DdoRBgKsAhoyZDPt9t3CMcLwKcXG1z2MjV9jGg3ie1/JsJ+7adtDekd3eC1X3EsE6/fKpQNVVrbuMs6IVhMYJBoLC1dqlxuPTPs/Os4Dq5E7O7uJDhSg5ZP8/e+cSq1ty1ff/qq/buP0kA2TACeAwsYJlY/MQsiImMcFIPNxgGBAjWYmwJTMAjJggTxiAjEfIQAQWSChBSDzViAFx0hEwQkYWCVgIGyJFhrYCQpFi3BeLbn+1Mqj1+K+q2t85t/u0+957urrP3XvXrr2/vWvXqt9aq14xhraAF3u4ysH+1AmKx8/OwF3dxGTBHsF2a81SpUL7kjsRwlm3qVtKL+QZqpcs2YgjqMYwHmrrZKvWjkfP4RzCA+kYPVVre60oQVjE2mNr72Qxa7eHtTuBltpklSF7tlmkbI7esTRfjqkVgV1vsyZ2g2zkFaJDlPcilshGNRZIzJ9MHyM3DAvSjrp3FpxBuwRul/X79wGikyOMZo5yS1aHfCl2dm4O8+GglM4hO8+dXGBrRSKW2zO3MbSPtly/x5Wr/9i/cgm2tHHlz9PAzxFs0zxefvG2hxdA+5yGS4VNll2hv11EANWOhjE2W7SaxwZdt2oFpmWbMM4WbLFmy5CeYcGeFgivLuPoeTy10SaIsVi5S5usW7Kz+/jAZbwM7wmw0rzG4S4m2BZrtgJW+CPMVm+c0Qt1ymTpciPkDNXtVgKy2emJ4BuWLMHX2mBzxigxN2N1K4Mt2uh93KFtdJYay+ghAWvL6+XCBQTaGbyi0LNB1qEr3ZRDs2Y9rWEpmkrdfQzE0J+RW56JDgXKVzuvoHyLjM+Ezgm3oreg3YEVRj5l8FbAxrPFM47m8/n5zTbO7gEO1Xiw/Em/Y765zxg18mw7T3Lmgl2ryzuOeqBk3gXYIvZHXw+CbQHxDrYvBA4vgPamw3UKGWvUsyQIncdk1U7Xc5tisWgNug3IoTzwGWAMgILiOp7dyMXKjf2pXXZ2GQsW65bjjlzF7SD+kmVbgLuzYgOsl13HI/MuWbOc767Rz2l2QUt9BB7OY+fdNbpClv64ndbh62BVHb1R3eptYu5h69zkLmSxdldqoy3tuTI62ejZLEYCrYb7GNHhaShq2flJyZodYz8b7SMsW9Yb+5JflitGozxfgZlZO8V5vLvUPY9DfhIc7no+tGh1+qzhYXAS7gA7j5y1c1aGGt1xNcSj9BXQ8t2DX+LFosUY6Jgve7ZipZfeyDLlmVqdcQzbyNSEbXlyPtq5kV8IHl4A7XMWZL+/4Wrdm7cg6h65jNOCdffVSKfRTuSWrVc5Q7O+0C47/Z14y+2zM3AFpXdxQJSBvHEhtwtgPYLu8EVLjKGt1irBdmvNsklTAVssXd5f0l4RlKvRCtSYYGCGrF/HMI2/vokTciVbr2K2aB22qtar2K1c6hwlKNZtBbBYZ6mNResWL0G3SRsdo8x1XMbXWg/a5Q/5F4DVtGo7uYAdsIKaZb4rAVvENaHwmMfHP+Gx65g+3+4vOknRFghbUctWodrmPsyxzxatCoBzPhe/QnUZ2zlqtwUAnv94l0GRe8LQZfgybC0D2IIFcK2FCPJrXM7gWxRuKWhnbZiON4ry9vIr4mrxxEXJDlmbKp1tXEBWpvNciYzK14Vp3MurAUnX2QJs54rQsYRgOYAiTvg5JQAmdtOMy3dBiSPg0TGn2/7RM5TxtPGcdOx5TtfW/fwKR4DlWXauHdxKINdl3jO/jSeNGnCy1Wo5amHBzCv/SNexkDzcuhkwtIbQNc5mkYpf8Y5UGG7eGAp07gmDbuvaQgyqCtjMU5j3BTl/Mk/a3/14+jt776h8nB5t0pvxtpHNAx/dFRf71pJvtpVXtY9SdJaq08C4tgaBPTNGCpoPWecZpaJnxLibTGfH7WSdSYoXIlDEu+/qpiw1NP9xF6gvktDGr/rqRKM5IJfeK1lkBc7LZIyzpSFAR7ANq3bD2Nu+EMHtBO1FmF6HtFPyoziq1w8vknpYqLqc2J8PiHobLbyQejstErIAwsXs4JSEt1dSCVnEbziMhB8lgJbQDeD6fQiSfl/WIBi2q3YxQRj79ONVJpgin8Xfs/we5WlUzfyxosJmIF8RlprLD8f30CmWoaucWtJyXZbZI5vJ90enGKvspvZgdwc7LMEAZsiK9c+lY4gAZzsngk6A9f1+FjQDbD9jnDdIB0g7CmRjhqmzW7l1Agxf9zZmjyLw0qvBDPUyVGYWncWl6Rau7c6Q7Twv8kTbUIp8QGz56IlKDYj5IB97FtLnR0qJiS5Kpym67Q6yYeHSO2qUUwEMsqMz3Ji/WVuFLZrjXtZiKwC72Qds/QWuC9sXrFoPtxO0JdwlWC/dSehOS0Vb2ZE7R8/k92SLkKzZuIU/vyRAzWXkVm4AVTWud4FMXgVSkLNJzWmQv8/WJ8UlTBmy9PzTsUOM9wPUAVfPjyMgJzhnmBaoI9PF714XsEffai46V9QrmcsrdMOp7+NN6SfKvleCZNVC+xgoamvZCszN55WgWbUFtgxTny4JfYkXQbiZ29mqaukDtnDYroAdrtB0MfOQoM5Wrlu4k2u5W1ty9w5QPeGi5jYfMyMON/h1QgCFIMbTNg7GimWp+mRM8NE8PhxHGaaxxB7/QiKzGakLcEPJqoOC5h7KwSsuLEt1NTJHIMOr0a3D4wzZbu3nzaxvgj7f+hi2APdKPnYjkybzAmcB3HbQ3hxjNzfe7edhAa/DLEA6c3hTWtnCo/tg6z4GsjcyEBD2dA5ZB2z8dk2zuIzhaap7OMDN9yUzeHYX576/FwiemG9cro13Wq6rgK3gRcI0/6G4oCt9L4Iul5lrViS7YrZAVyR8zNa6B3c7qkzWrbuY/ZPHQuFk6rDZZ4D1ylFtAYGAKwSj89IGslPcAlZbI3UGrHea6l2Hm1WUrNo6uYVYT+XuFq9btFav9y7w8bfxatRE2n0B2AvyrHQ+LThzH8uYwamZC7532CQgllo2n5qs2lSb2GXsHajYfezfbrwIg1WBYtnG7Rm024KU5XWUCTGlf4Js83mZczECv2WBbVYjBFsgVvfZjLeNh5unanyBtgBuO2gX0t49eaOy44ijhHKQYI4iys7gzTG0mTjbX5FDfICwdoXi7QoCPEPW2eRxnqY8UgEpA9ZBtlqxKGAMRWACbIWlvx6BMX4vwUk/FMf8G35d1JSRhjI+8jrBvAKWPtLd1htcFwHxFaI2o29jVX+mCJA6kAeEom3W3cOwjkrcXqs+2YSm9dHdstV0H8+W7Q6yTUZlHS7jsbLPWPsWC2DhPZYdroKArE9uUdpv4T2Tx+92epQZskDqEu7ldfduDv3Rko5yPL6CAlATXlWPM+Bi/F4L6NpjFh/r2sXJfzraanWcY2s2LrdQR+SSrXwJruUeXnrsTtKsxzmgpiw4bDEvRmCioXZDIcpSs6wxNBX1/bCfei5u/AJnbztoL4QdcwtQLxF1OtwCVujcermDsFA2khAUgwnpJl7dxxiVs8VX65bvlxbfbNkmkyaQ+nNyeoJhPc598L6Db2O57jtIcUZZuoCqvVEBMShNecjMgdid42SKv8uw+uLisBavrOBEDbZSQQqrv3zmowW4Yc1aJV2Oq2UbsDUoztuAbOs5EYZbtOEytnG3Imi+lZ7gPRtoz+kiFunoZ5t54WxuUxmW1vD+WtuiiC1ErwHtkq1ONHOTjjqdO5LZcDbRYsnyZ0lvp9r9LN/V205tBqsmNp4ZOfwmignfOK3Z5sc2HCit2WrJeuC+y83B5xr81or1rcBd7iNpWrPwdWq9F3rz6SNt6kZvr53yJZtTEM0QpdBKkPcAtjNf7562D1JHKOA5Au2dO3fwsz/7s/iv//W/4v/+3/+Lf/kv/yW+//u/H9/yLd9y5bUf/ehH8Y53vGN77uu//uvxn/7Tf7rLp9nRzD/83VmvV/7MvL8rK7OgcmICXEaxe5jcnW49wvZV6VrNa11QZhCD7uEg5N+ULOxp2fKzZFxA15+LoMq/wbCrwCZICv3OBN0FkmTh+nMXEMc71Gtntzbn/yFgSTG5ViiWz1FdmWWwWLn+s5rxAdUA7DFwhwt5DONhq7bA1nsRQQJs3glquBsNyLayz+o+FltgHmjnas3GAgXibmVE+2x3F/LZvS6+UH3LRQnc2pX4uQIlQT46mgbeRHkqBvoAWtvDHaZpfeaZmBu55dSQsdpPlHG+pnRfyjgfb2vWbaYYsKOiwWcQ/ZMV11yIIKE4Nt7rmGFrFq2142tM15gdt8RtbiFLlu9vL7yM5lF7wLiwQjgy68Hi5l2HGwft+XzGe97zHvzxH/8x/u2//bf4F//iX+C//bf/hh/+4R/Gk08+ie/+7u++eP0nPvEJiAi+93u/F//sn/2zcu6f//N/fkNPOUH2kLlXwHgpPFR1XihYsvuTqXCXAp3CxLDztDwb1GDs7D4Gcuaose/gcIjmvQisoG1h1WytVliGVYnpWPIdQPfxeyTMJrASbAP49JsziPftsZLnQM9DgA1Y+zfA/EzH3/Si94MPaQWUPENDUzAqqBWi/swzcA0k7iI2F3L28knrNSzf6MrrFKsQHSAm6JplGxNehPsYsbC89zx2K1bOGMvhnccrabiJEUDtYeWOuJi2kTpF9UlQBNOQm+w4GyqLwJQQqfnGbmSlf9IOHtsOsVmuGK7jHqFA0n0U3b4XzR6lGHl4EvBY2xEGUpu5lHu5W07wOD1tRbpMO/RMAm4nncE7IKvWcU7szsrl0NnocEWKA+BFh/Nsz9ISFz2vbidxbxy0jz32GD7ykY/gve99L971rncBAH7gB34A3/M934MPfOADeOtb34qXv/zlh9f/5V/+JUQEP/IjP4KXvOQlN/14F8IVUL3uLS6d29XVk+AGG/iYAOuRAbFyuVUGnsIqkji2cyhzISdgOI7huAz/ofeQ+I+fRaiSymsqWKmCmC1WBitBncFZa0H6nRnSqBYs3zdqFYsXPx/ZOcdd+MB3UX8slqwI1/yWYh3uE8AVyTG0BltR9Xn/qnWrmTbOSbeerATXGba6gSxbtOdhuar00ZYZbbI5CQa6Dy2CWagJYJyBoSCaK9kHuvhydZ4e/tdXyHLQAXMNq5atKhTI5iXs2RLkYOc1flmIYBsm4AZ05+5O+V1BZ7i71M5Oxi6eFdX4SYGk4YycE3l0ndbeQhmrgKyu5LqWgAR4R5Z4j+PM5+pCnqxaD5OL+baEGwftr/3ar+GRRx7BO9/5zoh75JFH8O53vxs/+qM/ig9/+MN4+9vffnj9X/3VX+FLvuRL7j/IHt2X6/0pfilwE0xnMLN1yXCEW7VKccV9bJWaY9CHAcGfLUGW7JnjJrAzAAtEZ8jyeSRkZwgHEDFZrPzCK5AF+bupAUxx9Lzlg5CS4WnKd2DAcrq7CqNsraVrxMsUR/gdz0swLRaunRNva+UFB+Y22yXO7mswXeDqbuMJsrFAwRnoIjHJRDOr1q3ZsYVNWIFos00rlqB6NgvWjuVMFi0MSwIUUFU/8Dhvc2HUSMuXAk6L9qPNNQqSJy8udvqQEQxWA676lI0nBg3fwHtYcZmIMxvYjkwp7cQmK37b8QbmhG49mujFximlx6Obi3ietGKGb6K2FlYhaDpUp6ysu5QHtw+2Nwrap556Cn/+53+Or/3ar8WLXvSicu7rvu7roKr46Ec/eiVov+ZrvuYmH2sfdmx9JryVqcqU9VxGMqnqTdhKTBaMxMwah0BwwiELB5ZV0uQmdpCN+Dq0pwDVIQVs4wCH4N5i5bi5d3GBMQ5gS7CuVmk8EP0+W698TwZqxjFgIwdnoPp94sNResrDZxLi0wgXMSpwthvlRXwYjyDsHEG4RMNyMDcyFAtkuVfyMiuD/7Elq7n1NtuxUk5C1vO72YxR7jqerVmfO1nEfuJsY1LF49Kq7cBQ/s4Y7mPqgbyTleKebYZG9S5HarZvqiyCatEOwGpYwUkpUz7g54aFVvQyAoj6fQtk+SQC6tVO3cOVvnSoZjxYqDw/XzPVKfn22QlruwiBN0HQfWW6uwqfFyrHBz2O49cvkRa3DrY3CtpPfepTOJ/P+LIv+7Ll3Kte9So8/PDD+OQnP3l4/d/+7d/iM5/5DF784hfjR3/0R/FHf/RHuHPnDt74xjfih37oh/D617/+Jh/XwjOh6zVuKfvytU26hbMdUoKUJ4IEDD4aTiO7Z7qJXQ0QT+ul31nGQBW+B8UF3PgV6bkIlGy5ln1kmoQgX4sKWAJosXD9KShtwBUURyDOd6G4yGCU38qPsE/zjAJVOPUuZMVORVECuAioRrusgzi+vblpw1ol4GIDX4WBVXPQZmwNvm7Z0lZ6D4tViyVbrVm2bmHnIBgdpgDwnEhj/KyP5fV5koCcO4nykECr5qlpZk11kGKiDgaz0PyyCbhCsGXQOEQ8T70D2loE/MOKv+j+j96HLVlfAk/rmwKyW4hgfBctPyc2RrkWHynXASJjOE8oadEjfep57K52zwtF5GpVCiU+hfgVPrlFnNiA95qhToZx/4cbBe2nP/1pADhsg33pS1+KJ5988vD6T3ziEwCAD3/4w/jar/1avO1tb8MTTzyBxx9/HO94xzvwoQ99CN/wDd9wdw9FFXYE5eJ4BNnjc4Kq981lKNE2Rcp0WOIcWplISvqspYMvgUSrcN3dhRSMAGfEp9iE29V/wdM61MC/lYxbhviIYHryBbI78EIcJgzXCta1w9PmD/XaqHWKhZrwHMnzvQOqcnQ8X3N3Qa+oZ4T+hSAs2axe8xsruYpz5RUCqFtlu6E9DtiIk3QRF2vWZqYyF7Vop63lq03LOCp5GXA+ew/jat3inBaau4/dqhWBQXZU9mHRhjW76UhkjY/j9aR4lQc2hms7IBvuY/omtB3ZmHXC0F/oWtFon8wiYN9IJS3XyZItf/EOFbrl28eXVig2CxFEXiIEUr3c92pPRpFJno4Fq3y8sf9ia/C3Fyt7/kxh7UrCsoI1LsqMcT2QUx4Zr7fIqr1R0H7uc58DgMVt7OHhhx/GU089dXj9Zz/7WXz5l3853v72t+P7v//7I/5//I//ge/7vu/Dj/3Yj+Hxxx9Ha9uO7s8sbHlKkfP5qLCn9BuQakmflT5bqVzBZpSU8heXi9SfZqbETVzdpwp680r8A8++qM8ZqFnx0Gl3cW4veTZhfgGZImXakTktFsjub/wMH0+iakLdWQ4yfbTD0mO4lm+VGZlkZLFJQCLuB1f8FNz7VoCcNQijg4xPaSgKW63Hl1pTGvahV7yD1fwWbJRslLucFUkJJkpFY1iS7WyEsM5ROlm6y77licZ0UvSoDmJbLtAHtuQtAymrAAAgAElEQVQT78rLeJZ52NDQWSRmvQwFxn5jy1nB6HXtb2rt06QaoLbMxkAfUnIz7wSJ6qFYWF84fnz7cf7+/hezjY3psCBY50T2CThywQqK4/ymaid+JgA8IlWVqhzOYKWbPbjhRkH7BV/wBQASuHN4+umn8cgjjxxe/9a3vhVvfetbl/g3vvGN+LZv+zY89thj+J//83/iTW9608088FHYwneTpgCUwbqCF7hQnpjdwndEsXqXeNQCX36S4q7zXtcu5tcGpV48vNmwryTH8U6hmEG6vj0rPUdprnyWEqita/ko2LOKOj1FwfBdN6imO3F9l79qFWucG3E2D5LB1lo3bVID75mqOipar8XH/Xqdp2F+Cu7gI5YeBgZRQiMjRsNq69LRzg2lsIkDieE7wVYA6WMaBr60YyRt8WM2EcXuuy8xrALAOjhpPEIzsIcaUAxwo9CYeHi42X1FnfO80k/dKtJQb0hlpaQSj7d8c3kPuvNbTf217TPl3MhjDuSx4MAM2zFdY9q0iPZrv9kYboagbgwBcmUQQiN8ijpQ0jyo4UZB+8pXvhIA8JnPfGZ7/s6dOxeH9lwK/+pf/Ss89thjeOKJJ24ItEfU2VuBe0rOQN2cB1DaH8t1Ekzm6DjcQUIyviAgSR/CACv4cwcHrvSvF9bUYSVgn4tsve363D6rcPjwO6hOMYurYD7Yg3Wrjd9V2D+bLpGeqbIC1esiqph4rgBvPgiLF9nOON5hJCyzTHWzVpvNfdvNjRjTOQJjoQKfG9cq2lDiqBKPWt7fKaHraZv0CSe+72vZpoVbwCPNbKnV8nO7Trq1djJXKOO6uU+971dDHVu7C+t5H0I0VhbKx5ChkOTLDt7Zt9Oz3+gYrsXGj0kt/IO7R2C+Svzn+RFpPxWdhb3wKsIgWxYgcCvWv7erbFPnKcmdsFoLbPPYf9Fd8+VBHvBwo6B99atfjYceeghPPPHEcu7v/u7v8PTTT+M1r3nN4fX/+3//b/yf//N/8OY3v3k599nPfhYA8OIXv/jmHpjDBWtvuEGugKqQ+87PS27K78y3ikR0Df2OTNfFr0vuSPqIdk/HSdc0B2V9p/EDmAR5F3kpbk6hl5MdyeEufn6hA72nHsgFo/UyfK/8/W2o7zunzN7r5JNzZYldynarUmHOx+U3eA5lrzLNNdzh1XUAd0B2mIGj/dcrW7LuAKxKXM/C5h0DkBZZluGp25MA/Zw2a/xr7bjFjczbKNTI32XjbS6fo4szINmjNxTBqSjWnsp5chi0gqZI65nbQBug3Tpp+RwWtsKPxkNUizZtey8RYyiOr/wz1yPxU2IOZgNwsWa1XrgW/9Hne4y5JYtWzbvRW6xbm+YoNyHMsMUEV8r3ciyZjj/PA2zV3ihoT6cT3vCGN+BjH/sYnn76aTz88MNx7iMf+QiA4QY+Ch/4wAfw+7//+/it3/otfNVXfVU59yd/8icAhmX73AWv2K6RDBNUeVe4cEu9aMbXBrx8ni3hCllZ7pUgHU83g/WqcP0iruuhTvuXuHuFlXttcVte/iiBbGOP0pfJNC5dJQfxF8OseU1nyQLLdlg7qXR5WK01PrnCbbVZHpTK+DhuOa7SgOsu5YSsGrx0+EqRvxsuQ6pUzdbGTLxECOB2bXhaBTZTUjPcjAq+yd7yK1ul2Rnm0K2OL3/KIjp+XBGdnmrJTKvXP00sOqD2BO5G7oCv1ud5ouChOe7yRiohy/t5OjuaqpbcsS/lHgIh452vkClfvD7pCogpVd4W77DtGIsOwPPDZpMyCCdQTfHz9/WeyNQeq+qKrK5Ujlx9MOHK4QZ7FY3w7d/+7fiHf/gH/OIv/mLE3blzBx/60Ifwile8At/8zd98eK2f+5mf+Rl0Wqrj8ccfxx/8wR/gX//rf32D0zBeEaKO3hUCIuPUOWrqe0vp6LblOhpCInS91J+OoTTzvUC9Y+nW5TWOOj5drvPvOsSi3BGRW41KuFbU9QbP4EePXmCOL1A82u5uUDum1d7Ol3JPrvF3dFkqUbve0V44ylhij8M0hEkaHY99sf1x3PJca0BrkCa572manad9OZ0gJz8e++vfKdI1im903B7iczKOH2poD4mlu5ut/bXxJy3357+cccyzdxWI6OdkFr1iuNRVh9U61mcYSwH2DnRVnPs4Ptu6u+dzj+PzuWfcWaf9Xvb7uaN/rse+njvUronzEW/73Y77Zr93aNfpuJuSpbTVKd6GktE29rHuW87Bu2Gras1QO69LRfHghhufGertb387fvu3fxsf/OAH8bGPfQyvec1r8Pjjj+Ov//qv8ZM/+ZMx49PHP/5xPP7443jta1+Lt7zlLQAGpH/3d38Xf/iHf4hHH30Ub37zm/HJT34Sv//7v48v/uIvxo//+I/f9ONeEchGqOqk7ZHjjAiXlkO9RkplSWdKRQ7MvYuzHl2BGcYXPeo4lijUC3MudalfHugoHAlHdS2yW+4Zh4uPs4HlomgcX7a2vV4r8ZUPuUuqy8Gl75C+uOi1HMo/mbNUzNjDMg9oSXdxng/LJNpmfbiJW7Va22ejMt29EcmJt82KvQe9pnfiGZE+X3Jp6hzr2oYN4L9xybIVurv5ce1eZaIHZT1JzQqUODk8CCxIXJY1oOtOX0FatGIHMfeHmJUpNko1OnMBbMUqBDkX8tgfUyXmxIw2X6ZtO+hMtgFL5pKov3eWkQjsbZN8w3Qfay6jZ00FpX2+dFkf+ReLXCDrIXUFVe2B8gE8kraU3depeu7DcOOgPZ1O+KVf+iX89E//NP7Lf/kv+KM/+iN85Vd+JT74wQ/im77pmyLdX/zFX+Dnfu7n8La3vS1A21rDL/zCL+BDH/oQfud3fge/8iu/gle+8pX4ru/6LvzgD/4gvuiLvuimH/d6gcvEYUGgQi1ciA2y07Xi4Jzi6IpNXN2fK3OG63LNBOI1xTi+23K+5+cNW63AVtFZz/HBhe0ufWHpqhBdBLAfbZ/jisfELksqSN0nuAKXbiCIZt38CYarP6Mghw55b+RuI2haWCx1ggvkPqhSzWo6wRpr3KICl8IAnIbLGEhEqjhCj1yqc1egMcmFD3sZ96OuVq7nqfU69uf3Dor8DiQ73Z8HSAtW/bl94kIxVJri0hnkCJd1DF/evguQcyHnfg5lOgibYs1KhfdIrteM7xFubVvnV61Xl8+PLNRkEAvEa058EsUvyqbJC0PYs9YS7uZGXuJ38H1AwnOyTN7LXvYyvO9978P73ve+wzSPPvooHn300fWBHnoI73nPe/Ce97znuXi0y6F8b6+55gSgSgRU4nbpJKDLcau1M7snQdfNwOTfzZ8Jg8LLML+P/0axecqvzw/0jMNz6gS6AmTb6MPjq8EJYNNeu0tzxTNdEXZI1qi4SDGgb+zHs2Hs7NgDNws4z6ocHaHcioX3TNawruoSfP7z3g9ArX137MNY69Mtpo1pTygjQViwfl4AnNlOdRtwD1tRGXcJCzB/RdEGrN0KNeqqyvB+67A2WUhWj0M9dKsWBtt5PmR/tdoWPE+RWKGq0VvKGpNPk5W+AWpkI+WfTmOnx1NSXUGQVTr2TlzabexueDASuqxkZe/jrPpyKKyQAatT/yeGKt/gdoQXFn4HssRexMS+VAhIkLwAg7Z8rfBdKI4q6tWqTWEp6XyPf24BLM0eVOJvKui6Z2aAqm4qqwuW7nXDJeG8ANktVrn9c0l5VdykQO0e5joVyUE+RC9jWF7G/WzfarQoCQtcPdo+uvi4xzrJvvhUjmHF2mTz/h158gSLHBWr0VSQAzhFzI/K+6PwNqH1dzg7z2PXXchu1Y40Y+ToDraiDf1k8ae0ct0SVNdAzBIdLvCxqDpkgKmJoFOeLOKhac0irNqpDJPgeX+xAlsArSnY3vTexqr+LgLMwGXXMVu3BNj0CCgkejTz41FlYgo+Q7Ywj1oGpPPiAxpKVmYmXefZrPlZB2C97Hoxdgt2KCBZGU0AfkDD7QbtdcCzhbCsSTi+VHikVZaCDxOaHXAxxW16FyOnT4zpFulpdpgwteD4PW88mKVQum1OwL32ozyTB5wAGW3fskm2G+Zz/Jv7imH9/lcWssOfMJiCXcZkBvB1xGGdaj+uTPPZkWDmChIA0DAvJM+dX2SMaYnex6OC1XhWZ2lYtuROZPdw2ca+DWgRDbyusB0Q6qdurtFqASrD1Sr2wQvBMM7cCpWwOEMd0bVt2/MlOkNRGXaXsQA5H7KgWLmZBawoYHgKMNze/p5jGFezbEyFRMRyzuDILvfhMWjU+zjrG5+eEWeBxBzJCVk195focB/nAgS7ubHVemVrGRbLxa1kWLyox0koBQzZ2xJuN2gPg5WkucBEQfW4I4RJnhZOgVIquT5fgMs/w49BkJ4fFyQAuX9c0c/sr09/3XCFlXqjFrSFC4yLg43Scrc3q+DluIObL4C98scvh2n6p5ntSt86f2l875rtXjr9nFewfqxR4QZU2YqdoQvkEA6HatlKWrM0emDJjpJFZvXZrFA5cQMQnYbI5TomI0zISlCbp8KQ7L9l59VcuU3U2mktpQ+H2hXn6G1ssLX0iPmQkU02zrkAIVtr5hBXak3VVB6KRZsDn6ieyLbocMnLUHS6NHPFZ6YqPYye/R6zZRu3TotWd/sSc2m7khbcpPwKHQ8ylfosrGHBeuYVVe/BhO8LoAVQYLRwaQNdT+dbaotV0ii50MgUJ6Dr+KcmCCdYq1s5o1M79J6kQha4/6TMz38hXDepGzHU26Ncr7yv84WGA12xcC1xm5WNiLzOhcBFi/Qg7npWbE3zTFxiOhM0ajShfK7utu0lkbI+b65TY2XEikukczczDdsoVq7/oH9Hb7cL+Lplq/U7HW2Rrk9us5XFcZzw1YiVcCOH2zgAKwHHpkJbs3AtS4duoCnKU1nOP80y73WCjotyVqQJuloVJH9ucbjGCXcZy3CFewcp62ns+SimjHCTUUfCs5/JRhZBs0Ufwh1/loCstNFG6zUFt8+v+z16ZRcsOi/tHulCzkwc6a4Aa+qBGVUqjeuFe9UFfStBu7C0RDJ0JXrZZaJ5v8ZRtZwFmkyj7DhxAFyxwrIB67h/Qj0UVr+d0j244F56ea+/y3aorEpbn3aOjJ6o8EIkvWKOdi3kvkOVLKKZyDH7DrWLuVYdFfu8Le9BLx0qd33P8sLPWihvHrJ+3VrJ8AcG6mwVdk0QiGp8daRKwsHOi3VeoeI+7qgZEcXFwQGQ1SRwK6suTkCTH5il5t5P8Hb8GBB9eOvbNhV07ZATOYi1o51aOIsbMNJA0KyN1rfeZqs2oYVqg2oPV3IqCiZD3mu4Aa1TXgvNZLSp/KPUeZa71UvnfP5+bqIu37PczyB79sQGXJ98QhLAYufF2s9z0QGf7pKnvRTAljUsVu7QitYH8SJj8zuLvcCYB3l6dwzFyGe/mphJ+TduOo4TvgqvPTV//AEKtxK0Jg2lMLhWF4W/yJMEQjMdApBBN0rvcVkHc8VfgRuglEwfx2QtJ1yl3Ds16XwvhIaaBXinGox3GrmQ2xmgE2wJqkpQDf4FLN0CoI4kBFvMcVzrF41YS+6vhPWbzXDVzJznSnAPbvtsGe6eCp3KYVLRoor3wpUjSuvlUB22QOSV5WuZ0hHB58i/VRyyRHkboWDMRyyYYIs+ZpiK3zQ3rwuOW3Vav5IogJOSkjni2mm02orPKmVx4xbedaujBVQb9MTQFStvBNrafBorBoZ4+0xSmyKWv5ywBZXWEXfUZ8K6/FL+6nROzwbYM1JbsSFTghm4WW7Exho19Fx8QDraGQHfKDXay/cV+8Zj2E/COyzabssmmlaijcFaFZEAqCkgCdujY6kF4QEJtxO0HAxOwMzXCboOOZO+ZQWWqDsSsiUOWYCzEpbiUk645hPYGfo3z8UsPzuozlrEUlsuh6FdVmt2nFDl9q4EMYACXa900vIl2ILBailpu7daE8TeEzb/KF2aY8dw3VqxRe9erylf4lJcHu/bcZ9JWNsN67Miyo4rKVGpBdgsrUgOu/Cyaa8bXhsCbsIWUZQDhuLO59EJJ6Drkx7MsLV5fqOJlR99UyaztNsScfa95ZTXNXR0lbBuHbCKNizWU68WrvbhNrYeygFcu5abhHmqDOma0DXYLkHLZru3ll376+Qy1laUVgRkDah0LO5Stu/gNxSzesfEION7NnG4Ir6znhEetzUIEN/Vo2SxaMe38qFV/r7T8J+iHFYXe3oK9OCYnuc+Dy+AlkOwNRd79plPWFMde4w8L0pS7kV4rRbrBNQC1zgnBnbQVpCLouevB8DNB5aVwa6X8Z64XicHQBVkxdo+/RcWq07XGPg8jUMyXMHINH4uLz4Aqj3vkL3AO9Zg0lnYeRVcn0W4LpOf5Y94h50rgXtt63Zcx+vdiv2ATrDNqnN6Jmyg65Me6LTGLT8xkWz7FbzZxBoP04qdpqrQtG4H2iWAipOPwCW38clBNsCm1g7KWardO0mNxxgzOwntc1GaFaAVr9GhSNJtvA3iRd0d4vn8wxVrgAVQrFqMlZdihaRS5yR0IeY+Po9Tzdppx0pJMw4F7N8Wq1DUh22pW8CCmLYjVvqZckGyF3d8e3IXxwl3E2iW0XorRRaU+xO6L4A2wgZAJU6meGTJFgQYYcIZ6UI4iYxI4IrUff4lQYI1wZ2QZwiXXsfFhbw+/T5YhWpCUPcRFu3qJnbochzKcWj8fj1B1U/MFm4BakA3gZ3vo7kRjrsOXJ8pcGW6bAXRzQb/3lSJaT3HIE0PTXokqnVrZ5Vga5fKBNs5bkgETQ4RbbMEW2BYPToq6HAxCmJO/XgPfiQAcGtYAZy4zNvW4WXWLcNXrf1WATRrk22nYb0Oa3a0+3onqQHkfA6feLJpQnX8pQu7qDLkbXBVkOGr9qEU/JBYgTtlyJAF8wKYFStnBiwgMiDr7aICtefMNE2syefcY3Wf0et6tNOK7edj0HFUSjaphWsLMvJ15INbr3W9Wq+CMjO87tMoikJwTXe8oVq9rFPGVFpjF+7VjlDAbQata1Iu5VEmsqLK+Am4LnHlZrnvhaYUIAduASeBOtJw2rzjgC7DNWIthXeop3Yter2jEBy08htwNNiGwckWbbiJGabeJusdohDw5PbZGapRES2W7YhLtmjdKl2jimxAoxcp+365uuZzd+E6l8z8vfGQsORXqN4Wej9qr98Dlzr7sXXLsPVfnrIySxs2sB0AUMBWgcEAgpVMXScHTJkSCVDE72puZ+sWtN8MUA1jCE2DW6+D8G7txr4DF14eJeaK8Jmj2Kr1tlovupH/ltdRQsu+JWiakK2TWOV4YkWM8gnpctcxErgDqvT25ublVquApGU0Qzd6dkv2UPaPwF626GkskhORRBstLatn7xzwtSpU4BA1+M5wDSITXENWpzoXfHgM23s13FrQ8meseqp/a+urae0KtSR7St7SeU7n4LT9jM74uo/iHl5cx6icX6A6KQfu+tnPfJUFNmBHBT+nddu0zwY8NSqGau3WxAxdhiq7lBc/NExwi3mMjN+8Sb5CoWv9Ttu4uxBe2Rws5cIPn2mFMNXmhw9Ak1LQd4/ftrw8Bq6XmcmV7GA9yJZivQIDtrHUHqwCNrK0nLVo3CoraHpbLolRDmbLNRHvMxznvqp1kVJYBygHLpDu4/GOar5gL1rNyniDA09tbC0MbEB6knQPWyRkS3kHxu/GunqosHXQBnB1uLwZstFxqu4Leli3MCVjHhI0Q9fjWxcqBqzgZHrpdK3vN3t4pZfJF836Z6p3ClztVEx2Ip7A89GeZJFlP7y/YHtrQeshwerVkdXUUwPMttdx0BFUoXIFJhlDjapl/lxPQ4D2q5bexZZw134bM9N4b1Iv1Jv3jbApv2raZkg/rMIQrzhqu6wDNzpCuTXL5+AHWfnkLDsEY/t9KTdAaMf0kHFZiSfh88PS/HPojroQjgB6KWlEPJuKQOiG14NutuWSglG+5QRc10oCrmzJjshZPePjHJHrcdYmqzqgqxiVcR8wgHFOrPfR3rLVkpF8XgyJszVrWLHJqvoKXJXhJlYZkCDopl4n8AWKpNl4W8HoqzFZtFpfOnaUynDx5sAfUGJscQGr2LPbNJHaBEBar3CYnt1ypX1SN3L5oOQWu4qjz9WZ4rPwZI7HykvjOWJfvOOW1ZRdR5s87HtjdHwbrmWdrNpxHTudYPnuebmAFzSs6m4U4Xsw3GLQTlXItkZZwRvYc8DaQQEwg5d6LkVbrQMSBEy49owFotXd7D+RjuNxrUYdJfwutC/zOwLYFmCFWbM01EdT9yidoZAwzD8lcFLFM7mH/W/XWSqsWP9FdcWBXmBKM1H1+P2eVdjcawfjG60TJuhudvlHrwauldjw1hBsMYGEKsa1SFmFitpDdey3LD0N8DVvANhk9eO5qE4dn6+zQoXsGIdYJsB+OQHrx16smiJg2mwCCFUzxE7uMhagCZVRa5t12MkArqhQBymJfGNXcdUBs6x3ZJnvNFOkNqC5Jx0IoCusZzC9M6zH9jmWDrQ4ygExwHnmG6YRY2+pKgrY9rnncXacYrBKELunRQtYz+MNVNXLlgNTp3q0AnUGby4UnxlbFo+PhMD9ZNXeYtCiwnR3vLsgAEsaIADuDOVxWjo6jZ00ZiXrT2HIksUKKvf+nxC7Xfjn3qXL9kKgAkvsS43csmTETxatUrqwUGfg+iMoxddKKS/KH48nIpgOzTnvl4+/ASsLOQnpmp6uuU6Q/cF69XNVAexgrmXDwB1ZxdcQDpWbRqKmg0SFWPMl6kzUkpXtsl5KvII2nae3FbYKiLsdqZ6fLdqcUHFYqE2tB28yPFAv6mBllzFQ3caSAJ5AO5Q5k7FwHWsAdshjQpbzoPRLUEU3uegWH2yE7Zv8KnI6SPXi6g2n4TpOsKarOC3aM5+XMcgprdIEbLeJKkR0WLMCm7SCPmp4y8SUH4PrbNG6BauW+7Fe7ch0pbLlncaiavS6ystIFdG8D8n0Frb3UbjdoC0hxWbsea9Ca60NiIJ2GK7TOXYPOyoDthNkI8kMYslbMay9Ii1/VhkIimUb+wdvzVANi3uTKNONnXQVgwDLHaL8upqmUJqPQefjN5BW7GK9ogD3CKzze6zeXL7mGYSlTKw/+9wHLmucT162lLKKFBKZYEuVHygbZ07vYUv1p69ra/DV1oHexs81gy19y6iEAfr+uZmHqCV8nVZj7CxOiDLT3GXcJrC23MfJJ7EwK3beOgDDfazlnTEduY3r6oaqjpkVYf20DbAiyDG7+ZgGNqA5ccNqBbwD1FnGjFHWKg0f2CSm3BQPsAM24KrQPrmRCa6j/hlQVYaryJiu0S1bRS4Sr/49NRRhX3wgXCP2gV1E53360FYErB6cFOgFttNN7uVVgF4ArcEoNNQqO7UGAW95dw/eYsXO/PWCHZfNY2mtnJv0xC8Ip5+ehV+gvMf8UiMsKHJt1HbTkvW2utWade2VuZmAndqq5jasg2N2G4cV64+oU0/k+HYbqY2PmgKr8TbPJFzjuiNl5fMWmJAZl4/l36rSUuKcTLXhCtwtYBHcrvEiZs3ljBB1OAhNeCAY7X6UfcOCncuu2mQUqW/FyE4iiJ7Iym2S7bRqk2foaM/VLsMrGm2xvNV1i6wzQM8AL8NWnrs9uwO41CDdQajWI9j0PYc7xo+IDAv27BNVGFjP9tbZRtvsGe1pfN/u0alOcQ+wdhSLNtfOtYTNlvDTDo1OUaN8DDdxWrLFcg0l3J6haGpZYFgnPtSPJ+/T4oy6T8IDD9qAFQUfmpLf3PcOtlGDUE1TVEf/IdQ4ZJwDM6+ldlep+8WV7L8qNFkF/bzPDiU6Kpq0ar2rCt3kols8KwyhiNDOMa4PgAY8HbwbazaIPG1xEM9bSpPwVXss05hB6YRnlZH6Eju1eXt8RXgGAv750rC3cyPHa1fNMb3ETtKsDMmDPNWCiihRLhL5SyFHQiUmFiJobVTsrYcbGT17I/sQI/F/OvLmUMQglCDrHrxQQE/jFqIIK9evU63ttN5W208S8x+nG1nRu8vcBFtSTIoSWB6xyoMt8Y7unRa9OiAAFujqUELO1E1ZoLZ8b1qy58miLTo/3TutW4KtoLiG9TxZsd3Pj4IhbUDXdSPRBnQty+p54WGrVkVLUSQjtRQgncrfukj8JVmmHwDdKKKP673Ph4w+8KDdhgJOLVrWOM/HdBAFWfI+y7HALc7obccuYPB42IRnAWkBbm2XdUtWZHSc4PQ5J6t32qB45ccf789yOQeGLtdvlYcK1uDzb7RNFUuVt52Ppz8T3DEUwoTVZp6B5lAfVRJu/zNgDC64sNs3cgm3l9q6maK2p29aznMtcf8HtkBnGWB4cocWL9dFbCKLNeTBs7zkfVFAB0CktTGpRZOcvtGna1QFpOWoFnepxvzI9djhqg0QAq40hZyqtevW7bB4x3zIMW5cxaZ3dOgygFPxGx5xGcY6EEBxEIsu2RrBVUbv+ewFszu8fa4K8+BIV5zNug0Xcli79kNnzZfuOjqW2Va6Amdrw5XcQnxIULfVfhK2eibomtt5fEezaJEyqrYcorSWsulWrStS9umzmEiK3Eb/TRl1ZQ92T+owNd0g9bNjsD4f4XaCdhcW+JKaxbBkqMLP8fHYV4aunyeohtUakGVgTnAVuRg/JgxXSuOat3fi8Hbh8V7RGaiowPswhMLdyaahBuwYvnvodquQCkgLWBH3sx4kKagdA7oE1QSsX6dZl7MpHVBVrFAlyS5CfqAl3++hELWcQFGnWAbKGEg6Zp+pVKDGvt0rGesVaiqfsYWfr6v+jMZKn71BbQ7E2rZblpnDYLecNIEa7uJmwGUAK1oTaLTTjnR6sjmUbbpGbQTabu22YyLhAQP4GFuTRyRkk7KJUqJI5CuvJhjW8mCgyTVCWT53OhZMLmQHbSd5V4RLWfrgZrf5JzqgZ19sYDyYiWcAACAASURBVIWtGrBhnafQvQ0XMV463qi1ST69zVaj7I039nxzeS0MLVat1zxSyin9ZuRlOXVPhhdAO1usyjveIcq/I7VhAAHS+MoBL0TF4zBza3YGbB5XMIu5albASvkLmXeoxr2U0qtZINl7kjXMOUQdoUOgo6grGRYOVszWLIplqn3A1i2AYt12xEUMYAmYz4BFgh7TubBm8/rFjexW7/LSQY7jzLjfwwFs1+i57K+wFTiDlW4y7SrB1stPHNfVfXZL7IVFa4B1Ky/AxdC1OFGBaJuAaqv7hPU74OvXO2T7aQweGpYsWbDNAGzQ7Src3DzKtA9fdc+RZHb5Vg6AoKYMslKj0GjDPavvO9AVZyOyWGoRmFVr0yX2MXYZBlM5+zNlO26xaCfYqsjwIkkHzgOuI862ojFeGht5jX1vOnBF1+oN4ih9P1nyxs+pNVukZ2SS6/sg3F7QbiueSWMvcRuoxnk6jv2E6GLB+jkcAFb4/A6wu/jZik2wwvfJf8xtS7s2CoasHztc89iykC1UncGrm32drpvibPYBobgUYBBgTav1Y3YVA642jx3VHG5VFOE8uNRhebro/gxHZb5YtaDyv4FtpMl8Hm56u5cyd/0asZ+nCS7M/ZcQrqv+FIs2Jh5yWDbukGsnDbABWR2KqnWIktYy3mAKcxELtdE2t2Abg1ZHOu+xDNgCBPaY0Bxn61nk7bDOUAo5dpnyElpyq4PgLUBnS9biRz+mMc6WO0TNluy4Rosb2f/0POQG8zagah2hWod0sR7krj557w1FaZt3y9plEg5bzwDfZCc9BrBCsr1+lrnYdxeyp3EI35vh9oK2BK5dTGNTd5hmXNYsdN0CX0lpKdYsJuA6UGdgEkRnixZTWmT6JkJupoQv4tgg5fidX4WDFfIo8BhapbcnLe2qYLCC2mfZep3aZTud76kFp2YMckPxvgF2s+8Wa6Tld9gI6uSn2mfDtLeQ9n4D7wa2GRWUoDQTbMVh6nEgoGTFGLeQUebGfs7pNNpkgbLqT1liDwZZI5W7jhmwkfnmQia3cIJ1gDeGzLQGnMwjelJzEWO00VpPZXchq8pog9WG1tON7L+ssPVvu5gMOnBhCi/4YUsoE4UEZM1VqlQH6ADrWdQs25ygYmyHsjigq97VeYD0PMHWxs56RyivK/q5j/rDttqHJetDfLQPuKr0mJLRnEqmx8rWA8XHnA/Rd4WUi7BqPc+iXnV1eO9Cvl/C7QbtgTttnLN/5vMFrPZPQHVsvQOUEnB5yEBScwbs0Jpr+hnEB9Bd2miRMGarNva9sJcXW4pxWCYBWa9k4IbiCl4D4OjPNFut6TLmOIfpmNZt50KeYVvBm0KP2KnAnfavI6xucRxaspvI+6Ee8LK6wHRKM50HaHILtepP4DVnha396z2bJbLQS6BN14cJtr7EnlS4ZmXsOwZYfuawYhu5jUfZ7WTRNgjcMg7AHkHW3Mhh6dr8wDHJRMinkswqyfeA7vzkiLyxnJI8jmpDMYCJBOzZM6JkCG3dhey/3envnK5jtb8uK2T72RaGd6h2iW/iHaLYgoX0FbjWtsueJ//+QLVg4/0jztv0rax5/bNxIRer9h4OtwC0Xmw5aD1N2jz/O87nh16tV0ScEGxzSTGp6S5asEnPGa4zeFuBLv1RQY322HIvjd/XC2Uz9EyDlrtjs0322JrNv8lqJcjOli42+77GJQp4GbZIeDr6A8ATGAPAUxGQo32qAK8d7n1hXwIVc8DLxVT2XaPaZR7DtcC2JGG/ULFLLi6x5z9DHYzHeB2BzID10JSs2NEpqisBVgU4NVvL1irvAGztDCVtciPHviNGyPLUWB1niHGVxfKwSkeu75gVO+Wu8VITmL4Pbxqax9H2AtTzgQu5/J0TtmMyi4SrQ1W7wVZoa+UjRgUY5Nm7VJp6+F1RM0BLXnkO2PHdiJUrLhe8VM9XuAWg3YVJ/NM/irlaqGlmyHIbQ4Iy0uygGpEg+HpamdJfYdUut6oWrd8TZEdYy28cL6XYX9OBo+5mNnFgmIIAqmPqt2077QLcKyA7A5Ws24suZaG2ohJ/LKv5VbnmvkJQ70Om7sMGgwFbIC0n18xGedIoG7DKdobtINBekjar/uyW2JOxVt2wYMSmTmr+VAVM8UHckjWXcF8Am+2zA8BzB6oxQUOzGaR0Bm0n0Hq8WVUxexRgcJsAuwlp0a4pA+I6xh4P+VbzvNN8jnGlT2e5ArWHGzlnj/L25dH8KrZ8nnWK6gldIehqS8tWvB3X6sYBXAPzxm08WDvyxNWlHWD9HODFiSqkrVVbdrGPeP7DLQXtHOxDCu1r7ue/WCAbq534tQFPT7vurxbtvH81XJvIxrIlC/bIqvX3sef3Rz0K6v+aWyi7P0wwnf68nbZ3tY4mWNtpC2QJ0r4qyMZtrEqdK7yiUgbrTs4UfoLdyXEqvvstDOHeACps8zjTgc5bwbHM3nX64bgK21J92hJ7ijHTEBDLr+l+sXjAykOomDmhxYBns/ZaRTML1vehNnlEuI4BVXIfO2DDyiXQxlAftR7IBleaF9nle2SZvSm9vE5I1Xo4zjtkYwiN3aO7soxq1fo4YhlATUt2gPXs8t8bpCvaOcfS5rzHgt4rZNXdx73CNhYYwPgNG/Yw5LXb0KLJsl3BOt4pzyRgWdsfngMS6NTnlrSllNxjsL3FoL2kcQqpzP6BlSVoguwK27AZnXJ+fnvMUB1bpuoCXVAcbPWtGbBs1bIV63XTZWXb61TwsBnAhz0QeP2vWLOzVVvBCuV22umcTVTh+zu3sVrFWeGLxcJFpMX1rFAWYk5/nWvv51DKg1WFVv4X61bzfMIWVs44TlNOlp+pq/4gbtFCjYMgVvhxrCRYDZKYPotBVmw4jxhYpTlw1XobN3RzLRe4LoD1PwJtH223ot5u63MJu3xqyp+9dHGn+/syeEnnG+cMolF2NV3HkQMswGP/DLdmu42VbeQeHuea2H7vY8KNLkPmzmrtzvTXdUwm4mm6KcGiGIvCW3yMsa1w9f1o3gmF1sA6exC9jvF/F1fUBFUqAFsRvYdge4tBC8x6dqXPAY28HlkgG1QbSCvgJEiW/TzW5sAVoF3Hqh3Ho7cxA3juCEXQRYJ4aKNZCLk8TsV9nE+5GWn82NLvLVuCaJm0gs9pABK9wnixZI9gaw/EruP6HuPv5ng5a883duPnKRAcOQ4O1DxmMzVhmxVfKmZ2G6vrdlKWYE1XcmSjiA0vGT1ruVk20yA6I/nzew/j3sZCA93dyLrCVk+aUNUdYDegtSE+2nzIj7UFi3dacnkb+bIrFilDad+6G3mIwyjreW1tkx3Bp2Uc8b4WrZwBHy97Jqt1uI97KORNmsHXOjmxi7hsE7jcKQoGaxBsxzzSBFcHrMumv1uUOY23cyVNvMDQux9btVeRFvcMbG85aAEX/fwXcJFOpwbiY3HrZoWsC7zkpBaCrAVCFXWg7uG7nruLdlo6B6TL2J+bhb+2jkwFkRVGEw7IyIuwXHmf/vq03wpwN65jh65BNlxNG7gWirslQBp0LEZQyD+/mB6+583B8j4lb3EjR6SVIQJuga1fQkR1Q8STqSunfscZmrTMnpDyZEGBsrRcsAaKHO8j0UY7LNtxfriRbQuDLgyOaD4MdflrDQZYQFtfQau2dqzsZ2WrEuZAUXons90nwAZogfDE+BCffGfPt1reBWMYkHRFj+kWh/t4ALaNphxrt202ZlabuYrbEWzr1ocJjRv3KATc0zi1cG7mGXnhkFRFKP0QUrU8bbT7G2yzNEyF496XtwcftEwbj1Iu8kAV/fk44esD7ivBvMKRauVOaRYLlkAc8W0D0iVuZyWPDhxNlTRWs3RBFQAIyFQRXEfhU83CvPDu4t/kRp7Gz6abKdOOlUW0DvOJycsTvPOWBTsrOgYxqvCzXrXU7Lzv701egEhzhZAvZe3qINf5IDdwDXfGoRv5yfmE1adTJUieEQ3rIStIVky9/1SAGFXKKpQlZGOsG5uuY7VCLs0XzGthkItNdjxvW1N0HR2sGruO2VXsf9bpSeyvTRbu6M1s8qYuf7avCdsCXsu3KA2TvseQLVatyrBGRz+n0S5Mbbc25THGINsWkD2bxenu405ts10UzVb0kS42RzLNAtWugG2ThKqDtat1iNMCX4TcDdVC+EOHVSuIdtwoM45WL0v+gal8MpwxyWct6AsDPt/hwQftLsQHKpERl/qo0lmGbN4nrdgEJ8eLuYFz7mMTwFbPCceLmGZd41oTtAbbDrdxY8G3fZ+8opwXiQ5UXbxqyjf32k/KG3OWEWAohI2o+bcF7HQMnvOYrdoZqH2cd+hmnIMYC2T5uEJWU+D5XdwQ8zpwssgIFbUCoBwasqx0s2123fehGL2LGE0V6DzOx1PMOqwHjjd5GMor7TN8u0Bk9JQaLmSFtmZt+2M6qZiD1zpc4eST3tv43KYpiw7W0x66jUAbVq2iWLjNnnO0hUqsxtPjBSfLTWSv8HiWDLNv2PsuR2KrAKkOpjUAKmGpdptVrSuKBdubBnR7h8XbjE8mU50mvNDlb8zYFYsL+NYXHtDsGJXuKgHQodrIirVmHMnj8d1dE1PKnlTJhgsZCedNETpWfK9QiJ/jcDtBCyDxwhbHXHN4leoFQTKdwVThALX0VhkwWNEIoFOF4cKtRdgxwXX8dbdu53Pdzvv4P/XjoeElYKldF/tiJ5vYi8qgw9X/C6BSxRAWLB+vrmMEiO3YFhWY22R5/3AmmhIHuPntlgKswpL6ufOd4niyYEnB3mnVNWOeXy36WYVC1HICJTPIWjucGznaeekWsMuR7bkhfYqUHfPKcHutd0oeSuqYC1EgozLvOpbfUx2LzU+WLTQ7SUXnKTPo0l2se+hqQtbH6DbtC3R7pEkg2pT/UJTBTQaa8fYaoEGcc+A4YHMFoVyMwHtVxzbgCvRm7bNu1bYELcdjAmwvsLXexy6XQn8ub7OFS3/ZGaqCNF5Q6EVlEjLPoCKsk1V7JXypyD5P4RaD1sPOkgVKiedKJ4SfITsDFiU+4DqBVAO+drxYtZOF63AVB++4tjUEXJuS1h3u5ITtgKxg6bM5FcLZ3t2FcHWBwIpFzqYZotyCTehmJyhYz0YGrFmvPbdoE2S9J+QF6O4sWwDVenU1g41S1aj3Iz+iQgAnRJ179WLW3R/hALZL9HVgCyRQvb61fBN1WWKMk7IKh2xfLdwmwyKzDkAO2bHu7YCrsmUbCxQkgMucyCoQbbFYgDZdXcenBKkGdA20XYpV6/sBWE0cRFslpnyhuse79wFWbCUBq2qWsg5X7jAuh+U6XMwSlmxYtd16HhNojwBbrF1N6ApZsVvo7uQOvoUpu+YdIqt2sNQsV8sMFUFMeGGd7HICDO6ymfIYY23voXALQGuCWsJcebh2zjGShd5rWta8Q+N2pYos2wW8c9ssAdhh2gnCDNvJgu18LMON3LtE78fZch1QNuEssL2UX1cHdc3UoULx1bKdXcgJWO1a4zq3u8LAOio77hi17s+ABf0YrCqbwOvflT9qeRHPjr2leuhCvnB0r4VUMS8l2sF2BuqlcyRbnt9krMSDkJyNcyknsQBBAavvj7G20oZ7El2HO7kNqIKgOyA7wB8u5Nao85Omi/g0PEXa2gpbddgmaJu1pZamnE4dpoCYqmOUCA0DzdskOahnl0ElldhRL3XOVtVYhKAZZNN6xeo2braW7jyphcnf7E4eskm9kBvJkbuHZwu2/CFBjGmfrdpopLd9yTLBCm2Vqb2MpXzOuVrjnknfhmcS2tVJ7j7cuXMHP/VTP4V/82/+Db76q78a3/md34nf+73fu/b1H/7wh/Fd3/VdeOMb34hv/MZvxPvf/3589rOfvcEnnD6BW6DbSlEodQLU+S2xUwFaXF+yO4+SdmmTNYGXsFrzXGmrJSvXKwyP4yFA8wQX+wkv4m3K38UQFYDza4bqBFc6D4qPNlvrCMVtuCWdpyV3Vzk3adI13p7PFAF/AQVfg2BHKFqRZn5vriwoM+oN7v9wsTKSTRpTLFk2XI6EriOLNWTE71Xkpm3jxOLL/OBDAMYkGE0MpPNxyzmRT9xk09DsXDMrt50E7dTGtl34k2k/5HKeXGY8niveniEzOng/ii5mOUqodqW/nlvVtGTdYuVjnc7t2mVDHr15Z0pjjcFlrK0W+eshh1lHmHSZwIWcApMinIoyx4Wc7WTsHpS7Gwft+XzGe97zHvzyL/8yXve61+Ed73gH7ty5gx/+4R/Gb/zGb1x5/W/+5m/iB3/wB/FP//RP+L7v+z581Vd9FX75l38Z73rXu9D7sR12GA7JQRZpST7hJa6b9SOvOKply4DlisGFLN3HUvYDuou7GAlcrwAoboGtrMKecF1nlGoiaPYu4hXkQRZ4CAAVrphgxalLVq1O7ii3YDEJaKZNIUaBJ8MXfA2BtcAXNV2Jj7cLLaAcLiA9CPegnD/7wCAcESt/p/Mol1DBYrnbwXajnC6Qdbg2hq6BV5qV72YyVaFb91sAt50MrgZjljFpBtsJuNKm41kWXXHmY3FpK69fA+lqtRhrka0dXOsW5XiGbYVsX6Dr1zB0E769KLTjr0/ymDLqUMVuS3UIkABe4crgpeiN0M1egucz3Ljr+LHHHsNHPvIRvPe978W73vUuAMAP/MAP4Hu+53vwgQ98AG9961vx8pe/fHvtk08+ife///147Wtfi1//9V/Hi170IgDAz/zMz+A//sf/iMceewzf+Z3f+ewf0gu1+oFuzrsLi84V4Qe1xw7tVDeVhLe7qoO1U1usA1zchTxZtb6dXMexFVthpLTJrp2gamcoOwdXIHWiKLV4CFZLjpPSlpXR2hlqqiSKtouUs6ItI4RbzFXl17ObeO5hfNQ2y5p06ZG8LxDpdLL3d5tD6d/x4DkcAapWY474tYPHAxImcREB6uxRQjUfa2tqpyWzXjCaCTx//HLPMxs6o/4xhqaKMam9nfPjJhiLSWRb7Pj27i7OY1eyYo7jli5kaWrr0wq0j2FBaCm/2gT9JGPpvGYdoTp3StRyPJbZs/eHrTOroWvUzngUvIiKyWdiZ+Sfmxw55QfGBE3uIvZOT2JuYuHjMQww5kBu1X08tjxhhe2bfEojcHYFxNptOV6zP0XIIVypte+O0VY7PjzJDcuM5V0Ro+goxUWMCtU9GG7cov21X/s1PPLII3jnO98ZcY888gje/e5348knn8SHP/zhw2t/93d/F3fu3MG///f/PiALAO9+97vx0pe+FL/1W791049roWrau3OTro5QyQ+079DaHbBS/9xynXskJ2RBFixvkVpzS425WLGe7sB93GS8UTMFITVs4Ue3t9zkic77Slp33V/XpqW/ycWkRQsGEsYVrmmJYhM3ARZ0D1caSFvWeIlq1c5ac0nPkF7yYo3OiuYeC89IAdhIgkznpETabpq3YclaXLFsFxlqFNdSdqydxC1WxEwTOws2t2M9WnIbhwXrckT7dj5cyGblzn/FqnV5FJbJ/Ypb/P5TllnQUlx3MjUcPW7Zolq0By7kcBGfq4W7uI+LNbu3ass85XTs7uJizc5yGuDlLTKeZTazhDZKf9sE94xVe6Ogfeqpp/Dnf/7neP3rX19ACQBf93VfB1XFRz/60cPr/+RP/iTScnjRi16E17/+9fjTP/1TfO5zn7vLp5KDv6nKoMqCsSosBfNfOoC2wOW2o9guYMUKXYfkZN06PI/cVKUNlwR81zbrkG0GWW83ineaYTsF5YIc8jABd+GeCRADll3HQz4nVzEJsM+PTBYvXKumbf72Hr5wF5U9bO6D0oHOA4s829tHHtDxvLtk2v0eChEOYBuRJicOW/Yny4XjWW428oSALHt+yG1MkLVODdYmO7XXBnhbgDcBSnCdgXuqgM196j9B8ueyFtasy9hW4ZkbM2ZlNYHb6bi4h1VX8F5wHc9ttBW6fYFuALW7DFVXMivIVf6oLnBZc03CFeOoVEgpZkGclN1rSVbc9/MfbhS0n/rUp3A+n/FlX/Zly7lXvepVePjhh/HJT37y8Pq/+Zu/wUMPPYQv+ZIvWc69+tWvxvl8xqc+9akbeloXauy9DSJbAVjqC7qNJxACs+/L7jgqByRQ517HoSWD9gmy3gGqrdBN2BJww3J1Sxb5+1wJTLDdhWIkMnCLRTr/bbm3uJSrNUv36tPFm+vqD+SDqisDLNxLdRZvt1R1Ge/3RGRAFd8LwnwPwVafzbPIfCAkLiRUsj+O3p5bK7YCd/1rqDKVcQioysbC3Vm5UtpjY6jPia3X2l4b+3LheAdZQSi4LnshY1vYIspa6n7jvxmu0btY68pZDFmXsSPYrpDtk6LrMthTYSYlNwBLCi/LoluuqaUnNAOutVJJSdI5Uy5J2fXL9bOSgbsIN9pG++lPfxoADttgX/rSl+LJJ588vP7//b//h5e97GXbcx7/mc985lk+JQUByuznHkeHXoEokIKuA0rcJhv7Ea+lElED5JjNxtpkqb3W22+37bMGUh/a08SHGoDGyGoBallsQAS+OLX/AVbm43018sMnAAdy2EFUDFOYlc9sn1XkbDb8R5bspP0Wl9WUZp6Igv92bbI7bTrTjYf2V3Z4SjT8gCo+tXywf3nuVaXyYilAcZZqk2l6WLHeP8EIUSoqh61XnA7TkefRPhsTWVD5EWR7rWVPDKASgfjgGLFtG22ogj5mfeo+44SmpasKaI6nTcvJzsEnq1CDrfqg9NEeexrtuz6+tvVx39b6kEcfT2tw7d5Oa/IY/Se6jCFCPceBhnJrhXBuq41i5Hni+1RGx1ChMZ+4D/fp3v7adIyh72McvU+96ONoVRDttQxXsaE982QVMTNUlzFUyttm2ziHdjDGXXM8vE9cEXHw93e55HGyuskMFh1Zzt3L4UZB627d2W3s4eGHH8ZTTz118fqjaz3+0vV3FaxgZrE1wQ/eGmK47vVdV9BVKmRF4ONpXduOcwWyGHOMSrqMVdn9RdvJglWxiSqorZanhWuqZfaapin8fdamHS9UwXklGLPUSNSTWEu048egCta6xRYV2INVFeYChnuc0nA0N7E2JTcx4roKVmzAmnGyS0euJ7XKakgvxQVAvBYk8PIsF14qvJKopL0vKoE58CNfqe97vpWEG+AalBO2lrKUvSJucMVlyBVMiYXjBdJ6gS3UQGnf2iepiKV/Yt+2gHV+cqDa1maUaukOGn+noWSzbOnUXtv52KDXrF7waSIHYHmfMo8yIDqFAUEY9cyjWT9s+fUBWqW2Wsml73qj3sfiz5UdoPxv2z7L+z5LlIxOUQlZW6u2q30XKZ2mArxCMul1jdYJZ+Df2/NhFjcvmYt8TcIWuu/zP4HFjYL2C77gCwDgsB316aefxiOPPHJ4/Ytf/OLD8bIO2Je85CV39UzZ8YCC6lqBVAmnAh4XpYWqZLV6uXeo7uDbxNZrTEvWezBKr3HzvKu7PweuD6Af62NyBQDSrCV7JSsiDXpyLV+7gmOB7pq7S76Owet54+AbMHFuAu8s5BtLtbq3kG1HY/LXIfydNeTpj1xXqjThhGSZKHGmRHjPSLXy5HmVGnm1frOW8Erk3rRqt881p5mO9662nXU74ofyqv6D+d4UV2ALg7Hlu7KSEzWu1Pt7Neoz70sqr2HZNgFsBR9fyQfqLmStruVTwna2dGewzsdLnCnWatbsWJIO0Vs9FyDYQXf9PlwdRZ5bfmrIlfVM1nQtD2vaoGvW9ojHAVAvAxcFshozuflzzFOkusy7tcr7PuFFLHMZwOUXl+l4LZxV1u4tLfdGQfvKV74SwLF7986dO4duZQB4xStegb/5m7/ZnnOX85Fr+a5CCLUfTyCZrV3Xov3jz0B1KG2s2nANs7s4Jj73OJ+5RkKgC1RtdppYmLoPt9awChUnq1RUm8G00zRx/tdwMigNbZMYZJyKCV4w7dsfD7oXq9wkMixDAXjl22XYWqUgLPz0V8Hb48G121RuAdl5cvM1LoYXeN0f1qzHSVqnPMeql4HFhexKCcjFbPlh1yxa9T0A289fSE3Wsy9mAioCR3ExW5CpPCKu+oTrsYDX5CwU4mayOW3VoWsu4myzBcqUjDZbG05p6bam5lFKC3YeS1us2pM1n4THh7adwVu38VbmfYr+FAe5q7QdfwkaP3YAAwxkVnZdXCavEyvDDkyC64AmErwE2TEcCFnR+PVCCi9PWzrzMUQvK+ghNvlust/Z5NDzB+Eb7Qz16le/Gg899BCeeOKJ5dzf/d3f4emnn8ZrXvOaw+u/4iu+Ak899RT+/u//fjn3xBNP4MUvfjG+9Eu/9CYfmSrA8Rfd7kFCS8dRWbqAC11D6ecek7FvQxJywP1RR40xQD47aPCMNizILWevmQT+dBKcWrM/io99u0bsvOz/Aq5WV4m7Bi0PosgWaJgWa/8BK1RnAPdJsHsR+o22zZ00/OKu0Rkjb3r0xzPWFA1gxNFzu0k+lAeN90tNAnktKL5kB2tzdOJBCQdKQ42WaYswiHNH4jjFj69j2QLJH6hPAkOXZpYi+YsJLWiGqSKHp1kGpQz3yV7JbYGtx5+W+GrtpmzttoKGCbIB3jWfvVimdQsq3wxchihK2mPApgyAjnl4T/x2d9nOc7VjFHaaQT3wdJRs3dEpjsTPT8xJnidxu1HQnk4nvOENb8DHPvYxPP300+XcRz7yEQDAG9/4xsPr3/SmN0F1HQL01FNP4c/+7M/wute9Dq09J7NGjiDrfijMIecE3AmwYhIw96D0zk6+XyDr57gCWMC7as21B+Q63ODEIKW4k7mSTyK1EmA381QJNNAx3KIl4E5ZB6CAJRiGlNUq2NU91dk1XNzER3+9VAi1gjg4twGvQ1QDmpjACUqXaZTPwyoYTkPSvsD2AeIsgAPYyrIr9R+sJWgCK0DKK1L2QkHGInchbwFW1xYZKb8YBwAAIABJREFUrDTGVhK+uzG42UPZhwXlFI45m9R+rG0M+xHJnsc8jepWsXWZQ7yzLPkzF6Fawqr+WAG8/k2AZYDyUpY7oPa9TC0yNu8n/gtj8012tJ1ecJGpe0+obpxa3/7t345/+Id/wC/+4i9G3J07d/ChD30Ir3jFK/DN3/zNh9e+5S1vwUte8hL8wi/8Qmmr/fmf/3n84z/+I777u7/7xp5zqQ6IqItVW+JBgpza9GLVbqzZckyQXa1aOj6l8PoYQIeqW7YFmKcVsqfJij15hSAJ3rhPCDvKfgp8KhlS8m4EnbfJp9RwWaveCncOUbjKogX/+Q1Hb5B6XAS+x3MUga+10j5NvJQTtkK6YrdUebSZK4J7r2J4VmEH2y1UL1i1TheOp+uELNgCV+zlzYf6JHhjYvALUN0ovGThruNrJ0/RRtmdLdp5SFAMCwrlgeoYz54lf7O0sdy5whcoK5Al0VhcxlbeOxKws7Ja9km2fay7EoRNLhbIOsQ3rKyvR/RdX5sOtiS+cOPPX7jxKRjf/va347d/+7fxwQ9+EB/72Mfwmte8Bo8//jj++q//Gj/5kz8ZnZk+/vGP4/HHH8drX/tavOUtbwEAfOEXfiHe+9734id+4ifwtre9Dd/0Td+E//W//hf+4A/+AG9+85vxrd/6rTf7sALk+BYAUIvj86Ngj/rRhFh1aZsFwUcNRmoaskYHDZsOjlcfUbuPSixOncLN7UWjfWi00dp+E8DWy2zI9lg95TqZJz+vgpM2aLPOQ0hBE5OpBZKArToy0pZ6y/Inq4C1cg0ZMris0zKyYAv1QtbVmj0ArAs9YrkuX6hU6wsGYCU7TumogATjWUY7IKz9D5Cyoojd017cr8vp4DwN4G3+ucSXUI5I+feBDZ5ffgiq8jxLgdpW67IVaLX9kdEWl63pWNIlXGN1LZcxg62O+RAjLjoo2l/sq8M4ZbDZsKBuK/vMbbXtNFbS4g5RsYX1o8AYljNGHFmnJRH48LvRWWnyFJFGuy0x6sXQSpbLG4TkTAJ861rRDM4NeAmqA746Rk7Yubl38W4L9Y5OJiqaD+/pSuXgL1Xen6DJfSBQJWmRr9h9/mTuxi3a0+mEX/qlX8K/+3f/Dn/2Z3+GX/3VX8XLX/5yfPCDH8Sjjz4a6f7iL/4CP/dzP4f//t//e7n+He94B97//vfjkUcewX/+z/8Zf/VXf4X/8B/+A372Z3/2GbqNZfOHui9z9k8WKt+K4tKarfFH7quImyzYGtfCUt1ObB4u4o2mbG2ya1tsxp/aauEea9s7q5asgjl/LET9apQNbdrPkeXqAr21YJc/0pzV3MLhspos2NnKvfiHNQ5Y92Or/r+/ZOxVDXq61uO0pnpgg3D5IO0Ml7dZonhvld8of3N5NKiG3DUha9YWIGBrdiN/ssjj5DqOlX021u0kS+EpYtny5plGMtbIog25M5nbQLYcWxlLyALcVKG2XwG7EwcH6uxNAoHaZJCsV5br6k6OH/cHzT9PT9JQku2kJMRP1/N8zT0mYM/JerQve9nL8L73vQ/ve9/7DtM8+uijBbwcvuM7vgPf8R3f8Vw8moWhQRctG1gskkzrCrpZsEoVSAAZacXC067A5WO14Qgx3q/5eFoecmD7tD6mW7YtJlCX6FmsrVqyw4oFVDtO1uPy5D05dRiA3d7SJypXAGi2YDudZ2u27AMLb0mcEiwBXet56dpyM2u20bqYW+tWN9MyWhwvQL0M70lLVuj8MFA1JuhQ2JAS0IB6H4ogNFSHy8jWivVjScW7WLacSxKbBz1ctmo3iVym4g5q0WnVjmyvCq7M8uXHzRRjL7XabA3aZpMtNLPOcmjP6EVrW18cvg/wdp9e+aTQnr2NY4F43le3ake7rCpswYEx/KerWKfoMbnEzvu+hB1nfOsw8p7GYcmuFm2Mdy9wrbor5vNmyYbV2te4meJh2RYF1//ih6Z3Ss+Ri9v2refhP0ua51fAbsHC7wfBBTok3SpdSjDgqpRWbGyfCXtUwJbWrD1Fpo0hBWX1kCEA7DYef3vXcbPhPb6qCGzsrXei0qZoJxu+cxogVR1WrOqYxabGAcCA2qhIBq/Mr1WKui8S7fnB1qxkVvFmBM83rxQNXKHtbgRebQadqnUf/8Gt2hiL1C1fHazmRiYAZ9tQh2gjqAIxaF78+R2mGR+89OE95RioxBjH63D5CcIe96DSNuBJiirUtVdTUGu8fwJUiczbZBVMtzf5K8DNppvdJDI+tM6VXWm+IPw4D4Pr2NrwHotr3UHahpw4WG0IHoP2xKA1uPqEF11R3MYNOcSneEtLpma9FCXO4JqKrDPM3cirO3nh4cZtjAmwMZmM5rCeoaCAwAsa/oMtYL25xt/ARc0+fH1pHmI3ZUM5z8PuWKb0ChY/x+H2gjYCq9ZYrdo4RtayahFxzkt8Wros8DtrdqjCDF4TcNOmsYGtD5iXU0Mb0mkTX4w22dCc22TdmqV86iPu1K3E2fj+ssxvG8fspO9WsYUt4K/p77UJVUk9EnCDZQDW9rfDeFCs2bpfgVqs20WLzr8QdBdsdetWYgab2ULNcoA4HqUhBd0dH3mNCf4lq/aBDmmmFqu2pHA1d04hkdXjyCrujXa3TBQT+218Jy/zll4Bs8CsfVYdvrJYt7FtdSxtdIw6tfTObCxa9zoFYHWAeViyasBNZbY5QIUgZDvKL07eN841tTqKinYYjCmDlxTY2XVcz1UrNsE8T1SxWrew+iDbbCt0kQ88PupUUjhNknMrRUei9TyI3C0HbYq357x3iPGPWOdfFWOtuxclZngpVq2iQLb8tcmKpTjR1KrdHSWnZnOxevuQlungoCTEvo7mbN227AjlxwBB1ibKGb7jcf/eg8WlUPrCBBy9th5xSU7IhhWLFbgFtssfsAh9jJ3VGCjPEF1mlSoqu+R5uGs4tfGozcKStcp45x6O1yUFjcrXGhgmDzpgKTA/g5ysuPIuoXCx7LJyTasXw8W/g6x1RIKriTy/uLmTw6rdWLfQ4S3qqqOzk8lp64CerAyTZcsTy5z6BrSKBKy6JSsxVWMrnaGsjMS7ayhxO2UFSJblPkHVrVp2IS9jaZHNNgFB2y/NOa6kTGDtoDmPsUA23cdI6Kq7h+mD5hthkZPQaVdf0b0abjFoqcS6hKcPCvE1y7kwVUibkkwX9x3bxYp1yG6s2XEsoTk7bKECnLzBVKoVS4tSN2+TtfYftm7dhRyWrYEWM2QbErb2Pt1eLd5OZhdyvHUERkkIvgu67xeNWhK2Mf9qCvTSTttIu/YZakrPY7NqG0PX3MmzVo50b7l1G1at5gw2bJ2mGyrM2YC1V4zHVi1l1q1ibSoXVbll2LJMWkqlq2cjTqifheWxCCpwSQ55AQ/3z3j7q86WqwqElNkxy9Q6EsD7T0ivcW7NnnagVTHAVujyAiHK7+9Wrbp1rwtsR5ZFYUTkzCXIHli0pUPUZMnW/QSpK8OXLNlUZEH0Rh7TfhUTA7O/YZEZ1t4Q75yCdtX28xNuMWgzJFZXKxbwdlgQZBNELgwx8Tm34e7cxaIEXMmOUMiOTXVaOBdsmvi8m9vJXMhsua7WbIOepo5QbRBV7JWkj0crsG2avaMkc0okbIM4F4ChMPLCBD4EHReE3Rch2KVLqM6doSLOIduonbYLIDbZOQl9qQxCZTcY+nkHpHrFxrC1N9SaN1lENPOAKrxV+G8pa+GdzNaTjOGIXQBr8e51Akj2LC6s1Y1129sAcoNNJZidobx91vtLwK3bU25bcRGTFUt/oP3TDrRU3seCH1pW3Gpe/bBV630CINjNP670F8WajkscM5As2PzbeJAIqjLJoLgcTpas34vljiF7CF9XvLggLFCd335XBx0k/zyHBx+0B+2IqvzRlGk7xfEJqwbMdRh61wJgjyer1uEa2wrWcb13hho9hd2ynXsgt1N2qOqnNpbDOjUz4Hr0SNYGnE42v3ETnE5jFRM9GVG5F5SObbhOo8uxZNdjBm1YtdMxCMRk8VquA16ROsRIsFHAuwKVXcvgrT+rSli2bNGW3sZkDbtFO/ZtJRgeE8g1U/Q+9uLgbbFaikx4OYKptUxU4SfwEoizbB4U6al8fz7DdRYimMPR+zhaZ/kLxTYT5T6Q4oWsl8OSNRf/kNGpzRbeXtu3C3qoZvssNF3J0XGxje1uIYJGLmN3JZcxtgHXBG3T0USTy1rmvlr5iA5gxRIDKYZCGsiGKZqb8eeyZ4psxM5yJSGbmLbVmvX42VVMEGWyjwIRnq14XiojycYjsG7irT4Wrn/vofDgg/ZiyEJaOmOEa8bPS7ThxQck6ySGhLhVGy6OC1YtubEGVRHuZBdibW2BbbMejmN8H2wZOusMdRKoNjNIDbCw9lkFFCPOh/eg02NNY3yGteurnLh/2eKjDYngegBd+ie3IVMVNG7FVoHe/G0A7DA9Aqw2BczKFZvUQqGQNrpZL5DtCrVzoi2HLtQ3mY1aszj4tagTlJ0sHaPUoBCwvbrUMrb2Hazu1VC02eXw4vlj3XcE9xCJJHzE1D6XQ2S8e5yWXsptgDIsYBWzgDUnv5g6QpU/ScByp6gecNUxqYW7iRvC2m1W/sOrE6+Zln70dyhNGVZnWWYU9XZTNPK+KBCN/emz+DNkPweONcDhUlwqAg7ZIyu2nCtPIJujkV+lirlw3fMZbi9oi0yvWjWsglSOdG1JxzXixal8aQMzQMJNgkzWba6haRWCjqEIvJIIGLYnDC3QLN8WFq1NdgRAbEaoWN1HEa5jmNU8yl8PwPpjwjpAxes4dM217HU6QzTA6nmG4/P85yFld203cq26aNQ0tICh6z0fHbCjvW4GbIWuGGABjY4dIMh657SldzJIhBmu8/EF2GZChi0y7pohKqb7BrYejih6lFK2l3F7rWm3JrtCPcg5zpTmkEuDKAPX5bOzMjyUWO+YCGHlNy3Y+Xjsw6zZMSRohmtA2JbSi6X1CLY1W6qCysZA/Zs9SpjuMiPS4ovMufIpJc5FrVqsF+KQTQUFsvRG45MGkcFdnfJJpT7s3fiGn0fu3lrQ7jlLVu2iWSdYh6DSV9PUOIemDMRXJcDO1q3PSOOVqzZJ60nEXMgOWQMruY+7FWofX6sFsG7himnBLaA7NH63rDXcx8LmbJ/KZMxaYfBE7ruu4W7FAtnIQ76beLZZ/nl2O2xxbMmaKy+G+7Q8F+8T4/f2gPU4NcCyFQt0m16OIGs1T/SOJH3L338AL18vjpcOd1ZhuQVCcbUJoubVpXDv6O3XCAcwnROs7mOtKeI+kvIr5nZ3GSsQYqt2XFcmsnCrlcfd0ggBhu6RFcuQZYtWmsQa0aOTYoXr+Bm3fGntWNjWPGad2/lDuUrYkvQtOXoZuIjy7DHpUl6vzLLOUCSlj86Np9WALVu2vo3r6i2xL9k7pTIkMa8plx5LyDNpCnkm4daCNiV+B1Xfn63aVQsfQi8Ul2fEKth1PC2tP2uwzTKhCVhrD8JJrXckxqLUPgzI22IV5kaeAZtWLU7W6xaC4Qru8axh0fpMOgYclLeifdKUxSstSsjwXYDrrzntxVqZW2t2aqONfdl0hjKL1I7TUiXo2nzPPhbQO4aN/mgNZX5Ws5DH9+j2xVtxboTW7fVgzSx7P2s/coi6xUVgjSFERWvXcp8HLXiWJC3BFN2InExxGt7TcB+7h0Cs81MURLdqAXcdF5exQVV6KqJp5WafirLK1tH+BN7R14pdyIh5kcNlbC5lNYvX4eWSaNOrDOjuYIuEapW4qezo+je4lrJXzpUtgTQUYiv3pDkvFi/mbe6uFm5F/r72uL/k4RaDloU8DwTeoy/hOjpAxVX2b3FmpDULxHVZ6ndWrbUJWqIC3RjLBxpygADumJ3GXMZm6ardQ7TFIgDeJuuAdasW1hlKzH1c2mUjdxrsrpEgi/cMVsT7VvGWgC4lR9zMtmoCWGa0KZasGAR1sWLH9I2aQ3kcsm7VkqUrvqBCV4j08T4N8MlCHKxhxXbT7GmGm/EOHXoJtpji7Z8dbKvri5U5yq1RG5Xy92CEScm9kC5ldVaKCbzRXkkQ8s5RZNWGIrxVgs3CdejSTG6jsxR1hJLaUdE7RFWrdgC2dY1OUcOFTODt1hGqSVqzbZSXrhKAZSlsDFukhiehOR+UFNLj/M9PzG7kYCcpnj4LW4KUEu7Au4Ws93Vge3mib5WqSF3T8xvSi8nu/N3E3Xy4HaCd3QPkhrr6Wth3ZsCOPQdsJkwAjzpAK2CjLdbjmivaNjOECXTMSpOaNI/jw6mNgnxSCJobctAThrvUoKvagBMSZmzVAhByH48OQvW1M5gFTErJrmjKlNcu85OOUkKIVwi0b3cuZIvjoQRdzUCvnaHSqu2Wdw7dPipYBnEoFNHdZOy3HhXJqDwaiWWF7ZoZDEonNAMAQAAAER9GylSuLlcg91O4BFc755twH69wDfB6Z0aR8AgEVD3eQe1wBcyyzfbZ0kY7NfHMlq8vUFDcyLJ3HfN26IIG1qbZLuvnfNpGa6utw9x1qL4KdFPOhBSzUcSsfvF8yqOLQa3eWa1XP7sCeLFgS8opNUFWbbtYsXNygN6P73k3x/dOuB2gnUNKaQimSSu2Vm24kIGiZVGJTugyaC5ozG7tmd04jlsWwuYuYR2A9Y5QJ5+tRtAxhvbwUnmqPoSnQne8S4tSLNQIOzbWKQgDRvkOHszqize7Ko/rrsgSHSo1y5prylWDxuQyzmM0He210QarQO+m2CgB1hSKlm23QG2jjQ5S9lxLO61qPGepeiZFevFtkBXL53KIxpTG3YAzWCP7790K5e6Dy2Ae5ztriSrj2UfGUlKXX8n8CTe8a3uu1aJuY/EBVzytndYs28WqLZbswZ+1ufp42m4w7erQHf0MHKw+DaMvv9dCJoblOlRdq7MMXA1i0KXahOVsMTAsO2wn5Sy7IHmyAe8EcJHVADAmC9b/NLb5G+Oa0ra7cRnbkxWB2lmy15cApe///IXbCdqLwSrgsF0nwZdMkcp3FvbahFQhO2vM2+MmORWcCnzWqDGxeY6ZBQzIp9G+64xp1tmJoetW7bBKxd7FwZpdjRmqQm20AGXBpsRechCEdUCKxRrSFYUQTNm4j6u7OCxawQDo3Ns4rNxuw4bFOpqZMiH5m6Oi8PmmGb71mNSsUkIibmPiJkiBYsWuV9e76wa2D0JYs+iKBJwveRxNOiF0GmWNwVynTHVvk1t+/5+9cwvVrSvv+/+Z23pWetGWxi9pI2gQEVtLJVZ7ZRKhYqKNhCTYlKSB5CIJBdOLNAiFVkF68EZMk0LpQUpDtdrW0JiLQHvhjUoKDUlEk0LiAUoayUFNMN+aTy/Gc/g/zxjzfd+199r72+v71tisPeccY875zjnmGOM3/s841byXJmPLe6x4N54OVcJkLKK1p7G3+VI77bblGNoEqhJYE7ybz0UOV7UVtpk7rVyAo8ezcv7PsVfcIkm5NckrFRzjHJZmYweqn4AMZ2j6nU5ANpRuOb/ljXjeo3xz4uWeYvfMBe2hqkXNz2o71nEloaJ5Dn9Ur7mZMhHMUJ0AWzpDIaeEc+BsW5pq7qX/dm8bGU8lJ6lQYHNzMZmKQ9XeswJErQOQEHDptYf63ctzqeZ7pskcxXzay0+hv+rc3IRSa2ZFq2Y/y+E8A77osPVOUdz5aU/gRntr6Rxl59gP+9P4lItHwK1ZvHaT48RjKcsigWroJ1Qsm5DjPisoP37lyAO6rmqR9Vqxb748rgCOpQxhFilWtVZQh8HVTMjd2jSZjDt8DZ65vu3c8YmPY4pU7/REy+nFIgM2e5WDd7Omjc3Tv70jw1YixWlNa/GednSQTjglJyebmZgrvhSW0My7AZZn7ZniprydIJvvVjoRUlnCJQ51lElHeeN+skVWZh+ue+aCdukiN6OakBdnekZlNosnfMnbuJqjzDsWniaeh6lzZOaErJmSfc7j6G3sa+soNt2wW49j+NAdSAA2rruHTMy6Y+qkFHMwkosJK3afITKDWpxMdRP3PJWIPSMnZzPDF0U7vkeo2TAbwxRtmo0TuNnxKXsg7zZMQ+Gm5Em1cputNLPxkekYgE86sYIuvKcrA4Khqmjw5Xi7RAHfNldSSfgdTcsY+4s4Gy08Qqd5ZcS+QmmT9XuO88anMLA6UOk4lrFswA3ILkzGXc322aF2H1PLqtZ6PHtHKD9WKGBKeBhlBmwFvj/ei9OieLaWE6nDko4im2YCpJ7MnZGWQdPa5GHUhGPb0gGKzMHldwtzNTnpJzCQpzTOZuR4ieMXbfnoqcwvz2zQEiHPz73qGdfTgg/tobPjXpR2RFCnghur6GAn+G6mfHebejEgOxK5eKcmDP9hFdUA6AZTwEC07USivgdYI2bAV7y9Vsh0DMBnghLd4x4jI1g9mvNB5s+IncRQniMWH4KWzDsz7OaDqQ7ZCttUswhzsnd+csD2Y1a16r2NN/twO/Xl9DoWFyg+mQcVMGILCI7HV+plzIlnXDTOEbiirUvuteNWoIyLqT6vj6bm/cjcirUTWCkeNP27yTjmJg/Vo1kRjsLYOy8SYIHs4NQg2wGrsfDHMBXP0zA24JqaZUW7+2QVtFbt6AxlfuJ+4/ncbOzUtB4XQ9Wqt8lqj7U5rx05yqpR0+UgMiGPw5ERNPJJh2q9cUIY1MfloJ22QzayhOe01Tu1gigsQecqo48eus9s0HJmhudnL3FB/tV8ldfSMR8qVbrdBAU3G4P2zQzlgPVZIaITDnWOCmU6Eslmnf4HKsYUjAzTqH0TWIXSdIwd5bbacK2XsVUgojbrZRoIsq4uqJYZcwN39cxOx7Xeo3hYbknFuiotnaDGdwu/DtUwE9t4WRryk2Zlb6P1eW3H26iZjg/bab0WDiQwAaqODfhLvK1FGJuPqSAIGBtwQ9V6vEvZyf1HX1bcsFuSNvManVfB6vnV9z3jWUwKkLGf1oD043ZbJFwDsj6BDK2wFf0lrLJ8ogPUEXSjB7JqqNnw86E/rWMUdoIr1bLGilrZhVKUk4K9B2/POe0mY02/qGRaKmfAlntUsAaMLXAk7w7TDln29jb1jtkTCb9YO86/9qN0T3vQejtKdV29AuuMf1AYAJHxc58CgUxQrmThqhaxL5uMKQBlNz+b89h6PoogM3sk8Lbvp9872Fr4pjv2e6OTVChaKLKH8WbZIY+BnVTUlhnJXi3ynz8OlX0+ZtRFQcyPbOVi3FdqnnCYA9luPsYIjxsXc9U+4rdDdFK5bYxt6Sxl1RXvbjwB1xddcDNydEcBVL3VLD54REyBL0HC62v58hrlg0MjxtvGjSTio5iQSeaeW4jgOq7klqKqdZGXbt7NsPWn0sX+mWu8V65mVcgrO2NDUBJKnNN2/Cm3zfa/CbKY2m1FJReO38ms7Co2gIyo7wIY85vvBlZ+NGiaiw8ffVx10bdbJqOEbvHjvFhRnduVKVlR76Vxx5HVSl7yGvoRbO+TqnRZTzc3mZfcPe1Be3/OMjJRdL2iiGbF2vzLvgEiJzrP2vWoURtkDbiyVUUbKjZmoJghC8xw9c5Q6Ftzo3nTZ6kwwMoOXAGRu8X3B3wFtNAPkKZcfxwGsJnyVA2ym2SGFzclCxUQWVII5x8QeNX3DWTFrIylal2alQmyfmORbJt1qHbguplZZXwnxTbWzBWFbFnQKGyOZHoJTjZxnAwIP7Z8eVqLDlNgf2tnDtjy3R/c1fJUCUiPieN81vxHlnSoFk+UiAVFtofFdvUHy78DnKUt9wi8brXytG9wHUN/CLYitlAIbPIKScVqEAZgWTPTQmYaioLy+62eAKte9G/Jld0LP/OEt8bXy+6A+B7FUnTRD96fe6qaYJ6RoD1VYSnNQcsT0BmMSKmUbzM/J0GGakWqWyCAO2YqonZb6zAlbj7d1pAdZk0Zi07bFqZahbZbqFhQZlCo7ObLnaFsWAO4Z/I+lhWLmmzGZQVtmoF9wo5RHlV16xURuKA4EeX0snFvr4jwRBZeX1AZj8wA9rZZUUCt7dU/XdQr/NvTOrwu+Me3HrNl6Y6ELXaM9nFWug7dWngUmNo9hcyhGZ4UzoJB6MDVbbnRIr5upkTx7/r4OYrME17FUwjD0cDeIGvn5XYB3A2Rtsf6s7AeyTgwLeuArB9bp7wwLztgqXPUSIeKYfRqSlYw1Gzsj+fdymNKqlmPBgJuzk3e08npdHPIPIatHgTo7B330yNP+7VrUZKfUulbN/8brKCecs9I0B47zqVLomZYOVXDZJr52VsWqqp1RQuxwlnM/LwJZN+Q/ZQMJDG0B9WMHGaVaj6OlXxY3cJX99kHCuJHduCKTMhXqWBH+uM5kbcxOF4rbGfQVr9UslzbrrD17H6U5nn5PH/vNFvlMB9Qm+rUOUpReiCHCZlMwzHcx3sj+0QXbFLehrl4wNaMkdZBK4yT6kZK0lWWNi6HrcdJmtCX6tbAsRz6EEqO0u3TzZWsOefZDGadS+dNShYVqAvzcfS7IIVaFazM6X4zFevnRwcpM/1SG+3uFVTLouPnXeEadEsY4ENqRCQqtfzYsHLG/TwpBLeENlK8hrtWPYtq4ct79Jvp4v4HEKQy18MfHS7v392Bdl0FXp8Z5mPKrv6fl5VRWaIM32vJYBNyDkfXmC5wgDgstxtBNX6fVS1B9t74WZ/R0Rfd8d7IPq3bDNauaHfLmDY83l7jCLC9E0TAUTzzc8HDBUD+TZmFa8aslKPThcSEFQzW0tNY1YZPjd6iEe5DfuxH1GszDbhjvuM9y+Z9I9jukM2+35F/9FKeBibkazJsI+kkfOcKveSBZo/bGn9+UYtQLklvkbskl07MZR+tx1Y9qbAVj3f36x2mcp/BysduWp4UbZiMESZjnz1qHDtcs9MUbI7vyLRhafHKViWi8qOSms1XyLKIWBsRdi5VFE5y3pzPqF6rcxVZ7ekAVvpmUnam2ideAAAgAElEQVSK9wMD9hES+g60C5fCYa4hg7zD/sgFIo33yU6RtadjWUFks8IbVjgHGTGU1MaABaKXRBwj+IB7o2a7YQtV68X8mJw8C/2Sc2UDrurMqivwjnZXB15u9wV84zYl49M+EGpWDjO5RSq/uyvboDuAXQpYSxutWI/Vom7tIUPN7rHwvZLZOKJHtjhXtw5VaqNVByqW5mO28HLn9gzztKORrDIxjot9UXNpsEUBx4i7LFJblCKIfasdY5OkDvzdS5jwVSjnR+UFNNZ2oWQTssiOjSu47qRsJ+BqNS/TsB4lxeuTVvha0EXFxqOx6dj/7F955Mxffg6T1q+/CDpFpSpV/C91Gpctf055l3se+zVUJlzwvNXabHfQEXePjLK4A+1wU1VYjwIpGwOZoYXCtajckapIwQJpLvY2PgFiPQ4zScHaZSMdb164zu2sBVk+69M916IGWAVsiPsYDsRTlktWmcddbGWfWMFn7O/ivX0rVLO/EJlyYQUFEIVT7aAhVdFG7FY3ZpsRUs5ktrbJ1732z2Zh7m3sbboVwLz2rsdDV7K5nyZkRAE43o/aaHfqKBUmXu+tLPS11kktQWyINohmD+SsvU3r2U7Kzet8R8C9JbDt2XH2uOAWk9E49jxfFtqwuWVhPi6zvHm7rKXFSOM2hlbIVFzbY/VA8Wosk7exkg0Vi1E+eIUcVNSA+kJMwJX6WutUUWJ55ZYxrxRA5ZJVTQmQIMj6MV14BO2sdR481QO4R9T34A60By5VrXsAqWK1HI8B84gUP8pCtYq0RIHnNbE0Fxtst320+WGLyZhk42sEPnQ9K+ee8HysrYVZm2yxOOloqw2zMTw5K6p6PVK0likNbgHcBl348UZ+8DLMFQCiAPAM72VYd5G1NOOO8+cYU2vRE+24BjZrpxVTtNVsvMMnkO9ttLGFjbX1As1/B9swRW+8pTZatUJEHbg+EjLLcY1vWOtjNZ3R52cmUpirr5hxCnwS/AQC7gK2/oFug7uYsasTW9zAAUyUIuB6BXGAlcPm9lhlP1a1TblO0zVas8cutG5tKFr4LKgGbpCaVbJm27nI4qlYj6IKPsM13pE96+71nBpYtabxGk7+WsPquVyBlHbh4sYnqwZy/rSH7J6RoF0Niq9f+ujYasH+vxXwCMhqpHa+g59f2nAp0SuEesmOmrBaO61YhgPstzaxIpPaaJHpZ9PorBjw3e55a6HQ1v+3HNx7HRt4+Yp9p9fcB49G+6iV2QzZPaeL86iSUogRcO0NSnnPtWR7d24P9ndz2CdIh9qr6haHx6xgB3izPXZ098ywAVSLF+/wpKMNdyyhl7PeOHALVJHvHpV0RJKJTywlPY3t1CGKKnyetrIWdgTcBWzLj94iZ9/Io8pfNXfdeqSTfzrKoWQWBlK1Ri2QlC2bjQts2Wxs+xBTvA5d7jwV0LWe7ARcNevJAK5QZ4sOX4OuIp4pYZvPma+Y+15OMYgjGZxID65SV39ST6yV47CuUNQDWeHrYf2G0/H9plvvtX8fl96ne0aCduk6WyFYL9+FLOTC3wr6aEwYKSKv8FzAyBYKyaWdtcDVk6bVS2lYT09z0TP5nhmk77HhdwutitjaBG/RKaqbj8cT7gxdM4PuNrhedmufRUZHtN0iPYXe3QHr0Ti2J1K8A9Xf1+HqtebYV4R52Mf4hrpFqlw1KEYbbU5BOZ5ty8hsKldlj5WVosOTt9HqiGkQcGPrBWH7bkt/T1pUeHJgXTyeYWsxHcBdlFD6dILtlGHnYIBqtlqCAroBU/dP6Dpkxfz6kpdjpIDlhQ02jzZstjeZzccH5uKEroZq3RzqDFN7JA/zV9D6uFXRBkwl3n0yG1/63U9E9+nAWuEs5uJ+D2X/ngGmDPGA7qbuc97dgTbcKuM2P0FUn0cZZ6WhjsAC28Bp9jfVcteEmpLfaOOz7BCTVSA6Iq+dhvZ0+bvSp76v/hCyQyfIbtj5WBK6KsBuNe/dl6cb0zZHJyJXmPuGHGgf5QIBNw4rdPONqKxEsm/AtQ4vGv6SK/Q0c3HpDCUINRsmcjYZl61B2NTE6AQ1/GXbAq6qw3wMAq7anLgsKg9h6xB0fx/qI24WTqAewtbIHC2yk1n49sP2CK3Ff+ZqC0CeQAlxNPF08I6drm5XSlZ3hq9Y/0HbnuoMRe22Kt4pSuJzb6RkAYT1hsEaUDaLxxZ51ptlUuVyPWKKlut8eq/YnwHsWS89EeZ+cuL4YvfooLpyd6A94yYzc+TqhOjwM7CGmQ/oDfhr2FrBHGdukdGVrboAIdsKgMhKtZ3WXQWsdSrymvlV9EfGIWSxYZc0Ie+SkBWDrue1qIOakoOr2ilCCboRx8fxn5BVUrCSStbs5GE2DlXLKhepSG1Rb5EKWV3CdYawt8uOjlHWRmt2c191aTyz/TZ/7wLbRJ1axS1fOitw0Tt5AVswiKM2pvX+qwbeU2XOYw7b2VGuWpC45Dnh/GdD9QKYiHw3g9cBNfYLXF29DuJl089eATwrWc0FgXiaxmij9UqhQTmULhK83pQjnn4IsgxUe3YBKNVJ5MXLvzaln6hB0l8cH8C3g7lAVotnme7zfhhJ19QskAePMqnfgZZdMQmzt8PWs22UflGwcmHnXceV87/QPvq+qx9rI9yiLkowHbkrVU/7QwWrJ2o3H6td6xPOeK9jzZMDukLQFZtYY7dn3CUhK6OMgfcZAkb07QC2XbGXRJwZ+2LnGdiUmsPVFa1Ym7AoAXZHUa5F3SoMqMNEzybiWMVoqXATvgFWguz4ZrkvBuJ5oXhXsMNn1WHEyn6C7djqBFvMqjfITHHmH6WVKI9q3uJH5zJSJt7yR1hcpbHXzcSAK0A2HYtYvJP/BN4j8zF3hmKVaxANRWvDeTbAZ5s5CV7Nx23mY7JdZJ2hApb8z2bSSwVsB3C/kMG6CMpH6OVu3b0tCvcOtBe6omwnWlJCiB5PprD8NEpPtWZNFT3LJVybHgrMbk0je2LcZ0xqAWcG8qxtmTHSWKwFutXP4Esdpfw51AsYA9FutXMI0oTsOX7qdHaB88LBC7mVIwE32l9luV3BFwFcB629o3Q/f+SEslsfYmYvINpqgTQpY7dmAZ/ZywvD2I6S0itSPn2jfznSpPzKFIv+8shhQBzFlgZLz2S/xq739CzlQuQ3W0T+jU24fngfPQ464TKpXafwbD80XbpQtvZjI9sbnAm8taNUbhPaEsrY1XRpp6WZoqKXcf9TXfpb3T8h61V0Oo7IknjFslMAfG23+nDagHv+DrI6fkhcfFQVzjvQdnegaukERIqezMUzbKdbwy6H1b2lwtanavQex2q5zWvMYeoysg1TlXX1dVuUE7jXMNtbeO1/HHursW93bLJhv0roDqAqbbMNKSE83j8n6V8U4OtHCg8uLNyjs6BcZDNGZQckgu2eJmWxsbbjOzhUfSiTEmibH3eYorHPZYpKydgchTC1wXuBjArWOBcwaOd544sgQoX2nSe9s5TiFHDHr84X+2fRSItxMVcsb6yUmxUMh01Z70G5PmdDCpMkC8Xj9Kd8ice/Q4v3GcDN3wGLCknwPhLEghmmfK4oATSu1wpZz0f0mOWVJdtx813abv/sD4VJXd1qek+/t1C4y/s9fHhexz0jQXu2Vn4A21mgnYftyHj+w36dbzT7sUTBKjXDLiG7VUULWjGG0mzZb26Mr9WluvVeyrsQdGN2qPHeZbiMT+4An+QhwZt5Riki7P0pP0W8KGdwiYKBT+G8piUu5VDhhqr18bBhGkYzFZO69akn6Vg99kzxeo9x+IxRcGULqG5hYx/KxitPAGRHdqbZStFACJz3SpzOfg7cScEGYx24FJYX2jltkguuHbL/tVz/2DVMp7CeeDUrBMc3utxFnCVRMw+2U6ZLLHbYYiV0O/Ngpes/I3TA6nYJYoJpgWyEc0WZAO81Jg5k1cZhfvrqkz4Qq058nwetPJ35VTk4WrlH1Xxy46D9pV/6Jfyrf/Wv8H/+z//Bi170Irz5zW/G3//7fx/Pe97zLrr+277t2/DFL35x8hcR/PIv/zJe8pKX3PQjr90StlyTmsMm2KZ0hSd+Ad22lKyKUDzSOmpgmJAdrKMTjmBMnoAErqLMSHEuCRHawep2g6nVK4KuK1xWs4Jpq4IBM/8RJU1G8amUB1yJZtRnTZ08F++TpM2224RtzBZlPaXVwOoLx2ckKVjJisHS7fHa+28rYi5jj79Y8tD3Sc0mSPdQtNzernuF7nitiDX/WFVgkl9AsfdytldL4I4LZnUbJ8bFx8Bt57I7leAuBuy5ax62k/mvycoCtagJ5jYqU77vlWejZ1WwmECaEMahmXj1BwKzP2lRtbyPOY8V/krZ3JCbK0/nz5e2d3zOZXd6atyNgvbDH/4w3vWud+FlL3sZfuAHfgCf+9zn8G//7b/Fr/3ar+Hf/bt/h207HJ8CAPja176GL33pS3jNa16DN7zhDSVMRPDiF7/4Jh/3vFvANr0iZRdyFthaNXdkzF6wlVMCtpnjRmYYGdoUVMw4Y4DdvODu0zIi1ckKuJGJTJ8Jm4zHRT5GPpUuqoqdtkPtTuB1hvljOSzi+dQ4UNVBKSRk8Q4l52jAwTtKQSU7TWlCVkjZVtDaAgCi+cbFjGzqVjebtAIINetQtUgrsN22AlJYhQnbnhWrBl1IGvQyZVGhIxSnnvzCz4E7+sSngqX4ivoJAxdU6iatR32v1wwP3MVgpGrVAYAvd/dBY7nwMidPqy9nBmKQen5FfL/op8AsTuKFup2VLcF4FB4EygbXAuj4uQbcBDhok68psQfLc3xih++NOq27F/9ES889bUv3f4rdjYH2K1/5Ct773vfiFa94Bf7Tf/pPePaznw0AeP/734+f+ZmfwX/5L/8F3/3d333yHp/73OegqnjLW96Cd7zjHTf1aA/mJtg6TMf+Wdh6Lotgn8TAUkCD7chXnDOtTbBA1hTtvtmE9mYP3dbQ5blQOeGFJpMK1N3gwmZjFWC/UmyyV/Ua2y3Bi6EWFfvUudCF5ICFWkcej0q1KJdaMBy4OurK4OJgj2E9kpUcV9oBjmyLHY8xgBvKVUYsFb/NAdvUrPXU1m2fYSvDbDyutcrRTqbkgG7vEJWA7V2jShkiFL8lraU/pJmTe2cpjtAGXB+uJlxjmtwlJdo1AFuk7kNouz3lZJHtV+F2UGAr1IYuXlGRrDyRqg3wYgVRbn/N2Z8CnItrEP5UOaVaapwL6v9A78OfsH7Nlh+nT33uY/Tvuj5jmbxYgBBEZ4aeoirT96lxpyXmNdzHPvYxfPWrX8Xf+3t/LyALAD/6oz+KF7zgBfjP//k/n73HZz/7WYgIvuVbvuWmHutm3EJSSf9oLeVGwqREzrkrM4HY+Zxrtsycm21tHjeJ8M3CfH/8jcWnN8i99Ivje7x/L/3sb6Nt2X+W2L5E2FauGcMV4u+e0LnDz4c05PAGjG3U4r2AkChJuNA5K6YUOW7Wjn1Hd+ucpTnER/fRI1l3HUN1dj3426FXtvXjfcw/mfsZhn3MPqW6AzrCR+9nP8/P0RGufq889mth18Lfy3tR28txWELRYeaE1Yig2V8zjkph6PcMj+KtWP1d8q/crt3/EnI+TLoiCdY8pSbGPDnO930mGgK2TMdaDHjeXqlaoP9sVbISzxb/GND2HEXh8nsC9XUWr97Pv8xd/xtdfsV8ph6G3MgP3pi7MUX7K7/yKwCA1772tcX/2c9+Nl796lfjk5/8JJ588kk861nHP/nZz34WAPDyl7/8ph7rBp3Xo3J/1Ho9FWqm2t5Byi4VVAUXis4u5wqjuvkJyJrxJrlCzG69Vn3xcXpSXgf18FWs+sjm4jgWAFemZO14s+khh6pV6w2N6H2rUOyyp9JFlOGlbG9cQCjZNmFtV7VRMcnYtpBsl0Xc26dd9IewsJ2/od/Ox0Gb5OUFFnhVI6l9shGxNa6zFGHPSoq3mY5z/dp2DP+2/f1oXzIu/Xgai8vnzEmWh9nWE8LUjNTO2VOv3uhcQXVCWBwcLLzPq6Czrn7ua5zLZNQS5nlz7JN6jX0JEGrcqlek1ybiDtJjyKJcG/56DFnQc2a2cljXaKiy+cL4O+EOtaaeCLu/O0bY/d334bkbA+3nP/95POtZz8I3fMM3TGFPPPEErq6u8MUvfhF/+S//5cN7fO5zn8OLX/xifPjDH8ZHP/pRfOELX8BLXvISfO/3fi9+8Ad/8KYeFT7w/9r5166zAyRs87iex2ZkP8WArO2Y7xCFoF+3KPw362lsE1zwcJFxC5/SfwsgSsk8+fYDrjkFVeJj+G32uKMXsrfFbqNTFHZrvx3POQzG6ecLDsSrqqku7iEMK+SppsHigCsgxcWnUORSD0LAHX8JYS1+PqsUBKPHsd1rOO8YZS3VNEMWz+g17kCm4zApO5itorQNs3BAl4+5s5Ru8XmWk5wU2EpwL1bwoRNj9ii/GU+AATYle2Ra3FkcyETtmm5mJ+dPORW4gixW+fQBJMlJ+Eo9YXkuJUwBJlOxLM6JcORx8UvVnOr28k5QrEyPICv0HPGmVB4US9L8ttP+JRRzK4akRwvnMK0nUbl4/AN0zgVkXZ1y68bR/v7v/z5e+MIXLsPc/4/+6I9O3uOzn/0s/vAP/xD//t//e7zpTW/C1dUV/uf//J9473vfi9/6rd/CP/kn/+SmHvf+Xcl852Dr53khaO05BNvlsQDZZrfTMWxCBJvcHjYd4A6IjNmJZiW0KlUENIcUgLl/LcQ7QI35kHcAmwzIjJ7HOZZUxdSsv70tA6gw2CpDFgk6V7K+LR2UpBYe/Ojt7bxNFj6Ux39jzzO7U94ToFdkxs+QgqXKTkxawb2LF7CNc71dPRQsop19LB6/D2sF8rwofMGzg21FqZZvLf4qDlREcszOITNsAV9xSLKS4T25hVqGC5SP3H0CcAlY+tke9gCcXTrLm35jPvTqm0Mwx2H7mSCKWT51eApdS/dgoGIBVQffsZptf/4k/r0OIZudqvyBZ5DO/ifj7UJ3VApdfLEs9i85/zFxZ0H7xje+EV/60pcOw0UE/+Jf/As8+eSTpW2Wnft//etfP7zPH//xH+Mv/sW/iJe//OX4mZ/5GbzgBS8AAHz1q1/FD/3QD+HDH/4w/tbf+lt4/etff+6RL3NivVKvf2EWZH4MoHaQ8iA1ePpwHT2GrV8TiUTi/mNlEJqJyDvdaC4w7oV3h22pncef8u3pedNcHNwzCG0YnXdUFLgyMzIpXO9OlWbjoQJ19xmaCLY0/KfUWza1OR0tjKOy1zobSLp6HSBK6EIRdYvymwFRu6kAqVqB0hEqIusItp4WNoz2VgA8lnbrUIV1hNrGZPG+aHx7xdwfz6DYFgJzPEH0SHZalB7ILcz83KZQKD4CoOAa/5zu++613AnAApZHHolLm4odeo0Rc343/8hLkt+eIFmG90hewqAEEp4O41OKtvwsyiOE6fgcZJd5C+v9I79LPvcx6/Rge/07nT7nUr9H486C9k1vehO+/OUvH4aLCL7xG78Rz33uc/HHf/zHy3McsM9//vMP7/O85z0PH/nIRyb/F7zgBfgH/+Af4O/+3b+LX/zFX7w50AIBW+C6lWRLvVNv5HEn1fm8JWzpw3N7rWfcsfVhIhhmxT1h6xpUNl8gABgLjWf7bCxy7iJLBGOyhMKeeNyoxl+5okUq0ytXrgZcA5KadFRJNadWgLP5ODosQWLM65hBigp3rgSUeKVH9HdDmoo9nsNkPCQ4vaSGKJ2+NZmLRWIeLHuehKxgWBOGW8HW4mKv4W4qdjM/9g0i3pN8S9hqQv4Ytv5sW8SzcKACMSWj8EXDL+dG9puOOK+r/gjFiU38waV0PM28m0Q5cDpdcOrE1Q/cv6s1rLVfgazWDREy2mQBhHqlhNqVrdOwT7+Y6rb2RJ5nfapQXZuOTWefgGyHMMoz8l/rmXwqTi9yevLw4rBb6s6C9qd+6qcuutGLX/xifP7zn1+GfeUrXwGAQ9PyOffKV74SAPCFL3zhvq4/6Rhu161Bsw0vPSOBKpvbStusw4bUmJ+Wd6Gyk1STT15vslB0i3Y+AFYGa4oTNscKAJtL1ZXnBFMM0yUvQpAKd0xaobAhPgYW18HeOjtMzEMHx+8xbC06coCuKVmomVNPfqp0rLg4fjUCqeJsUOe+THHjNBer1IoKqK1bGaYWewnb8QHDpM/hNCTLweqTjajPKLXtOXwLPB3jetaoRCMLUQOkC1IFxQ3FWYA4yBxpJNVtJbhanJ5vz2r5wX//mu7wkkVv6AdzlOsOIBv04+FPBkMeipcwBoVbGFUgJ4Vq5yZ0Cbyo15wGLQHUj05BNq6o++ULM3x72E25iz4j5YJ17XNqb6Wi9il3N9ZG+83f/M34X//rf+F3f/d38ef//J8vYV/4whfw3Oc+9+SsTr//+7+P3/qt38JLXvKSqUPVn/zJnwAAnvOc59zU4y7dqULkGMKMx34/LhfMPOUFIkuQ4sf3hWUQUhxxJU3wwD1bTTlFD2XhwhzwDjdQZK8n5GPkMSs6fiJDiFgrrPhMUt5xytpxkWblmIlpR8LALbF7ssGH3iyjuO6czTvKOzxZSIew2cjj2+zlagDZ65phC1K2WWMwuaxMc/tN7469YUygsaGWthHXe5ScY0EJnuzC2wlNEbvf5vNjj98QbocN/2YC5vRTSi6PqjF9ZY/wk8ycSuijC47U8Knz+olK3krn5Dju6d5c8Sr37TNULS7Udsy//RAVGCva+7mYIftA7rDis/LKSmAZD3Z4jR5sj37wMSDnNd2NjaP9a3/tr0FV8elPf7r4f/3rX8f//t//G6961atOzgz1qU99Cu94xzvwr//1v57CfOjQq171qpt63Jt1hzlhLqhKvTEyANWKi2kpr/GOMVld3sq542+LwjjCt1Fg53b4i4+3pT/w3z07t4/L5fG59yS2Wzke42fzGh9fu9F429zvi2BPf1HLr2qAa9rLb8D5NvazvdiHAsUY1dU42iP/Xcf42iseX5tja/XK/zSOsfv5+7SFb/e65T8frzvG1/JY3Ryny8c+dnj4+zhcNi2wf/Ur/lAqMEvk1b8yyFZP/LVvUj4Y34/uRedkm/98k+rVxh2fAnDAmjxLfUDrORNkaZwy33jFjvsA86VoWarSC++yfKwWxYv6xvHN7geoJZ5OVcgeYu3mIbgbA+23f/u34/nPfz5+7ud+rrTV/uzP/iy+9rWv4Xu+53tOXv83/sbfwAtf+EJ85CMfwW//9m+H///7f/8P73vf+/Cc5zwHf/tv/+2betybdyernZn8hQ/Ldatq59pGFBOT22QVrn5gUHKYju22hO0hcO/N8GWAigP03mZw3QiuOYGFbFuZuGKcJwXO5fgi0Dbgws1hi6h2R5nVC2gu9LX8IQrw+DOo7rti32eo7g7Pq9zuK+gebHniixK2nwCvzmExUcbuk2CsJ8yAv5NNlJFg3VGBO8fRUPEdrB2gBxBeQvkEgMs9+Jug+Mc37r+regIKWYHQEu6/RZ69sI/jE+SkVzw44/ruJlTpTboD8OmJsOV1t4uX9+1uzHT8Z//sn8U73/lOvOc978Hb3vY2fMd3fAd+8zd/E//jf/wPvP71r8db3vKWcv773/9+iAh+/Md/HMBov33Xu96Fn/7pn8bb3/52vPnNb4YvJPB7v/d7+Mf/+B/jiSeeuKnHfWSumI/DOmzmUzMXj45SitC3kumvT5E83QpmRhbf+pAgnrpxa22BNrY2qlm7mQkXcybbs4i1z+bkFmkq3svkDmp9kGzhd1HkwtWCXCnH3sHLV0H0Rq6Fn92DjjUfKk4Mlbtw0b5osRbX97bao1xfADB6e0O90xL3SqbeyfFSKGbjsSUTMdzP2uw3GaZlsd7mzWIhYlM4hjnZ4p7aDWHXQzHMyHA/jgceu5xxw/4ybmARKHPrRndSPskDu2IW7jddhLGX+g1YzVpim+FKkAhKtvtc+sBT4u0PdRR82W9cDtvFmTdE6sx6i2devv+B18XQLZn9mqGPh7vRRQX+zt/5O3jRi16Ef/Nv/g0++MEP4s/9uT+HH/7hH8aP/diPTWbjD3zgA9i2LUALAG9729vwF/7CX8C//Jf/Eh/72McgInjVq16F9773vfibf/Nv3uSjPhyXvaDYE5kURsE1hhUdwNZPgwNWAkj+EwxbAKPAt7bR2NrsUQKMdj402LIxQx26J2aUikIaiCeI2aXUuKXg4TDeO1nFVJRoAtXYA26/rT8VEyfwzA0jimqOjLl4z5rGRnwLFJr1gvybwMsPVO80XEI3t15h4XZbg6tar2PA2mkXIGYrhoXFrFICm+OarRsG54Cpp7ERHmvUek1EvVJWi6eSpizxrfyO42X8zsMRKB1UDbDF34Ga51ROJnyney7PO/jNch7ma6fDetKDxJO07TLwcXJT/Byd1Lfrl6HS9LF83ZW78WXy3vrWt+Ktb33r2fM+85nPLP1f//rX3+wQnqfC9Z6Wi0JqWW6JVPULOFlcXzirM++60nUgbzJ6szJsN2AsfA7oZtMT+uQLClTmnpq+kUDrNAQSuAb50SvZIOOdngQ5MNdVblMP9afs5ShX1S5hDs5mOm7Pqw5W12xRkWlDgQCeEqu66f48BKcq2VC53F27A7XBdVgiKoC9x2qEce/WAC/1VnbwWm9hjWFkDlwU4PrUoGOoz0rNcry3aMga3tpN8XWfxeGkJBmei7CenJopuYYhwlam4gmJHZYKsILtVQx+hlMMPnq/pZO661lDatBpEF/g7rcS4Dqh3GmqHGmeXI7Xz1FlSl9a4/a4Z+TC74/EEWxHYalUyqc5ro7x4WsdoBYkMfDC7jlcXCU0lnPbZ9jyMBOf8MDGcuZMSH5Pgm3JyTbQaFr9hofEjAd3lVvVrKvbZFA3GUdR5u/vBVpExggcUZIr8yxNx1zlVc+mXvBJTP7Qk7sAACAASURBVG+MzQrb3pHY77E59AVQG+86qdcRFr21Wc0Ws7E90GrfARyqNsM6eEcPc1TIujlZSe1iBVyvnHjVZS7ASqHmwG2JrgvaEu8l4EH0G8N1ujl6YR4mYvOs4jVBmvfze9B9p8bVdq/pOdq+rr0nz1W0XDuqDiN+eca13BEDV1DUZmnS9XnL60+9c1QETz3k4w/fO9A+TFdg28ufC0zIcJigwpbS1kDHHrNH8cQJUYTyzFLbBlFWZEBVaMOtle14Ax+8M0bGEHRLW61B2BYfWKrEI1Otl+pEBc7IZXbkMhXSKsuZqjVqj/ZNQEmNQMUeW3PUjt9oGqnT48XNxgA2gqyDeKNjn3Ix9u1b+r4r1lC1QCwuMbXPUjtv3CuBO2KLFK6/ghVcOa0jf1ld+B0XYzn6J9N5Pd+/zaVuhkY1C3PwXFprA2T2FNZ6uR7763SObwjQp8hQIHspaa7hptrN6l7yUNhz+NTaDtpxQeHyJr1momt+ht/tgCu7O9A+bBd5YaFe3avDluuGNp5xPbGFn2/jOwUoC47bnMgKHcpWDbK+ApABYyTZGbYJSz/JYYooQAO6QLbBWmcsFd9WRbvH7EknoozVQxRapuq6OlUqWFh1UZylhZRG+fl9o24gNg0kCLBZo86fYdWax76Ie7GXa0K2mI1dIXu7rFqFyNWsf+jlvlidRgqIsyLWFK5D1TtZURSt4cpqlisqizheOK8wzIVud6uSdLpb210rybREqn1jLarqtJqlOy3UrBaP/vvUCauYnVeyb36l+3Icv6ugg4uuhaZzn66dd1gZA9W1ph7b536B73z74MruDrQP3TUs5n8g0tK+oCwOrzWI7wpkUu0m4zQja8LVa5em3GTzSRgYIM1k3CeQkJZJvIYpIDXL+4pOVZ9Havzb04Tsf6Eg7aXVt0DK+W4KPlUBVoOtq167YoeZzrUIcmVW2o1VwXN3IG/gD22qlnt6cRtsNxVzT+OFGdkntRBXnwJrf09Yqg3PUpvSEW5epnqE2H/ala6DXqqdIOKuidGs+HWRavHHkX9UfkrfuaAoXypDe2KtxwV0Sb/Wp6mOp40rFqbjAtjVI0wVwVPvMD398flnnX2EJXceLYwm/C0/Vcb19HRn6laX//Dj7e5A+yhcsJYKJYJtWZAgYMtwtfNst6vbPGMF27E/FC3G0npekOyAr/qDuE/OjTzu6RBFQhUYRBJSdLTv8wUnRH2FH0WYkuPP5gDuUdbKvvHLidYYqqOSz9gdVU6ECkOevFA6bIW+EYG2RD6DNUZE+VSN9Mc9kZeKdiNz8wgbCw4QLVnRur+3xzOEezvtpGi5Upb1lex9LPm97cXjfEpvE3Mko6Z4rr5Jb+Sd3KqqVI+nHsRtV5dmYU9M2i7riUzb//0eHeLHz8m3uAjCF3OXvyTmdNp3V/niHKAufZbDd8uKUC2fanTWS2tlqfeKv+3uDrSPxDk1kRpsgq0XEgzb1ia7gKvfv6/sM0Blcw2HWXgoSABtIQJqRxFUFSs7sLOU4wLUoYv4jcGh9AfBdfT3oSX04Fp3kaFCxdq2LT7APY5PlgtctkbEFeQM2IpYpyfUntKwT+HfhMYeszqUSdkiIRoK1is/rnDHM0zH3karyHG11Dt5tLlLLFDgvyP2PLxfTMbeIcp6LHvVxeMxjuPVO3rJUSJcgpfifpVi6w1PAbjDlc7TfjwD7rDdtnBSabOCMe9XQkyIjYHhJ54ttseQWjs5Dhc0S0NecYnf/bgpXeiJMA4p775+n3r97YfuHWgfkstJKNgTJ2DL1xBswR2kpNwsNYiCJ7gXM80K9tEPR3MhAle0ZSECJROyAtHhR2A8URJqFcKpXuk8g5DP1bt3E7J3kkJMcVHgq6DyzNtJtwHbvqRb+FwyqYD2w1bPNi56x93oZMVCla9X5LJ8DcDVfJyKtfrl8VCyyAcIYpG6halUoKpZ929KdsR/3oqLq1TgGRfTMdViuMP8Ki7zxmzMt6BVGVlrPu1eq+95ANd+Bina0m7rT0XX+2/w/3mSnvyt9Ge4z8+s0/nHd7pf50lTewJ9GO7SBz0x/Oo69/Yyqdbebh9070B7oTu/asnZO+A4lV0G2+wVWcPqfSwYOmU8XpTcFyIYpeAA3+FCBLv1VgYGlIupWYm9PMwH+U5QgjDnNkWakgnGgtExSX3lH8GsVvL0gAIwRfHZshKedZUgkQbqnNUqo9ez+pQkvLA1kHqvX1Ebryz7MHWbH3xFn/Ab752zQyEmnoAqsG/WTqvWe5zSgU3FWf909tvovKhE8DH5ga9FKOrqiOIWc+7tETZXOFeApfseTRQRSaB/ZEoQ6r+nlGa0+qndwyqcY6vwaSix+5STGvNd5zzTWua7jmOla+IPNXwHVNfHsPPVnj/30fznv93+IlqiAs9RTs1T9Bk04kdqlHmu4KikjoRsFgb/dgnrlaMT7kFqGrfA3YH2KXJV1Q6fhC0yU7Txt7lYfYax+TQmYkC2y3G+qz2aTfVEe5+vk9qXcDPYymYc5SEuthoQWuYCwoQsTkRXttG+u+gwJVtM0yg7rAMTZeRyK3s7hm/Enf225/UjJRZ2eUSvYr+c9DJ8vGnp18VDf+z7DLgi/sZzGmA3A6ya38YmZ7EOauY3lgxCmH1PgVfHeOJcZIJgujXQmmWEFTCi53JCNo8bZAmgIwlR4oOgzuaVpXHp88ogPYSuVl/t59ix1uMctpXQi/OiN3I7h2G7E2z3BXiDem1u6AbfBKzDFHR+B6ffko/XUF0D2EHY4iYKgPxGDlyfHCfXtPdmhGPo8ucrApN2Shh/6/L92nfU7k/XXGOdu8vOatfcz0X34e5A+6hdq/2vYcu9aS+BbfuBReLJjlXZVltmFoo1U3nbYMsQBetlfoDFflGzDFcPa8AVWO9aTUXps0pxxq2TMsEVv1DNwguRXv4vXUBX597hXoIUuCLeS214TsJ1FJaiA2oOWJU9Fay1s4bKtd/UuEZtKJaDVw28Tc3uWwOqJmQdzF3xlokxSMWuoCvUQctAG3jkkqoU6EJJgNJ5jbjz0J1MkBReNivAIijUAdsXTwjYunpt+w7eXASiwnVWs/QcrGR5RagG4ALcHbyQ0llV69dnxzWuAMVHieTsJ4/nJOVq5yuVRR6P6n0mSlzyp9JSRpx31zn36PpHRMoHdHegfaSOavkr2AIHQPVLD2CLmq8OFyII2LpC8W1foHxssW0xc9LIhE3JtmkIR/5m83GDqr9ngeusdGX3gjEv80qF7L1yzCDMSODYiUKj5+vIpwZKAdxsb7hFtP8aYHTXFOMWqQ5ZGGRVNZWpxbnoHtCtME0FqxsqgHeBbArolqrW/UjNpvm4AtV/Y4LvaBtItVpAegTdPBcep1ShGZ/H96mNNUr+/I7iiTFcg27jLVfvmkc9cLWYkjHTkQFiUrwOUoctmYp5P827CeSTpuQOYVarxVS8Ai797Qu/Cb4J4SnyOlzZGgGFWpt/XE/QBfsto1zj/1nJzuct3XVZe3vYWtwdaB+5myUV69dKRgcqA3oB285vkZKvyi1tu16AoELWO0z5xBfYOmzZqGSZbh8ZGCaYstdxAtffVk05jokscp5k78CTCw6U6jbo56giYKYwrmXYb8SYZN9vt4kFbtS5UDGdJyLB4WyQFGJqk4vI5oDVAlc2A8ek/wbWAeYKUIlwtcXdtwS13RthjbC2XR4z2+FbFK4SWCtIfUhQB28CGZmwLP1CZvh6v4JMeF59QX4j4Y9pfocgXfiRFwMWcEgcAJYVbwdpADL34ev8MlCLct3bMe3v+fvagDtB1lSsW6DHeTNQl3/+PhnhFFdWJrQx+kKA9jzpObQtIWKh6acWx1NvZ+0eC1dA/PR3d6B9qlzjbYFtkbyXwDZVBYCoXvLQoLgjH7uSbbBdQVa3oSZhYBRrq80JL1YU5H1FjLGd2mhp6220XgqQmbZAsgvnOIH6YqurNQdsr5HwY6rBVigq1eKvFVoeDx7kkN5oX5SAi2y3td+Oc6LN1RWoA5QVawIX3mGNoRlqnqBaQKuzGbmYmulFuN1WUNpxIx6EQIostD1hBXi90TvgWaEbvcfpnoelr4N04Z+VoRmwocoIwgGkomjJHKzNXOywbIo19/fTynalTg9NxxWe3tFpv0TZGgi9shhlxeExm44toVLUjQqDpa9mXo7e9v2brfzK96IKz1lnhdXh8e1xd6B9SlxVRVn+eMGlCVPgLGw5E3FQH4c71XFNhYzTE7bwKRx3+0WfXYpMxb4qUN4tyRfoFyCru/70DF4LF9p6r2NB9o+yd1KCbvtJeHto1sdlhm1GSykPggdeABBw7eYJZ6E/e7jBLyuMfH8bhZeIBBSLuTjaZ52FGn5Dpar1TJaYESrac6NtVqj3sWQ7bgHt1qArYQEIlSp9HxWuHObpESjHY+MVC7GkKZROQRFmqaT4VQjnx8GBW4Spmqq1/QJYVMXLx6Fo94AgiklZS3gq2D2vaUq2tNV6m2vcD4vzcdAZKh95b39VzVqlsFTWx3HpAGmJ2POim47hx5TQOXrTdsUkPvM94BUf1ErV4pyz4L29jAVwB9qH6thytgi1LRXiFFI74+AkbGN5PbOBFk73SS/gWmK3UT3W6xgJW7hfjMHdY2KEhK0upnH0Z3VlCnp+tbJ9oWLLFqFo3YClp+ZG5qkS/bnCPpCwPem8DCg1kXpRsUhvdnee2IKBKwnZwRANwIZ6pWE9CUItMIYqdXyyc/geliaKUvX9Le+ZS/IRdHtv5N42ewBgMdU74oIA65UTS/TT2G+PvOiJjl7DQUA4eq4tPlTzLwAxwAJkKu7HsZ+gS3U7YBr+BuBol42OUPuBsj3YZxU7mYlnyO7RW7nBdFK7Bl14llGvPSPb7d1/xLdYehzliUVbKFc/Jpa2sPpNtPlXnI/LtX7is46+8TXBej8s5iT6MN0daB+qawQ9PAetcDFAnIQtwETNtWzVyjMpnWa5fjv+tzG1gth32GIbE1sMRWu1Ujcdb163bbVVADx941xTtbmX3U+QQPZOULEIQc5/PJTtes7kdCMeXNXyxBb5vmaa1xPf5MSnKkUIz5pobInSRHKojW9jBR1FmIarevV2WizabpXG1m5N2doDcPss+3c166XKJuDOUDNwFwDuy/fBIeyAHX7FnOwVAT/fC2bJFJMAplgOqbv4IL2gL7tWqSIlu2ybZeAewLS0wZIJOVTosp32eJ/PPQXZ2W9hImYIo56XOpTTeS0vGLaZSzWqtn7t3IeYyp4FXOM+imZaXn68tSv3ldjcdncH2sfGcWYYx6dha9cwbDHDtSftmv3G8B4oCKyuUHWoVQViZilgFJwwqGKrmU0An75RoQYgh6m9mwBzA2u2FS/H1vY4Ks5elsezLmaRinc23uS19VbLooA9ZfEHtQ5IxDS3JFCHKB4DG52iij+sVzGBmDpQwdtotYYXMzGDuqtZlVnpHipYVH/lc0ZExHkOWAO9V/Tg4cV8nB9AFgBefpfwOl1BYlNxVDp1Ps42XLsmOj0xTHeTiwsT8gThU8oWE1QLdDtk+VwGajn3CMJMJS3q1ptVauHg10sAju83diy9KkFZk4f9j+cUX2egE9/3JIdPEPcWwPgOtA/ZndBPx1fcL2w9Q7k6UO8YAWoPK1lxwBIKNhVDrU029jU7R/HUjQGxFXS1wg9AASwBWMysXBQugHnQaj+2eBFkz2NT0yJeK7f4YuD2j9IB6wX3irwe1QWmxLoC3ZzGsAM323QZuBjn0+xQ3iO5AJQhW9pw+eEO1KwKxvhpsbRCKnVpTu4g9vgkGKOF6ahgAP57HqEVuJolMwLADF9OOivXC3WDgxZioBxPwOUexpbOZ5juVelebC6ukOxDfCpUV8cXqlo6x+M3FtvwuG2m5OgPYvEzQOrESnIl/xK6qzifQVk/3JqF/o2vV0KeuuPj6u5A+7BdgeLFF61hS2pgFHDIWizDNgoxRHoc7KUCEL7YgP8izY8MwBchSAhv8dve7qKwuZOBAGso2V1J9dF+I5zfZx57652iljNE2OWacwa7uTpMl1YNibZPdDlLT8E7Wk6JfYr3AII/ir9jQNfUNMFWCHY8IYWDdahwmAnYFWwCNZQuU93PDwhvBOEEayjdULeaxwxUpf2tqlw2MfMwH1a8/Tjbqy2SGLhCbXdeG6Sw+mHalzrKTKFW/TsSYP0btmMHLAMyO0W1tlg7X0unKJ32HZoFyiVscdwhexKo9ocG4lKjpoy/KgwsfXCWzN+R2Iaq7Z8h4rl9mxPuPBrvB7i3w92B9lE4T9AXOI2SvcPWMpKbg1zPisywdUWnQ12VR/HfAcALEXiYmsIdiqsurRdq1iezAEFXvaexGvR2QDs8bT9MyfP+KKP7QgQMW9tXJGTBP2O/34BbAKl5GC/fIJvKp7GZ7gFJToxth62DJyewKEN6vHdxqFosTcYjahyuUtpoK5AJrqZoSy/lFXQZtAFXlDDZFh2j4t3svKhY0HkeOWRRSBOLJ22q/FDY0h2Ww3QNQc+Pj4Cbbac5xCfhmObkgG9Rreu5j5dgdbV6QsXudt7eQTzdqwPY6wmZkD3dJWCHfy0rPG4QYJ2A2pJ9wPfwgxwcU3ml0Gy/1cUl13Hnyf3YuDvQPtaOYbsIOwPbScF5Aco3dGXc72r3i0uAVJe0FewoC5H7NhYtGPD0HsvjN3goUJ9tSgBs1hZMkNUFbJemZHoLfykHMCQ6MpnmtLzqBXDG94g6j0e7nbIp2EXsQeFjzxHmY7uPW+/EYAz1TlA+FGjEvZCCdbNy1FF2A3d0ohqwdT94xyqHJ7X5xvjebZiQQ4X6dQxKB+/ufpiAK4iXCZO5gzcAHmnIz4//jvcP3SkQa3ynqCEZTLxWFYqXlehkGt6R42fnsP1KoVeK/WqH2t/Y1xG2Z1j47zuu7Jrdtlfuv49xsld2/dU+tj5+NrbTPoq/p88yF4nvwy0olEytMtRV7GrLEJ6VNgicSvse7yh+nudOfuPpWA4Pb4O7A+0tcuJICBoybD1Nz8q2dJLgnoeIy+mW2U83nDNckCZRSKyLym23c1uuDQnaEap1iCVSxQW29oPah/0oPcxqaJBFwk7V5G6RFoWv+cpmbm/PGtw08/pBOeCAruV9O5nayUVhizJk4efC0ye4CMiKJjDNH3sFam41FKjQ1hWo2HhacaBuq/M0oMlqNpTq1sDr5xpwl8N+pN4nS3a7zr5TpC62uPh+qwsefIiFn4NV45g7PlV1i6ZUXaHSsfJxApghWwB7tWPf3V/DP+C67wHUgGpsHbgJ3gLWU9BVxb6P9wvAgiHbgGtp2K0MY5jZsLRsR7AFQXcBwipSH0Smtm8si+0tdHegvQ2OCp5j2CYsjmHLYe0W7qzmGiCm4KHGxvCbGBIkbXsCtuNeNO52P4KtLrbnxt9SgcqOYevH0WactQ0aAGQ9NHsNJB8l4t/IEfETBUFSWAW2sDwJPFOz3n4ckBU3HxtEXZm6gnVVujswaUKMDtwCYW2g3ex8JGj5PsVknOANEzKZiXMxeQKrnTPBlhSrBpw9YmmfEx9H/DkvB+gFanaYkbXBtalaZQDn/gxZ21+o3Z1AGmB14O57QpZU7tXVvoApJj9t8FVP2kLN7+RnSS/PiahIiO4r2KK2116iZP2wfqjqIwdhT0d3B9rH3p2o3jMBYQW1Un1SMmxaz7Zcb4dcvul8HOdbxx2BmFrzVYDWsIVsbWKL3Af1Yk7YnoPqYis4HmbbJpZgnodCtb1ZnZZN89c5bFE7GebjCls3IbulILdu/rNtwDVhGzDdcULRnvJLtetgHaZigiqbjoWsF81MPMzHCz8GMPhlPX6oT2wHcUuXJ12pBM1ATTOyK1jaxwKu0fGpKt0C5BOQ7YCtsG0wvRqwDdMx/a1Mx9qh28JHXHpnyJF+VsDdZKTz3SqKW7T/HivZAk+C60rfxoc5qPsuv+Hqzyutk4y9fdL2DrS3xTVVC5CJhvkQsHX4Yg3iCHYzZ5yygK3B2jpOuaplyPmY3DEe1+dJdgO0Tdlo5mKG7fgdrulqvB3s2suhe9rFrxh4awutWLswHR/AV6edxe/QSQxZRVW1cDULV7UgwCZsw1zs0NxN/brSbcD1/ZV5OeFbwZqmYmRb76R2EXBeg3UFYI9vB2oFa1Y6WniNyAs+LilYVrRo6pbMyyvF6sN9Vmq3KlqdINsBXEzHV7Wd9iqgWwE8VC9BVK3dd2VGVkSYN0kwXAFStBLT1BR1u5vpeDOo7qrYJshaXnBLQMR7AjWHGLUMwqJ1oX6fCe4OtLfCMTTZl0ychcSXwNYLNaXOzTLDttw5eymLOKZs0osdaU7ecvILFZ8T2dtqZ9iqzsvvOUCvB13PuRW6RWSqRinDs0ZBtXS6FPTauBXMK8FbKgrzD4f5FQ5SpHCLfYcuUtVGpyYN6MmmoWrhxzLDNAE7q94O4Phd9ytqFrO6JbiuYOulPLfpJlCrqvXI9rb/ominCD3jVm2wk5pdKVpWtWw2XpuOT0G2q1iG6l6Amu2z3i6b6tZgG5BFWVygKFzyG7E3TLsO2xjFBYp2eM5amYq7sm2QNfB6xSUqMvTBejOujiQ9f64shQ4+uCLH/gKLk2+NuwPtrXHHsAWAB1mIwMs29Soxw9YSeN7ZDK2+di2OYAuoGpitw9QhbNWngOxttAldmYYK8bbnwBwC5Eoyqu88JGgnBRvU44oHPUoUKnbY4cqVd1dL/o380wjtwzlDgA0Qm1otnaPIlOzDhUSsk5WkAuW23QVgubeym4TDfLxRz+EO3R2lnbZ3nFodp80yXzgUPdc0JvAekPYcdKc2WVRlm2QI8Ha1ClKz3XQcxwbTCtluKj6AbXR0ynbaAt0rMh9ra4dVLAEbQ4KQgPXkW+EKZO8KDNUqvX02wepx5u2zCd4KWIfx9KEKhE99vKe/rL0D7a1yqULDaYZo/meex7DNcY5Z8g/+VtgGiPw3IrsCuczeACy2HHcbinazuvOuwAbEsnxKbbYBpjQ19wksBoizuCiQnSa1sOfWLGiixuA1Y7enUVyF+vGKyIELsyPFf/gtgWtw9Oh3uHqkwocAIdVtgI4VbA4BSr8VULEGbAtnc7OyXwAVE5S9nfZS2OrG7ylVvS5NyE3RTpF/KixNwqluF/ug/clkvFC3DbTRg5ggqs2cPMOWINrMxFdd1V4RaAmmBbIduq7UBdhEoZLts7B0hNWxIk3Fk6Kt7bRdvU7K1Y+VvKfvdSlUDyTsLVW2d6C9lc5TGitcMySfhC0IrDmO1Gc18jv3rMB+BbauWnef9GIzLLewzda53bfR4QbDHBYdpJQ6QcnBJBfobbuuZFfjbAGod8DyY8nTVW34ylCMGS9YqH2dC5Oy1TPH495FJY+QAlf/Ea/cyE4zSoV5GFXVst8ZU/HKH+Sf0EUuciDZQWppTma49lmmHKR7A6i988qvKt4LXEuoR5AtpuOudPf2pzNYy7SKV2k+DmW7hGs3FZtZuIeTqTjAazBWB6ouoBvHGQ5P3sicI23LjTIx4q3AFrPZmCCbEIYBlU3Fte32GLbX+L5HaeGWAfcOtLfaNUicha1d0+dGjnuYQnIQeWJOkRu/WpTtZosOKJuPSdFOsDUDlpp6iwklRsauKtQdgVdmCE+dohRhVo9GK9sPleUljcWR2c9L1M2Oa/QJ1bo/zosCSNrt/Kc8sBUY3EmKzcPFT9yPAbpSshWwW1e0HbCsZtlUbCr6EK5uWnYA0z2WJuPwS8hOJuRrunmMbIcsZnXbzcIrv6J2T0P15JbMxNHDOOC6V7+mVks7rVJYnGdpTmT0KhZXtzBLUibq0quhKdoJuJZ4c0pGkGXAb0n7bAli0lKlp1aAQDNFcTiKnuAK6q0irLk70D4tHCuvE7D1wv8i2KIBQkKt2h0qbAEzHw/gjsyzjV6bHbauPgt0fWECWvNWWLUCk8qVESbY7SkAbp8Vf4GArMHEVCYX+DwfsxgVjiaumMG6ruFrKYzK16KOV4sfKEBt0HV4AeV4DdoZvLqN4R2TeVhkFMgLc3KqWRRlO8M1j7E3ZStYmIxbj2MDcfhd0xWl2vdx4H8A01OgPW0iXvcwTlNz7hfIRgepBC4r2AJdUrHchgsgVjPUjYaP7zYiz604IJvQLtg2v7+10cIrI2lChjXFmOHd0jUDtn0HT9v3q2afZu4OtE8bdwDboOXILMMyqnS+wRbeZjvdteSVMDdH2DBWrRYoAHJu5AFbtXG3GibkeDbLxENg8gLz47hN8YQOXCHAeqEQoPVa+WaTRPhKPwK4WdcVACvb7rT5TZC1fQdsKKd+n9mrOvsePJlFQrcCdgjECtaNlewCupjaaRfqNczFGQY/JmXLSlip3bj3Uk6TsaRgJbiuTMjXdpOKhcGA9rXuV7PxGrJsOt5jeI+G6XgF3Wm6xb2BlE3H0X5L5+1pOq6QPQaupy0FsPEYHjcEAVYBGn5D0Q6lOpQst9E6cLMDFAy+EcfweBy/HBYcAqx/x1q08NfVFnbq+1564uPn7kD7mLkwpV3DrWZ9SmORkoTS+I3V3MgyKAxfmWXcPMs/rwvPCxGYf1mIAACNqTX5gOhhvNhmWyuwhq2QXwWud66CbUVtOqYNsZV+zHHoAtnNYMLv1l528Vcg27aXOKX/RhrQgKmDShyqk8rVMq62w3LrSrUcHylaEJSpLZeVrQN4Jz/qDc1mZn9+V6zLY4Dgex/uAKYJXEyKd2qjLcDt7bVuOp47Q62H8pCy3ROsSyW777OinQC7hq4DF0hFO82G1tJ7GLq0t8962u3AHeVC1mW8QmO3c9gu0vPSrLP8eIv9WwxXdg8NtKqKt7/97XjZy16Gf/pP/+nF133+85/HP//n/xyf/vSn8Sd/8if4q3/1r+Inf/In8cpXvvJhPerTzDFsq/clsIUctOd2XSvpE6F2v/gpAKVHMJk8/6hmyQAAIABJREFUFcDRtI3whQhkLFiAGIsLDAC7gvXjLZSwm6XHikPpV2Eu8dzxRp6hvUBaFE7igjk6UZ0oPE4FaT2pl0NjVh+M91RXsST+BOBJLrxH8mbfzjtM+Rjb3fd3a6PlIUEE2toxqkIXBGoRlOE/fI+oEFAbsKvwSAPxLqnI2cQs50rWo2AGaIEtKmADEtcD7U7bNA1XM3EoWQOyQ/fJq6pWfftkO66KdqTulYpNyCaAAUA3GUA0q4MfY9+wbVQ3jOjhTk+aKjbSqUZ+OWLh/B3WH+00M2W9fw3I3g+P70PX3Jd7aKB997vfjV//9V/Hy172souv+b//9//i+7//+/G1r30N3/Vd34VnPetZ+G//7b/hHe94B/7jf/yPeMUrXvGwHvdp67xllX0Stp6ZLoMtwzWEMoDVQgRhlXZgADkcyLduhgQwz43cYcrHGOBk87EaJb2NV0nxUvsvhl0T3rbMz8sxVPxNJbjiBQSxHJ/Hgob94NAxYEMJ0H8MXPHf9E8QnHLAeryP7yMi2F3ZbhW2myRcd1KkM0RxAFMGaTuHAIxyXwIsqdd4FwJvDbsJRWsHBbyY1Cw0h8isTMb7AYhjOM4KtLtO5mPu4HR1tePJdsxbBzKvyOOAVazVbfQFAApggY1aXcZ4dp9b3C/YJrWqh9DVvIxv0XwforvFyvbGQfv1r38d/+gf/SN89KMfvbYZ9H3vex++/OUv4z/8h/+A17zmNQCA7/u+78P3fM/34D3veQ8++MEP3vTjPn0dCa6AbZIRDowySvYsbNst3PE43P4IAuQCBAbdDdDdYUsTXzhsbfk2ldGLw4GqZSxtg63DSgFhE7SbkvtwoPCzZ12BVmFKmtqRWMmKxZ4PAwJyQYImeNPEVlVsmOD42O7jFRh/oA5bLJStTLAdnWAGAMnEHH4LFdtULtq5p6Ba4N0VbTx/Kti1sr1A1ZYPlZE8g9XivJiOyY+UKgN3Z7i28ypUq3m4KNuVmXjfyTxMinYBXUVVsKxwGbYDwJ7fDLK7jWuPiqVFGdXwBHNP5gJWSpeB2ajIZKLO4/Of7GJ3+PlvJ21vFLS/8iu/gn/4D/8hfud3fgdveMMb8IlPfOLia7/yla/gv//3/45v/dZvDcgCwMte9jJ853d+Jz70oQ/h85//PL7pm77pJh/5aeoclljDFjgAql96AFvasPIqKrcd52Vt1Z9TsDUoitXIVRi+iPG34ydcrdp+A+x4mO4vFj0+6nCvoPXn3gx06vBAmI1TyQ8gRlmUdZJwWS5lwbQCrJJk4B7PUV9lscfKFkpwQ6rZmOCiDhNagdb9sFC8E3CLqj0FWaQJ2dMOwZWVbXbs4hcGvfCxcyh3oC5h20DsHZyKibgp2b3Blmd5KvMUU29ih+y+MA0/SaC9KvuKJ2kaxgpWU7DI/apyLetuAnXIuoKlVbIk+jDYLFGkYBniymB1ZUsZe8XUytv7pK7ns+53y92NgvbjH/84/uAP/gDvfve78brXvQ7f9m3fdvG1v/qrv4o//dM/xV//6399Cnvta1+LD33oQ/jUpz51B9qLXZNUqPq1BAdQGdAL2JZgS/0LuLpyHf9nx6lc9YcVLsNWzd+guqViZTXLk10Mt2NM94gJsG5SlmI2Hudl67GHW3RQrUMU2VZLEHQgqJVwwxggVL0nR0q1QLYBNvbptzjO45geNP2bqi3QRQVi324VvthOhRM8j5TxSv0uzMZz+21VvvYF5vhcxYXH8wqsEcc6ndNB2hXuvgDw1Qq0C7BOZuMCXIbuIpxUrEKXYPX0kmAU3NvFWkYqZCW2GBVIBQRjSE9XsLFPxxTFZWdK7qv0f9IdVapk/r4Hl90Gd6Ogfctb3oKf+ImfwIte9CJ88YtfvNa1v/M7vwMRwV/6S39pCnviiSegqvjt3/7tm3rUZ45rvK1ttix5L4EtFYgBX5lhW+5cp2kcq/4Mf2xDSaayRfZCxjB/qeyjYG8zQ5WZpZA19eHmIUBpcuZxD5lfNzVDsiLMxVBTcophorXLHQy+/B0Msr1CUhyBNfbtfFYoocg4Irtb+HXIutqu/kfAnZVthWeF7ArCa7XL8PXn7HBNa0HC+KAUlX5YPdJicEbFIo+7at1PKFnfejtsTJXIQOWJKfY8frIBNvYX/k/aPMgFsqgq9gi0XpktkI3K58jBoorR53AM6UmzcarZhDvp06gQIv0i7tef7GIXJo9Lzrt97kZB++pXv/q+r/2DP/gDAMCLX/ziKexFL3oRgGFevnPXcU0OhZgd/teZGxmu1pyoVuFU8gvYcnj5RSB6GmOoWXQzMkZBq5t3WDKoLpbYK8qWFax3r7TBhKpmhg5Va9DVPZRqTGQR6tWGwShMAUhcKmYqFr9VxE3ZpYKoSoIKWS8suSAF5kuPSzKf4CGG/eD00CAHbwL0ALQBzVMQrublcq2BGGDAWnqg58rjqm4z5SzcypvValRoDrb2IfYdZ0GbkB3nMiCLaZiV7dTm2gBL+08uzMjcyek0aDNMRKJtdmRfg+y+WRrezc/nOu9m41SyDlS/d6kAeiaPzJ5bPqenWFnsnQbnpeflE1yXw158PWx3FrRvfOMb8aUvfenkOe973/vw5je/+YEe5E//9E8BAM9+9rOnsD/zZ/4MgNHR6s7NbiWgaigwA9e07TVgG0OCws/B0mHLiCWgArlQfPT6bav9WIYWG+YzzMc2fna5xJ7tU4cPVrRD7ZpfANaPfaYqYMOG3czHojraKg2yqWzV1K7EpFUDthqAXbkosKB12yAbwzQWhZShYXnv+NINslXV2rf18+zZOxhxCq5T2HnI8u929Vphu1C73Z2Cr8e/q7Az0PVzE6Zr4NZj1BV3OmgX2/1qAdSVsl2ExXN7WqGtg4+hG+PEff7uDRWy+zba61XHXNob0gxt9yjttA24mXJrWr8ZNXsfYbfInQXtm970Jnz5y18+ec43fuM3PvCDPPe5zwWQwGXnfs973vMe+Heeua4B92LYAn1SCw16Sdy5FPj5SxTeYGuTWYzwnBvZf39eiOB4ib3xYzycxyvbZjLugHXTsdX6EYCVtrV42Qi+O4E1VBhS4ZY4z8KK/7T9hYmSIdDiNDCr3d//N6D69+N9JFSHVwftApK8vS54J9Mx/zb5hanYnzn9ODEdgbUe0mT3SJDytqvZiPtof+3HGsvaMYyXba5H26Jo7Vjr8ZMFsNYZyiZ+YbA5VP39HLT+ThFPPkHMPiqwoiO/CQyyqqPqah2cqum4gZU8GLyR/h4Esk8TiF7izoL2p37qpx7Fc4TJeGUe/qM/+iMAaUK+c82dlrSLk4GL5kYOc5FU2OIGFiIARg9jNTOXDkXrObcvRBBjAUFtTgB83Gy+/1Cuwn4dsATdDcDOgNUBirG191NNv1Cxtu/vIgoNG+5ae7oiYVXFBdyuHQj0+Gy6W/odQVbJPMv79qhLiJ4B75GCNchu7fqAKP026Dp7VFK3qXIntwIv1exKWzdDaaFmw5LQlGuo2wm2WJiEj8DqY2bXarXCtp2j1kbrmHXI0jdf7YtnuN2/7YYrq80NBZug3dCH9dBwoaJy6bdL4puLnAdWtqtvuqTx7SP0YzMF40tf+lKoKr7whS9MYe730pe+9FE/1i1x1yJtXvMgCxGAlK3D1u6s9BvzdI0NtjbEJk3JSEVLsNXdZ4fyfZ4Rqr27g9Ulp8N1FaZNyaoV5O6/AarDjKzeW7PDVmC9sL1aYgsSUGxkgVkhu+9IyO4J21BlyGvyPlnwaXl/a3uFgW68TJiLLWpRQHsKpovtNI/yBF4atyvARm20YTa+0JTMqehUeevgLWbVBtOAVfOPVXHIVLwrFmp2fKtdj0EbynQFXQNogas2NUvhPqVimYyC00A7VlOoAMwCMwLEoLtvkpDVYSIuQ3s6ZB2voWIJ6gT9cK0WeP/MPfjWt9w9NqB95Stfiec85zn49Kc/jR/5kR8pYZ/85CchIvgrf+WvPEVP9/i7UZtdt+OduGoNW7gUHSgct1Y635RtmJHtdn4KOKOt5kYecF0uROBqbN9PwNaf2Yf19E5Oi1dVH5trU9RBhp7VnJoxQMtzI6vFbSxIAIOttUQ7xz065aCQscJqBduqaGubWcA2IHLgDxBYK2S9wmS7AaazQF347wv/bevnpbrleYyPlCybkhm8kWDYXUfRAmvgEpAZoAzXAtsA8VC0T64g2ofq+ExPC7W63q+qd9fMG1PlKhNUAV9YlFzRQnBlKvbKVtQSW0BASNHukY5auy8BNiKzPkQcXBusJywW037f3kL32ID2+c9/Pr79278dH//4x/HpT386xtN+7nOfwy/8wi/gda973d0Y2nNOpiLo0HltuMM21SyKuo2OUEvYEmEBg1Ps4uRCBFYqqGYtfExWv52A7RiMLzwYXxHm5VSrQuuGDQgrEJZdX3hAvKKhDl4D7DYebBw7BNTavSTbvwRhlo1o9Hjq8V6+QW4ZsPuu6e+FXqixhZ+fHN+fTMRAVl7ch2ac2gKC54DaIZzhu0F1k/P3WUPXnqxAF/HEnKgl/is7VhlsoOXKzeTvijbB2lXtKUX75F5VawGqz2M8mYwJqIfATUXL+lVzFzXEP/9ouhEIZBsAvbK07CvzlK0QWKlSwvHUfn2ZhlfHN+mE/m+eNwLewyaKG3ZPGWjf//73Q0Tw4z/+4+H3zne+E5/4xCfwwz/8w/iu7/ouPOc5z8F//a//Fc961rPw0z/900/Voz4znNHPdO0cgEtgiymM78Nqb4TavZS4DiAWIuhzI5uJ0iFbFiLwuV0VuQBBKYmAWAHIQOwLD3gP5gCvmbdHT2Rgw+5H2MU7lQxTt42SGeAFfLlPK8mHAt7tnDHayEYJC0YbsM/WZCp58JJ7d9fPxKojCl4rKHmGL5qlsdSd/Ns4sHbMS/G56p0VrU5+oXx5akdSuFuAk6BKcHcrwEnT8ao0LIJXrLLWTcMWYws168esWIcZn1UtKVnyrxDNzk7Fb9/rDFCaIN0XftM5rB6n5LzC30hnu+6xiHv9Q4mH+DtyPX7JPys7Htq+2aKixN+p1Zas8scXrejX/Xrta04n7Wf6S534rZt3DxW0bkZauQ984APYtq2A9oknnsDP//zP45/9s3+Gj3/849i2Da95zWvwzne+Ey9/+csf5qM+w10t0QO24c2w9QLsMtgWUyrviP8OPYXdblwjuT2Aa12IAIAO4Krn5oAm1oVKzIMMpAnZwBsLDwyAb7pjN0ANuA74x6AiO9+h6ma6AdihNncboyt7wmyUMXZ8CrJ9n1WZq1tkgTYYk9+Mr41YD8ARZOEAPAJuh+8CvNNUj/xbBFhweFO6/J1aATwXoO7B5niU4wpZBIwZoBWyaLDN/apUV6DlySdsmM8E1NGzuKrYVL0+1OzIaY0YAKOuOXo7WBsstPxLQHMnqvneh+iJ78LfKq8S/jClwrQG7LjmALCZaChoDdv1886+Cww/MvfQQPvEE0/gN37jNw7DP/OZzyz9v/mbvxkf+MAHHtZj3blTrhfuxc93WPPOsM22JA+rt7AzU2VJ/UmBwRbSFiRoW4atFaS5lJ794AbkvMkDmCUcI7wAFpstzEP70b47VG3eY2jdAVU7w0sw77GMXEm3Amj4cYeqoWxztil6zOKKyY8AkuevpdCKTUKKdnyPBC4m+IJMx6eBW7YMWOS7VviOB+Lz+KHl2KO+6pk2Wq+A+DEDtbfJ8tYnrNi1TTChp0HbexnvWs3DqXLNX8dMUt4ZaukCOnNm3VWw6Y66/F2zhJx0QvdfeKNW3IQDWljAdwFYSD+3hdWXXf7AcYVgfc/J9xGy9rFpo71zT7WrGbeYkD1B3u9CBO32XeVW2ApsQtZha90bdLc9J7xw2AJNyW4VuvbTuXReQjcms/AezATVsg8MVYtmOma4QoaiNeg6gHllMnrKMLdm52il+klUSSiuqE2WCk6Hbn/fpePzxAvKpmSBAKQXiGV/AdBZ2eYxq9V5LG+FbwCennHteoGMuU2W4qx0JiP4nFOy0/YQpg20OrfPerupQ7WANvxtLdqp+knvGnnNQyW++WQy9n/83iRl81eOUkxWiOJDRVqhp5N12FQxEtT79XPKb7VwPjqTQI6TzeJ3H4G7A+2dq46BGBlYp7AEKmX6o4UIAIhKtsF2uMaxAGpmaBhYJ+gabLUq2pg/QxDLg0mDqipnLW6PBWLNWnPeLgs4YMd9hPbGdWNGKbHnFd2tnVbCxLvvMCVIz2hg5fG4/ufDcbuoCdXqhaXqpFqm8xuYS6AM8Hfg+nGq3OFZlDfWgF2Hg2Ar8/2wMB9Phe3isJa4Udkok35QHJVji8iTUD3YTqDVPK6TTyhBltpnA6y538NqM0xFbYBIYXnFz91ybGwDbAUpxQEULdlMES59nwEvsdc+UCbq9JJ6Lp3T7NB1n9LLOuz42S857VG4O9DeOXIMTfYl4Jp5eASchu04L0hLnZulnl5/PX5R4QVJAras/kOKVjfPxAnLLKralIwerhbGnaKshzF3jhq/OIDqgN11hHtbrI86grqqleyVjOAqwWp4BmTJXwyaURmZCBkMr6ZBhwtih0zKecAFbCjVUEiuKit0i9I9BVryx+pc/z2G6nSOB5xwE4dl6ui07KndgHsRXIvf0XCdRQ9jnpjCFGuoWlK0vu9ttH4caj+mO22gxbA7ZX7xFlrqDBUWD5TjOUWt43iCLPIbRvzTN1xVDCZzL9csGwJXSrddff5B+/nT78jZ5HXT7g60d645gibQgJsgTNl7DNvasScz4PCTeida6LxO10hr1TpsFdV8rEqPO7fJJlyttVQGkDOvsbk4/Wp3pzwugDX1ah2K08+GCI222vEA6p2h7PVtsqkK3ymuq2NIuipRaPRSTdWbQM52cwSU+Y4dqP77WU5R4XkE2niPA+jilIJt5/QHoDg55eEmUVV6zwBMDx9+M1z3E5DVNPeeA22bZjFUqwG1K1r2v7LpF2PYmceN0j76VjDGlYu1PbuiVfv+aTrPdNHT1XH0MkTr56lqtsC23IDbaw/vHucm1RdEXKSNo+c+6x4Rce9Ae+cWjihbgGsttwTTcTrDFlhPauF+MLHrqjfTOhnLKmwlx+H60JucL9kmvhCBr2MLMW7LHvZaLWAdQGb1C3VzcQIaYLPxIKWvgLJZu+4OXxFlD8C6ovVjB6z3j1qNv/U48P1ZydKjukJDHboxwmqbbQEO6j5XQcbvH0E2H4RByQo0O0vNCpYB288BDu5T3vhEYVg/6kK5srKlTmR2vreLnlayezUdL8fAHkxKsS8AG0BnhVvDtSnavs+AFbgFZMtJTyJt0L7jNkzJZ0gbiSDpOgFWyL98uHptQ2mew0BtIC6m4hWgV7tHXD4Ie1TuDrR37oTjlOyl8znY2nVHcyNTlut5m/0KbH1ln90nvRgdktTCfGEBRe28pED0q4p5kvkHY9m8BGt2jjJaY4Mt3BOjaccwHpkUbAfsrhpmZdUB2E2pXZZgNaKQOkq1iMl2RX/23M8CtQFmAguZEcuN4hO2rzGeqfgSPLlN9dhE3MCM4+uAGh9rt0CwV9Ra+2uH6hxHa7AG+Cbw7jNoe8eng4koEqAL6K5AC5soBQZW9bgaynbEofdEGP8csmUFHmhJO4zXhtrDaJaylRLnDFi2SpTwKm0bVLlitQBx329pVI7OXdLV01g/5+G7O9DeuQudw3PsXwu2MgqNgO3RQgQ4AVtgmJGtsILCzMeKmNwievf6+FdTslGa9AXhzWmCdR53mz2VN1D7q46xtdEZaglcgQuIsaDKWJygttWmoo22L4sEsTgSLxIdFP7nBWsARpeA7e242Z7LMV0/dVG3PRkEOGk/CluCKAF2JI8K2OrX7tN/96yT8l5hVieorioik3JVW8w9/PfpnEnJTn4ryM5Q1SVofQytrcYjkio21Cz/Q8ap7th1y3RB39vNx6D3ByeB8u0Xx/G9EBUlB+YKkhwO3m8AtKpEu/IImum3qBMuH/9RwvSUuwPtnbuGuxC2UeA12ILmRrat54Mo90Vw8UIE225Dcsyc7NMy5u3h7VZF5cK6AS/mRd5MrWaGr+CVhardrAPVrGg9fBTq2zbefxPQAgVSgevPHVHKVQ97EGpzY6AoaL5k9yOw9rByz0tdgat9r+Z3BNY4v4TN7bNHk9xc4sp0gibhqqqrlZCuVh2qV+2YgXsI1fC7svGwVzk5BbI3cYVtHivYf8TDdhKy/Z9NUcGqFtripH/7iz97qQzntiZaBzFfWUzANaT/Qt5LZL5E6IqDey6f+/D8R0fhO9DeuWu6A9hCmJbZDsuwBXeQskS+Ai6Zhu3OuGghAsCG/AxABmzVVe4WrzBmUp/H1UJhv+R/u/3qOG8jBSv3tgDzoaLdB1R97U/huZINsIDBxZexsyhbuTD36QnIOlRJ4bLq5f1LnZfNBbCoME1YyonzOljXgD7ljkK7ivfnPlK6HmdFtYZ5eKFoD2Z0qturOgHF7p2bjoBqW1C4Wn8E9Y57CVJRm32LwLtFJdJN01uzaij6EB8HL4pvxrBn6bCyoO53Ncsg9vBlG6tfx0DtcJ2+tBx+82O3BuoD1OEeyN2B9hnq7kc1zFMsjv0BQjUipgLLaRln2I5CrxFWWL9R2y7Y/3ghAojYkB/AO0IpBGLr2bpJeaz4gyxhFJiX1bM/9bG0MOzvxXS8q0DuVQAXRXvPqg32rA7cVLUSindSt14g8YIGXCoKvUMpRAkySnAhyPLMQyuFs0JwPCPsWSDjWb24JT///kLfu5uaZ+DW66/rGKC9PTqg0kB8tYBpmo/ZbOwdl5Rmcbo6mEJxnloxYZrttA7cPE74KjxeN6oGjiaSsArBYWzK3eu6NWHbiTWugmtUIYrT/LvAw4XOlUyXYGiSxaIDls+NO69BCA6j4iFvKvyQ5dJrlWh++VRDuL+y8Zy7A+2du0/HsF2EnYEtDKNa7sXk8MK7+sT59TSC7D5+cxNg38b1NpuUc1P2sVBBNNX2com2Pi1j/JTC4KnZ4qvAfs97IyN6Io+xtaMT1obsyOVKXX32KXXF7tM7uqaO9c4siM8BNR9L+Oajjzged3FAeyGo8S6KLFjc1Dq7CqrRbggr4MUjCrBC38cOOw/8rx/DFb4aXG3r40bPO52OQrmCoZrv0KFbTMVa22q7SdnnIK5DcrLj0b402bqR3+EeR9lOunADaI4kq0S6urX9DRtifmls2ESwyWZ/crzd7E8E9yT32X/bYCsyybDAbPa7m9D+8I/mA/OHnYctn9X/sgaJ5X6e0sHK+xTG24sBefMgPefuQHvnbsQFNoOGDFsv7BpQRZadp6zMHi5uqZHP3FAcsLCM6dBQ6xUlskO3oWjVFK7smw23oR7HR8CFw8HmPUayDTZH8oCsAdcQ6upjx1C6PruVd9xyqHbwQn3aR/sRsWUAyyPxta3ioRbPaqsHhobPqzbN6TuUFHJUffr81MAEhDA523ccTfB8RdojHPdiz2gWcoQijvi089RPuL5bAbWo+4BbNaOXdtrJTLwK0wLZAliGL/lxm/pBbcbigKufBB/750sUMmQ32SzMgcpQ3SpQtxF2TwT3Ngrf1sAV2xfzj5WZGKIGX3R/SX/4NoC6+LO3LuA8UK/L45P+jx6u7O5Ae+cezFH5egzboVQuhi3ynqU2678jtaga0Mil9bDtkF1s/C2gYiv87Klu1UXjZihaAZcOcyk9U7AKyL1c/ceVrE9q4TNF7fd2bDIg62NvFafAmzX4CcTxPIsSZ+drEMvzbXs+vdDVo5IiFq05axcX9D0y4pOEEnYzLQPXwxLQ3st6PClDd1axpxXt6VZlZ1iBrB8Ds59iAdDWCWqpbntPYi3qeBiFO2CtBhTPduzYdBnts6RoNzsOyBp4A7BbVbAO1HsG3HsE3AiXNVg3qTBNyIL8QFBllXsEVlQ1W8CaClciBi44nlQurqFwH767A+2dewBXVczwIdgCWJuK/dID2LZgoMFVO2wFEGt/FVdmdYH4sWbtBiHYlg7FytrvyGnJzgnXLZRsTGOhgu2ed76q6nXrYLUw0F2inuKFUovlfG6M9mm7PBX1cPsGyK5h/A5rs6lK/yFXt80YQW/e/6cPQJWj/qXz6/OTF91CChcB3us4pYThUFtBV+1khm43F+sEVzreZ0Xbx75OE/prPs8asBZPwu9h8VLULApwNwJXgawDmJUsm4zLOQRdVrShXoeCTeASXBt4wfsM3ROqNtL2EXhBYZx6VgB9fJi6dHegvXMP7lrBXJDKYQFUByzWsPX8pCcWIohb2/9iY2Zlp22H7G5TOg7Y0tIAAQn0GaPKe2ZYyfrWCSqX1QO2e248tvYzVUB3qJuHdYOqz7O8m8nXX3DDmGnDHbfr0rHCOnltbiseKnpv1QWhpfqUyi5qU3XYxmfJaIm9AIGgVprKR0vVWD69bwOqpGohMZeJjJrDIvLPw/cUUCezsp2zBOqBul1PNlHhnB2eahvt1G7LILYYCsZQ1knz8fy3yYYNzVRMbbT3OlhlK1C9JxWsDNgCXFK0G6tZIVOyNPAyYB3SZZsKnU3H4xihhgWU06ZKp5TN5P8YuTvQ3rkHdAxN9uWiuErTk7CFjt7IAFBUlkyne95Tt1WCttYZKiazwJ7zJm+5JF5M3VhmY2xDgfLnIFYyem9nb6N1dYt7Us3HABCQrJjWpmJrZ6cO11rLUJUYBqzq76vx7jv1owrR0PZNDhfA5u+dcF2ZGVylXbz4+nGO5CcuahZw+C5/9uTDFaDiMmVbexYzTE/Al8FbwErKlp+hS9WLXaAWcvRv2flpAdYWdq9Bd9U2WztAESg7ZKMTFKhSgIBt6QQV8EXdgo6LvcPviepXIBupeYFYWXmGU0qLD9PdgfbO3YAjaAJUIx/+p+dGXtCT/QKmmSPiTjERxoDWmPPY50UmdbsNJZmQ3aF7nUmqqFs02PqtpH5fAAAgAElEQVSPCuDGV14C3q+rmIxZkNFNxrVDk7S7LAoTu6MqgdegpOq3E3oAXd7Go1Ai2A4sHlXrsUvY3rFoclo2k+NiMJUtfc+gcCrdkz908FtHqpWhq+2d6njWGai6BG6FbWmf7X/g30sVe86l+qsKcAVUEQcuK9oTSrabiUUms/G6J3Jvp5ViMu5qtrTRUiepeDG0bdlPVcupiP9nyPI5j6O7A+2duyFHlC3ANZV6ErbIAh4PshDBqGXrboiPlX+aosUG2bTVgBdzIU8tnqlks003FSxQBuZQL+UZstOWTMo+WCc6eMV7JrKgZD72sHZbdVVrlZXN40zoThYJh4X/EVuX/qeV6GT6V43CUujE8m0vgBLjl03FAbkOWT+GLmFaodsh3KdLVAxdmybh3is5IUvPeeJ9eGjLrGA7WJuCnY67kq1ttuvexqhmY1exq85QB8euXstxKF6uSJCpeLx8vDsoFsIrIHwUedPOKvCRuzvQ3rmLHWHyzFlAqtLh92gWIrABLeIDW1AVrMPW2kuB0a6bT11hO4YNaajZboXaYNZaHav8lBmkIFaJcFAvKIiEK+7VcB7yk0BNVQtFmo91xKXS+CO3JvvL2Slj7mRJFTnmmvZ5ddMmPH9nh1QNXSvLdSrxtVOLX1B4nJHAnX558UPzboHsGeiO7arn8Ang4gC2AV0yG6NDls3IrGwzFXuTi4MVBNcxXnb82wy2MinYzYbvzIBlyN4jyBYzMitX7wi1NZj2jlAr6Bb1Sur08A/ZTmtbDpvVaz+eAf04uTvQ3rmH5FipjuNrz428XIgA1cocd6bJHnwIj8OWzceqgKnaUUBM/XTHsdhuU7Vtyoh6LFXRjnC+nuB6z660LRWreTPN4jf22WTM+5CcUdI5HgpW/3975x+sV1Hf//fn3ItJCKQwoxQSIl9mAoQ0BMKPQhJGhx+mGiFCIkORwICMWiiMisJQSnFE6FCMGQeK1BZTC1IsxoBiAS1ORRppIaQiA2ICoySBQomUkF9AuM9+/9j97H4+u3vO89x7n5v7JNl35uY5Z3fPOXvOeZ7zOu/P7tkTXtFH5B+3sUED44+7v/Br5tp1+O1oNxZD1YSM9KZIWluZ7hdsfxtXX0K7Wa5nMlJUBGIGZxz+zT26o9LRiqDc8u20Onyc1kneFkRHCHyTCaSciYEbOkLVOFofKnaP/FRVcLENYWPZGYoBqtttkQ0Xy17FSYjZO/E4hOx2FGLap8lb7PDLEOSV36D0UDbl72AV0BZ1Lud+BrlQe9iCQmg4hi3iFxGEC5G/NhOvOVyqbMfdyrkDdqrGApldLSyQ4jCyIaM7/UpX62blNTKGa5zmXhePBLIiuKzcralxtXLagdbwjQc7WrdPFcEO8diyYUDDNwEEVA6qfBHTvY3leUE4zm7KI8JoZMRgNZk0EmVDQnoR9OchV4taxx0BjQEn6ypgy243drLxABSNEEaAajZc7B2tPHYyMhDtt/h5ETFchKvlfww+Cs426XVc5dpqM+2wubbYCLjZHsc1HaI4PwZvOo+wTwq28oeW3Glkvi+DgOgo8raAtqhjDav3ZNsXEcC1zUawRfOLCEKN9MvhLVDdatwL240ByNiRHAxa4U0/7kUEPmxsggs1BFBLu1r1exW053CxMTqEzL6WTAvUxy260rkygEOad6/usBl2tQYiZOxuQiJHa8Hr2r+JnSxC2JgviG4H1OhQyb2UUVOJqxUwjeFa63aTY9dedaXSerTpDCUgy0BMnatws9CAVVAVMJaAVe+DNQbyCIVDEt2oOIXfgHaxDCT5SIweelG3vWbhSrpN1oeTIwerIYsA2NipxpCVACYN3trBKviGgvjmwu+4crCyndbzltdXq9F3sqwC2qKORc3f6qzqXkTgLzGRu20LW1D4/Sj2Sk8qYOu3Jh2tBa4FLMMWNrwMMagFPz/jN+ZNtbbTqpyV7hTF7bCQKSGsbCTI47ZatxbfAIuQ7ztQiTR/ANzzw5BVEzDmVfDeuVPQMtx1TNTCGNep2b3zlc+fgXu7THDIRp3mwUdA2pWuu9lLICtuCOp6HPONA9+sCBRnKpSCUXxr/c0jmRBv8W2N4rsSvq8hfhDW5soRt8PyoBOVDf+6zz7XBpukVZlp/utzf1F6VVW2vbaP/LRyu1Wl4Nv4RwG43r1WVeJm0/Axu9lwIxGOSc7BRuneDMvleksFtEU7Vu7q5C5NaQY6gS2SPP5xhbXot/+EG2KZFkJUVJHtMCXHRxbDNRLE+259vJYfZBW7EXHA//RNGPqwcoVsy6zrrxyeufHThgxA9jlgQwYYcBtwaaGjlrGuu1WBWvbNM9SyncJaZEBkMMBvBKrs86LUMmiRCHvCWKC6dsW4M5DPY2ftnWH9NIyxna0yavS6pjYHIHH+Ikds5I2Ae1yJ540DmHH7wOFyDty3yN58tVzpFuxxaxkDMiYM+OGOGRm7fqKWOzbu1s4Y/1YnnpcdoOql83hAigDWPj9th1PsU1CtqA/9VYX39Pehv68Pe/i/Cv39Ffr7or9+C97+fkKfm+7rJ1R9AcpVX4Wqz6aRmK76KgdXm05V5WHr3kYQwbcSYK2y0FWhY58GMc3pyRdC/Ll5sp/kvi+hXO5zx6iAtmgHSjhZCNj6ZOkRxFQE2xAmDHnWTcll9Q8pPCkkQswkeynDQVYP06hhC+sgK+FgJWgz11HumUx9RnhWnmbgBvgCAA1EKyRjYcpQdcAlAdyBAQigGgy4oRcHHFSp1ULLgZjhq0CbdPohDVgPWvibIDXtHaGY5s5sMVZTeoY8PQvvnNNDGzU/OKcqTDSfGr4XM4hPl82wo2OZAFmeNwLdhABYGFTEUCW0iI9Ty6UTqijsHNU8uc7nfFtf1Zc61gS4Ib2/r1KA3aOvwh79TdAlB1UKjrefAmD7U9hSRfa1kH0VqE86Wg1cojBvwSoAHLtZBVveezmPNJ2XqTl+vaYC2qIdL83bKI0tL4lHfzg5l+dgC87X65Sb0rA19mUDEOMjZ4ZpjGGbQDW9ZmZ2l9wAFnraw9W71zDt21kJwIBB6A2dAa67WWCoDrRsfT103TISsEQttNwzx7mB8dmlxWk6NBvCsmCniDx8IeCXgJT/zxpb8uVzYWP5lTEQ8HSu1RgxD+MfZ+J5InsjxDGRFt+7IXzluG3f3owZ37OY3a0NrTvoGuM6m4Uoga83qY+a74r7JDiICtgqsMrQsYVvf1UFoPb1ob+/TzlYnvZw7Q/Otq9fwNaB1wLWho+1m+VwcpUCVsy7EIqDLqkhGeGcbha2zskCkZvNHjDhhmvdrPoajQqVC2iLdrBSVwsgOFsgA1Sez+XxOkU2T/P1LVzn5RgY8OMjV+I5WzVcYwpbb0sFaBkS2agW2PvBh41bcCMmkrHPug6ElxPwsTBcWYIOEQ+03AWKOzYZDBCcaxWQHYigShK8LqxsDFqVQeVgm3O3LUOoWtGoRwKiPFxmaPcMTpbLemrxfgkZoy+GqkTsZN2Fk9tfRTG7rH+LUAgRt4OuMSFUzM7WCFfLwFSOlpczxq3XiLCxccdCd4pSF/r0KxJ9X+zvwrejZtth+7LtscG5sqvtwx4esn0Z6FKALQO234I1CR9XZF1tH3/ytGtSiULIYVrD1IeQm5wts1OGhhV0fYFQzM2lx3n0/W4BbdHoKHK1qs1W2dBm2Ko4pFqO1ymKimIAMsM1UjSyVNxW6zxpzSv1DNTvXVTLFuKBF8OIiUY9Zcv7b8i9mH6Acx2oGbjO4fKYVEQMVjfNQG21bHOuAm9ou/Xj+5JBy8CHPDndT5NLbzFEMkD1YyaTc4EBSN6RhomwvzJJ2F1/o4E01BweD5NHTQcb4mk1L742LT5vDtQSuAq+xj6VzS7WkAirM2xJA7Yyxh+LnJsN35UUDraHcCZE3KbjUwxZBdi+yrpY5WxF6DgGbCVcrAgXhzZaCm62L5qv2LFy+2zl5zktDRvzLYb4lEZVKnvXQuqY+oKjaWWdCmiLRkESmjJVuFuZ2QBb32brSOqBaoAwDrK485WbdMRTUHWP/ZiWW9Y9i8qfIATg2pl016J5+UZZcvWvBuSbaN1zr9wJyrfBwrla2xaLgdAmy26WCCAH2QHXBksDOlzM4G21QluuB23UTttqkQ+FGgFd49oi40EYUuAGp6vbaUXo19/0kHCtJqR7EDOdTOJuA2fFd8bB0neIEq4VCOm+LdneWoX98s4VGqoeuPCQlbA1gH8UKABWLOu+zhqylEmDB0QF6B7CDNwG0PZX7FY5fGzbaLntVjnZfttGG7tZDhnHbraqHGQr6Wwr1xs57RBFrtMTw9eN65gHLDtUyvw1uVnfThvcLcQxbPpZ7mgV0BaNkgQ0gQi40rW0h62/Oro0tai7mPHFLmzZ9vjl8YQJlWuzZdgiGrYxHQvZrlI/Y+s3Q3KipR/YIT3NcPWwYMAK4Cqospt17pTIOm4aMAGsrvOTDCF7N9syaA0E0MpOTy3nwJSrJZ62IWYghqqAqwgtgx2do6Tsgczh3xA5pjTNwzUQSbbTegPsJjjkHkLJYXkZKo6hy6swRB6YJHstc+9j4v1mkCJxs97Now605L8WwXNRNA8QUa1r7aMw2pPMl72KJVhjyPK0bKu1PY81bKsYtiJs7B/3Ub2O3TQJdxuHjKPOUB6UPi0cA3/qMzevuXlKMkkd9/oVjLwKaItGUeKKqoDrAsmNsAWyLyJw6/LvspWwFdv1fobgfSVVdixhP6KUfOsPt+WqsZEFbKkKcFW/47Bv1kBbgNpRmgxaftq12Q4I0MbAhQCu6wxFsO28LXaxLduOK9tkLVhbGHBuuEUBngxaY8K8MaTyKjnNMGUIGQFIdnxAUia42AAe5+/he5GT20t2yglw7XdAttFK2IbHduLHeuqha8HI5d0jYd6NwrtdYrA68Pp9hNH7rG48LPa57uzF6qFLoXmSKAIsZaAbpbmexgGmaZtsMu0A66HaH/dADu2yAbgxYEPIGMLBWrByZyjRJltJsOp22cTZRo5WuVlE+fJupQ6sO56xAApoi3pC8odg/NVzSC8ikHD1WcYtB3ehdjAGt78K2HKaiR2t8YNacH9hDVsZ2OR9Idiwb9jPilpibGTjIcvhYjltVxHA2mJHKxxu5WBNDrIeqC6EzE52gCoxL/4qDg0L6LZsu6xqw/UdomKY8nwOwO6T3L7B7iw7Vj+AhO/kxPP8H38VotCxgyMffR+aFp9GrEeHkjPQhd3f4FSDkyUjwKvcKvyzuCo/A97wDSfvzjR00+ngaGNnS9rdCtjWwjRpn6XI1TrY9ufcrOwMVfmOTwze8Cwthc/I3Qawpu2zIYzMB0ADNm6/VfZW3NQSwrRMHCWuJiqgLeoxMSHt9KBg6y+MAONPwlBsAaFEDWylozXGjyJlWgCRfZZWwla9jMD/uXZSX8YCPsA1gNW20xobQpbLDmjgtryTdc//cvhYdIYiDg3n2mUFfFtkO0D59ljRblu59lofNiYGcggXe/BKN1szD4Qxq2UoWTvauvAxXzFN6BhFHH52QCbj5xVYkXe6CroiUsLg1Y43DhVHkBUuNqTFoCX+6qZgpVDC5xNFjlUDtr8iHzruF3kSoHngUggT94dOULIjlIRt2vNYwNZPy05QGrA+lCzCxhK22bf6KOCKy4KfrnGz8tfty8dudnTQW0Bb1IPqELYIF9f8W39QEzrm9YqxkYWLtZdm/SICPyIUr9Jk2mbJ6DcLUARWWFfKu8jgBVxnKAFeDxtuVx0I7bKGKutmB2wnKyJjnbJok7Wh5Za7XlUCsNb1tmTPYyIFUw3XCLbsUmUYWbpZ456/pTDPkOUBRZTL5SiDn+bwsVHnMNxUxc6Xj78Aq1+GBIDZ6drvSDxqlIJxBqoauoBsf7b1lnAN+yZBS/57GwM3uFjishK07rM/driZafXYjoBsn5oWjrZfA7VPAZaS9lkOG4cBK+I2Wg1YuPAxJHx9SFnAFvEn/LFJ4autKsVTJG+xpUbP344YaI0xWLhwIaZMmYKbbrqp4+VOOeUUvPTSS0k6EeGnP/0pJk6c2M1qFu0gkboodrREBFu+UJNLc47VX3gj2IJDxOQ3Kib9NgKLQycoGCB5EYFwtQD02MiuuvbltK4KYp53B7DtqQwDw67KwdVQC2agcsu30Bqw6+bnONnNhnkL4cqBk7jj0wA7VgFYcO9jBnYEVgqDLWRhC/GcqHOrrSSMbAFW5WDrAOqh5J1qbtp9YRhU3r3y+QtfpgBVgJsFYjcLBVR7MiRk43n53G0dfNmZx5Dlr2eYrgNt/pO/0/7xnkbY5kHbF4WGeQSoAFxSYWPrZANQ++RAFZXr+CSHYowf7ck4Wsg071wzTlYCVLTVpiFk8VPiH5wKKYvLRg6olElzx31HaMRAe/311+PZZ5/FlClTOl5m69atePnllzFz5kzMmTNH5RERJkyY0O1qFo2w1BeZ1Eet8i8iEK40crdNYyODL7y8UQVcXZPGFxEALnQcYGvjvQ62BhbU8gUD3KHJr1EO+s+VEceF3NAJxAFsG97lkDK7XOJ2WRCMCwEzZKnFn7k0g1YLoSOUG+TCholh0yrX+akV2m+rCr48h4Ptywfg5wNo83lubwMIDTtME6ajcnygFGQ5tOxvuMJ9VwhRMzThz39YLtyY+TC3LydvHARIhTtV6xHLQSzr8Ro7WtKf8PMpdMPL2XNgrft0Yxf70LEEbDTtR4RyA1S4v3ie3WslQaoGq7DTYHdLDFYe9UmP/hT/pa7WHa3QmB1+MBmwksjfUdAciroO2nfeeQdf+tKXcO+99w56x9esWQNjDE477TSce+653a5a0c4qTdhcRi1sUdee6y7Kei3OCQPiB46QBiCMj2yHbAQ721ZlHwkCP3cLUMv4YRvTzlIOvOpC0gqTDsLVANkBG8l2pDIDhBa13DtmW2i59822KoNqoOUGVjZuRAxjn71tGaCynaOoRaCq5aYDZMO06Gncsq611TLR6FBQUK1vnzXe1IehGiWwomlVJqTBT/MyoZDPVdDsYBsengiQzaWJT962nIZfdwpXWTbvYHPQtZ8VWZdpR4YS0O0TcKVovtKP6XBoWPYi9i6WxzRmqPpwcBV1hJJg7RO9jaPhFxmoHCaOXC6Pc+xdLQRk7QHSDpfTIoBKsHZ8594DAO4qaFetWoW/+Iu/wNq1azFnzhysWLFiUMuvXr0aRIRDDz20m9Uq2qml4Uoc7svA1xlYdApb3/br1yJ+kGoTwtn6sJXrOEXO3Vb27Tmo+NV3biUG6uJLcgNyH+Wb5ondrIVxRQQz0LLvuKUWqoHgZKuWnUbL2N67LWPrMGCAlrEXugH3XK2CrQWtUa7WjoJUOefrwcu9kltGQ5XBiwxw5ScEnBK4iWnhHv0RSiAWDp/3khGYY0jLttLstIB03sGmgBa10qCFXKc813nnWudyJVyrSrtb/2o7la+fg60DrHKz/OKA/j4FXQXV+K+qamCrwYvI0cYh46QTFLtZCV4ZMq51s20g2gOQBboM2oceeggbN27E9ddfjxNOOAGnnHLKoJZfvXo1AOCQQw7pZrWKdgUJ3tbD1uegI9iK8KPcjkS7nhaDWvixj3mcZCSjSPnRpCr4tXAtvZulFLI27ku27VVAuCID40K/cE7WDLQcYFu2PbFl3awdxMLBszKgAYpgG1wqu9ccZP3Qi/HjPbWfou1WgsxoAGVDxhGE+YDFgOOyiNKVo8xsR7nYDESzrlWBOe9auaACraojFFAb22lFOJnfDRsDVqeJ6b4ItjFUGaayPZbDw8LVevDGjtZBFlUF8Kca1zi42/gdtfGoUHWh4wBeAVI179KUqFd4Wquugva0007DZZddhr333jvboamd1qxZgwkTJmDZsmW49957sX79ekycOBFnn302Lrjggm5WtWinUhwyjmALka2AyovWwFZm87TjrwKsYLJ9by08bNGq9MAW/MwtED4ZrL6q0juH2hgBWQXXAVh3O6BDyHZMZLIveG+5jjst524rAtjJRrA1kZs1Gch6sCpHK1xsO+AiKut2NXaJQAbCgpzBnYZj1R64MXyjkLKYzm4/dxOQWaf82iGzXpmfAyoDIg9cDVp2tTFs4/TcYzrxOMYpeCtQv4Ys9QfAWuD2aeCqoRcFdNX7ZkNa7kUCJMEq3Sy465iEbOxm47BxhrQ9RN+ugnbGjBnDWn716tV48803cccdd2Du3LkYGBjAI488ghtvvBEvvPACvvKVr3SppkU7pSLeSv+qLS8DlQGLGthG63RuwoTVKLzbou4RGwSH699xW9lnWNPHgVwnKS+xATeghSHrQu31hW8gGLgOrg6qDNlWy+W3gMoNLIEWBbi6HsNynlrQgHUQjZ2sEW6W23GrVgzZJsDqTyAFGhSE8+Fj+DSeFoCrAZ8K5UZATdfREMIWy6twsbgBCP44zGZBG4WIE2cb53uY2k8PWAqAlZCtKhKvt4se0+knDV0xrTo89VdJO22AK6Wh4yx0nYuVj/fUOVgOD4PDxBq6QZ1My+TOAWtH/Rp5ILcF7cknn4yXX365scySJUswb968YVVk27Zt2H///XHIIYfgG9/4BsaPHw8A2LJlCy688EIsW7YMH/nIRzB79uxhbadoZ5WEpky1PxKjOjmhM9g6ksqsdi8isGUdWAEHVA4fG9sByV2tTcvYplzY3sR8cQXZnsXUEmulKJTs2mf9fAu23VXMV/zcbYtgWia01bbIhpJdmNjDtrLts2ag5UEbwKrDxexk7TREj+PmsHEuL3GUHngCXAKwiWNUQBUgk8DrEKghv87lxmVrwsViw/JmTKVEd2m5EHFdOlEK2ty8SpNONftMbCbNw7UvQDYCrm+zzXWCittl2d36cHFws7UjQolwcQAvAoj9Tad0t/A3o5rJveNipdqCdu7cuXj99dcbyxx44IHDrsi4ceOwfPnyJH38+PH44he/iPPPPx8PPvhgAe1uLQFNIAIuw7Jz2MIE5xh3RibAh5HDli38wgsHDPgdPFRZ0MC07EvCXbhWXpXt5nJwNS6yHKURbPjXOV5DLQvUFkLouOVcrg8Xt5xTJbRkmJjDxq6cn24Z24/LBPAGyMKX4fxGmNaBFyKfp91h8eBN3K7wigKoRkxoyHKycJMJUN28AneD81U3BZFzFQVrQSvUDqxpOqUgFXDVf5WCbZUBbCVdbDzEYr+GahayuU5RKmws3WzoaRyAK+Gavos2cbMJZPk4BiBnD3KPqi1or7rqqh1Rj0ZNmzYNALB+/fpRrknR6EtQVgFX9CIe0RcR8AsI3HXWiHAxAPjhG42HCz+qY2FqQj0EXC1MHQ1cGNnDdUC4XPFJHrIBtqhcBykHW+PCxtbdBnASu2AGrOxZLCErwGucu1Uh4UaHKwAlgSbcq8+LgSZcLyIAdpKunXAM6xSo2Xyub7IdAXMINbjcAFU+vylwdSg5B9Qm2Lq8Pg1bPR0BuAoOlioBVuFoqapCuSxkKXG6vi3Wd4gKz9Lmeh17VyvdbALZCKIUlelx9cwQjG+88QZeeOEFTJw4EQcccIDKe+uttwAAY8aMGY2qFfWkxI9rqGMjo+lFBGEeJF9EAHiYsqOtEEaPMrZjUZi2l11y9fMh5Jbxg0+4cRQtRE2ArIJri12ohmucTi2DloCt8fnWyTKQuacxg1cDN4UsO90A2Dq45h1uk3v160OaF8PSJ0VgttMQ0yYqGzvbobjfsOHUs0rpMh6uEMAVYVAJXe9sa0Eb2m89XF1ZkkCtUthSDsCVdqrSxYaxjfOP8cDnkR96Ub2DloSr9XCtkDjZpI02D9kQMs652cYTMurqGdA+8cQTuOyyy7Bo0SJcc801Km/VqlUAgOnTp49G1Yp2sLST7HCJ4Y6NTADTVRllUSeZFtbMz9gaty4J2UAL7WwDPD1MWy5k3HJlKHyy2zUEO/BEBrYmgq2JYOvDyy0NWyOdLDtWAVkTQ7bV7GJTAHMaHwrpbINTVC6zJiwsl/Uf0kVmoBjDNb/usKyvQwa6aj2NSksR5cPGWQCTfXSL6uBal9fHwyWKlwDEL26P8xLQ9kWjP0Vut09ANoZuVYEEXMPQi20g648FHw9OB+ohG7vZ3iZtz4B21qxZ2GuvvbB8+XKcd955OOiggwAAGzZswJIlSzBmzBiceeaZo1zLoh2hwUGW1QFsQeD3imZhC+g00aLql2eosqMlHg8ZCgABzJVuqzXS4bp0hqoJrpYB7N1tJdyrK09kYCoHPze6U9xma3spx7CF6zTV7GT1dORYM+21dQDmdEC7V+1k68PHEIdKtYsqsNan58Cq4ZtPrwtPa3X2bVWgVQ6W5+O0FKTxZzZNvpjdO1QH1iqCr+9N3Bc+o2dmFWRzYOVpcpD1jlY43DaQlW2y9mDxZDvIIpTvcY0aaG+55RYQES699FIAwF577YVrrrkGV199NRYuXIh58+aBXyTw+9//Htdddx0mTZo0WtUt2ilUA1uQuALbH6m9mEewRXiVG1xx/kEbvRW7SgPAcKco49pYc642AqwPF7u6sovlT2MSyJIbASp0ZHLu1QQ3a+EZtdm2CKYSnahkr2QFUw1Z5CDbkg41A9NWPXiByK3yYanLE8RLgWvEdDg5teHlOF0u2wa62XVFyl7no8Tss7PCwVImnTxAUQtbitPEozj8vlj/pp3I8dY+rpP7jNJAErgOnKK9FiThW0XuVUM2m8eh5HAAMwd253CzwAiD1ocOMrr11ltRVZUHLQCcccYZ2G+//XDbbbfh/vvvBxFh+vTpuPHGG3HiiSeOZFWLekhDea4ttLdp2PorZORuh/4iAp2WABj8bK99btUCyD1r6we2MK5d10LM9lhGaK81DG6Rxq635TZMbrxlI51vlCfSQucqYx8DqihxrZDQFa4WxmggZ2Ab5jOQbQfVmnSfFrvKHAzFiVDLqJMmvyfRMlFC3foGJfEVikxVozUAACAASURBVIEK0mDlMiGNXBNnDVApTSPhaANsw7R0tFRp2KIJtLkwsXSvFByubo+VTjWa53IiLwWuP3jhgPpZkkmiaG9Cd8RAO2nSJPz617+uzX/uueey6bNnzy6P8BR1TeTBF1LawZbbzbIgBqzLhCsK+JGlOAzsQ85ucb8+HtiC4MtQVcEYO5yjgXG9me37cO3YyQwZ7jdtPAWMG4DCU59advsOsiBybbrB8aLV8j2OIUaIMlWAKmVcLkWhYjR0jJLzHrjsHN2BcfcStelursbV1rXVmqRsDMlO85Rz9vPNktf/JC9pk0UGtpGrzQCWQ8pJHkHDtAauJF1uRQqm8B2b6h/hgQwRx46VHHQj2PK+8r4nTbCNYWCd0KMcbaueaaMtKuqepKsVsPWMlbDlC2wEWyByty6PEHowu199+ppcDVsi8sw17Gxb3ImKx0429v23nF45b8yA9dB3j+6QDf9yWnC6BqG3slunSCcimIqBa9w0IsDmgUuNjjUNKydleD/ENMMtaa/lYwnOdwkSeAxnUbYJusoJq/lo+ThsrPLl8JnSdaFWsWP1gHW0yXWMAkEDlVL3yjBO3g8rOzkJ4HoXW6XgVe2u0YhPaccnB9lKPg+bh21wrwxWm0YQ+T5MzNPRgXMHOMw2krknVUBbtFuoHrbkQrzQQAXg3a0MJTPv4ODAt+WOc9LJBmQ7J+u3ymFkhMEtxMAXMBZ+Fr7Gsdt2wgqdqPgugm8AjOu5zMBt6TxqgVy4GC0JXPvMr+FwNrtbB1ySbbOiQ1QjUGP4AmlYONMeq1wtl5PzvnyY0ECOygJiPgdpuRkTzau1ZNKc4tBlPOUha2dUuyzfqMk0Cd/IyQYX25CvXKkDbiadVLoAaA6qqgy3yfKzsplX4Ck3mwFrBOGUn5yfO8id3dz0mgpoi3ZRaVdrU+IXEUhy8jOvbjmZT+QBF3oyu2sBg4ICbAFhQOH9seQ0jIRvBdt2awxgWq7d1o2I0WrZkF2ItcJTiV0tQ5jnPWzt+nw42WjgSqhCQBVGAJdB7MEbAMrTCVzdAZAQzoG1GbI5V6ttZgLICKpq8ZplMrO6HukqtajN9V64Wf6U7lWGj3Oglc41CR2rMgxaAdEYqrl5TiPZTiucLMWON4ZsztFmoJprf41crnat+gDurCFjVgFt0a6tQDo3K9psPTQDFckR0gDa3br4MA9A4e2rh6mb8WkhyMhglW/wCbB1kHR5cjhH5WaNcaFkAnH42Bj7MoKWBWiArwMq2fIgY9t6WwKycZtsE1QVhIV7RR60CWQZXBKyclk7A/9hTDhlgrYSwlGWXkakm6hgzpnGbbVc0DQnMCWQlTa0HqgeJhSgUgvfGKI5sCZuNwZp5GajT4h5HSKW8yQe4SHRJps6WYj30MqbiwDZcDyUc03cbAzYXOhg56FvAW3RLix2pG7W85XcrIlgCwdQ8WKBpAczuSIRbAWTo62L6QphfOSwafsMbhXg6j7tS9wBRzZ46+eft3VleOMMXBkyNsaC2ZgQOnbQhXxvrggRp9Nw0IydbMa1KrCGT0A7Uv2sbI2rVVDWaQlAJQQHC9bY/ebWERfIXfeBWusVwsW2tIZtfl6CFDngesCyA678MshANfn0Tla6VuFuJYxJ5Nc42QDeNHQs941Bqp+PFfPJody5IQsU0Bbt8pIQhbpYqlByDFsId0uweR5e9bAFwYeNpfHVm6+c23RA9a42fALGvlxeAhjyuVy3oRxwHWB9XuUgbEzohVyRd7LEQBQdnrgjFGLoxgAVLrXOzaYQlbCMpgFVBtB5IVk4TK4DIBbIAdKoxXQez+aoK/JNQxizKewZA9Vl6HlAucAGNwsZUlZltEtN3WuUxw61Eu7UO1jKwtfWW8MWrg4yL/kTByN2tvn5zIHeCSELFNAW7RYSP0zSF2TiwK+HrcsAPCW5z7B8lR7DFi5869O9X84BVjNdpTM3LWPddICszxShXA1cN89ttI4IHpyVcQNcmAxkdXutbdrV7lqGjdnd2p1scK8MX1mOpyHLuqPVBrh+vfLgKgccpat5nR+K5YmaJufKxWHPCAEqHBpB1HPH5UVlQJRANIZrDsS6XTVyt5QJGZPOh/ysJEDFst6t5t7Ck3+Wlm8s+FhIZ6vn+SPnYjPpO4kKaIt2MwkMetI53KpOUKIMBHCJR49i9wjVHhtiwjVulp0vL8XwNDyko3C64i8L3LgcP+LDcOTOUJzvnK2FbQpZnrcwRwCqAi0D0QFQAbbOzUo3Kp1ojcP1H5qKcrAJScJcWT+ZgNbU5+mC6boiaR7U0dYlRUBV8InT2f16oEIDN4GvmBZAjQEr4apDwsLJkgRs/CnK+XCwcLQKuK4MYsim0PX7Xnscd064ShXQFu2mYucQLqgk0uyFOAdc8Xo9me1ImrTTijR3v+68lvEuFnAX4hrgSqDGwzpKGPtQsQersS8ucPMMWJh6yMah45DuXC60s81CNwolwyeFYy2dbvhIgctE1GDMrEflZ/Ky+Q2ZNUlKues/UZrM4HQg9eW8k0M0TSG/DrAyVBvnCzBKWGrANoCUXa6Dd0jLu1igBrKyXFvIUjhGwt3uKiqgLdpl5F3jYJciQDsYviAwOKK7bAdb6+AobNi5W/i3AYVF7BZI/M/bCVAFMsBFcLDhDxq+4GnS5Vy7rYVlSwFWwpjbXjlELB1v4mqBWhfroZiDcBaiEqB5yOo20zy0IZeJitYmmrSILptbSSQBg7z5Iv1BASqN0OVP2bEoB1hezrtbDUQV8lX5DN3IyaoXtefgK8ookCKaT+GbOtsmyDYf9uypiM5Hr6mAtmjXkXIT7UN/0cIeojKNf7vhwi7ACkA9QuNCzIrd4gosB4P0QCUAJgIukXawENMCcBq+mb8qTJMhD8zYvUI62CpAF1E59YIE6Ugl+Dz8Q56HL6dBLu+PrgKuWkYsl4VvfJ4zUE2U/UKky7jTmVcM1bggQ1VMe8cKZEDr0hhCEq4xbCVgFXyrBLy5tGTYxEqCsYq2J1xsVakwtwIsO1HpXCV0xXFqhmwzMPVNTe/CVaqAtmiXUPxoQHzhi3OTsGJYUQRbXt6uT49/7HIYtnEMWb0RyPBaAgciPkOUCECGX7d9G5HxJhewLwnIh5XdX6Y9Ny0HpK5Z/8kexzA8uEeAK/ExdTvH7+LlMvbGIwDY34iwtxfQVMu48uEjLCtp6Eqovm4QRXJppq6ASMpdximbWQdaOxG7Ne0EBXjc99hDrxIh5IyjRU1aEhaOpiVoU7CKNAV6fjaW07neNZD1ENWQTYBaw8r0N73zqoC2qChWDWzry0Ww9SBmQJK4qDuUis5UzGdmuJ8HrNsluTQAiHZeMBciVywdK8QjQzUvp89COnKwPh8872rFAAaUi1XpiNJdWfJFxPJiVpanjDPmIvLNwdlTl0mjTs5xJ4rJG/ODZEIEXQlWRPNEoAoadgqwyDy3WkVON3rmNed81XprOjaRc7J1QI1dOUQZiP1lh+9z8p+7DmKtCmiLinKqc7ZxciewVVC1FNUDXERul1ednRf/u/8CYKGcoIG7YBsN3zxwCRq+OoQMAdkEphBla/JjBxoD12cYPkwapP52QrjgHIz5ONVGjtvBdTDsjWiQdWAKPilQA7Dcf6TLMBgD8JCBYOp2s9Cted41tz49nXG3fh8a0tS83T+S+w6RlTmeu5IKaIuK6pSFbQzUprwA2dCWK7JciDkuDs9uB1EPZdnOyz45N2/BGzpLwV/g6oGLWsiGzlYI66uDqYRt9tP/1wxh8VHnXk2ubCx/46ELDMfMJjygzExciCLI+NCrTkvmpXtNwrtpWFk50Ki8esa10mXt+isocNbBV4WAc5CV+8Xz0Q2Gmt6FCetUQFu0W4oYOu0LNlyVHSFVmQxs2bHKjlPimR/1dj5xnTZqXiNW+LrgWkWVYTIvoOe2Uc5XwEXkcLkC7Gah15EDaJSWlM262Ggdg3GuvJ24TKxMEtWkd7RwWEMGqMlEFqj2I4IPA0lBDBnYIQNB5IHaBNsMSDVM6yArHGoEWRJ1z+6TPyaUPXzyqO9K+C2gLSpqpwS2DM26MpkOUiK8bF0sW1d42PJscLz6Ms+XphS4ct2iXdatwHemkvkUh4uB8OwuPGSVs62BrGGXmXO4yWc6HR5l1iD2+69JmrheEss2snPQLrbGLcfQyMzaNNFGKZdJnKv9L0BKzCsYIoWrB1/ehYZnYZth66EptxmvW877+tdBF2Id0QFSkNXHYFdVAW1RUSfKOFubJHCYgS0gBrcIWaLTsrOz8u1A2gxBwpXTDG+LYIEpwE/geeloSQDW+GVVh6gkRBw7WyCGbOJG6z7dh9+TKD2Z9vvinK089DXtt/54NQC1yfhmSrWR6ACkk+OJABLl8BCgE0E3hSgiACKfp6DZBsAZ2KbzQApZUvVMIRvvp99ZyF3XkN21VUBbVNSpIpCya0xgCyDQleESYOo7RMEupoZY5gsRpwvHayhsJywSCsmexRZqArjCwYaeyRAuF+DndQN0eT8ynZ3cpzXCOWDWgDielmVqpiU8E+i2s7FRXvM1vWZFWUcbra1uxZLE3gm6/xhSuTQ/L2AnoZydRy1AG2ErAct1Vo4Weh1J3XVaCtlAVxL/1x7LXVAFtEW7rQQeB7FQE2wR1ijLkWthlWMxMmxqgcvgVEbYT/lwsVuHb28mCIdrV8owtRC29fJphp/F5Uo4lyvcaEeQjfLUZwfT9pBIaOZdLKns2Nl2oKTcoL8BQpTnQ5ImnG+YEGyK01xGDFJXNh2NKUynblWWa4KwKAc9n4aKRb3UcUjD32o/a29Mdm3IAgW0RUWDlyK0hG2USSTcm7sIGXa3bnFB0SbgSudqfSzDlOd5e+xoGcIOngxY56ZDOXQE1fhTQ1ZAMUmL4Cn3uTYvU07N2xk1OEXEyzw+hwDV3CI5SFAmSyVI+CDAy01n0xRoeR25DkfajSadm8T6hgdYhOUy+5S00UrwNh273UAFtEW7pTrqcVwrQmhkdfMAQgcpQUq+0CQOVgLXhDJuNClO1Vuoj2L6Nlt2uQjDO/p2WQYsh65dO62FLpzThYelH3857vwkIZeDLWQoOqSFj8y0WlfdfLxsfdkdegmPYZKthLi5SpxfmE4eg6kFay4tA1tebzaMjDDvtynqoYCag260L7Le2X2sOU67gQpoi4qGJPKQkmnkwJkFrnobUHAvKhINVSTk80VRuNq0fdZC1bATNuxoOV0A1q3YuE/yGwrpCpQCvr6aNZCthambJj+pLanqfSw+0m1A5Hd4wzSc+6qcsryIoSKzKCxGlKRnHS5/n2rbQDXcsiFm706RzifriHtD16eFpDrAyuOxe8JVqoC2qGg4CjFjmSgg6SmZuldbQoTi8tANj/FE21Dts+Sh6ttfOc+7VeNds4eu3KgJ20jCxxCQjQBZD9ZcubhszbK5/GgyC9/RUJ1ji/iiQq7+IwKZnPbw1ZBNXWj4TGArwBrcLK9LLNPkSH26LI+kfJjV+1dUQFu0m2ooA5YP9kUEvB29nPNz3s4KlyvqpQHtXKtLMwxsIy9uwvmKT58X1yv4SpEXOmBZP2vUvlGyUtGb2oi6GoaHBK54dSADW9x4+HsFCV1SE2rSr7cXruN1oM3ledObcXs17ba2VOpgNSh1etremq6jua21KS+qo5rNQ3ZXekHAUFRAW1TUDQ0atkA74IZeuAJwhhHIF0CGnHPGhnsWy81wHtQjQ74KtmG2tv3XQ9enmqiMTLPgNTX19scK+mbCu203bzyk5YVdHiIB/HDYdpyauEF6gvR/Lot0CbmMZ5WEpViecuFct0StY+VyDrpxONovr7ej9kPBUk/v5hxtqwLaoqJuqQ1sQ9utT4UnhAJucJCGYti6HN8xSTpKFw7msDGTVcBV41zIc0uEm0HeNZIumqm/3HeKwGncqtKbCYam7okdOoSlGxZ1k5Vpe6EfwUbattCtg1J0YLN5NXCNIJzrRKXAKeCbpEFCtAPINgA3P11UQFtU1E01wNYDCLJIhD4POJvGrsZDk8uyW5G9lyPTKVmpNsPXWLlKVcugHFQptzE3nXe+fLGOXKu6cZDHIIKo32d5bDKVbYQpdY+1WYa0A28K1ZAkbyo00EgtG8N3MIAFknCyWwlltts+L6SnZXL7v3urgLaoqNtqA1sb5rVz7YEbuVsgAS5Dyo8cJYZ0jJpUI+C6Nlk3nYOkbsuN4JlxrRTfDAiA6nC3gAQAkLthUBAVM7kQss/zO4RGjRQAYoDW5ss22KisCiWH+dR5ilKZMtn8mlBzvYvNrCveXpxU1KgC2qKikVBb2AISuABEu6bNC+txZdkJRs4w21nK87ANcONaheI1tc67WSPrkgl1qzZa79IBFW6WlVDHIlNfIyZiIHQkk9/JdupkW3VlMulpJyESRWIgIg/XeN11gG0HZMg8WddcneIy9ftYVEBbVDRySm1rXEBMx9CVztCVlb1/icPJYj2ebdxGi7QNM+5DVAvdOieb2wfxbG3idO0ajN8Hsb+AOEZha/rCHuqtN1vTONsIzyjm3A0etLV0ejuUSZM5ISsDQdkD2RdJ3W22nVdBOQ/QLDxrIRyVi+tTpFRAW1Q00vJXpyYXlUI3O6Qj0AxcxedAVdUxCqIMhfX7d+WKfH3hj9wr3wTE4zzzQrFbBcL6DelDQSZsp9ZOR6Cst92RaqDcVZH66Cw/DiVHBbI9kzOQdXlN5ZoAG7LqAOvWUedik/oUxSqgLSraYeILXASzXDlAdJyKQKY6C8kOUwgWNQaqW62MuGYNidpS7GQz7tXDNlNe9SqOtkLuRiBqow5GODowcSg5M5tZIBQcSpi4EzU5vCiZcvkZQGkoupQMCKlNvt9m4nBD2e4AtiavyKuAtqhoh4sykzn41gHXFVL0DKFYH4KVbwuSa+QhGWWVPHjzMDXRPOJ5BVuxE+yoFOF5KndDUOM+213H8ztTs3w3qNsE1abKUv70y7kMvJNnWGPAie0mcE3yUQPyeJuZuqnJAtdO1VXQvvvuu/iHf/gH3H///Vi3bh323HNPHH300fjsZz+LqVOndrSOdevWYfHixVi5ciXeeustHHXUUfjCF76AadOmdbOqRUVDkh8UovtrjiZTt6cfDRJAkxd3DyvhciV0RdHA+Bi8dh+bgRDDFrVp2oySZrBywBrxySqbpFxwDQCyg0oPQ22Bow9gWqr+ZkD3yKa0UAzONnC1q0ndajNgc/Ub/LHb3UeFAroM2iuvvBIPPPAApk2bhkWLFmHDhg146KGH8Nhjj+HOO+/EEUcc0bj8q6++inPOOQdbt27F/Pnz0d/fjx/+8Ic499xzcffdd3cM66KiERUPCoGRi0iqi2AECHJQ0cDlIsLNGX3tzdZVFKcord7FytJRqFjV15ZLLrMkjl30IG9aNlfpaLu5wonDBdKwaDdVe1eSSwg57WAdd0aqSQ8f0fHsoFdz27oMFbCDXmLXVddA+x//8R944IEH8NGPfhRf+9rXfPo555yD8847DzfccAO++93vNq5jyZIleP3113HXXXdh5syZAIA//dM/xVlnnYUbbrgBd955Z7eqW1Q0PMXPPQK1YyHX3dF3/Kq+bGcq3QPU5Nyad3lpXeMOyzmXSolDzTn5DITTZ5Yyy+Su36a5v1hmHe2zM2FkTh7ybVLWnjbWKw3Xtt1CHqYN6fnvWXwX1Q7EKrM2uX7Y74LXnKpurejnP/85iAh//ud/rtKPPvpoHH/88XjqqaewefPm2uU3b96MBx54AMcff7yHLABMmTIFp59+OlauXIl169Z1q7pFRYNWu4sIEWX/Blu+YYmh1Lpu44Nf1tUt/atLH+yFl+w2hvo3mLpRw/Fv+1ezr7XbosG76TrIDm4lQ1+8DrLu/8F+13d3dQ20s2bNwiWXXIKDDjooyXvPe94DANiyZUvt8k8//TS2b9+OY489Nsk77rjjAABPPPFEl2pbVFRUVFS0Y9S10PFJJ52Ek046KUnfuHEjVq5ciQkTJmC//farXX7t2rUgIrz//e9P8iZNmgRjDF588cVuVbeoqKioqGiHqGuOtk6LFy/G5s2bsWDBgsbQwsaNGwEAEyZMSPL23ntvAGgMPRcV7SoauQ5WHapEAHtXo3xuRv27uZOqraM9+eST8fLLLzeWWbJkCebNm5ekL126FN/73vcwefLkpO021vbt2wGEMLPUHnvsAQB455132lW3qKioqKiop9QWtHPnzsXrr7/eWObAAw9M0m6//XYsXrwY++yzD2677TbstddejesYO3YsgABcKU4bN25cu+p6DQwMAABeeeWVjpcpKuoFddwbWS/UlNnhdnKDZsQjNNVtp377Q9mdIWkIdeuuhtPxrGmRuCd5p72Oc52h0g5ug6/brh3yYGYwQ7qhtqC96qqrBr3Sm266CUuXLsW+++6LpUuXYsqUKW2X4ZBxLjy8adMmACGE3Ilee+01AMC5557b8TJFRUVFRUWAZUiuc+9Q1PUhGK+99lrcc8892G+//TqGLAAcfPDBMMZg/fr1SR6nHXzwwR3XY/r06bjrrrvwvve9D319fR0vV1RUVFS0+2pgYACvvfYapk+f3rV1dhW0ixcvxj333IPJkyfjH//xH7Mh5TpNmzYNY8aMwcqVK/HpT39a5T3++OMgIhx55JEdr2/s2LHZR4WKioqKioqa1C0ny+par+MVK1bg9ttvx3vf+17ccccdg4IsAOy555449dRTsWLFCqxcudKnr1mzBj/60Y9wwgknYPLkyd2qblFRUVFR0Q4RmSH1vEh19tln46mnnsLs2bNx9NFHZ8ucf/75vi32lltuARHh0ksv9fkvvfQSFi5ciG3btmH+/PkYM2YMfvCDH8AYg7vvvhuHHHJIN6paVFRUVFS0w9QV0G7btg0zZ85s2xvtJz/5iXelU6dORVVVePbZZ1WZ3/3ud/jqV7+Kxx9/HFVV4cgjj8Tll19eXihQVFRUVLRTqmuOtqioqKioqCjViI8MVVRUVFRUtDurgLaoqKioqGgEVUBbVFRUVFQ0gtrpQfvuu+/itttuw7x583DEEUfg+OOPx8UXX4znnnuu43WsW7cOn/3sZzFnzhwcc8wxuOiii5JOWjtSxhgsWLAAV1555aCWO+WUUzB16tTk7/DDD287XnW3NdR96JVz8eMf/xgLFy7EzJkz8YEPfAA33ngjtm3b1vHyo3UutmzZgr/5m7/BKaecgqOOOgoLFizAgw8+2PHyw93vbmg4+7By5crscZ86dSrOP//8Ea55vZ555hn80R/9ER577LGOl+mFcyE12H3otXOxdu1afOELX8CcOXMwffp0nHLKKfjqV7/a8TEdzvno+shQO1pXXnklHnjgAUybNg2LFi3Chg0b8NBDD+Gxxx7DnXfeiSOOOKJx+VdffRXnnHMOtm7divnz56O/vx8//OEPce655+Luu+8eld7O119/PZ599tmOR9UCgK1bt+Lll1/GzJkzMWfOHJVHRNm3Io2khrIPvXIuli1bhmuuuQZTpkzBeeedhzVr1uDb3/42nnnmGfzTP/0Tqqr5/nS0zsXAwAAuueQSPP7445g7dy4mT56Mf/u3f8PnP/95bN68GWeddVbj8sPd717Yh9/85jcgInziE5/Avvvuq/IG+2x/t7RhwwZ87nOfQ6vV6niZXjgXUkPZh146F6+99hrOOussbNmyBaeeeiomTpyIVatW4Vvf+haefPJJfOc730F/fz0Oh30+zE6sRx991Bx22GHm8ssvV+lPPvmkmTZtmjn77LPbruPKK680hx9+uFm1apVPW7NmjTnqqKPMokWLul7nJr399tvmqquuMocddpiZOnWqueKKKzpe9pe//KU57LDDzHe+850RrGF7DWcfeuFcbNq0yRxzzDHmYx/7mHn77bd9+s0332ymTp1qvv/977ddx2idi2XLlpnDDjvMfPOb3/RpW7duNaeddpo59thjzZtvvlm7bDf2uxsazj4YY8y1115rDj/8cLNly5aRrmpHWrNmjfnQhz7kfw+/+MUv2i7TK+eCNZR9MKa3zsXnP/95M3XqVPPII4+o9C996Utm6tSp5rvf/W7tst04Hzt16PjnP/85iCh5Bd/RRx+N448/Hk899VTjO2w3b96MBx54AMcffzxmzpzp06dMmYLTTz8dK1euxLp160as/lKrVq3C6aefjvvuuw9z5swZ9BtcVq9eDSLCoYceOkI1bK/h7EOvnIv7778fW7ZswSc/+Un1ysbPfOYzGD9+PL7//e+3XcdonYt/+Zd/wbhx43DBBRf4tHHjxuEzn/kMNm/ejB//+Me1y3Zjv7uh4ewDYEeSO+CAA7DnnnuOcE3b69Zbb8XChQvx2muv4Zhjjul4uV45F8DQ9wHorXOxYsUKzJgxAx/4wAdU+sUXXwxjDB599NHaZbtxPnZq0M6aNQuXXHJJdlxKPiBbtmypXf7pp5/G9u3bs2MiH3fccQCAJ554oku1bdZDDz2EjRs34vrrr8d111036OVXr14NAKM6etZw9qFXzsWqVavUNlnvec97MGPGDDz11FN49913G9cxGufinXfewTPPPIMZM2Yk73Q+7rjjYIxRQ5vG6sZ+D1fD3QfAXtx7ZQS5b3/725g2bRqWLVuGWbNmdbxcL5wL1lD3Aeidc/H222/j4osvzrYL8/ds69attct343zs1G20J510Ek466aQkfePGjVi5ciUmTJiA/fbbr3b5tWvXgojw/ve/P8mbNGkSjDF48cUXu1rnOp122mm47LLLsPfee+Oll14a9PJr1qzBhAkTsGzZMtx7771Yv349Jk6ciLPPPlu5g5HUcPahV87FunXr0N/fjwMOOCBbj4GBAbz00kuNg46Pxrl46aWXMDAwkD1+f/iHf4g99tij8fh1Y7+Hq+HuwyuvvIJNmzZh7NixuOKKK/DYY49hy5YtmDlzJj73fLMXKAAACAJJREFUuc9hxowZI1b3nL7+9a8nbfSdqBfOBWuo+9BL52LMmDG1v7uHH34YABr7knTjfOzUjrZOixcvxubNm7FgwYLGYSE3btwIANnOKfzu26bQczc1Y8aMQb1vN9bq1avx5ptv4o477sCsWbOwYMECvP3227jxxhvxV3/1V12sab2Gsw+9ci7eeOMN7LXXXtk8Tuf3I9dpNM4FH7+64z9+/PjG49eN/R6uhrsPv/nNbwDY3qGvvPIKzjjjDHzwgx/E448/jkWLFuE///M/u1/pBg0FUEBvnAvWUPeh185FTv/3f/+Hm2++GVVVYcGCBbXlunE+etLRnnzyyW0fgViyZAnmzZuXpC9duhTf+973MHny5KTtNtb27dsBIAlTAcAee+wBwIazhqrh7MdgtG3bNuy///445JBD8I1vfAPjx48HYMPmF154IZYtW4aPfOQjmD179qDXvaP2YbTPBRHha1/7Gt59991sHWTdmuoxkueiSRy6qqv7Hnvs0Vjv4e53NzTcfdi2bRsOOuggfPzjH8enPvUpn/7f//3fOO+883D11Vfj4Ycf3uE9dgerXjgXw1Wvn4utW7fiz/7sz7BhwwZccMEFjU80dON89CRo586di9dff72xTK57+O23347Fixdjn332wW233VZ7F8IaO3YsgHCRl+K0cePGdVrtREPdj8Fq3LhxWL58eZI+fvx4fPGLX8T555+PBx98cEgX9x21D6N9LogIBx54IMaOHVv7bBz/mJo6d4zkuWjSmDFjAKC2rWj79u2Nx2+4+90NDXcfPvzhD+PDH/5wkj5z5kzfSe+Xv/xl7dvFekW9cC6Gq14+F5s2bcKnP/1p/OpXv8IHP/hBXHHFFY3lu3E+ehK0V1111aCXuemmm7B06VLsu+++WLp0aUfPb3KYMheO4lDAcMK5Q9mPbmvatGkAgPXr1w9p+R21D71yLiZMmFDbu5nr1u4Grk7DPRdN+oM/+AMA9SGsLVu2NB6/kdzvTjXcfWjStGnTcN9992H9+vU9D9peOBcjqdE8Fxs2bMCFF16I559/HieeeKIPHTepG+ejt2MoHeraa6/F0qVLsd9+++HOO+/E4Ycf3tFyBx98MIwx2Qsfpx188MFdretI6I033sCTTz6J//mf/0ny3nrrLQDBLfSqeuVc/L//9//wzjvv4LXXXsvWY+zYsZg4cWLt8qN1LiZNmoT+/v7s8Xv11Vexffv2xuM33P3uhoa7D7/97W/xi1/8IpvHjoQjJ72sXjgXw1UvnouXX34Z55xzDp5//nnMnTsXt912W21IWKob52OnB+3ixYtxzz33YPLkyfjnf/7nQY1ENG3aNIwZMyb7yMDjjz8OIsKRRx7ZzeqOiJ544gmce+65+Na3vpXkcdf06dOn7+hqDUq9ci6OPvro7GMk77zzDn71q19h+vTpjXfAo3Uu+vr6cOSRR/rHpKT+67/+CwDU88mxhrvf3dBw9+Gmm27CJz/5STzzzDNJHh97jir0snrhXAxXvXYuNm3ahIsuugjr16/HggUL8PWvf71xJCipbpyP3j5bbbRixQrcfvvteO9734s77rhj0G2Fe+65J0499VSsWLFCHcQ1a9bgRz/6EU444QT/ovpe1qxZs7DXXnth+fLl6vGHDRs2YMmSJRgzZgzOPPPMUaxhe/XKuTj11FOx55574pvf/KZql/m7v/s7bN26te0QgKN5LubPn48333wTt99+u0/bsmUL/v7v/x4TJkzAn/zJn9QuO9z97paGsw+cd8stt6ihAh9++GH87Gc/w4knnjhqwzAORr1yLoajXjsXX/7yl/G73/0OH/3oR3HDDTc0Po0SqxvnoyfbaDvVzTffDAA49NBDa0fnOP/883373y233AIiwqWXXurzL7/8cqxYsQIXXXQR5s+fjzFjxuAHP/gB+vv7cfXVV4/8TgxB8X7stddeuOaaa3D11Vdj4cKFmDdvHogIP/3pT/H73/8e1113HSZNmjTKtdbq1XOxzz774PLLL8cNN9yAM844Ax/60Ifw/PPP42c/+xlmz56N0047rXE/RvNcfPzjH8fy5ctx88034+mnn8bBBx+Mhx9+GGvXrsVf//Vf+w4bzz33HB5++GFMnToVp5566pD2e6Q0nH2YP38+7r//fjzyyCM488wzMXv2bLz44ov493//d+y///748pe/vEP2YTDq5XPRqXr9XLzwwgv413/9VxAR3ve+9+Fv//ZvkzIHHHAAFi5cOHLnY1ADRvaQtm7d6sfebPpbu3atX+awww4zhx9+eLKu3/72t+aSSy4xxx57rPnjP/5j86lPfcr8+te/3pG7o7R+/XozdepUc+WVV2bz6/ZjxYoVZtGiReaoo44yM2fONOedd5559NFHR7q6WQ11H3rlXNx3333mYx/7mJkxY4Y5+eSTzU033ZQds7XXzsWmTZvMV77yFTNnzhxz1FFHmYULF5qf/OQnqszy5cvN1KlTzVVXXZUs3+l+j6SGsw/bt283t956q5k7d66ZPn26mTNnjvnLv/xL87//+787chcS3XLLLdlxgnv9XEgNdh965VzcddddbTnxiU98onFfjBne+SBjBjmoblFRUVFRUVHH2qnbaIuKioqKinpdBbRFRUVFRUUjqALaoqKioqKiEVQBbVFRUVFR0QiqgLaoqKioqGgEVUBbVFRUVFQ0giqgLSoqKioqGkEV0BYVFRUVFY2gCmiLioqKiopGUP8f/Ew0pLntwk8AAAAASUVORK5CYII="/>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1182" b="6600"/>
          <a:stretch/>
        </p:blipFill>
        <p:spPr>
          <a:xfrm>
            <a:off x="6978968" y="4702334"/>
            <a:ext cx="1988820" cy="1985513"/>
          </a:xfrm>
          <a:prstGeom prst="rect">
            <a:avLst/>
          </a:prstGeom>
        </p:spPr>
      </p:pic>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11182" b="11456"/>
          <a:stretch/>
        </p:blipFill>
        <p:spPr>
          <a:xfrm>
            <a:off x="6952169" y="727491"/>
            <a:ext cx="1949816" cy="1943795"/>
          </a:xfrm>
          <a:prstGeom prst="rect">
            <a:avLst/>
          </a:prstGeom>
        </p:spPr>
      </p:pic>
      <p:sp>
        <p:nvSpPr>
          <p:cNvPr id="18" name="TextBox 17"/>
          <p:cNvSpPr txBox="1"/>
          <p:nvPr/>
        </p:nvSpPr>
        <p:spPr>
          <a:xfrm>
            <a:off x="7001432" y="4069869"/>
            <a:ext cx="1844117" cy="523220"/>
          </a:xfrm>
          <a:prstGeom prst="rect">
            <a:avLst/>
          </a:prstGeom>
          <a:solidFill>
            <a:schemeClr val="tx1">
              <a:alpha val="20000"/>
            </a:schemeClr>
          </a:solidFill>
        </p:spPr>
        <p:txBody>
          <a:bodyPr wrap="square" rtlCol="0">
            <a:spAutoFit/>
          </a:bodyPr>
          <a:lstStyle/>
          <a:p>
            <a:r>
              <a:rPr lang="en-US" sz="1400" dirty="0" smtClean="0">
                <a:solidFill>
                  <a:schemeClr val="bg1"/>
                </a:solidFill>
              </a:rPr>
              <a:t>Rotation (orthogonal transform)</a:t>
            </a:r>
            <a:endParaRPr lang="en-US" sz="1400" dirty="0">
              <a:solidFill>
                <a:schemeClr val="bg1"/>
              </a:solidFill>
            </a:endParaRPr>
          </a:p>
        </p:txBody>
      </p:sp>
      <p:sp>
        <p:nvSpPr>
          <p:cNvPr id="19" name="TextBox 18"/>
          <p:cNvSpPr txBox="1"/>
          <p:nvPr/>
        </p:nvSpPr>
        <p:spPr>
          <a:xfrm>
            <a:off x="7001432" y="2338129"/>
            <a:ext cx="1844118" cy="307777"/>
          </a:xfrm>
          <a:prstGeom prst="rect">
            <a:avLst/>
          </a:prstGeom>
          <a:solidFill>
            <a:schemeClr val="tx1">
              <a:alpha val="20000"/>
            </a:schemeClr>
          </a:solidFill>
        </p:spPr>
        <p:txBody>
          <a:bodyPr wrap="square" rtlCol="0">
            <a:spAutoFit/>
          </a:bodyPr>
          <a:lstStyle/>
          <a:p>
            <a:r>
              <a:rPr lang="en-US" sz="1400" smtClean="0">
                <a:solidFill>
                  <a:schemeClr val="bg1"/>
                </a:solidFill>
              </a:rPr>
              <a:t>Signflip</a:t>
            </a:r>
            <a:endParaRPr lang="en-US" sz="1400" dirty="0">
              <a:solidFill>
                <a:schemeClr val="bg1"/>
              </a:solidFill>
            </a:endParaRPr>
          </a:p>
        </p:txBody>
      </p:sp>
      <p:sp>
        <p:nvSpPr>
          <p:cNvPr id="20" name="TextBox 19"/>
          <p:cNvSpPr txBox="1"/>
          <p:nvPr/>
        </p:nvSpPr>
        <p:spPr>
          <a:xfrm>
            <a:off x="6987025" y="6347361"/>
            <a:ext cx="1880104" cy="307777"/>
          </a:xfrm>
          <a:prstGeom prst="rect">
            <a:avLst/>
          </a:prstGeom>
          <a:solidFill>
            <a:schemeClr val="tx1">
              <a:alpha val="20000"/>
            </a:schemeClr>
          </a:solidFill>
        </p:spPr>
        <p:txBody>
          <a:bodyPr wrap="square" rtlCol="0">
            <a:spAutoFit/>
          </a:bodyPr>
          <a:lstStyle/>
          <a:p>
            <a:r>
              <a:rPr lang="en-US" sz="1400" dirty="0" smtClean="0">
                <a:solidFill>
                  <a:schemeClr val="bg1"/>
                </a:solidFill>
              </a:rPr>
              <a:t>Permutation</a:t>
            </a:r>
            <a:endParaRPr lang="en-US" sz="1400" dirty="0">
              <a:solidFill>
                <a:schemeClr val="bg1"/>
              </a:solidFill>
            </a:endParaRPr>
          </a:p>
        </p:txBody>
      </p:sp>
    </p:spTree>
    <p:extLst>
      <p:ext uri="{BB962C8B-B14F-4D97-AF65-F5344CB8AC3E}">
        <p14:creationId xmlns:p14="http://schemas.microsoft.com/office/powerpoint/2010/main" val="175742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91440" y="1527048"/>
            <a:ext cx="4389120" cy="4389120"/>
            <a:chOff x="3832462" y="822009"/>
            <a:chExt cx="5018167" cy="501816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462" y="822009"/>
              <a:ext cx="5018167" cy="5018167"/>
            </a:xfrm>
            <a:prstGeom prst="rect">
              <a:avLst/>
            </a:prstGeom>
          </p:spPr>
        </p:pic>
        <p:sp>
          <p:nvSpPr>
            <p:cNvPr id="14" name="TextBox 13"/>
            <p:cNvSpPr txBox="1"/>
            <p:nvPr/>
          </p:nvSpPr>
          <p:spPr>
            <a:xfrm>
              <a:off x="4483823" y="1019953"/>
              <a:ext cx="2080260" cy="369332"/>
            </a:xfrm>
            <a:prstGeom prst="rect">
              <a:avLst/>
            </a:prstGeom>
            <a:noFill/>
          </p:spPr>
          <p:txBody>
            <a:bodyPr wrap="square" rtlCol="0">
              <a:spAutoFit/>
            </a:bodyPr>
            <a:lstStyle/>
            <a:p>
              <a:r>
                <a:rPr lang="en-US" b="1" dirty="0"/>
                <a:t>o</a:t>
              </a:r>
              <a:r>
                <a:rPr lang="en-US" b="1" dirty="0" smtClean="0"/>
                <a:t>bserved r = 3</a:t>
              </a:r>
              <a:endParaRPr lang="en-US" b="1" dirty="0"/>
            </a:p>
          </p:txBody>
        </p:sp>
      </p:grpSp>
      <p:grpSp>
        <p:nvGrpSpPr>
          <p:cNvPr id="9" name="Group 8"/>
          <p:cNvGrpSpPr/>
          <p:nvPr/>
        </p:nvGrpSpPr>
        <p:grpSpPr>
          <a:xfrm>
            <a:off x="91440" y="1527048"/>
            <a:ext cx="4389120" cy="4389120"/>
            <a:chOff x="-842408" y="2090739"/>
            <a:chExt cx="4996434" cy="499643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08" y="2090739"/>
              <a:ext cx="4996434" cy="4996434"/>
            </a:xfrm>
            <a:prstGeom prst="rect">
              <a:avLst/>
            </a:prstGeom>
          </p:spPr>
        </p:pic>
        <p:sp>
          <p:nvSpPr>
            <p:cNvPr id="8" name="TextBox 7"/>
            <p:cNvSpPr txBox="1"/>
            <p:nvPr/>
          </p:nvSpPr>
          <p:spPr>
            <a:xfrm>
              <a:off x="-193184" y="2291907"/>
              <a:ext cx="2080260" cy="369332"/>
            </a:xfrm>
            <a:prstGeom prst="rect">
              <a:avLst/>
            </a:prstGeom>
            <a:noFill/>
          </p:spPr>
          <p:txBody>
            <a:bodyPr wrap="square" rtlCol="0">
              <a:spAutoFit/>
            </a:bodyPr>
            <a:lstStyle/>
            <a:p>
              <a:r>
                <a:rPr lang="en-US" b="1" dirty="0"/>
                <a:t>o</a:t>
              </a:r>
              <a:r>
                <a:rPr lang="en-US" b="1" dirty="0" smtClean="0"/>
                <a:t>bserved r = 2</a:t>
              </a:r>
              <a:endParaRPr lang="en-US" b="1" dirty="0"/>
            </a:p>
          </p:txBody>
        </p:sp>
      </p:grpSp>
      <p:grpSp>
        <p:nvGrpSpPr>
          <p:cNvPr id="13" name="Group 12"/>
          <p:cNvGrpSpPr/>
          <p:nvPr/>
        </p:nvGrpSpPr>
        <p:grpSpPr>
          <a:xfrm>
            <a:off x="91440" y="1527048"/>
            <a:ext cx="4389120" cy="4389120"/>
            <a:chOff x="3832462" y="822009"/>
            <a:chExt cx="4996434" cy="4996434"/>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462" y="822009"/>
              <a:ext cx="4996434" cy="4996434"/>
            </a:xfrm>
            <a:prstGeom prst="rect">
              <a:avLst/>
            </a:prstGeom>
          </p:spPr>
        </p:pic>
        <p:sp>
          <p:nvSpPr>
            <p:cNvPr id="12" name="TextBox 11"/>
            <p:cNvSpPr txBox="1"/>
            <p:nvPr/>
          </p:nvSpPr>
          <p:spPr>
            <a:xfrm>
              <a:off x="4481686" y="1023177"/>
              <a:ext cx="2080260" cy="369332"/>
            </a:xfrm>
            <a:prstGeom prst="rect">
              <a:avLst/>
            </a:prstGeom>
            <a:noFill/>
          </p:spPr>
          <p:txBody>
            <a:bodyPr wrap="square" rtlCol="0">
              <a:spAutoFit/>
            </a:bodyPr>
            <a:lstStyle/>
            <a:p>
              <a:r>
                <a:rPr lang="en-US" b="1" dirty="0"/>
                <a:t>o</a:t>
              </a:r>
              <a:r>
                <a:rPr lang="en-US" b="1" dirty="0" smtClean="0"/>
                <a:t>bserved r = 1.5</a:t>
              </a:r>
              <a:endParaRPr lang="en-US" b="1" dirty="0"/>
            </a:p>
          </p:txBody>
        </p:sp>
      </p:grpSp>
      <p:grpSp>
        <p:nvGrpSpPr>
          <p:cNvPr id="11" name="Group 10"/>
          <p:cNvGrpSpPr/>
          <p:nvPr/>
        </p:nvGrpSpPr>
        <p:grpSpPr>
          <a:xfrm>
            <a:off x="91440" y="1527048"/>
            <a:ext cx="4389120" cy="4389120"/>
            <a:chOff x="3832462" y="822009"/>
            <a:chExt cx="4996434" cy="4996434"/>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2462" y="822009"/>
              <a:ext cx="4996434" cy="4996434"/>
            </a:xfrm>
            <a:prstGeom prst="rect">
              <a:avLst/>
            </a:prstGeom>
          </p:spPr>
        </p:pic>
        <p:sp>
          <p:nvSpPr>
            <p:cNvPr id="10" name="TextBox 9"/>
            <p:cNvSpPr txBox="1"/>
            <p:nvPr/>
          </p:nvSpPr>
          <p:spPr>
            <a:xfrm>
              <a:off x="4480560" y="1023177"/>
              <a:ext cx="2080260" cy="369332"/>
            </a:xfrm>
            <a:prstGeom prst="rect">
              <a:avLst/>
            </a:prstGeom>
            <a:noFill/>
          </p:spPr>
          <p:txBody>
            <a:bodyPr wrap="square" rtlCol="0">
              <a:spAutoFit/>
            </a:bodyPr>
            <a:lstStyle/>
            <a:p>
              <a:r>
                <a:rPr lang="en-US" b="1"/>
                <a:t>o</a:t>
              </a:r>
              <a:r>
                <a:rPr lang="en-US" b="1" smtClean="0"/>
                <a:t>bserved r = 1</a:t>
              </a:r>
              <a:endParaRPr lang="en-US" b="1"/>
            </a:p>
          </p:txBody>
        </p:sp>
      </p:grpSp>
      <p:sp>
        <p:nvSpPr>
          <p:cNvPr id="16" name="TextBox 15"/>
          <p:cNvSpPr txBox="1"/>
          <p:nvPr/>
        </p:nvSpPr>
        <p:spPr>
          <a:xfrm>
            <a:off x="537210" y="5779997"/>
            <a:ext cx="4800600" cy="923330"/>
          </a:xfrm>
          <a:prstGeom prst="rect">
            <a:avLst/>
          </a:prstGeom>
          <a:noFill/>
        </p:spPr>
        <p:txBody>
          <a:bodyPr wrap="square" rtlCol="0">
            <a:spAutoFit/>
          </a:bodyPr>
          <a:lstStyle/>
          <a:p>
            <a:r>
              <a:rPr lang="en-US" b="1" dirty="0" smtClean="0"/>
              <a:t>Bayesian scalar factorization: </a:t>
            </a:r>
          </a:p>
          <a:p>
            <a:r>
              <a:rPr lang="en-US" b="1" dirty="0"/>
              <a:t> </a:t>
            </a:r>
            <a:r>
              <a:rPr lang="en-US" b="1" dirty="0" smtClean="0"/>
              <a:t>      r = </a:t>
            </a:r>
            <a:r>
              <a:rPr lang="en-US" b="1" dirty="0" err="1" smtClean="0"/>
              <a:t>uv</a:t>
            </a:r>
            <a:r>
              <a:rPr lang="en-US" b="1" dirty="0" smtClean="0"/>
              <a:t> + </a:t>
            </a:r>
            <a:r>
              <a:rPr lang="en-US" b="1" dirty="0" err="1" smtClean="0"/>
              <a:t>ε</a:t>
            </a:r>
            <a:endParaRPr lang="en-US" b="1" dirty="0" smtClean="0"/>
          </a:p>
          <a:p>
            <a:r>
              <a:rPr lang="en-US" b="1" dirty="0" smtClean="0"/>
              <a:t>       u, v, </a:t>
            </a:r>
            <a:r>
              <a:rPr lang="en-US" b="1" dirty="0" err="1" smtClean="0"/>
              <a:t>ε</a:t>
            </a:r>
            <a:r>
              <a:rPr lang="en-US" b="1" dirty="0" smtClean="0"/>
              <a:t> ~ N(0,1)</a:t>
            </a:r>
            <a:endParaRPr lang="en-US" b="1" dirty="0"/>
          </a:p>
        </p:txBody>
      </p:sp>
      <p:sp>
        <p:nvSpPr>
          <p:cNvPr id="17" name="Title 1"/>
          <p:cNvSpPr>
            <a:spLocks noGrp="1"/>
          </p:cNvSpPr>
          <p:nvPr>
            <p:ph type="title"/>
          </p:nvPr>
        </p:nvSpPr>
        <p:spPr>
          <a:xfrm>
            <a:off x="628650" y="365126"/>
            <a:ext cx="7886700" cy="1325563"/>
          </a:xfrm>
        </p:spPr>
        <p:txBody>
          <a:bodyPr/>
          <a:lstStyle/>
          <a:p>
            <a:r>
              <a:rPr lang="en-US" dirty="0"/>
              <a:t>D</a:t>
            </a:r>
            <a:r>
              <a:rPr lang="en-US" dirty="0" smtClean="0"/>
              <a:t>o Symmetries Matter?</a:t>
            </a:r>
            <a:endParaRPr lang="en-US" dirty="0"/>
          </a:p>
        </p:txBody>
      </p:sp>
      <p:sp>
        <p:nvSpPr>
          <p:cNvPr id="18" name="TextBox 17"/>
          <p:cNvSpPr txBox="1"/>
          <p:nvPr/>
        </p:nvSpPr>
        <p:spPr>
          <a:xfrm>
            <a:off x="4731640" y="1579213"/>
            <a:ext cx="4264442" cy="5262979"/>
          </a:xfrm>
          <a:prstGeom prst="rect">
            <a:avLst/>
          </a:prstGeom>
          <a:noFill/>
        </p:spPr>
        <p:txBody>
          <a:bodyPr wrap="square" rtlCol="0">
            <a:spAutoFit/>
          </a:bodyPr>
          <a:lstStyle/>
          <a:p>
            <a:r>
              <a:rPr lang="en-US" sz="2400" dirty="0" smtClean="0"/>
              <a:t>Symmetric modes are identical, KL[ q | p] is “mode-seeking”,</a:t>
            </a:r>
          </a:p>
          <a:p>
            <a:r>
              <a:rPr lang="en-US" sz="2400" dirty="0"/>
              <a:t>s</a:t>
            </a:r>
            <a:r>
              <a:rPr lang="en-US" sz="2400" dirty="0" smtClean="0"/>
              <a:t>o we’re fine?</a:t>
            </a:r>
            <a:endParaRPr lang="en-US" sz="2400" dirty="0"/>
          </a:p>
          <a:p>
            <a:endParaRPr lang="en-US" sz="2400" b="1" dirty="0" smtClean="0"/>
          </a:p>
          <a:p>
            <a:r>
              <a:rPr lang="en-US" sz="2400" b="1" dirty="0" smtClean="0">
                <a:solidFill>
                  <a:schemeClr val="accent5"/>
                </a:solidFill>
              </a:rPr>
              <a:t>Modes are not always isolated!</a:t>
            </a:r>
            <a:endParaRPr lang="en-US" sz="2400" b="1" dirty="0">
              <a:solidFill>
                <a:schemeClr val="accent5"/>
              </a:solidFill>
            </a:endParaRPr>
          </a:p>
          <a:p>
            <a:endParaRPr lang="en-US" sz="2400" dirty="0" smtClean="0"/>
          </a:p>
          <a:p>
            <a:r>
              <a:rPr lang="en-US" sz="2400" dirty="0" smtClean="0"/>
              <a:t>In practice, </a:t>
            </a:r>
            <a:r>
              <a:rPr lang="en-US" sz="2400" dirty="0" err="1" smtClean="0"/>
              <a:t>variational</a:t>
            </a:r>
            <a:r>
              <a:rPr lang="en-US" sz="2400" dirty="0" smtClean="0"/>
              <a:t> posteriors (even MAP estimates) </a:t>
            </a:r>
            <a:r>
              <a:rPr lang="en-US" sz="2400" dirty="0" smtClean="0"/>
              <a:t>find degenerate solutions straddling </a:t>
            </a:r>
            <a:r>
              <a:rPr lang="en-US" sz="2400" dirty="0" smtClean="0"/>
              <a:t>multiple </a:t>
            </a:r>
            <a:r>
              <a:rPr lang="en-US" sz="2400" dirty="0" smtClean="0"/>
              <a:t>modes.</a:t>
            </a:r>
          </a:p>
          <a:p>
            <a:endParaRPr lang="en-US" sz="2400" dirty="0" smtClean="0"/>
          </a:p>
          <a:p>
            <a:pPr marL="0" lvl="1"/>
            <a:r>
              <a:rPr lang="en-US" sz="2400" dirty="0"/>
              <a:t>Yields poor predictions, biases model selection.</a:t>
            </a:r>
          </a:p>
          <a:p>
            <a:endParaRPr lang="en-US" sz="2400" dirty="0"/>
          </a:p>
        </p:txBody>
      </p:sp>
    </p:spTree>
    <p:extLst>
      <p:ext uri="{BB962C8B-B14F-4D97-AF65-F5344CB8AC3E}">
        <p14:creationId xmlns:p14="http://schemas.microsoft.com/office/powerpoint/2010/main" val="131083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Degenerate posteriors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5"/>
                </a:solidFill>
              </a:rPr>
              <a:t>Theory</a:t>
            </a:r>
            <a:r>
              <a:rPr lang="en-US" dirty="0" smtClean="0">
                <a:solidFill>
                  <a:schemeClr val="accent5"/>
                </a:solidFill>
              </a:rPr>
              <a:t> </a:t>
            </a:r>
            <a:r>
              <a:rPr lang="en-US" dirty="0">
                <a:solidFill>
                  <a:schemeClr val="accent1"/>
                </a:solidFill>
              </a:rPr>
              <a:t>(Nakajima et al., </a:t>
            </a:r>
            <a:r>
              <a:rPr lang="en-US" dirty="0" smtClean="0">
                <a:solidFill>
                  <a:schemeClr val="accent1"/>
                </a:solidFill>
              </a:rPr>
              <a:t>JMLR 2013</a:t>
            </a:r>
            <a:r>
              <a:rPr lang="en-US" dirty="0" smtClean="0">
                <a:solidFill>
                  <a:schemeClr val="accent1"/>
                </a:solidFill>
              </a:rPr>
              <a:t>): </a:t>
            </a:r>
            <a:r>
              <a:rPr lang="en-US" dirty="0" smtClean="0"/>
              <a:t>in Bayesian matrix factorization, VB shrinks small singular values to zero. </a:t>
            </a:r>
          </a:p>
          <a:p>
            <a:endParaRPr lang="en-US" dirty="0" smtClean="0"/>
          </a:p>
          <a:p>
            <a:endParaRPr lang="en-US" dirty="0"/>
          </a:p>
          <a:p>
            <a:pPr lvl="1"/>
            <a:r>
              <a:rPr lang="en-US" dirty="0"/>
              <a:t>“Implicit regularization” </a:t>
            </a:r>
            <a:r>
              <a:rPr lang="en-US" i="1" dirty="0"/>
              <a:t>not present in true posterior</a:t>
            </a:r>
            <a:r>
              <a:rPr lang="en-US" i="1" dirty="0" smtClean="0"/>
              <a:t>.</a:t>
            </a:r>
          </a:p>
          <a:p>
            <a:r>
              <a:rPr lang="en-US" dirty="0" smtClean="0"/>
              <a:t>Similar </a:t>
            </a:r>
            <a:r>
              <a:rPr lang="en-US" dirty="0"/>
              <a:t>effect observed </a:t>
            </a:r>
            <a:r>
              <a:rPr lang="en-US" dirty="0" smtClean="0"/>
              <a:t>with </a:t>
            </a:r>
            <a:r>
              <a:rPr lang="en-US" b="1" dirty="0" smtClean="0">
                <a:solidFill>
                  <a:schemeClr val="accent5">
                    <a:lumMod val="75000"/>
                  </a:schemeClr>
                </a:solidFill>
              </a:rPr>
              <a:t>component collapse </a:t>
            </a:r>
            <a:r>
              <a:rPr lang="en-US" dirty="0" smtClean="0"/>
              <a:t>in </a:t>
            </a:r>
            <a:r>
              <a:rPr lang="en-US" dirty="0" err="1" smtClean="0"/>
              <a:t>variational</a:t>
            </a:r>
            <a:r>
              <a:rPr lang="en-US" dirty="0" smtClean="0"/>
              <a:t> </a:t>
            </a:r>
            <a:r>
              <a:rPr lang="en-US" dirty="0" err="1" smtClean="0"/>
              <a:t>autoencoders</a:t>
            </a:r>
            <a:r>
              <a:rPr lang="en-US" dirty="0"/>
              <a:t> (</a:t>
            </a:r>
            <a:r>
              <a:rPr lang="en-US" dirty="0" err="1" smtClean="0"/>
              <a:t>Dinh</a:t>
            </a:r>
            <a:r>
              <a:rPr lang="en-US" dirty="0"/>
              <a:t> &amp; </a:t>
            </a:r>
            <a:r>
              <a:rPr lang="en-US" dirty="0" err="1" smtClean="0"/>
              <a:t>Dumoulin</a:t>
            </a:r>
            <a:r>
              <a:rPr lang="en-US" dirty="0" smtClean="0"/>
              <a:t>, 2014).</a:t>
            </a:r>
          </a:p>
          <a:p>
            <a:r>
              <a:rPr lang="en-US" dirty="0" smtClean="0"/>
              <a:t>Can we build approximations that let models use their full capacity?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500" y="2906899"/>
            <a:ext cx="2806700" cy="863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8" y="2914248"/>
            <a:ext cx="3657600" cy="838200"/>
          </a:xfrm>
          <a:prstGeom prst="rect">
            <a:avLst/>
          </a:prstGeom>
        </p:spPr>
      </p:pic>
    </p:spTree>
    <p:extLst>
      <p:ext uri="{BB962C8B-B14F-4D97-AF65-F5344CB8AC3E}">
        <p14:creationId xmlns:p14="http://schemas.microsoft.com/office/powerpoint/2010/main" val="76445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Symmetrized </a:t>
            </a:r>
            <a:r>
              <a:rPr lang="en-US" dirty="0" err="1" smtClean="0"/>
              <a:t>Variational</a:t>
            </a:r>
            <a:r>
              <a:rPr lang="en-US" dirty="0" smtClean="0"/>
              <a:t> Inference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825625"/>
                <a:ext cx="5029200" cy="4351338"/>
              </a:xfrm>
            </p:spPr>
            <p:txBody>
              <a:bodyPr>
                <a:normAutofit/>
              </a:bodyPr>
              <a:lstStyle/>
              <a:p>
                <a:pPr>
                  <a:spcAft>
                    <a:spcPts val="1000"/>
                  </a:spcAft>
                </a:pPr>
                <a:r>
                  <a:rPr lang="en-US" sz="2400" dirty="0" smtClean="0"/>
                  <a:t>Proposal: model true posterior by </a:t>
                </a:r>
                <a:r>
                  <a:rPr lang="en-US" sz="2400" b="1" dirty="0" smtClean="0">
                    <a:solidFill>
                      <a:schemeClr val="tx2"/>
                    </a:solidFill>
                  </a:rPr>
                  <a:t>encoding symmetries</a:t>
                </a:r>
                <a:r>
                  <a:rPr lang="en-US" sz="2400" dirty="0" smtClean="0">
                    <a:solidFill>
                      <a:schemeClr val="tx2"/>
                    </a:solidFill>
                  </a:rPr>
                  <a:t> </a:t>
                </a:r>
                <a:r>
                  <a:rPr lang="en-US" sz="2400" dirty="0" smtClean="0"/>
                  <a:t>in our approximation.</a:t>
                </a:r>
                <a:endParaRPr lang="en-US" sz="2400" dirty="0" smtClean="0"/>
              </a:p>
              <a:p>
                <a:pPr>
                  <a:spcAft>
                    <a:spcPts val="1000"/>
                  </a:spcAft>
                </a:pPr>
                <a:r>
                  <a:rPr lang="en-US" sz="2400" dirty="0" smtClean="0"/>
                  <a:t>Construct </a:t>
                </a:r>
                <a:r>
                  <a:rPr lang="en-US" sz="2400" b="1" dirty="0" smtClean="0">
                    <a:solidFill>
                      <a:schemeClr val="accent5">
                        <a:lumMod val="75000"/>
                      </a:schemeClr>
                    </a:solidFill>
                  </a:rPr>
                  <a:t>symmetrized posterior</a:t>
                </a:r>
                <a:r>
                  <a:rPr lang="en-US" sz="2400" dirty="0" smtClean="0">
                    <a:solidFill>
                      <a:schemeClr val="accent5">
                        <a:lumMod val="75000"/>
                      </a:schemeClr>
                    </a:solidFill>
                  </a:rPr>
                  <a:t> </a:t>
                </a:r>
                <a14:m>
                  <m:oMath xmlns:m="http://schemas.openxmlformats.org/officeDocument/2006/math">
                    <m:acc>
                      <m:accPr>
                        <m:chr m:val="̃"/>
                        <m:ctrlPr>
                          <a:rPr lang="en-US" sz="2400" i="1">
                            <a:latin typeface="Cambria Math" charset="0"/>
                          </a:rPr>
                        </m:ctrlPr>
                      </m:accPr>
                      <m:e>
                        <m:r>
                          <a:rPr lang="en-US" sz="2400" i="1">
                            <a:latin typeface="Cambria Math" charset="0"/>
                          </a:rPr>
                          <m:t>𝑞</m:t>
                        </m:r>
                      </m:e>
                    </m:acc>
                  </m:oMath>
                </a14:m>
                <a:r>
                  <a:rPr lang="en-US" sz="2400" dirty="0" smtClean="0"/>
                  <a:t> by mixing “base posterior” </a:t>
                </a:r>
                <a:r>
                  <a:rPr lang="en-US" sz="2400" dirty="0" smtClean="0"/>
                  <a:t>q* </a:t>
                </a:r>
                <a:r>
                  <a:rPr lang="en-US" sz="2400" dirty="0" smtClean="0"/>
                  <a:t>(e.g., Gaussian)</a:t>
                </a:r>
                <a:r>
                  <a:rPr lang="en-US" sz="2400" dirty="0" smtClean="0"/>
                  <a:t> </a:t>
                </a:r>
                <a:r>
                  <a:rPr lang="en-US" sz="2400" dirty="0" smtClean="0"/>
                  <a:t>over a symmetry </a:t>
                </a:r>
                <a:r>
                  <a:rPr lang="en-US" sz="2400" dirty="0" smtClean="0"/>
                  <a:t>group.</a:t>
                </a:r>
                <a:endParaRPr lang="en-US" sz="2400" dirty="0" smtClean="0"/>
              </a:p>
              <a:p>
                <a:pPr>
                  <a:spcAft>
                    <a:spcPts val="1000"/>
                  </a:spcAft>
                </a:pPr>
                <a:r>
                  <a:rPr lang="en-US" sz="2400" dirty="0" smtClean="0"/>
                  <a:t>Yields </a:t>
                </a:r>
                <a:r>
                  <a:rPr lang="en-US" sz="2400" b="1" dirty="0" smtClean="0">
                    <a:solidFill>
                      <a:schemeClr val="accent5">
                        <a:lumMod val="75000"/>
                      </a:schemeClr>
                    </a:solidFill>
                  </a:rPr>
                  <a:t>tighter evidence bound</a:t>
                </a:r>
                <a:r>
                  <a:rPr lang="en-US" sz="2400" dirty="0" smtClean="0"/>
                  <a:t>:</a:t>
                </a:r>
              </a:p>
              <a:p>
                <a:pPr>
                  <a:spcAft>
                    <a:spcPts val="1000"/>
                  </a:spcAft>
                </a:pPr>
                <a:endParaRPr lang="en-US" sz="2400" dirty="0" smtClean="0"/>
              </a:p>
              <a:p>
                <a:pPr>
                  <a:spcAft>
                    <a:spcPts val="1000"/>
                  </a:spcAft>
                </a:pPr>
                <a:r>
                  <a:rPr lang="en-US" sz="2400" dirty="0" smtClean="0"/>
                  <a:t>Can (sometimes) be done efficiently!</a:t>
                </a:r>
                <a:endParaRPr lang="en-US" sz="2400" dirty="0" smtClean="0"/>
              </a:p>
              <a:p>
                <a:pPr>
                  <a:spcAft>
                    <a:spcPts val="1000"/>
                  </a:spcAft>
                </a:pPr>
                <a:endParaRPr lang="en-US" sz="2400" dirty="0"/>
              </a:p>
              <a:p>
                <a:pPr>
                  <a:spcAft>
                    <a:spcPts val="1000"/>
                  </a:spcAft>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825625"/>
                <a:ext cx="5029200" cy="4351338"/>
              </a:xfrm>
              <a:blipFill rotWithShape="0">
                <a:blip r:embed="rId3"/>
                <a:stretch>
                  <a:fillRect l="-1576" t="-1961" r="-1697"/>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92" y="4761846"/>
            <a:ext cx="6810618" cy="7362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9812" y="1714499"/>
            <a:ext cx="2929929" cy="2929929"/>
          </a:xfrm>
          <a:prstGeom prst="rect">
            <a:avLst/>
          </a:prstGeom>
        </p:spPr>
      </p:pic>
    </p:spTree>
    <p:extLst>
      <p:ext uri="{BB962C8B-B14F-4D97-AF65-F5344CB8AC3E}">
        <p14:creationId xmlns:p14="http://schemas.microsoft.com/office/powerpoint/2010/main" val="1482292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S</a:t>
            </a:r>
            <a:r>
              <a:rPr lang="en-US" sz="3200" dirty="0" err="1" smtClean="0"/>
              <a:t>ymmetrization</a:t>
            </a:r>
            <a:r>
              <a:rPr lang="en-US" sz="3200" dirty="0" smtClean="0"/>
              <a:t> </a:t>
            </a:r>
            <a:r>
              <a:rPr lang="en-US" sz="3200" dirty="0" smtClean="0"/>
              <a:t>avoids implicit </a:t>
            </a:r>
            <a:r>
              <a:rPr lang="en-US" sz="3200" dirty="0" smtClean="0"/>
              <a:t>regularization</a:t>
            </a:r>
            <a:r>
              <a:rPr lang="en-US" dirty="0" smtClean="0"/>
              <a:t>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852" y="1528445"/>
            <a:ext cx="6153775" cy="4351338"/>
          </a:xfrm>
        </p:spPr>
      </p:pic>
      <p:sp>
        <p:nvSpPr>
          <p:cNvPr id="5" name="TextBox 4"/>
          <p:cNvSpPr txBox="1"/>
          <p:nvPr/>
        </p:nvSpPr>
        <p:spPr>
          <a:xfrm>
            <a:off x="2434590" y="6057900"/>
            <a:ext cx="6537960" cy="369332"/>
          </a:xfrm>
          <a:prstGeom prst="rect">
            <a:avLst/>
          </a:prstGeom>
          <a:noFill/>
        </p:spPr>
        <p:txBody>
          <a:bodyPr wrap="square" rtlCol="0">
            <a:spAutoFit/>
          </a:bodyPr>
          <a:lstStyle/>
          <a:p>
            <a:r>
              <a:rPr lang="en-US" dirty="0" smtClean="0"/>
              <a:t>Toy scalar factorization model </a:t>
            </a:r>
            <a:r>
              <a:rPr lang="en-US" smtClean="0"/>
              <a:t>(predictive means)</a:t>
            </a:r>
            <a:endParaRPr lang="en-US"/>
          </a:p>
        </p:txBody>
      </p:sp>
    </p:spTree>
    <p:extLst>
      <p:ext uri="{BB962C8B-B14F-4D97-AF65-F5344CB8AC3E}">
        <p14:creationId xmlns:p14="http://schemas.microsoft.com/office/powerpoint/2010/main" val="199205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Symmetrized m</a:t>
            </a:r>
            <a:r>
              <a:rPr lang="en-US" dirty="0" smtClean="0"/>
              <a:t>atrix </a:t>
            </a:r>
            <a:r>
              <a:rPr lang="en-US" dirty="0" smtClean="0"/>
              <a:t>factorization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99767" y="2426970"/>
            <a:ext cx="3700744" cy="3128010"/>
          </a:xfrm>
        </p:spPr>
      </p:pic>
      <p:sp>
        <p:nvSpPr>
          <p:cNvPr id="6" name="TextBox 5"/>
          <p:cNvSpPr txBox="1"/>
          <p:nvPr/>
        </p:nvSpPr>
        <p:spPr>
          <a:xfrm>
            <a:off x="628650" y="1666638"/>
            <a:ext cx="8060430" cy="369332"/>
          </a:xfrm>
          <a:prstGeom prst="rect">
            <a:avLst/>
          </a:prstGeom>
          <a:noFill/>
        </p:spPr>
        <p:txBody>
          <a:bodyPr wrap="square" rtlCol="0">
            <a:spAutoFit/>
          </a:bodyPr>
          <a:lstStyle/>
          <a:p>
            <a:r>
              <a:rPr lang="en-US" dirty="0" smtClean="0"/>
              <a:t>Can efficiently approximate (isotropic) Gaussian mixture over orthogonal group O(k). </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15" y="2404110"/>
            <a:ext cx="4101885" cy="3128010"/>
          </a:xfrm>
          <a:prstGeom prst="rect">
            <a:avLst/>
          </a:prstGeom>
        </p:spPr>
      </p:pic>
      <p:sp>
        <p:nvSpPr>
          <p:cNvPr id="8" name="TextBox 7"/>
          <p:cNvSpPr txBox="1"/>
          <p:nvPr/>
        </p:nvSpPr>
        <p:spPr>
          <a:xfrm>
            <a:off x="1167204" y="5612210"/>
            <a:ext cx="3041726" cy="923330"/>
          </a:xfrm>
          <a:prstGeom prst="rect">
            <a:avLst/>
          </a:prstGeom>
          <a:noFill/>
        </p:spPr>
        <p:txBody>
          <a:bodyPr wrap="square" rtlCol="0">
            <a:spAutoFit/>
          </a:bodyPr>
          <a:lstStyle/>
          <a:p>
            <a:r>
              <a:rPr lang="en-US" b="1" dirty="0" smtClean="0">
                <a:solidFill>
                  <a:schemeClr val="accent5">
                    <a:lumMod val="75000"/>
                  </a:schemeClr>
                </a:solidFill>
              </a:rPr>
              <a:t>Symmetrized VI uses full model capacity</a:t>
            </a:r>
          </a:p>
          <a:p>
            <a:r>
              <a:rPr lang="en-US" b="1" dirty="0" smtClean="0">
                <a:solidFill>
                  <a:schemeClr val="accent5">
                    <a:lumMod val="75000"/>
                  </a:schemeClr>
                </a:solidFill>
              </a:rPr>
              <a:t>(no implicit regularization) </a:t>
            </a:r>
            <a:endParaRPr lang="en-US" b="1" dirty="0">
              <a:solidFill>
                <a:schemeClr val="accent5">
                  <a:lumMod val="75000"/>
                </a:schemeClr>
              </a:solidFill>
            </a:endParaRPr>
          </a:p>
        </p:txBody>
      </p:sp>
      <p:sp>
        <p:nvSpPr>
          <p:cNvPr id="9" name="TextBox 8"/>
          <p:cNvSpPr txBox="1"/>
          <p:nvPr/>
        </p:nvSpPr>
        <p:spPr>
          <a:xfrm>
            <a:off x="5673090" y="5598763"/>
            <a:ext cx="3139440" cy="369332"/>
          </a:xfrm>
          <a:prstGeom prst="rect">
            <a:avLst/>
          </a:prstGeom>
          <a:noFill/>
        </p:spPr>
        <p:txBody>
          <a:bodyPr wrap="square" rtlCol="0">
            <a:spAutoFit/>
          </a:bodyPr>
          <a:lstStyle/>
          <a:p>
            <a:r>
              <a:rPr lang="en-US" b="1" dirty="0">
                <a:solidFill>
                  <a:schemeClr val="accent5">
                    <a:lumMod val="75000"/>
                  </a:schemeClr>
                </a:solidFill>
              </a:rPr>
              <a:t>I</a:t>
            </a:r>
            <a:r>
              <a:rPr lang="en-US" b="1" dirty="0" smtClean="0">
                <a:solidFill>
                  <a:schemeClr val="accent5">
                    <a:lumMod val="75000"/>
                  </a:schemeClr>
                </a:solidFill>
              </a:rPr>
              <a:t>mproves predictions!</a:t>
            </a:r>
            <a:endParaRPr lang="en-US" b="1" dirty="0">
              <a:solidFill>
                <a:schemeClr val="accent5">
                  <a:lumMod val="75000"/>
                </a:schemeClr>
              </a:solidFill>
            </a:endParaRPr>
          </a:p>
        </p:txBody>
      </p:sp>
    </p:spTree>
    <p:extLst>
      <p:ext uri="{BB962C8B-B14F-4D97-AF65-F5344CB8AC3E}">
        <p14:creationId xmlns:p14="http://schemas.microsoft.com/office/powerpoint/2010/main" val="205994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t>
            </a:r>
            <a:r>
              <a:rPr lang="en-US" dirty="0" smtClean="0"/>
              <a:t>mixtures over common </a:t>
            </a:r>
            <a:r>
              <a:rPr lang="en-US" dirty="0" smtClean="0"/>
              <a:t>symmetries?</a:t>
            </a:r>
          </a:p>
          <a:p>
            <a:pPr lvl="1"/>
            <a:r>
              <a:rPr lang="en-US" dirty="0"/>
              <a:t>(</a:t>
            </a:r>
            <a:r>
              <a:rPr lang="en-US" dirty="0" smtClean="0"/>
              <a:t>non-isotropic) orthogonal transforms </a:t>
            </a:r>
          </a:p>
          <a:p>
            <a:pPr lvl="1"/>
            <a:r>
              <a:rPr lang="en-US" dirty="0" smtClean="0"/>
              <a:t>Permutations  </a:t>
            </a:r>
          </a:p>
          <a:p>
            <a:pPr lvl="1"/>
            <a:r>
              <a:rPr lang="en-US" dirty="0" smtClean="0"/>
              <a:t>Scaling / translation / compositions of </a:t>
            </a:r>
            <a:r>
              <a:rPr lang="en-US" dirty="0" smtClean="0"/>
              <a:t>symmetries</a:t>
            </a:r>
          </a:p>
          <a:p>
            <a:r>
              <a:rPr lang="en-US" dirty="0" smtClean="0"/>
              <a:t>General recipe: frame as hierarchical </a:t>
            </a:r>
            <a:r>
              <a:rPr lang="en-US" dirty="0" err="1"/>
              <a:t>v</a:t>
            </a:r>
            <a:r>
              <a:rPr lang="en-US" dirty="0" err="1" smtClean="0"/>
              <a:t>ariational</a:t>
            </a:r>
            <a:r>
              <a:rPr lang="en-US" dirty="0" smtClean="0"/>
              <a:t> model (</a:t>
            </a:r>
            <a:r>
              <a:rPr lang="en-US" dirty="0" err="1" smtClean="0"/>
              <a:t>Ranganath</a:t>
            </a:r>
            <a:r>
              <a:rPr lang="en-US" dirty="0" smtClean="0"/>
              <a:t> et al., 2015)?</a:t>
            </a:r>
            <a:endParaRPr lang="en-US" dirty="0" smtClean="0"/>
          </a:p>
          <a:p>
            <a:r>
              <a:rPr lang="en-US" dirty="0" smtClean="0"/>
              <a:t>Can we symmetrize more “interesting” posteriors? (normalizing flows, GPs, particle/sample-based)</a:t>
            </a:r>
          </a:p>
          <a:p>
            <a:r>
              <a:rPr lang="en-US" dirty="0"/>
              <a:t>When is </a:t>
            </a:r>
            <a:r>
              <a:rPr lang="en-US" dirty="0" err="1"/>
              <a:t>symmetrization</a:t>
            </a:r>
            <a:r>
              <a:rPr lang="en-US" dirty="0"/>
              <a:t> helpful? </a:t>
            </a:r>
          </a:p>
          <a:p>
            <a:pPr lvl="1"/>
            <a:r>
              <a:rPr lang="en-US" dirty="0" smtClean="0"/>
              <a:t>p</a:t>
            </a:r>
            <a:r>
              <a:rPr lang="en-US" dirty="0" smtClean="0"/>
              <a:t>rediction?</a:t>
            </a:r>
            <a:r>
              <a:rPr lang="en-US" dirty="0"/>
              <a:t> </a:t>
            </a:r>
            <a:r>
              <a:rPr lang="en-US" dirty="0" smtClean="0"/>
              <a:t>ARD? model </a:t>
            </a:r>
            <a:r>
              <a:rPr lang="en-US" dirty="0" smtClean="0"/>
              <a:t>comparison/selection</a:t>
            </a:r>
            <a:r>
              <a:rPr lang="en-US" dirty="0" smtClean="0"/>
              <a:t>?</a:t>
            </a:r>
          </a:p>
          <a:p>
            <a:pPr lvl="1"/>
            <a:r>
              <a:rPr lang="en-US" dirty="0" smtClean="0"/>
              <a:t>Enables inclusive divergences </a:t>
            </a:r>
            <a:r>
              <a:rPr lang="en-US" dirty="0"/>
              <a:t>(non-mode-seeking</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992857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2934</TotalTime>
  <Words>808</Words>
  <Application>Microsoft Macintosh PowerPoint</Application>
  <PresentationFormat>On-screen Show (4:3)</PresentationFormat>
  <Paragraphs>86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Cambria Math</vt:lpstr>
      <vt:lpstr>Arial</vt:lpstr>
      <vt:lpstr>Office Theme</vt:lpstr>
      <vt:lpstr>Symmetrized Variational Inference</vt:lpstr>
      <vt:lpstr>Parameter Symmetries</vt:lpstr>
      <vt:lpstr>Do Symmetries Matter?</vt:lpstr>
      <vt:lpstr>Degenerate posteriors</vt:lpstr>
      <vt:lpstr>Symmetrized Variational Inference</vt:lpstr>
      <vt:lpstr>Symmetrization avoids implicit regularization </vt:lpstr>
      <vt:lpstr>Symmetrized matrix factorization</vt:lpstr>
      <vt:lpstr>Questions </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Symmetrized Variational Inference</dc:title>
  <dc:creator>David Moore</dc:creator>
  <cp:lastModifiedBy>David Moore</cp:lastModifiedBy>
  <cp:revision>133</cp:revision>
  <dcterms:created xsi:type="dcterms:W3CDTF">2016-12-05T13:13:06Z</dcterms:created>
  <dcterms:modified xsi:type="dcterms:W3CDTF">2016-12-08T14:56:36Z</dcterms:modified>
</cp:coreProperties>
</file>