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67" r:id="rId4"/>
    <p:sldId id="268" r:id="rId5"/>
    <p:sldId id="270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8" autoAdjust="0"/>
    <p:restoredTop sz="56000" autoAdjust="0"/>
  </p:normalViewPr>
  <p:slideViewPr>
    <p:cSldViewPr>
      <p:cViewPr varScale="1">
        <p:scale>
          <a:sx n="36" d="100"/>
          <a:sy n="36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F96006F0-C61D-426E-AF30-E5BF54D0F6B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240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3E430CA7-505E-4DBF-87C6-B45E2273A54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658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A7817-880E-4D6B-9291-9DAFCC4C1129}" type="slidenum">
              <a:rPr lang="en-NZ"/>
              <a:pPr/>
              <a:t>1</a:t>
            </a:fld>
            <a:endParaRPr lang="en-NZ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A9427-A6B5-44BE-B994-7263FF5C670C}" type="slidenum">
              <a:rPr lang="en-NZ"/>
              <a:pPr/>
              <a:t>10</a:t>
            </a:fld>
            <a:endParaRPr lang="en-NZ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/>
              <a:t>This is the only change</a:t>
            </a:r>
          </a:p>
          <a:p>
            <a:pPr>
              <a:buFontTx/>
              <a:buChar char="•"/>
            </a:pPr>
            <a:r>
              <a:rPr lang="en-NZ"/>
              <a:t>Later we will see how to select good values for the initial x and y velocities based on the orientation and power of the launching device.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0FCF0-937F-454F-B206-1312ADCED241}" type="slidenum">
              <a:rPr lang="en-NZ"/>
              <a:pPr/>
              <a:t>11</a:t>
            </a:fld>
            <a:endParaRPr lang="en-NZ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/>
              <a:t>We have until now always dealt with our objects from a linear perspective – move them so many units along the x-axis, and so many along the y-axis.</a:t>
            </a:r>
          </a:p>
          <a:p>
            <a:pPr>
              <a:buFontTx/>
              <a:buChar char="•"/>
            </a:pPr>
            <a:r>
              <a:rPr lang="en-NZ"/>
              <a:t>Often, however, we want to deal with objects in, sort of, a circular perspective. For example we might want to turn an object some number of degrees, we might want to rotate an object some number of degrees.</a:t>
            </a:r>
          </a:p>
          <a:p>
            <a:pPr>
              <a:buFontTx/>
              <a:buChar char="•"/>
            </a:pPr>
            <a:r>
              <a:rPr lang="en-NZ"/>
              <a:t>To do these things, we need to think about angles around a circle.</a:t>
            </a:r>
          </a:p>
          <a:p>
            <a:pPr>
              <a:buFontTx/>
              <a:buChar char="•"/>
            </a:pPr>
            <a:r>
              <a:rPr lang="en-NZ"/>
              <a:t>Note however, that angles around a circle still have linear components. Every point on the circumference of a circle is just an (x,y) pair.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EF7EB-E0BD-4D2B-B817-87795B9CB4F3}" type="slidenum">
              <a:rPr lang="en-NZ"/>
              <a:pPr/>
              <a:t>12</a:t>
            </a:fld>
            <a:endParaRPr lang="en-NZ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/>
              <a:t>If we think of any point in space, we can view it relative to the origin (0,0)</a:t>
            </a:r>
          </a:p>
          <a:p>
            <a:pPr>
              <a:buFontTx/>
              <a:buChar char="•"/>
            </a:pPr>
            <a:r>
              <a:rPr lang="en-NZ"/>
              <a:t>Its x and y values determine a right triangle with the origin, as illustrated.</a:t>
            </a:r>
          </a:p>
          <a:p>
            <a:pPr>
              <a:buFontTx/>
              <a:buChar char="•"/>
            </a:pPr>
            <a:r>
              <a:rPr lang="en-NZ"/>
              <a:t>The relationships between the angle at the origin, the length of the line, and the lengths of x and y are constant.</a:t>
            </a:r>
          </a:p>
          <a:p>
            <a:pPr>
              <a:buFontTx/>
              <a:buChar char="•"/>
            </a:pPr>
            <a:r>
              <a:rPr lang="en-NZ"/>
              <a:t>That is, for a given angle, the ratios of the length (hypotenuse) and the legs are fixed.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7D3DD-CA6E-46E5-B889-D0F462FB1FB0}" type="slidenum">
              <a:rPr lang="en-NZ"/>
              <a:pPr/>
              <a:t>13</a:t>
            </a:fld>
            <a:endParaRPr lang="en-NZ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As y gets longer, h gets longer too, to maintain the angle. For a fixed angle, the ratio of y to h is a constant. </a:t>
            </a:r>
          </a:p>
          <a:p>
            <a:pPr>
              <a:buFontTx/>
              <a:buChar char="•"/>
            </a:pPr>
            <a:r>
              <a:rPr lang="en-NZ" dirty="0"/>
              <a:t>This ratio is called the “</a:t>
            </a:r>
            <a:r>
              <a:rPr lang="en-NZ" dirty="0" smtClean="0"/>
              <a:t>sine” </a:t>
            </a:r>
            <a:r>
              <a:rPr lang="en-NZ" dirty="0"/>
              <a:t>of the angle.</a:t>
            </a:r>
          </a:p>
          <a:p>
            <a:pPr>
              <a:buFontTx/>
              <a:buChar char="•"/>
            </a:pPr>
            <a:r>
              <a:rPr lang="en-NZ" dirty="0"/>
              <a:t>The same is true for x and h. That ratio is the cosine.</a:t>
            </a:r>
          </a:p>
          <a:p>
            <a:pPr>
              <a:buFontTx/>
              <a:buChar char="•"/>
            </a:pPr>
            <a:r>
              <a:rPr lang="en-NZ" dirty="0"/>
              <a:t>The </a:t>
            </a:r>
            <a:r>
              <a:rPr lang="en-NZ" dirty="0" smtClean="0"/>
              <a:t>sine </a:t>
            </a:r>
            <a:r>
              <a:rPr lang="en-NZ" dirty="0"/>
              <a:t>and </a:t>
            </a:r>
            <a:r>
              <a:rPr lang="en-NZ" dirty="0" smtClean="0"/>
              <a:t>cosine </a:t>
            </a:r>
            <a:r>
              <a:rPr lang="en-NZ" dirty="0"/>
              <a:t>of any angle can be gotten from the computer </a:t>
            </a:r>
          </a:p>
          <a:p>
            <a:pPr>
              <a:buFontTx/>
              <a:buChar char="•"/>
            </a:pPr>
            <a:r>
              <a:rPr lang="en-NZ" dirty="0" smtClean="0"/>
              <a:t>Math::Sin</a:t>
            </a:r>
            <a:r>
              <a:rPr lang="en-NZ" baseline="0" dirty="0" smtClean="0"/>
              <a:t> and Math::Cos</a:t>
            </a:r>
            <a:endParaRPr lang="en-NZ" dirty="0"/>
          </a:p>
          <a:p>
            <a:pPr>
              <a:buFontTx/>
              <a:buChar char="•"/>
            </a:pPr>
            <a:r>
              <a:rPr lang="en-NZ" dirty="0"/>
              <a:t>We can use these relationships to do lots of useful things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01D9A-5E74-43BE-B984-4322F19DC53F}" type="slidenum">
              <a:rPr lang="en-NZ"/>
              <a:pPr/>
              <a:t>14</a:t>
            </a:fld>
            <a:endParaRPr lang="en-NZ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Imagine, for example, that we want to draw a </a:t>
            </a:r>
            <a:r>
              <a:rPr lang="en-NZ" dirty="0" smtClean="0"/>
              <a:t>line of </a:t>
            </a:r>
            <a:r>
              <a:rPr lang="en-NZ" dirty="0"/>
              <a:t>d </a:t>
            </a:r>
            <a:r>
              <a:rPr lang="en-NZ" dirty="0" smtClean="0"/>
              <a:t>pixels, </a:t>
            </a:r>
            <a:r>
              <a:rPr lang="en-NZ" dirty="0"/>
              <a:t>off at angle a.</a:t>
            </a:r>
          </a:p>
          <a:p>
            <a:pPr>
              <a:buFontTx/>
              <a:buChar char="•"/>
            </a:pPr>
            <a:r>
              <a:rPr lang="en-NZ" dirty="0"/>
              <a:t>This is sort of like Turtle </a:t>
            </a:r>
            <a:r>
              <a:rPr lang="en-NZ" dirty="0" smtClean="0"/>
              <a:t>graphics</a:t>
            </a:r>
          </a:p>
          <a:p>
            <a:pPr>
              <a:buFontTx/>
              <a:buChar char="•"/>
            </a:pPr>
            <a:r>
              <a:rPr lang="en-US" dirty="0" smtClean="0"/>
              <a:t>Assume</a:t>
            </a:r>
            <a:r>
              <a:rPr lang="en-US" baseline="0" dirty="0" smtClean="0"/>
              <a:t> 0,0 is the origin. Then if you knew x and y of the endpoint, you could use the Graphics::</a:t>
            </a:r>
            <a:r>
              <a:rPr lang="en-US" baseline="0" dirty="0" err="1" smtClean="0"/>
              <a:t>DrawLine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pen,stpt,endpt</a:t>
            </a:r>
            <a:r>
              <a:rPr lang="en-US" baseline="0" dirty="0" smtClean="0"/>
              <a:t>) command</a:t>
            </a:r>
            <a:endParaRPr lang="en-NZ" dirty="0"/>
          </a:p>
          <a:p>
            <a:pPr>
              <a:buFontTx/>
              <a:buChar char="•"/>
            </a:pPr>
            <a:r>
              <a:rPr lang="en-NZ" dirty="0"/>
              <a:t>What are x and y?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If we are starting from 0,0 we just draw the line to X,Y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If we are starting from any other start point, we just add X to our</a:t>
            </a:r>
            <a:r>
              <a:rPr lang="en-NZ" baseline="0" dirty="0" smtClean="0"/>
              <a:t> current x coordinate and Y to our current y coordinate.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329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058EC-8CE7-4D78-9AB6-6C3F1C6C73AD}" type="slidenum">
              <a:rPr lang="en-NZ"/>
              <a:pPr/>
              <a:t>16</a:t>
            </a:fld>
            <a:endParaRPr lang="en-NZ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We could build</a:t>
            </a:r>
            <a:r>
              <a:rPr lang="en-US" baseline="0" dirty="0" smtClean="0"/>
              <a:t> an application like this</a:t>
            </a:r>
          </a:p>
          <a:p>
            <a:pPr>
              <a:buFontTx/>
              <a:buChar char="•"/>
            </a:pPr>
            <a:r>
              <a:rPr lang="en-US" baseline="0" dirty="0" smtClean="0"/>
              <a:t>You have the start point. You use the equations on the previous slide to compute x and y for a line of length 300 and an angle of 45</a:t>
            </a:r>
          </a:p>
          <a:p>
            <a:pPr>
              <a:buFontTx/>
              <a:buChar char="•"/>
            </a:pPr>
            <a:r>
              <a:rPr lang="en-US" baseline="0" dirty="0" smtClean="0"/>
              <a:t>That tells you how many pixels to move in the x direction, and how many pixels to move in the y direction</a:t>
            </a:r>
            <a:endParaRPr lang="en-NZ" dirty="0" smtClean="0"/>
          </a:p>
          <a:p>
            <a:pPr>
              <a:buFontTx/>
              <a:buChar char="•"/>
            </a:pPr>
            <a:r>
              <a:rPr lang="en-NZ" dirty="0" smtClean="0"/>
              <a:t>Note </a:t>
            </a:r>
            <a:r>
              <a:rPr lang="en-NZ" dirty="0"/>
              <a:t>that the angle is defined relative to the algebraic number line, where 0 degrees is pointing East, and angle goes clockwise.</a:t>
            </a:r>
          </a:p>
          <a:p>
            <a:pPr>
              <a:buFontTx/>
              <a:buChar char="•"/>
            </a:pPr>
            <a:r>
              <a:rPr lang="en-NZ" dirty="0"/>
              <a:t>Note also that the trig functions are all computed relative to (0,0). Our line doesn’t start at (0,0), it starts at the location of the red dot.</a:t>
            </a:r>
          </a:p>
          <a:p>
            <a:pPr>
              <a:buFontTx/>
              <a:buChar char="•"/>
            </a:pPr>
            <a:r>
              <a:rPr lang="en-NZ" dirty="0"/>
              <a:t>To make this work, we have to “translate” the line. This is just a fancy name for shifting it over by adding a value to x and y.</a:t>
            </a:r>
          </a:p>
          <a:p>
            <a:pPr>
              <a:buFontTx/>
              <a:buChar char="•"/>
            </a:pPr>
            <a:r>
              <a:rPr lang="en-NZ" dirty="0"/>
              <a:t>We’ll see this in the code…..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One other thing to note 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Math functions don’t do angles in degrees, they</a:t>
            </a:r>
            <a:r>
              <a:rPr lang="en-US" baseline="0" dirty="0" smtClean="0"/>
              <a:t> do them in radians. </a:t>
            </a:r>
            <a:r>
              <a:rPr lang="en-US" baseline="0" smtClean="0"/>
              <a:t>2*Pi </a:t>
            </a:r>
            <a:r>
              <a:rPr lang="en-US" baseline="0" dirty="0" smtClean="0"/>
              <a:t>radians = 360 degrees. So you must translate your angle in degrees into some fractional radian, as shown.</a:t>
            </a:r>
            <a:endParaRPr lang="en-US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17</a:t>
            </a:fld>
            <a:endParaRPr lang="en-N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4E916-578A-4686-96FA-5DDDF1AD54C8}" type="slidenum">
              <a:rPr lang="en-NZ"/>
              <a:pPr/>
              <a:t>18</a:t>
            </a:fld>
            <a:endParaRPr lang="en-NZ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If you think about it, what we did was take the point (D,0) and rotate it </a:t>
            </a:r>
            <a:r>
              <a:rPr lang="en-US" dirty="0" smtClean="0"/>
              <a:t>around the origin (0,0) by </a:t>
            </a:r>
            <a:r>
              <a:rPr lang="en-US" dirty="0"/>
              <a:t>the specific angle. </a:t>
            </a:r>
          </a:p>
          <a:p>
            <a:pPr>
              <a:buFontTx/>
              <a:buChar char="•"/>
            </a:pPr>
            <a:r>
              <a:rPr lang="en-US" dirty="0"/>
              <a:t>In the more general case, you can take any point (X,Y) and rotate </a:t>
            </a:r>
            <a:r>
              <a:rPr lang="en-US" dirty="0" smtClean="0"/>
              <a:t>it</a:t>
            </a:r>
            <a:r>
              <a:rPr lang="en-US" baseline="0" dirty="0" smtClean="0"/>
              <a:t> around it (0,0) by a given angle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The equations are given. (You can go through the maths yourself</a:t>
            </a:r>
            <a:r>
              <a:rPr lang="en-US" dirty="0" smtClean="0"/>
              <a:t>…)</a:t>
            </a:r>
          </a:p>
          <a:p>
            <a:pPr>
              <a:buFontTx/>
              <a:buChar char="•"/>
            </a:pPr>
            <a:endParaRPr lang="en-NZ" dirty="0" smtClean="0"/>
          </a:p>
          <a:p>
            <a:pPr>
              <a:buFontTx/>
              <a:buChar char="•"/>
            </a:pPr>
            <a:r>
              <a:rPr lang="en-NZ" dirty="0" smtClean="0"/>
              <a:t>Take some time this evening to look over the maths here and make sure you understand it. Tomorrow,</a:t>
            </a:r>
            <a:r>
              <a:rPr lang="en-NZ" baseline="0" dirty="0" smtClean="0"/>
              <a:t> we will use these computations to fire cannons at things.</a:t>
            </a:r>
            <a:endParaRPr lang="en-NZ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BE610-D9E1-4B06-9DF1-5E35E1402363}" type="slidenum">
              <a:rPr lang="en-NZ"/>
              <a:pPr/>
              <a:t>2</a:t>
            </a:fld>
            <a:endParaRPr lang="en-NZ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Things are always being launched in computer games</a:t>
            </a:r>
          </a:p>
          <a:p>
            <a:pPr>
              <a:buFontTx/>
              <a:buChar char="•"/>
            </a:pPr>
            <a:r>
              <a:rPr lang="en-NZ" dirty="0"/>
              <a:t>We want to animate this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EDD45-AF73-4656-90A9-53F75E519BBC}" type="slidenum">
              <a:rPr lang="en-NZ"/>
              <a:pPr/>
              <a:t>3</a:t>
            </a:fld>
            <a:endParaRPr lang="en-NZ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There are many different projectile situations, but all can be handled the same way</a:t>
            </a:r>
          </a:p>
          <a:p>
            <a:pPr>
              <a:buFontTx/>
              <a:buChar char="•"/>
            </a:pPr>
            <a:r>
              <a:rPr lang="en-NZ" dirty="0"/>
              <a:t>Essentially we move the object as we have always done, by adding an </a:t>
            </a:r>
            <a:r>
              <a:rPr lang="en-NZ" dirty="0" err="1"/>
              <a:t>XVel</a:t>
            </a:r>
            <a:r>
              <a:rPr lang="en-NZ" dirty="0"/>
              <a:t> term and a </a:t>
            </a:r>
            <a:r>
              <a:rPr lang="en-NZ" dirty="0" err="1"/>
              <a:t>YVel</a:t>
            </a:r>
            <a:r>
              <a:rPr lang="en-NZ" dirty="0"/>
              <a:t> term.</a:t>
            </a:r>
          </a:p>
          <a:p>
            <a:pPr>
              <a:buFontTx/>
              <a:buChar char="•"/>
            </a:pPr>
            <a:r>
              <a:rPr lang="en-NZ" dirty="0"/>
              <a:t>Accurate (or sufficiently accurate) trajectories are created by using the correct function for </a:t>
            </a:r>
            <a:r>
              <a:rPr lang="en-NZ" dirty="0" err="1"/>
              <a:t>XVel</a:t>
            </a:r>
            <a:r>
              <a:rPr lang="en-NZ" dirty="0"/>
              <a:t>(t) </a:t>
            </a:r>
            <a:r>
              <a:rPr lang="en-NZ" dirty="0" smtClean="0"/>
              <a:t> - </a:t>
            </a:r>
            <a:r>
              <a:rPr lang="en-NZ" dirty="0" err="1" smtClean="0"/>
              <a:t>xVelocity</a:t>
            </a:r>
            <a:r>
              <a:rPr lang="en-NZ" dirty="0" smtClean="0"/>
              <a:t> as a function of time, or how the speed of the object changes</a:t>
            </a:r>
            <a:r>
              <a:rPr lang="en-NZ" baseline="0" dirty="0" smtClean="0"/>
              <a:t> as time passes</a:t>
            </a:r>
            <a:r>
              <a:rPr lang="en-NZ" dirty="0" smtClean="0"/>
              <a:t> -- and </a:t>
            </a:r>
            <a:r>
              <a:rPr lang="en-NZ" dirty="0" err="1"/>
              <a:t>YVel</a:t>
            </a:r>
            <a:r>
              <a:rPr lang="en-NZ" dirty="0"/>
              <a:t>(t</a:t>
            </a:r>
            <a:r>
              <a:rPr lang="en-NZ" dirty="0" smtClean="0"/>
              <a:t>)</a:t>
            </a:r>
          </a:p>
          <a:p>
            <a:pPr>
              <a:buFontTx/>
              <a:buChar char="•"/>
            </a:pPr>
            <a:r>
              <a:rPr lang="en-NZ" b="1" i="1" dirty="0" smtClean="0"/>
              <a:t>Note</a:t>
            </a:r>
            <a:r>
              <a:rPr lang="en-NZ" b="1" i="1" baseline="0" dirty="0" smtClean="0"/>
              <a:t> that this movement is different from the directional movement of your sprite, and must be handled separately.</a:t>
            </a:r>
          </a:p>
          <a:p>
            <a:pPr>
              <a:buFontTx/>
              <a:buChar char="•"/>
            </a:pPr>
            <a:r>
              <a:rPr lang="en-NZ" baseline="0" dirty="0" smtClean="0"/>
              <a:t>Specifically, when animating projectile movement, it is simplest to recombine magnitude and direction into </a:t>
            </a:r>
            <a:r>
              <a:rPr lang="en-NZ" baseline="0" dirty="0" err="1" smtClean="0"/>
              <a:t>xVel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yVel</a:t>
            </a:r>
            <a:r>
              <a:rPr lang="en-NZ" baseline="0" dirty="0" smtClean="0"/>
              <a:t>, and allow them to be positive or negative as appropriate.</a:t>
            </a:r>
            <a:endParaRPr lang="en-NZ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AA6C-AB3A-42F6-8798-2B507E5E6958}" type="slidenum">
              <a:rPr lang="en-NZ"/>
              <a:pPr/>
              <a:t>4</a:t>
            </a:fld>
            <a:endParaRPr lang="en-NZ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The critical thing to remember is that in the real world, over time, horizontal velocity does not change (in the absence of friction, which we will ignore)</a:t>
            </a:r>
          </a:p>
          <a:p>
            <a:pPr>
              <a:buFontTx/>
              <a:buChar char="•"/>
            </a:pPr>
            <a:r>
              <a:rPr lang="en-NZ" dirty="0"/>
              <a:t>Vertical velocity does change, however.</a:t>
            </a:r>
          </a:p>
          <a:p>
            <a:pPr>
              <a:buFontTx/>
              <a:buChar char="•"/>
            </a:pPr>
            <a:r>
              <a:rPr lang="en-NZ" dirty="0"/>
              <a:t>On earth, vertical velocity increases over time due to gravity.</a:t>
            </a:r>
          </a:p>
          <a:p>
            <a:pPr>
              <a:buFontTx/>
              <a:buChar char="•"/>
            </a:pPr>
            <a:r>
              <a:rPr lang="en-NZ" dirty="0"/>
              <a:t>In the figure, note that </a:t>
            </a:r>
            <a:r>
              <a:rPr lang="en-NZ" dirty="0" err="1"/>
              <a:t>Vx</a:t>
            </a:r>
            <a:r>
              <a:rPr lang="en-NZ" dirty="0"/>
              <a:t> = Vx0 for all </a:t>
            </a:r>
            <a:r>
              <a:rPr lang="en-NZ" dirty="0" smtClean="0"/>
              <a:t>t</a:t>
            </a:r>
            <a:r>
              <a:rPr lang="en-NZ" baseline="0" dirty="0" smtClean="0"/>
              <a:t> (i.e. the object moves the same distance in the x-direction at each time unit) </a:t>
            </a:r>
            <a:r>
              <a:rPr lang="en-NZ" dirty="0" smtClean="0"/>
              <a:t> </a:t>
            </a:r>
            <a:r>
              <a:rPr lang="en-NZ" dirty="0"/>
              <a:t>but that </a:t>
            </a:r>
            <a:r>
              <a:rPr lang="en-NZ" dirty="0" err="1"/>
              <a:t>Vy</a:t>
            </a:r>
            <a:r>
              <a:rPr lang="en-NZ" dirty="0"/>
              <a:t> increases with </a:t>
            </a:r>
            <a:r>
              <a:rPr lang="en-NZ" dirty="0" smtClean="0"/>
              <a:t>t (i.e. as time passes,</a:t>
            </a:r>
            <a:r>
              <a:rPr lang="en-NZ" baseline="0" dirty="0" smtClean="0"/>
              <a:t> the object moves a larger and larger distance in the y-direction at each time unit).</a:t>
            </a:r>
            <a:endParaRPr lang="en-NZ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1C7E7-6830-4256-9CA7-A15706B1967B}" type="slidenum">
              <a:rPr lang="en-NZ"/>
              <a:pPr/>
              <a:t>5</a:t>
            </a:fld>
            <a:endParaRPr lang="en-NZ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/>
              <a:t>The effect is illustrated again here</a:t>
            </a:r>
          </a:p>
          <a:p>
            <a:pPr>
              <a:buFontTx/>
              <a:buChar char="•"/>
            </a:pPr>
            <a:r>
              <a:rPr lang="en-NZ"/>
              <a:t>Note that the acceleration due to gravity is a constant for this planet, and has an actual value (9.8m/s/s).</a:t>
            </a:r>
          </a:p>
          <a:p>
            <a:pPr>
              <a:buFontTx/>
              <a:buChar char="•"/>
            </a:pPr>
            <a:r>
              <a:rPr lang="en-NZ"/>
              <a:t>In games, however, use whatever value makes it look good. This will depend on various things, including the scale of the image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42581-3101-467E-BFDC-5A26FCBA69CB}" type="slidenum">
              <a:rPr lang="en-NZ"/>
              <a:pPr/>
              <a:t>6</a:t>
            </a:fld>
            <a:endParaRPr lang="en-NZ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Here’s an example of trajectory code.</a:t>
            </a:r>
            <a:endParaRPr lang="en-NZ" dirty="0" smtClean="0"/>
          </a:p>
          <a:p>
            <a:pPr>
              <a:buFontTx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ball starts on top of the pedestal. When the user clicks the button, it falls.</a:t>
            </a:r>
          </a:p>
          <a:p>
            <a:pPr>
              <a:buFontTx/>
              <a:buChar char="•"/>
            </a:pPr>
            <a:r>
              <a:rPr lang="en-US" baseline="0" dirty="0" smtClean="0"/>
              <a:t>The “ball” is actually just a </a:t>
            </a:r>
            <a:r>
              <a:rPr lang="en-US" baseline="0" dirty="0" err="1" smtClean="0"/>
              <a:t>FillEllipse</a:t>
            </a:r>
            <a:r>
              <a:rPr lang="en-US" baseline="0" dirty="0" smtClean="0"/>
              <a:t> command at </a:t>
            </a:r>
            <a:r>
              <a:rPr lang="en-US" baseline="0" dirty="0" err="1" smtClean="0"/>
              <a:t>xLoc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yLoc</a:t>
            </a:r>
            <a:r>
              <a:rPr lang="en-US" baseline="0" dirty="0" smtClean="0"/>
              <a:t>.</a:t>
            </a:r>
          </a:p>
          <a:p>
            <a:pPr>
              <a:buFontTx/>
              <a:buChar char="•"/>
            </a:pPr>
            <a:r>
              <a:rPr lang="en-US" baseline="0" dirty="0" err="1" smtClean="0"/>
              <a:t>xLoc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yLoc</a:t>
            </a:r>
            <a:r>
              <a:rPr lang="en-US" baseline="0" dirty="0" smtClean="0"/>
              <a:t> are determined using the gravity equations we saw in the previous slides</a:t>
            </a:r>
          </a:p>
          <a:p>
            <a:pPr>
              <a:buFontTx/>
              <a:buChar char="•"/>
            </a:pPr>
            <a:r>
              <a:rPr lang="en-US" baseline="0" dirty="0" smtClean="0"/>
              <a:t>What we see in this image is the path that it follows, created by leaving its outline at each timer tick</a:t>
            </a:r>
          </a:p>
          <a:p>
            <a:pPr>
              <a:buFontTx/>
              <a:buChar char="•"/>
            </a:pPr>
            <a:r>
              <a:rPr lang="en-US" baseline="0" dirty="0" smtClean="0"/>
              <a:t>Note the sufficiently realistic arced path.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Here’s the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start</a:t>
            </a:r>
            <a:r>
              <a:rPr lang="en-US" baseline="0" dirty="0" smtClean="0"/>
              <a:t> button sets everything up to start from the top of the pedestal with the correct velocities, and turns the timer 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In the timer, we just move the ellipse.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Note that the </a:t>
            </a:r>
            <a:r>
              <a:rPr lang="en-US" baseline="0" dirty="0" err="1" smtClean="0"/>
              <a:t>xVel</a:t>
            </a:r>
            <a:r>
              <a:rPr lang="en-US" baseline="0" dirty="0" smtClean="0"/>
              <a:t> remains constant, but the </a:t>
            </a:r>
            <a:r>
              <a:rPr lang="en-US" baseline="0" dirty="0" err="1" smtClean="0"/>
              <a:t>yVel</a:t>
            </a:r>
            <a:r>
              <a:rPr lang="en-US" baseline="0" dirty="0" smtClean="0"/>
              <a:t> is increased by gravity at each time.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This is all the code that is needed to implement the simulation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7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54A0C-C35B-435B-BC82-7473D245A354}" type="slidenum">
              <a:rPr lang="en-NZ"/>
              <a:pPr/>
              <a:t>8</a:t>
            </a:fld>
            <a:endParaRPr lang="en-NZ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Objects launched upwards have a parabolic trajectory</a:t>
            </a:r>
          </a:p>
          <a:p>
            <a:pPr>
              <a:buFontTx/>
              <a:buChar char="•"/>
            </a:pPr>
            <a:r>
              <a:rPr lang="en-NZ" dirty="0"/>
              <a:t>This is easy to implement.</a:t>
            </a:r>
          </a:p>
          <a:p>
            <a:pPr>
              <a:buFontTx/>
              <a:buChar char="•"/>
            </a:pPr>
            <a:r>
              <a:rPr lang="en-NZ" dirty="0"/>
              <a:t>Simply start with </a:t>
            </a:r>
            <a:r>
              <a:rPr lang="en-NZ" dirty="0" smtClean="0"/>
              <a:t>an initial </a:t>
            </a:r>
            <a:r>
              <a:rPr lang="en-NZ" dirty="0"/>
              <a:t>negative Y velocity. Eventually, you will increment it by gravity enough times that it will become positive, and the object will start to fall…..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the</a:t>
            </a:r>
            <a:r>
              <a:rPr lang="en-US" baseline="0" dirty="0" smtClean="0"/>
              <a:t> launching demo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9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ADA1-9C98-44C9-99CD-08757B51CBCC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B6AF-3E16-4901-9B1B-C6A0721AD358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F01A-BC30-4D82-BC4E-12430E917FC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AACEBCE-ACCF-4F15-A224-60E12395F966}" type="slidenum">
              <a:rPr lang="en-NZ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4A2-4CE6-445D-AF57-216D2DFB26D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ACE-BD93-4BEE-BC13-9B861A02C2EF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2E58-F287-4593-9F20-17DCB89607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325-41BB-491B-A9A1-A708645BB4EB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62C-E63A-49C2-973D-1763261FC93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2F9D-EDEA-4120-B3B6-C49FF46EDED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AE-E4F0-4610-83E0-F429DF3BD098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B3AC-C732-4DF3-A898-86FF96C6082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F43C71-1826-4065-A684-E6FD957091E1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Trajectory &amp; Rotation</a:t>
            </a:r>
            <a:endParaRPr lang="en-NZ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IN613 2013</a:t>
            </a:r>
          </a:p>
          <a:p>
            <a:r>
              <a:rPr lang="en-NZ" dirty="0" smtClean="0"/>
              <a:t>Lecture 11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Launching - Code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NZ" sz="2000" dirty="0"/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467" y="2343150"/>
            <a:ext cx="8574005" cy="228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475656" y="3429000"/>
            <a:ext cx="2016224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01625"/>
            <a:ext cx="7313612" cy="1143000"/>
          </a:xfrm>
        </p:spPr>
        <p:txBody>
          <a:bodyPr/>
          <a:lstStyle/>
          <a:p>
            <a:r>
              <a:rPr lang="en-NZ" dirty="0"/>
              <a:t>Rotation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3" y="1827213"/>
            <a:ext cx="7378700" cy="881062"/>
          </a:xfrm>
        </p:spPr>
        <p:txBody>
          <a:bodyPr/>
          <a:lstStyle/>
          <a:p>
            <a:r>
              <a:rPr lang="en-NZ" sz="2500" dirty="0"/>
              <a:t>Orienting objects in a circular space</a:t>
            </a:r>
          </a:p>
          <a:p>
            <a:endParaRPr lang="en-NZ" sz="2500" dirty="0"/>
          </a:p>
          <a:p>
            <a:endParaRPr lang="en-NZ" sz="2500" dirty="0"/>
          </a:p>
        </p:txBody>
      </p:sp>
      <p:pic>
        <p:nvPicPr>
          <p:cNvPr id="60420" name="Picture 4" descr="circlepath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55875" y="2708275"/>
            <a:ext cx="3527425" cy="35274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dirty="0"/>
              <a:t>(X,Y) Coordinates and Triangles</a:t>
            </a:r>
          </a:p>
        </p:txBody>
      </p:sp>
      <p:pic>
        <p:nvPicPr>
          <p:cNvPr id="63495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183817" y="2744445"/>
            <a:ext cx="2585366" cy="2575610"/>
          </a:xfrm>
          <a:noFill/>
          <a:ln/>
        </p:spPr>
      </p:pic>
      <p:pic>
        <p:nvPicPr>
          <p:cNvPr id="6349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394329" y="2763957"/>
            <a:ext cx="2546342" cy="253658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Sine and Cosine</a:t>
            </a:r>
          </a:p>
        </p:txBody>
      </p:sp>
      <p:pic>
        <p:nvPicPr>
          <p:cNvPr id="6759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35238" y="1908175"/>
            <a:ext cx="4268787" cy="2425700"/>
          </a:xfrm>
          <a:noFill/>
          <a:ln/>
        </p:spPr>
      </p:pic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611188" y="5167313"/>
            <a:ext cx="79216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NZ" sz="2000" dirty="0" smtClean="0"/>
              <a:t>sine(angle</a:t>
            </a:r>
            <a:r>
              <a:rPr lang="en-NZ" sz="2000" dirty="0"/>
              <a:t>) = y/hypotenuse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NZ" sz="2000" dirty="0" smtClean="0"/>
              <a:t>cosine(angle</a:t>
            </a:r>
            <a:r>
              <a:rPr lang="en-NZ" sz="2000" dirty="0"/>
              <a:t>) = x/hypotenuse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Drawing at an Angle</a:t>
            </a:r>
          </a:p>
        </p:txBody>
      </p:sp>
      <p:pic>
        <p:nvPicPr>
          <p:cNvPr id="706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25725" y="2779713"/>
            <a:ext cx="3746500" cy="28098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Drawing at an Angle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sin(angle) = Y / d</a:t>
            </a:r>
          </a:p>
          <a:p>
            <a:r>
              <a:rPr lang="en-NZ"/>
              <a:t>cos(angle) = X / d</a:t>
            </a:r>
          </a:p>
          <a:p>
            <a:endParaRPr lang="en-NZ"/>
          </a:p>
          <a:p>
            <a:r>
              <a:rPr lang="en-NZ"/>
              <a:t>Y = sin(angle) * d</a:t>
            </a:r>
          </a:p>
          <a:p>
            <a:r>
              <a:rPr lang="en-NZ"/>
              <a:t>X = cos(angle) *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Drawing at an 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40576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679029"/>
            <a:ext cx="4038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Drawing at an Angle -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85924"/>
            <a:ext cx="8778618" cy="44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Rotation</a:t>
            </a:r>
            <a:endParaRPr lang="en-NZ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Given X1, Y1 and angle</a:t>
            </a:r>
            <a:endParaRPr lang="en-NZ" sz="2400"/>
          </a:p>
          <a:p>
            <a:endParaRPr lang="en-NZ" sz="2400"/>
          </a:p>
          <a:p>
            <a:r>
              <a:rPr lang="en-NZ" sz="2400"/>
              <a:t>NewX = X1*cos(angle) – Y1*sin(angle) </a:t>
            </a:r>
          </a:p>
          <a:p>
            <a:r>
              <a:rPr lang="en-NZ" sz="2400"/>
              <a:t>NewY = X1*sin(angle) + Y1*cos(angle)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Trajectory of Projectiles</a:t>
            </a:r>
          </a:p>
        </p:txBody>
      </p:sp>
      <p:pic>
        <p:nvPicPr>
          <p:cNvPr id="7" name="Content Placeholder 6" descr="bdcann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1659" y="3284984"/>
            <a:ext cx="7514757" cy="10520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Types of Projectiles</a:t>
            </a:r>
          </a:p>
        </p:txBody>
      </p:sp>
      <p:pic>
        <p:nvPicPr>
          <p:cNvPr id="32776" name="Picture 8" descr="traj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84363" y="2593975"/>
            <a:ext cx="5640387" cy="2706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Horizontal and Vertical Velocities</a:t>
            </a:r>
          </a:p>
        </p:txBody>
      </p:sp>
      <p:pic>
        <p:nvPicPr>
          <p:cNvPr id="33796" name="Picture 4" descr="dro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28850" y="2205038"/>
            <a:ext cx="4935538" cy="3619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Horizontal and Vertical Velocities</a:t>
            </a:r>
          </a:p>
        </p:txBody>
      </p:sp>
      <p:pic>
        <p:nvPicPr>
          <p:cNvPr id="35848" name="Picture 8" descr="traj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8175" y="1844675"/>
            <a:ext cx="5111750" cy="43640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Falling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2776"/>
            <a:ext cx="3642033" cy="53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Falling - Code</a:t>
            </a:r>
          </a:p>
        </p:txBody>
      </p:sp>
      <p:pic>
        <p:nvPicPr>
          <p:cNvPr id="1065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8280920" cy="209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221089"/>
            <a:ext cx="830836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Launching</a:t>
            </a:r>
          </a:p>
        </p:txBody>
      </p:sp>
      <p:pic>
        <p:nvPicPr>
          <p:cNvPr id="53252" name="Picture 4" descr="drop-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3786" y="1600200"/>
            <a:ext cx="6836427" cy="4876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Launching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3975" y="2325588"/>
            <a:ext cx="64960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740</TotalTime>
  <Words>1364</Words>
  <Application>Microsoft Office PowerPoint</Application>
  <PresentationFormat>On-screen Show (4:3)</PresentationFormat>
  <Paragraphs>115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Trajectory &amp; Rotation</vt:lpstr>
      <vt:lpstr>Trajectory of Projectiles</vt:lpstr>
      <vt:lpstr>Types of Projectiles</vt:lpstr>
      <vt:lpstr>Horizontal and Vertical Velocities</vt:lpstr>
      <vt:lpstr>Horizontal and Vertical Velocities</vt:lpstr>
      <vt:lpstr>Falling</vt:lpstr>
      <vt:lpstr>Falling - Code</vt:lpstr>
      <vt:lpstr>Launching</vt:lpstr>
      <vt:lpstr>Launching</vt:lpstr>
      <vt:lpstr>Launching - Code</vt:lpstr>
      <vt:lpstr>Rotation</vt:lpstr>
      <vt:lpstr>(X,Y) Coordinates and Triangles</vt:lpstr>
      <vt:lpstr>Sine and Cosine</vt:lpstr>
      <vt:lpstr>Drawing at an Angle</vt:lpstr>
      <vt:lpstr>Drawing at an Angle</vt:lpstr>
      <vt:lpstr>Drawing at an Angle</vt:lpstr>
      <vt:lpstr>Drawing at an Angle - Code</vt:lpstr>
      <vt:lpstr>General Rotation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PH</cp:lastModifiedBy>
  <cp:revision>172</cp:revision>
  <dcterms:created xsi:type="dcterms:W3CDTF">1601-01-01T00:00:00Z</dcterms:created>
  <dcterms:modified xsi:type="dcterms:W3CDTF">2013-10-02T21:24:12Z</dcterms:modified>
</cp:coreProperties>
</file>