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9" r:id="rId5"/>
  </p:sldMasterIdLst>
  <p:notesMasterIdLst>
    <p:notesMasterId r:id="rId44"/>
  </p:notesMasterIdLst>
  <p:handoutMasterIdLst>
    <p:handoutMasterId r:id="rId45"/>
  </p:handoutMasterIdLst>
  <p:sldIdLst>
    <p:sldId id="276" r:id="rId6"/>
    <p:sldId id="280" r:id="rId7"/>
    <p:sldId id="284" r:id="rId8"/>
    <p:sldId id="286" r:id="rId9"/>
    <p:sldId id="287" r:id="rId10"/>
    <p:sldId id="293" r:id="rId11"/>
    <p:sldId id="302" r:id="rId12"/>
    <p:sldId id="311" r:id="rId13"/>
    <p:sldId id="294" r:id="rId14"/>
    <p:sldId id="295" r:id="rId15"/>
    <p:sldId id="308" r:id="rId16"/>
    <p:sldId id="310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03" r:id="rId25"/>
    <p:sldId id="285" r:id="rId26"/>
    <p:sldId id="281" r:id="rId27"/>
    <p:sldId id="288" r:id="rId28"/>
    <p:sldId id="290" r:id="rId29"/>
    <p:sldId id="289" r:id="rId30"/>
    <p:sldId id="291" r:id="rId31"/>
    <p:sldId id="299" r:id="rId32"/>
    <p:sldId id="306" r:id="rId33"/>
    <p:sldId id="282" r:id="rId34"/>
    <p:sldId id="292" r:id="rId35"/>
    <p:sldId id="283" r:id="rId36"/>
    <p:sldId id="300" r:id="rId37"/>
    <p:sldId id="296" r:id="rId38"/>
    <p:sldId id="298" r:id="rId39"/>
    <p:sldId id="301" r:id="rId40"/>
    <p:sldId id="304" r:id="rId41"/>
    <p:sldId id="297" r:id="rId42"/>
    <p:sldId id="305" r:id="rId43"/>
  </p:sldIdLst>
  <p:sldSz cx="9144000" cy="5143500" type="screen16x9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B541A-0CC6-41FE-AC0E-75AAF9F3D79A}">
          <p14:sldIdLst>
            <p14:sldId id="276"/>
            <p14:sldId id="280"/>
            <p14:sldId id="284"/>
            <p14:sldId id="286"/>
            <p14:sldId id="287"/>
            <p14:sldId id="293"/>
            <p14:sldId id="302"/>
            <p14:sldId id="311"/>
            <p14:sldId id="294"/>
            <p14:sldId id="295"/>
            <p14:sldId id="308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03"/>
            <p14:sldId id="285"/>
            <p14:sldId id="281"/>
            <p14:sldId id="288"/>
            <p14:sldId id="290"/>
            <p14:sldId id="289"/>
            <p14:sldId id="291"/>
            <p14:sldId id="299"/>
            <p14:sldId id="306"/>
            <p14:sldId id="282"/>
            <p14:sldId id="292"/>
            <p14:sldId id="283"/>
            <p14:sldId id="300"/>
            <p14:sldId id="296"/>
            <p14:sldId id="298"/>
            <p14:sldId id="301"/>
            <p14:sldId id="304"/>
            <p14:sldId id="29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just format 2 - Dekorfär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899" autoAdjust="0"/>
  </p:normalViewPr>
  <p:slideViewPr>
    <p:cSldViewPr snapToGrid="0" snapToObjects="1">
      <p:cViewPr varScale="1">
        <p:scale>
          <a:sx n="84" d="100"/>
          <a:sy n="84" d="100"/>
        </p:scale>
        <p:origin x="68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3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621D9-ED4C-7C4F-8EB4-1C659A56C3AC}" type="datetimeFigureOut">
              <a:rPr lang="sv-SE" smtClean="0"/>
              <a:t>2018-03-31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C3B3F-95D8-A447-B6D0-F7B934E30C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470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29T13:08:44.057"/>
    </inkml:context>
    <inkml:brush xml:id="br0">
      <inkml:brushProperty name="width" value="0.353" units="cm"/>
      <inkml:brushProperty name="height" value="0.353" units="cm"/>
      <inkml:brushProperty name="ignorePressure" value="1"/>
    </inkml:brush>
  </inkml:definitions>
  <inkml:trace contextRef="#ctx0" brushRef="#br0">1878 346,'0'-42,"0"42,-42-43,-1 43,43 0,-42 0,-1 0,1-42,42-1,-85 43,42 0,43 0,-85 0,42 0,43 0,-42 0,-1 0,43 0,-85 0,43 0,42 0,-43 0,43 43,-85-43,85 0,-43 0,1 0,42 42,-43-42,1 0,-1 43,1-43,42 0,-86 0,44 0,42 42,-43-42,1 0,-1 0,43 0,0 0,-42 0,-1 43,43-43,-42 0,-1 0,43 42,-42 1,42-43,0 0,0 42,0 1,-43-43,43 0,0 43,-43-1,43 1,0-43,-42 0,42 42,0 1,0-1,0-42,0 0,0 43,0-1,-43-42,43 0,0 43,0 0,0-1,0-42,0 43,0-1,0 1,0-43,0 42,0 1,0-1,0-42,0 0,0 43,43-43,-43 43,42-43,1 0,-43 42,0-42,0 43,43-1,-1-42,1 85,-1-42,1-43,-1 0,-42 42,43-42,-43 43,42-43,1 0,-43 43,0-43,0 0,42 0,1 0,-43 42,43-42,-43 43,42-43,1 0,-43 42,42-42,1 0,-1 0,-42 0,43 0,-1 0,-42 0,43 0,0 0,-1 43,-42-43,43 0,-1 0,1 0,-43 0,42 0,1 0,-43 0,42 0,1 0,0 0,-43 0,42 0,1 0,-1 0,-42 0,43 0,-1 0,-42 0,43 0,-1 0,-42-43,43 43,-43-42,0 42,0-43,43 43,-1 0,1-42,-43-1,42 0,-42 43,0-42,43 42,-43-43,42 43,-42-42,0 42,0-43,0 1,0 42,0-43,0 1,0-1</inkml:trace>
  <inkml:trace contextRef="#ctx0" brushRef="#br0" timeOffset="1">2006 261,'0'0,"0"0,0 43,0-1,0 1,0-43,0 42,0 1,0-43,0 42,43-42,-43 43,0 0,0-43,0 42,42-42,-42 43,0-1,43-42,-43 43,42-1,-42-42,0 43,0-1,0-42,0 43,43-43,-43 43,0-1,0 1,0-43,0 42,0 1,42-43,-42 42,0-42,0 43,0-1,0-42,0 43,0 0,0-1,0-42,0 43,0-1,0 1,0-43,0 42,0 1,43-43,-43 42,0 1,0 0,0-43,0 42,0 1,0-1,0 1,0-1,0 1,0-43,0 42,0 1,0-43,0 0,0 42,0 1,0-43,0 43,0-43,0 42,0 1,0-1,0-42,-43 0,43 43,0-1,0-42,0 43,0-1,-42-42,42 43,0-43,0 43,0-1,0 1,0-43,0 42,0 1,0-43,0 42,0 1,-43-1,43-42,0 43,0 0,0-1,0-42,0 43,-42-1,42-42,0 43,0-1,0 1,-43-43,43 0,0 42,0 1,0 0,0-43,-42 0,42 42,-43-42,43 43,-42-43,42 0,0 0,0 42,-43-42,0 0,1 0,42 0,-43 43,1-43,42 0,-43 42,1-42,-1 0,43 0,-42 0,-1 0,0 0,43 0,-42 0,-1 0,43 0,-42 0,-1 0,1 0,42 0,-43 0,1 0,-1 0,43-42,0 42,-43 0,43-43,-85 43,85 0,-42-42,-1 42,43-43,0 43,-42 0,42-42,-43 42,43-43,-42 43,42-43,0 43,-43 0,43-42,-43 42,43-43,-42 1,42 42,0-43,-43 1,43 42,-42 0,42-43,0 43,0-42,0-1,-43 43,43 0,-42-43,42 1,0-1,0 43,0-42,0-1,-43 43,43-42,0-1,0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CF0DC-BC90-844E-8DE9-6B1BF91264B3}" type="datetimeFigureOut">
              <a:rPr lang="sv-SE" smtClean="0"/>
              <a:pPr/>
              <a:t>2018-03-31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87CF-4DBC-B745-88CA-E335ABFEB45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816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8E46F7-F8E1-4445-9EAE-487F06601CD6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126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2022" y="2162561"/>
            <a:ext cx="2807848" cy="8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7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11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0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57200" y="191988"/>
            <a:ext cx="6915041" cy="475839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28772"/>
            <a:ext cx="8229600" cy="387194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cxnSp>
        <p:nvCxnSpPr>
          <p:cNvPr id="13" name="Rak 12"/>
          <p:cNvCxnSpPr/>
          <p:nvPr userDrawn="1"/>
        </p:nvCxnSpPr>
        <p:spPr>
          <a:xfrm>
            <a:off x="457200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 userDrawn="1"/>
        </p:nvCxnSpPr>
        <p:spPr>
          <a:xfrm>
            <a:off x="457200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textruta 18"/>
          <p:cNvSpPr txBox="1"/>
          <p:nvPr userDrawn="1"/>
        </p:nvSpPr>
        <p:spPr>
          <a:xfrm>
            <a:off x="6059228" y="4824186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9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42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7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8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4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2200" b="0" cap="all">
                <a:latin typeface="Arial"/>
                <a:cs typeface="Arial"/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cxnSp>
        <p:nvCxnSpPr>
          <p:cNvPr id="22" name="Rak 21"/>
          <p:cNvCxnSpPr/>
          <p:nvPr userDrawn="1"/>
        </p:nvCxnSpPr>
        <p:spPr>
          <a:xfrm>
            <a:off x="457200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 userDrawn="1"/>
        </p:nvCxnSpPr>
        <p:spPr>
          <a:xfrm>
            <a:off x="457200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7" name="textruta 26"/>
          <p:cNvSpPr txBox="1"/>
          <p:nvPr userDrawn="1"/>
        </p:nvSpPr>
        <p:spPr>
          <a:xfrm>
            <a:off x="6059228" y="4824186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39535"/>
            <a:ext cx="4038600" cy="3853253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39535"/>
            <a:ext cx="4038600" cy="3853253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cxnSp>
        <p:nvCxnSpPr>
          <p:cNvPr id="12" name="Rak 11"/>
          <p:cNvCxnSpPr/>
          <p:nvPr userDrawn="1"/>
        </p:nvCxnSpPr>
        <p:spPr>
          <a:xfrm>
            <a:off x="457200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 userDrawn="1"/>
        </p:nvCxnSpPr>
        <p:spPr>
          <a:xfrm>
            <a:off x="395536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57200" y="150686"/>
            <a:ext cx="8229600" cy="517141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8" name="textruta 17"/>
          <p:cNvSpPr txBox="1"/>
          <p:nvPr userDrawn="1"/>
        </p:nvSpPr>
        <p:spPr>
          <a:xfrm>
            <a:off x="6059228" y="4824186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457200" y="818903"/>
            <a:ext cx="4040188" cy="62075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571438"/>
            <a:ext cx="4040188" cy="314287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818903"/>
            <a:ext cx="4041775" cy="60702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571438"/>
            <a:ext cx="4041775" cy="314287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cxnSp>
        <p:nvCxnSpPr>
          <p:cNvPr id="14" name="Rak 13"/>
          <p:cNvCxnSpPr/>
          <p:nvPr userDrawn="1"/>
        </p:nvCxnSpPr>
        <p:spPr>
          <a:xfrm>
            <a:off x="457200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ak 14"/>
          <p:cNvCxnSpPr/>
          <p:nvPr userDrawn="1"/>
        </p:nvCxnSpPr>
        <p:spPr>
          <a:xfrm>
            <a:off x="395536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>
          <a:xfrm>
            <a:off x="457200" y="140427"/>
            <a:ext cx="8229600" cy="542366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8" name="textruta 17"/>
          <p:cNvSpPr txBox="1"/>
          <p:nvPr userDrawn="1"/>
        </p:nvSpPr>
        <p:spPr>
          <a:xfrm>
            <a:off x="6059228" y="4824186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9"/>
          <p:cNvCxnSpPr/>
          <p:nvPr userDrawn="1"/>
        </p:nvCxnSpPr>
        <p:spPr>
          <a:xfrm>
            <a:off x="395536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6194412" y="4824186"/>
            <a:ext cx="2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cxnSp>
        <p:nvCxnSpPr>
          <p:cNvPr id="13" name="Rak 12"/>
          <p:cNvCxnSpPr/>
          <p:nvPr userDrawn="1"/>
        </p:nvCxnSpPr>
        <p:spPr>
          <a:xfrm>
            <a:off x="457200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457200" y="170862"/>
            <a:ext cx="6947328" cy="511931"/>
          </a:xfrm>
        </p:spPr>
        <p:txBody>
          <a:bodyPr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457200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 userDrawn="1"/>
        </p:nvCxnSpPr>
        <p:spPr>
          <a:xfrm>
            <a:off x="395536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6194412" y="4824186"/>
            <a:ext cx="2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57201" y="656109"/>
            <a:ext cx="3008313" cy="726334"/>
          </a:xfrm>
        </p:spPr>
        <p:txBody>
          <a:bodyPr anchor="b">
            <a:noAutofit/>
          </a:bodyPr>
          <a:lstStyle>
            <a:lvl1pPr algn="l">
              <a:defRPr sz="2000" b="0">
                <a:latin typeface="Arial"/>
                <a:cs typeface="Arial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656108"/>
            <a:ext cx="5111750" cy="3938514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382443"/>
            <a:ext cx="3008313" cy="3212180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12" name="Rak 11"/>
          <p:cNvCxnSpPr/>
          <p:nvPr userDrawn="1"/>
        </p:nvCxnSpPr>
        <p:spPr>
          <a:xfrm>
            <a:off x="457200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 userDrawn="1"/>
        </p:nvCxnSpPr>
        <p:spPr>
          <a:xfrm>
            <a:off x="395536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6" name="textruta 15"/>
          <p:cNvSpPr txBox="1"/>
          <p:nvPr userDrawn="1"/>
        </p:nvSpPr>
        <p:spPr>
          <a:xfrm>
            <a:off x="6194412" y="4824186"/>
            <a:ext cx="2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sp>
        <p:nvSpPr>
          <p:cNvPr id="17" name="Rubrik 1"/>
          <p:cNvSpPr txBox="1">
            <a:spLocks/>
          </p:cNvSpPr>
          <p:nvPr userDrawn="1"/>
        </p:nvSpPr>
        <p:spPr>
          <a:xfrm>
            <a:off x="457200" y="191988"/>
            <a:ext cx="6915041" cy="47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2200" dirty="0"/>
              <a:t>KLICKA HÄR FÖR ATT ÄNDRA FORMAT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56109"/>
            <a:ext cx="5486400" cy="28895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Rubrik 1"/>
          <p:cNvSpPr txBox="1">
            <a:spLocks/>
          </p:cNvSpPr>
          <p:nvPr userDrawn="1"/>
        </p:nvSpPr>
        <p:spPr>
          <a:xfrm>
            <a:off x="457200" y="191988"/>
            <a:ext cx="6915041" cy="47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2200" dirty="0"/>
              <a:t>KLICKA HÄR FÖR ATT ÄNDRA FORMAT</a:t>
            </a:r>
          </a:p>
        </p:txBody>
      </p:sp>
      <p:cxnSp>
        <p:nvCxnSpPr>
          <p:cNvPr id="13" name="Rak 12"/>
          <p:cNvCxnSpPr/>
          <p:nvPr userDrawn="1"/>
        </p:nvCxnSpPr>
        <p:spPr>
          <a:xfrm>
            <a:off x="395536" y="667827"/>
            <a:ext cx="8229600" cy="14966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 userDrawn="1"/>
        </p:nvCxnSpPr>
        <p:spPr>
          <a:xfrm>
            <a:off x="395536" y="4837711"/>
            <a:ext cx="8229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34ABCFF-ADEC-9B49-A504-B5EF8329FE34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6059228" y="4824186"/>
            <a:ext cx="262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Delivering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Business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through</a:t>
            </a:r>
            <a:r>
              <a:rPr lang="sv-S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803" y="240769"/>
            <a:ext cx="1064333" cy="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6827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92089"/>
            <a:ext cx="8229600" cy="290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954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60000"/>
        <a:buFont typeface="Wingdings" charset="2"/>
        <a:buChar char="ü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7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7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2" y="607901"/>
            <a:ext cx="8881782" cy="1469670"/>
          </a:xfrm>
        </p:spPr>
        <p:txBody>
          <a:bodyPr>
            <a:normAutofit/>
          </a:bodyPr>
          <a:lstStyle/>
          <a:p>
            <a:pPr algn="ctr"/>
            <a:r>
              <a:rPr lang="en-US" sz="4400" noProof="0" dirty="0"/>
              <a:t>AI, Machine Learning, and Data Mining </a:t>
            </a:r>
            <a:br>
              <a:rPr lang="en-US" sz="4400" noProof="0" dirty="0"/>
            </a:br>
            <a:r>
              <a:rPr lang="en-US" sz="4400" noProof="0" dirty="0"/>
              <a:t>– Why should we care?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34" y="2354698"/>
            <a:ext cx="6858000" cy="565519"/>
          </a:xfrm>
        </p:spPr>
        <p:txBody>
          <a:bodyPr/>
          <a:lstStyle/>
          <a:p>
            <a:pPr algn="ctr"/>
            <a:r>
              <a:rPr lang="en-US" noProof="0" dirty="0"/>
              <a:t>Jörgen Blomberg</a:t>
            </a:r>
            <a:endParaRPr lang="en-US" noProof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406" y="3197344"/>
            <a:ext cx="3641033" cy="10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1" y="791858"/>
            <a:ext cx="6595936" cy="40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40A94C-75F7-4F8D-8253-75B5FC6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Artificial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0DEC9C-BDA8-4949-8D15-75D80723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connection has a weight (a multiplier on the outgoing data).</a:t>
            </a:r>
          </a:p>
          <a:p>
            <a:r>
              <a:rPr lang="en-US" dirty="0"/>
              <a:t>When training the network:</a:t>
            </a:r>
          </a:p>
          <a:p>
            <a:r>
              <a:rPr lang="en-US" dirty="0"/>
              <a:t>Positive results: reinforce the weights and/or thresholds for the firing neurons (Back propagation)</a:t>
            </a:r>
          </a:p>
          <a:p>
            <a:r>
              <a:rPr lang="en-US" dirty="0"/>
              <a:t>Negative results: do the opposite (decrease weights and increase thresholds for firing neurons)</a:t>
            </a:r>
          </a:p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426E3B1-4C5E-411C-B994-04C48EB8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25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3EEFB7-DB12-4203-AEB0-6161357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OCR </a:t>
            </a:r>
            <a:r>
              <a:rPr lang="sv-SE" dirty="0" err="1"/>
              <a:t>again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D655C0-1628-4251-808D-BDCB99E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12</a:t>
            </a:fld>
            <a:endParaRPr lang="sv-S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953ECB-589A-42CA-8E78-21CE60C56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53258"/>
              </p:ext>
            </p:extLst>
          </p:nvPr>
        </p:nvGraphicFramePr>
        <p:xfrm>
          <a:off x="1114097" y="1685653"/>
          <a:ext cx="6096000" cy="29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529370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410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4982352"/>
                    </a:ext>
                  </a:extLst>
                </a:gridCol>
              </a:tblGrid>
              <a:tr h="403614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82808"/>
                  </a:ext>
                </a:extLst>
              </a:tr>
              <a:tr h="46506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”P”?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No, ”B”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21475"/>
                  </a:ext>
                </a:extLst>
              </a:tr>
              <a:tr h="51058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”O”?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No, ”A”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42664"/>
                  </a:ext>
                </a:extLst>
              </a:tr>
              <a:tr h="53379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”U”?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No,</a:t>
                      </a:r>
                      <a:r>
                        <a:rPr lang="sv-SE" baseline="0" dirty="0"/>
                        <a:t> ”V”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04518"/>
                  </a:ext>
                </a:extLst>
              </a:tr>
              <a:tr h="518323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”W”?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Yes</a:t>
                      </a:r>
                      <a:r>
                        <a:rPr lang="sv-S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64195"/>
                  </a:ext>
                </a:extLst>
              </a:tr>
              <a:tr h="53379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”V”?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Yes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46451"/>
                  </a:ext>
                </a:extLst>
              </a:tr>
            </a:tbl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C9540F20-87E1-491D-9BC7-A1BCA90E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96" y="2099278"/>
            <a:ext cx="456708" cy="456708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DED79E4A-E1F6-44B1-BBDF-2EF3D6968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97" y="2611166"/>
            <a:ext cx="456708" cy="456708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389D319A-E8C7-4CB4-926D-AF0683F53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996" y="3106299"/>
            <a:ext cx="456709" cy="456709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E68DBCB0-AA02-4F59-BB15-B7E8A8211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98" y="3601433"/>
            <a:ext cx="504497" cy="504497"/>
          </a:xfrm>
          <a:prstGeom prst="rect">
            <a:avLst/>
          </a:prstGeom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ACCE8450-5D92-4412-A5E1-5604CEB91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998" y="4165697"/>
            <a:ext cx="458026" cy="4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3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3EEFB7-DB12-4203-AEB0-6161357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OCR – a </a:t>
            </a:r>
            <a:r>
              <a:rPr lang="sv-SE" dirty="0" err="1"/>
              <a:t>poorly</a:t>
            </a:r>
            <a:r>
              <a:rPr lang="sv-SE" dirty="0"/>
              <a:t> </a:t>
            </a:r>
            <a:r>
              <a:rPr lang="sv-SE" dirty="0" err="1"/>
              <a:t>written</a:t>
            </a:r>
            <a:r>
              <a:rPr lang="sv-SE" dirty="0"/>
              <a:t> ”g” (or is it a ”9”?)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D655C0-1628-4251-808D-BDCB99E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13</a:t>
            </a:fld>
            <a:endParaRPr lang="sv-S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0E366D-769F-4781-86CA-B38470F2713D}"/>
                  </a:ext>
                </a:extLst>
              </p14:cNvPr>
              <p14:cNvContentPartPr/>
              <p14:nvPr/>
            </p14:nvContentPartPr>
            <p14:xfrm>
              <a:off x="4187825" y="1958975"/>
              <a:ext cx="766763" cy="12255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0E366D-769F-4781-86CA-B38470F271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4438" y="1895628"/>
                <a:ext cx="893536" cy="13522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56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3EEFB7-DB12-4203-AEB0-6161357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OCR – </a:t>
            </a:r>
            <a:r>
              <a:rPr lang="sv-SE" dirty="0" err="1"/>
              <a:t>bounding</a:t>
            </a:r>
            <a:r>
              <a:rPr lang="sv-SE" dirty="0"/>
              <a:t> box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D655C0-1628-4251-808D-BDCB99E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2D198-58A7-4D7F-985E-02A185C6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50" y="1276350"/>
            <a:ext cx="1827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3EEFB7-DB12-4203-AEB0-6161357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OCR - </a:t>
            </a:r>
            <a:r>
              <a:rPr lang="sv-SE" dirty="0" err="1"/>
              <a:t>grid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D655C0-1628-4251-808D-BDCB99E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34705-56DF-4A26-911D-E7382845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50" y="1276350"/>
            <a:ext cx="1827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1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3EEFB7-DB12-4203-AEB0-6161357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OCR – </a:t>
            </a:r>
            <a:r>
              <a:rPr lang="sv-SE" dirty="0" err="1"/>
              <a:t>find</a:t>
            </a:r>
            <a:r>
              <a:rPr lang="sv-SE" dirty="0"/>
              <a:t> cells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50% black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D655C0-1628-4251-808D-BDCB99E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D559E-0F6B-4716-A1D2-7E02053F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50" y="1276350"/>
            <a:ext cx="1827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3EEFB7-DB12-4203-AEB0-6161357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OCR – </a:t>
            </a:r>
            <a:r>
              <a:rPr lang="sv-SE" dirty="0" err="1"/>
              <a:t>what</a:t>
            </a:r>
            <a:r>
              <a:rPr lang="sv-SE" dirty="0"/>
              <a:t>?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D655C0-1628-4251-808D-BDCB99E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17</a:t>
            </a:fld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48F7-BBDD-4B18-9CA5-E0420682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68" y="1492250"/>
            <a:ext cx="1497863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3EEFB7-DB12-4203-AEB0-6161357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OCR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actually</a:t>
            </a:r>
            <a:r>
              <a:rPr lang="sv-SE" dirty="0"/>
              <a:t> </a:t>
            </a:r>
            <a:r>
              <a:rPr lang="sv-SE" dirty="0" err="1"/>
              <a:t>done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D655C0-1628-4251-808D-BDCB99E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5CC91-2C97-4B51-B2BA-596A7B1A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65" y="927100"/>
            <a:ext cx="2906869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AI is still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Neural networks are generic and </a:t>
            </a:r>
            <a:r>
              <a:rPr lang="en-US" u="sng" noProof="0" dirty="0"/>
              <a:t>easy</a:t>
            </a:r>
            <a:r>
              <a:rPr lang="en-US" noProof="0" dirty="0"/>
              <a:t> to build.</a:t>
            </a:r>
          </a:p>
          <a:p>
            <a:r>
              <a:rPr lang="en-US" dirty="0"/>
              <a:t>Finding good ways to input data is </a:t>
            </a:r>
            <a:r>
              <a:rPr lang="en-US" u="sng" dirty="0"/>
              <a:t>hard.</a:t>
            </a:r>
          </a:p>
          <a:p>
            <a:endParaRPr lang="en-US" u="sn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47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Artificial intelligence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31" y="801755"/>
            <a:ext cx="1780895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2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F1A4C2-CA5B-4FE8-B63D-BA73D087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NN in </a:t>
            </a:r>
            <a:r>
              <a:rPr lang="sv-SE" dirty="0" err="1"/>
              <a:t>practice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96FCE0-6012-49E4-9319-7E69B2B6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20</a:t>
            </a:fld>
            <a:endParaRPr lang="sv-SE" dirty="0"/>
          </a:p>
        </p:txBody>
      </p:sp>
      <p:grpSp>
        <p:nvGrpSpPr>
          <p:cNvPr id="22" name="Grupp 21">
            <a:extLst>
              <a:ext uri="{FF2B5EF4-FFF2-40B4-BE49-F238E27FC236}">
                <a16:creationId xmlns:a16="http://schemas.microsoft.com/office/drawing/2014/main" id="{D76015E5-C79F-403F-8D26-4EAC5689945B}"/>
              </a:ext>
            </a:extLst>
          </p:cNvPr>
          <p:cNvGrpSpPr/>
          <p:nvPr/>
        </p:nvGrpSpPr>
        <p:grpSpPr>
          <a:xfrm>
            <a:off x="159171" y="948267"/>
            <a:ext cx="7379552" cy="717973"/>
            <a:chOff x="159171" y="948267"/>
            <a:chExt cx="7379552" cy="717973"/>
          </a:xfrm>
        </p:grpSpPr>
        <p:sp>
          <p:nvSpPr>
            <p:cNvPr id="8" name="Rektangel: rundade hörn 7">
              <a:extLst>
                <a:ext uri="{FF2B5EF4-FFF2-40B4-BE49-F238E27FC236}">
                  <a16:creationId xmlns:a16="http://schemas.microsoft.com/office/drawing/2014/main" id="{0D4CBC1B-9175-41CE-92EC-6E4F086E2087}"/>
                </a:ext>
              </a:extLst>
            </p:cNvPr>
            <p:cNvSpPr/>
            <p:nvPr/>
          </p:nvSpPr>
          <p:spPr>
            <a:xfrm>
              <a:off x="159171" y="1083734"/>
              <a:ext cx="1056640" cy="453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/>
                <a:t>Unstructured</a:t>
              </a:r>
              <a:r>
                <a:rPr lang="sv-SE" sz="1200" dirty="0"/>
                <a:t> data</a:t>
              </a:r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A7F7934D-910C-48F4-9D5A-86ABE68632CD}"/>
                </a:ext>
              </a:extLst>
            </p:cNvPr>
            <p:cNvSpPr/>
            <p:nvPr/>
          </p:nvSpPr>
          <p:spPr>
            <a:xfrm>
              <a:off x="1463039" y="948267"/>
              <a:ext cx="1219200" cy="71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Pre-</a:t>
              </a:r>
              <a:r>
                <a:rPr lang="sv-SE" dirty="0" err="1"/>
                <a:t>processing</a:t>
              </a:r>
              <a:endParaRPr lang="sv-SE" dirty="0"/>
            </a:p>
          </p:txBody>
        </p:sp>
        <p:sp>
          <p:nvSpPr>
            <p:cNvPr id="10" name="Rektangel: rundade hörn 9">
              <a:extLst>
                <a:ext uri="{FF2B5EF4-FFF2-40B4-BE49-F238E27FC236}">
                  <a16:creationId xmlns:a16="http://schemas.microsoft.com/office/drawing/2014/main" id="{85B11B8A-E9A8-4D61-903A-FBB1F582A241}"/>
                </a:ext>
              </a:extLst>
            </p:cNvPr>
            <p:cNvSpPr/>
            <p:nvPr/>
          </p:nvSpPr>
          <p:spPr>
            <a:xfrm>
              <a:off x="2929467" y="1076960"/>
              <a:ext cx="1056640" cy="453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”</a:t>
              </a:r>
              <a:r>
                <a:rPr lang="sv-SE" sz="1200" dirty="0" err="1"/>
                <a:t>prepared</a:t>
              </a:r>
              <a:r>
                <a:rPr lang="sv-SE" sz="1200" dirty="0"/>
                <a:t>” input</a:t>
              </a: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297A29F-6696-487A-9868-055A6CDD2AD7}"/>
                </a:ext>
              </a:extLst>
            </p:cNvPr>
            <p:cNvSpPr/>
            <p:nvPr/>
          </p:nvSpPr>
          <p:spPr>
            <a:xfrm>
              <a:off x="4233335" y="955040"/>
              <a:ext cx="535092" cy="71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NN</a:t>
              </a:r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EBD1A85-250C-40C0-8B9A-D2CDE20455C8}"/>
                </a:ext>
              </a:extLst>
            </p:cNvPr>
            <p:cNvSpPr/>
            <p:nvPr/>
          </p:nvSpPr>
          <p:spPr>
            <a:xfrm>
              <a:off x="6319523" y="955040"/>
              <a:ext cx="1219200" cy="71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Post-</a:t>
              </a:r>
              <a:r>
                <a:rPr lang="sv-SE" dirty="0" err="1"/>
                <a:t>processing</a:t>
              </a:r>
              <a:r>
                <a:rPr lang="sv-SE" dirty="0"/>
                <a:t> </a:t>
              </a:r>
            </a:p>
          </p:txBody>
        </p:sp>
        <p:sp>
          <p:nvSpPr>
            <p:cNvPr id="13" name="Rektangel: rundade hörn 12">
              <a:extLst>
                <a:ext uri="{FF2B5EF4-FFF2-40B4-BE49-F238E27FC236}">
                  <a16:creationId xmlns:a16="http://schemas.microsoft.com/office/drawing/2014/main" id="{6F4BB5A9-0552-4D39-93D0-2D3562144090}"/>
                </a:ext>
              </a:extLst>
            </p:cNvPr>
            <p:cNvSpPr/>
            <p:nvPr/>
          </p:nvSpPr>
          <p:spPr>
            <a:xfrm>
              <a:off x="5015655" y="1076959"/>
              <a:ext cx="1056640" cy="453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NN output</a:t>
              </a:r>
            </a:p>
          </p:txBody>
        </p:sp>
      </p:grpSp>
      <p:sp>
        <p:nvSpPr>
          <p:cNvPr id="14" name="Pil: höger 13">
            <a:extLst>
              <a:ext uri="{FF2B5EF4-FFF2-40B4-BE49-F238E27FC236}">
                <a16:creationId xmlns:a16="http://schemas.microsoft.com/office/drawing/2014/main" id="{CDDDF4BC-0F50-4755-A670-ACFEA7B571E9}"/>
              </a:ext>
            </a:extLst>
          </p:cNvPr>
          <p:cNvSpPr/>
          <p:nvPr/>
        </p:nvSpPr>
        <p:spPr>
          <a:xfrm>
            <a:off x="264160" y="2072640"/>
            <a:ext cx="7382933" cy="4131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FFBD4F53-6787-4782-AB2F-874DF3CC84B9}"/>
              </a:ext>
            </a:extLst>
          </p:cNvPr>
          <p:cNvGrpSpPr/>
          <p:nvPr/>
        </p:nvGrpSpPr>
        <p:grpSpPr>
          <a:xfrm>
            <a:off x="159171" y="2763520"/>
            <a:ext cx="7379552" cy="1889760"/>
            <a:chOff x="159171" y="2763520"/>
            <a:chExt cx="7379552" cy="1889760"/>
          </a:xfrm>
        </p:grpSpPr>
        <p:sp>
          <p:nvSpPr>
            <p:cNvPr id="15" name="Rektangel: rundade hörn 14">
              <a:extLst>
                <a:ext uri="{FF2B5EF4-FFF2-40B4-BE49-F238E27FC236}">
                  <a16:creationId xmlns:a16="http://schemas.microsoft.com/office/drawing/2014/main" id="{E5F51A60-C74E-48D3-8E5D-52BA673B0117}"/>
                </a:ext>
              </a:extLst>
            </p:cNvPr>
            <p:cNvSpPr/>
            <p:nvPr/>
          </p:nvSpPr>
          <p:spPr>
            <a:xfrm>
              <a:off x="159171" y="2898987"/>
              <a:ext cx="1056640" cy="453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Sound data from </a:t>
              </a:r>
              <a:r>
                <a:rPr lang="sv-SE" sz="1200" dirty="0" err="1"/>
                <a:t>mic</a:t>
              </a:r>
              <a:endParaRPr lang="sv-SE" sz="1200" dirty="0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6D33A0C2-1349-4D1C-920A-5424707671FE}"/>
                </a:ext>
              </a:extLst>
            </p:cNvPr>
            <p:cNvSpPr/>
            <p:nvPr/>
          </p:nvSpPr>
          <p:spPr>
            <a:xfrm>
              <a:off x="1463039" y="2763520"/>
              <a:ext cx="1219200" cy="1889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Sound </a:t>
              </a:r>
              <a:r>
                <a:rPr lang="sv-SE" sz="1200" dirty="0" err="1"/>
                <a:t>processing</a:t>
              </a:r>
              <a:r>
                <a:rPr lang="sv-SE" sz="1200" dirty="0"/>
                <a:t>: </a:t>
              </a:r>
            </a:p>
            <a:p>
              <a:pPr algn="ctr"/>
              <a:r>
                <a:rPr lang="sv-SE" sz="1200" dirty="0"/>
                <a:t>(</a:t>
              </a:r>
              <a:r>
                <a:rPr lang="sv-SE" sz="1200" dirty="0" err="1"/>
                <a:t>Noise</a:t>
              </a:r>
              <a:r>
                <a:rPr lang="sv-SE" sz="1200" dirty="0"/>
                <a:t> </a:t>
              </a:r>
              <a:r>
                <a:rPr lang="sv-SE" sz="1200" dirty="0" err="1"/>
                <a:t>removal</a:t>
              </a:r>
              <a:r>
                <a:rPr lang="sv-SE" sz="1200" dirty="0"/>
                <a:t>, Sampling, </a:t>
              </a:r>
              <a:r>
                <a:rPr lang="sv-SE" sz="1200" dirty="0" err="1"/>
                <a:t>Transients</a:t>
              </a:r>
              <a:r>
                <a:rPr lang="sv-SE" sz="1200" dirty="0"/>
                <a:t>, </a:t>
              </a:r>
              <a:r>
                <a:rPr lang="sv-SE" sz="1200" dirty="0" err="1"/>
                <a:t>Slicing</a:t>
              </a:r>
              <a:r>
                <a:rPr lang="sv-SE" sz="1200" dirty="0"/>
                <a:t>, etc.)</a:t>
              </a:r>
            </a:p>
          </p:txBody>
        </p:sp>
        <p:sp>
          <p:nvSpPr>
            <p:cNvPr id="17" name="Rektangel: rundade hörn 16">
              <a:extLst>
                <a:ext uri="{FF2B5EF4-FFF2-40B4-BE49-F238E27FC236}">
                  <a16:creationId xmlns:a16="http://schemas.microsoft.com/office/drawing/2014/main" id="{480203FD-489D-4ECE-B24C-73ADC286B2D0}"/>
                </a:ext>
              </a:extLst>
            </p:cNvPr>
            <p:cNvSpPr/>
            <p:nvPr/>
          </p:nvSpPr>
          <p:spPr>
            <a:xfrm>
              <a:off x="2929467" y="2892213"/>
              <a:ext cx="1056640" cy="453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”</a:t>
              </a:r>
              <a:r>
                <a:rPr lang="sv-SE" sz="1200" dirty="0" err="1"/>
                <a:t>phoneme</a:t>
              </a:r>
              <a:r>
                <a:rPr lang="sv-SE" sz="1200" dirty="0"/>
                <a:t>” sound </a:t>
              </a:r>
              <a:r>
                <a:rPr lang="sv-SE" sz="1200" dirty="0" err="1"/>
                <a:t>vector</a:t>
              </a:r>
              <a:endParaRPr lang="sv-SE" sz="1200" dirty="0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BFF3AD05-8E85-43C9-8AA7-240859596C29}"/>
                </a:ext>
              </a:extLst>
            </p:cNvPr>
            <p:cNvSpPr/>
            <p:nvPr/>
          </p:nvSpPr>
          <p:spPr>
            <a:xfrm>
              <a:off x="4233335" y="2770293"/>
              <a:ext cx="535092" cy="71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NN</a:t>
              </a:r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E6BC00F7-F9BF-42AF-9B68-E17943BB3277}"/>
                </a:ext>
              </a:extLst>
            </p:cNvPr>
            <p:cNvSpPr/>
            <p:nvPr/>
          </p:nvSpPr>
          <p:spPr>
            <a:xfrm>
              <a:off x="6319523" y="2770293"/>
              <a:ext cx="1219200" cy="1767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/>
                <a:t>Mapping</a:t>
              </a:r>
              <a:r>
                <a:rPr lang="sv-SE" sz="1200" dirty="0"/>
                <a:t> tokens to </a:t>
              </a:r>
              <a:r>
                <a:rPr lang="sv-SE" sz="1200" dirty="0" err="1"/>
                <a:t>apps</a:t>
              </a:r>
              <a:r>
                <a:rPr lang="sv-SE" sz="1200" dirty="0"/>
                <a:t>, </a:t>
              </a:r>
              <a:r>
                <a:rPr lang="sv-SE" sz="1200" dirty="0" err="1"/>
                <a:t>search</a:t>
              </a:r>
              <a:r>
                <a:rPr lang="sv-SE" sz="1200" dirty="0"/>
                <a:t> terms, </a:t>
              </a:r>
              <a:r>
                <a:rPr lang="sv-SE" sz="1200" dirty="0" err="1"/>
                <a:t>contacts</a:t>
              </a:r>
              <a:r>
                <a:rPr lang="sv-SE" sz="1200" dirty="0"/>
                <a:t> etc.</a:t>
              </a:r>
            </a:p>
            <a:p>
              <a:pPr algn="ctr"/>
              <a:r>
                <a:rPr lang="sv-SE" dirty="0"/>
                <a:t> </a:t>
              </a:r>
            </a:p>
          </p:txBody>
        </p:sp>
        <p:sp>
          <p:nvSpPr>
            <p:cNvPr id="20" name="Rektangel: rundade hörn 19">
              <a:extLst>
                <a:ext uri="{FF2B5EF4-FFF2-40B4-BE49-F238E27FC236}">
                  <a16:creationId xmlns:a16="http://schemas.microsoft.com/office/drawing/2014/main" id="{DCDAE613-05CB-49ED-8851-E7263800B8BF}"/>
                </a:ext>
              </a:extLst>
            </p:cNvPr>
            <p:cNvSpPr/>
            <p:nvPr/>
          </p:nvSpPr>
          <p:spPr>
            <a:xfrm>
              <a:off x="5015655" y="2763520"/>
              <a:ext cx="1056640" cy="16797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/>
                <a:t>Sequence</a:t>
              </a:r>
              <a:r>
                <a:rPr lang="sv-SE" sz="1200" dirty="0"/>
                <a:t> </a:t>
              </a:r>
              <a:r>
                <a:rPr lang="sv-SE" sz="1200" dirty="0" err="1"/>
                <a:t>of</a:t>
              </a:r>
              <a:r>
                <a:rPr lang="sv-SE" sz="1200" dirty="0"/>
                <a:t> ”tokens”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0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an AI do (well)?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Classification </a:t>
            </a:r>
          </a:p>
          <a:p>
            <a:pPr lvl="1"/>
            <a:r>
              <a:rPr lang="en-US" noProof="0" dirty="0"/>
              <a:t>Character recognition, automated synopsis, medical diagnostics</a:t>
            </a:r>
          </a:p>
          <a:p>
            <a:r>
              <a:rPr lang="en-US" noProof="0" dirty="0"/>
              <a:t>Regression</a:t>
            </a:r>
          </a:p>
          <a:p>
            <a:pPr lvl="1"/>
            <a:r>
              <a:rPr lang="en-US" noProof="0" dirty="0"/>
              <a:t>Numerical analysis</a:t>
            </a:r>
          </a:p>
          <a:p>
            <a:r>
              <a:rPr lang="en-US" noProof="0" dirty="0"/>
              <a:t>Clustering</a:t>
            </a:r>
          </a:p>
          <a:p>
            <a:pPr lvl="1"/>
            <a:r>
              <a:rPr lang="en-US" noProof="0" dirty="0"/>
              <a:t>Data optimization, customer behavior analysis</a:t>
            </a:r>
          </a:p>
          <a:p>
            <a:r>
              <a:rPr lang="en-US" noProof="0" dirty="0"/>
              <a:t>Dimensionality reduction</a:t>
            </a:r>
          </a:p>
          <a:p>
            <a:pPr lvl="1"/>
            <a:r>
              <a:rPr lang="en-US" noProof="0" dirty="0"/>
              <a:t>Eliminating irrelevant data to simplify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55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729" y="781670"/>
            <a:ext cx="4381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Been around since…</a:t>
            </a:r>
          </a:p>
          <a:p>
            <a:r>
              <a:rPr lang="en-US" noProof="0" dirty="0"/>
              <a:t>… 1959</a:t>
            </a:r>
          </a:p>
          <a:p>
            <a:r>
              <a:rPr lang="en-US" noProof="0" dirty="0"/>
              <a:t>What it is:</a:t>
            </a:r>
          </a:p>
          <a:p>
            <a:pPr lvl="1"/>
            <a:r>
              <a:rPr lang="en-US" noProof="0" dirty="0"/>
              <a:t>Self-modifying (AI) systems, optimizing for defined goals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37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Someone, the “trainer”, tells the system when the goals are reached and when not (right or wrong)</a:t>
            </a:r>
          </a:p>
          <a:p>
            <a:pPr lvl="1"/>
            <a:r>
              <a:rPr lang="en-US" dirty="0"/>
              <a:t>Like in the OCR example</a:t>
            </a:r>
          </a:p>
          <a:p>
            <a:r>
              <a:rPr lang="en-US" noProof="0" dirty="0"/>
              <a:t>Both input and output are structured or “labeled”.</a:t>
            </a:r>
          </a:p>
          <a:p>
            <a:r>
              <a:rPr lang="en-US" dirty="0"/>
              <a:t>The trainer supplies a mapping from input to output.</a:t>
            </a:r>
          </a:p>
          <a:p>
            <a:r>
              <a:rPr lang="en-US" dirty="0"/>
              <a:t>Can be used to optimize the cost of reaching goals…</a:t>
            </a:r>
          </a:p>
          <a:p>
            <a:r>
              <a:rPr lang="en-US" dirty="0"/>
              <a:t>… but not find anything “new” </a:t>
            </a:r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587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input, and sometimes the output, is unstructured (no labels) and only the goals are defined</a:t>
            </a:r>
          </a:p>
          <a:p>
            <a:r>
              <a:rPr lang="en-US" dirty="0"/>
              <a:t>R</a:t>
            </a:r>
            <a:r>
              <a:rPr lang="en-US" noProof="0" dirty="0" err="1"/>
              <a:t>eaching</a:t>
            </a:r>
            <a:r>
              <a:rPr lang="en-US" noProof="0" dirty="0"/>
              <a:t> </a:t>
            </a:r>
            <a:r>
              <a:rPr lang="en-US" u="sng" noProof="0" dirty="0"/>
              <a:t>any</a:t>
            </a:r>
            <a:r>
              <a:rPr lang="en-US" noProof="0" dirty="0"/>
              <a:t> goal is a “positive”</a:t>
            </a:r>
          </a:p>
          <a:p>
            <a:r>
              <a:rPr lang="en-US" dirty="0"/>
              <a:t>Can be used to find “hidden patterns” </a:t>
            </a:r>
          </a:p>
          <a:p>
            <a:r>
              <a:rPr lang="en-US" noProof="0" dirty="0"/>
              <a:t>Examples:</a:t>
            </a:r>
          </a:p>
          <a:p>
            <a:pPr lvl="1"/>
            <a:r>
              <a:rPr lang="en-US" dirty="0"/>
              <a:t>Customer behavior analysis - clustering</a:t>
            </a:r>
            <a:endParaRPr lang="en-US" noProof="0" dirty="0"/>
          </a:p>
          <a:p>
            <a:pPr lvl="1"/>
            <a:r>
              <a:rPr lang="en-US" dirty="0"/>
              <a:t>Automated testing</a:t>
            </a:r>
            <a:endParaRPr lang="en-US" noProof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2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”Gamified” version of supervised or unsupervised learning. </a:t>
            </a:r>
          </a:p>
          <a:p>
            <a:r>
              <a:rPr lang="en-US" dirty="0"/>
              <a:t>A ruleset of ”rewards” and ”punishments” is used to give feedback.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Game AI: Chess, Go, RTS</a:t>
            </a:r>
          </a:p>
          <a:p>
            <a:pPr lvl="1"/>
            <a:r>
              <a:rPr lang="en-US" dirty="0"/>
              <a:t>Self-driving cars</a:t>
            </a:r>
          </a:p>
          <a:p>
            <a:pPr lvl="1"/>
            <a:r>
              <a:rPr lang="en-US" dirty="0"/>
              <a:t>Financial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59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Start with set of  instances with randomized parameters.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Let all instances try to reach the goals a number of times.</a:t>
            </a:r>
          </a:p>
          <a:p>
            <a:pPr>
              <a:buFont typeface="+mj-lt"/>
              <a:buAutoNum type="arabicPeriod"/>
            </a:pPr>
            <a:r>
              <a:rPr lang="en-US" dirty="0"/>
              <a:t>Keep those who perform best in reaching the goals. Discard the rest.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new set with the best from 2. and the rest being slightly modified (”mutated”) versions of those.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2-4 until one or more instances perform well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3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ML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as-is (Keep learning)</a:t>
            </a:r>
          </a:p>
          <a:p>
            <a:pPr lvl="1"/>
            <a:r>
              <a:rPr lang="en-US" dirty="0"/>
              <a:t>Works for supervised systems</a:t>
            </a:r>
          </a:p>
          <a:p>
            <a:pPr lvl="1"/>
            <a:r>
              <a:rPr lang="en-US" dirty="0"/>
              <a:t>Can potentially deteriorate and need resetting</a:t>
            </a:r>
          </a:p>
          <a:p>
            <a:r>
              <a:rPr lang="en-US" dirty="0"/>
              <a:t>Deploy fully trained system (Stop learning)</a:t>
            </a:r>
          </a:p>
          <a:p>
            <a:pPr lvl="1"/>
            <a:r>
              <a:rPr lang="en-US" dirty="0"/>
              <a:t>Works for retail apps or embedded systems</a:t>
            </a:r>
          </a:p>
          <a:p>
            <a:pPr lvl="1"/>
            <a:r>
              <a:rPr lang="en-US" dirty="0"/>
              <a:t>Keeps performing as expected.</a:t>
            </a:r>
          </a:p>
          <a:p>
            <a:pPr lvl="1"/>
            <a:r>
              <a:rPr lang="en-US" dirty="0"/>
              <a:t>You don’t want your self-driving car to suddenly “invent” a faster way to get across town…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10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29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8" y="713133"/>
            <a:ext cx="1535950" cy="24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5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Been around since…</a:t>
            </a:r>
          </a:p>
          <a:p>
            <a:r>
              <a:rPr lang="en-US" noProof="0" dirty="0"/>
              <a:t>… 1955</a:t>
            </a:r>
          </a:p>
          <a:p>
            <a:r>
              <a:rPr lang="en-US" noProof="0" dirty="0"/>
              <a:t>What it isn’t: </a:t>
            </a:r>
          </a:p>
          <a:p>
            <a:pPr lvl="1"/>
            <a:r>
              <a:rPr lang="en-US" noProof="0" dirty="0"/>
              <a:t>”Making a computer ’think’ like a human.”</a:t>
            </a:r>
          </a:p>
          <a:p>
            <a:r>
              <a:rPr lang="en-US" noProof="0" dirty="0"/>
              <a:t>What it is: </a:t>
            </a:r>
          </a:p>
          <a:p>
            <a:pPr lvl="1"/>
            <a:r>
              <a:rPr lang="en-US" noProof="0" dirty="0"/>
              <a:t>Computers making conclusions from unstructured input…</a:t>
            </a:r>
          </a:p>
          <a:p>
            <a:pPr lvl="1"/>
            <a:r>
              <a:rPr lang="en-US" noProof="0" dirty="0"/>
              <a:t>…</a:t>
            </a:r>
            <a:r>
              <a:rPr lang="en-US" dirty="0"/>
              <a:t>and</a:t>
            </a:r>
            <a:r>
              <a:rPr lang="en-US" noProof="0" dirty="0"/>
              <a:t> finding the most effective way to reach a specific goal, based on the input.</a:t>
            </a:r>
          </a:p>
          <a:p>
            <a:r>
              <a:rPr lang="en-US" noProof="0" dirty="0"/>
              <a:t>It is not everything we call ”intelligence” but rather ”problem solving”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53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Been around since…</a:t>
            </a:r>
          </a:p>
          <a:p>
            <a:r>
              <a:rPr lang="en-US" noProof="0" dirty="0"/>
              <a:t>… 1968</a:t>
            </a:r>
          </a:p>
          <a:p>
            <a:r>
              <a:rPr lang="en-US" noProof="0" dirty="0"/>
              <a:t>What it is: Processing large amounts of data to find patterns or trends.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noProof="0" dirty="0"/>
              <a:t>Quantitative (financial) analysis</a:t>
            </a:r>
          </a:p>
          <a:p>
            <a:pPr lvl="1"/>
            <a:r>
              <a:rPr lang="en-US" dirty="0"/>
              <a:t>Customer behavior analysis</a:t>
            </a:r>
          </a:p>
          <a:p>
            <a:pPr lvl="1"/>
            <a:r>
              <a:rPr lang="en-US" noProof="0" dirty="0"/>
              <a:t>Trend forecasting</a:t>
            </a:r>
          </a:p>
          <a:p>
            <a:pPr lvl="1"/>
            <a:r>
              <a:rPr lang="en-US" dirty="0"/>
              <a:t>And many more applications</a:t>
            </a:r>
            <a:endParaRPr lang="en-US" noProof="0" dirty="0"/>
          </a:p>
          <a:p>
            <a:r>
              <a:rPr lang="en-US" dirty="0"/>
              <a:t>Can give misleading results if the analysts using the data don’t have a clear picture of the underlying data</a:t>
            </a:r>
            <a:endParaRPr lang="en-US" noProof="0" dirty="0"/>
          </a:p>
          <a:p>
            <a:r>
              <a:rPr lang="en-US" noProof="0" dirty="0"/>
              <a:t>AI and unsupervised learning work well for finding new patterns. (With the above in mind…)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24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So, what </a:t>
            </a:r>
            <a:r>
              <a:rPr lang="en-US" u="sng" noProof="0" dirty="0"/>
              <a:t>IS</a:t>
            </a:r>
            <a:r>
              <a:rPr lang="en-US" noProof="0" dirty="0"/>
              <a:t> new?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31</a:t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15" y="828675"/>
            <a:ext cx="3672892" cy="2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6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AC04CB-9572-4904-B750-801074FE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new?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F87121-FC01-4E65-A8C3-7A980C46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data </a:t>
            </a:r>
            <a:r>
              <a:rPr lang="sv-SE" dirty="0" err="1"/>
              <a:t>available</a:t>
            </a:r>
            <a:r>
              <a:rPr lang="sv-SE" dirty="0"/>
              <a:t> to </a:t>
            </a:r>
            <a:r>
              <a:rPr lang="sv-SE" dirty="0" err="1"/>
              <a:t>analyze</a:t>
            </a:r>
            <a:r>
              <a:rPr lang="sv-SE" dirty="0"/>
              <a:t>.</a:t>
            </a:r>
          </a:p>
          <a:p>
            <a:r>
              <a:rPr lang="sv-SE" dirty="0"/>
              <a:t>Combinations </a:t>
            </a:r>
            <a:r>
              <a:rPr lang="sv-SE" dirty="0" err="1"/>
              <a:t>of</a:t>
            </a:r>
            <a:r>
              <a:rPr lang="sv-SE" dirty="0"/>
              <a:t> AI/ML/Data Mining.</a:t>
            </a:r>
          </a:p>
          <a:p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algorithms</a:t>
            </a:r>
            <a:r>
              <a:rPr lang="sv-SE" dirty="0"/>
              <a:t> and </a:t>
            </a:r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math</a:t>
            </a:r>
            <a:r>
              <a:rPr lang="sv-SE" dirty="0"/>
              <a:t>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algorithms</a:t>
            </a:r>
            <a:r>
              <a:rPr lang="sv-SE" dirty="0"/>
              <a:t>.</a:t>
            </a:r>
          </a:p>
          <a:p>
            <a:r>
              <a:rPr lang="sv-SE" dirty="0"/>
              <a:t>New </a:t>
            </a:r>
            <a:r>
              <a:rPr lang="sv-SE" dirty="0" err="1"/>
              <a:t>applications</a:t>
            </a:r>
            <a:r>
              <a:rPr lang="sv-SE" dirty="0"/>
              <a:t> for AI.</a:t>
            </a:r>
          </a:p>
          <a:p>
            <a:r>
              <a:rPr lang="sv-SE" dirty="0" err="1"/>
              <a:t>Better</a:t>
            </a:r>
            <a:r>
              <a:rPr lang="sv-SE" dirty="0"/>
              <a:t> hardware.</a:t>
            </a:r>
          </a:p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17340D9-4635-40F2-A6C7-946D5E6B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50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“Big Data” &amp;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+ smartphones + IoT = </a:t>
            </a:r>
          </a:p>
          <a:p>
            <a:r>
              <a:rPr lang="en-US" dirty="0"/>
              <a:t>         a lot more data captured.</a:t>
            </a:r>
          </a:p>
          <a:p>
            <a:r>
              <a:rPr lang="en-US" dirty="0"/>
              <a:t>Big data – allows storage of huge amounts of unstructured data.</a:t>
            </a:r>
          </a:p>
          <a:p>
            <a:r>
              <a:rPr lang="en-US" dirty="0"/>
              <a:t>Cloud storage – allows reuse and sharing of data across systems and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452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“Deep” in this case refers to the depth of a neural network, i.e. the number of hidden layers.</a:t>
            </a:r>
          </a:p>
          <a:p>
            <a:r>
              <a:rPr lang="en-US" dirty="0"/>
              <a:t>Specialized hardware can support several more hidden layers and handle the exponential growth in complexity better then other architectures.</a:t>
            </a:r>
          </a:p>
          <a:p>
            <a:r>
              <a:rPr lang="en-US" dirty="0"/>
              <a:t>Can find multiple localized “sub-goals” very quickly and the aggregate the results.</a:t>
            </a:r>
          </a:p>
          <a:p>
            <a:r>
              <a:rPr lang="en-US" dirty="0"/>
              <a:t>Example: Google’s AlphaGo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6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00DB66-0AB8-4E62-9783-39464821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?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D1426E-6B74-4BA4-A3CE-3CEADFA5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F3CB3390-846E-4DF7-A9DC-F8A101A53E61}"/>
                  </a:ext>
                </a:extLst>
              </p:cNvPr>
              <p:cNvSpPr txBox="1"/>
              <p:nvPr/>
            </p:nvSpPr>
            <p:spPr>
              <a:xfrm>
                <a:off x="2082799" y="2017491"/>
                <a:ext cx="4033520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F3CB3390-846E-4DF7-A9DC-F8A101A53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99" y="2017491"/>
                <a:ext cx="4033520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1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00DB66-0AB8-4E62-9783-39464821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’ </a:t>
            </a:r>
            <a:r>
              <a:rPr lang="sv-SE" dirty="0" err="1"/>
              <a:t>Theorem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D1426E-6B74-4BA4-A3CE-3CEADFA5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F3CB3390-846E-4DF7-A9DC-F8A101A53E61}"/>
                  </a:ext>
                </a:extLst>
              </p:cNvPr>
              <p:cNvSpPr txBox="1"/>
              <p:nvPr/>
            </p:nvSpPr>
            <p:spPr>
              <a:xfrm>
                <a:off x="2082799" y="2017491"/>
                <a:ext cx="4033520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F3CB3390-846E-4DF7-A9DC-F8A101A53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99" y="2017491"/>
                <a:ext cx="4033520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ruta 2">
            <a:extLst>
              <a:ext uri="{FF2B5EF4-FFF2-40B4-BE49-F238E27FC236}">
                <a16:creationId xmlns:a16="http://schemas.microsoft.com/office/drawing/2014/main" id="{155AB4F8-BD3F-4D30-9A0B-565B852CE50C}"/>
              </a:ext>
            </a:extLst>
          </p:cNvPr>
          <p:cNvSpPr txBox="1"/>
          <p:nvPr/>
        </p:nvSpPr>
        <p:spPr>
          <a:xfrm>
            <a:off x="2361859" y="3562774"/>
            <a:ext cx="310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The basis for </a:t>
            </a:r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981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theorem and it’s applications leads to better ways of analyzing data.</a:t>
            </a:r>
          </a:p>
          <a:p>
            <a:r>
              <a:rPr lang="en-US" dirty="0"/>
              <a:t>Bayesian networks can be used to model probabilities in a way that works well for AI.</a:t>
            </a:r>
          </a:p>
          <a:p>
            <a:r>
              <a:rPr lang="en-US" dirty="0"/>
              <a:t>Bayesian programming – a way to construct solutions for problems with less data than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03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0F4F21-9180-40A5-9162-A46957CC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State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industry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3A2A94-3B0F-4079-BB25-E23C2171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Behavior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r>
              <a:rPr lang="sv-SE" dirty="0" err="1"/>
              <a:t>Machine</a:t>
            </a:r>
            <a:r>
              <a:rPr lang="sv-SE" dirty="0"/>
              <a:t>/Human </a:t>
            </a:r>
            <a:r>
              <a:rPr lang="sv-SE" dirty="0" err="1"/>
              <a:t>interaction</a:t>
            </a:r>
            <a:endParaRPr lang="sv-SE" dirty="0"/>
          </a:p>
          <a:p>
            <a:r>
              <a:rPr lang="sv-SE" dirty="0"/>
              <a:t>Automation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FA03A73-79FC-4303-A11A-FE04F891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38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37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”normal”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programming – You tell the computer what to expect, what to do with it, and how.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input isn’t what we expect, the program will not execute properly.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75" y="1831295"/>
            <a:ext cx="4724400" cy="93345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5443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”normal”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8773"/>
            <a:ext cx="8229600" cy="629538"/>
          </a:xfrm>
        </p:spPr>
        <p:txBody>
          <a:bodyPr/>
          <a:lstStyle/>
          <a:p>
            <a:r>
              <a:rPr lang="en-US" dirty="0"/>
              <a:t>AI ”programming” – You define the goals, and train the system by feeding it data, optimizing by giving feedback until you efficiently reach the goals.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5</a:t>
            </a:fld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77661"/>
              </p:ext>
            </p:extLst>
          </p:nvPr>
        </p:nvGraphicFramePr>
        <p:xfrm>
          <a:off x="1114097" y="1685653"/>
          <a:ext cx="6096000" cy="29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529370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410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4982352"/>
                    </a:ext>
                  </a:extLst>
                </a:gridCol>
              </a:tblGrid>
              <a:tr h="403614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82808"/>
                  </a:ext>
                </a:extLst>
              </a:tr>
              <a:tr h="46506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”P”?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No, ”B”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21475"/>
                  </a:ext>
                </a:extLst>
              </a:tr>
              <a:tr h="51058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”O”?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No, ”A”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42664"/>
                  </a:ext>
                </a:extLst>
              </a:tr>
              <a:tr h="53379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”U”?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No,</a:t>
                      </a:r>
                      <a:r>
                        <a:rPr lang="sv-SE" baseline="0" dirty="0"/>
                        <a:t> ”V”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04518"/>
                  </a:ext>
                </a:extLst>
              </a:tr>
              <a:tr h="518323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”W”?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Yes</a:t>
                      </a:r>
                      <a:r>
                        <a:rPr lang="sv-S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64195"/>
                  </a:ext>
                </a:extLst>
              </a:tr>
              <a:tr h="53379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”V”?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Yes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4645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96" y="2099278"/>
            <a:ext cx="456708" cy="456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97" y="2611166"/>
            <a:ext cx="456708" cy="4567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996" y="3106299"/>
            <a:ext cx="456709" cy="456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98" y="3601433"/>
            <a:ext cx="504497" cy="5044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998" y="4165697"/>
            <a:ext cx="458026" cy="4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implementation of AI</a:t>
            </a:r>
          </a:p>
          <a:p>
            <a:r>
              <a:rPr lang="en-US" dirty="0"/>
              <a:t>(Loosely) modelled on neurons and synapses in the brain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3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(circles) add all incoming connections…</a:t>
            </a:r>
          </a:p>
          <a:p>
            <a:r>
              <a:rPr lang="en-US" dirty="0"/>
              <a:t>… and if the sum exceeds the neuron’s threshold…</a:t>
            </a:r>
          </a:p>
          <a:p>
            <a:r>
              <a:rPr lang="en-US" dirty="0"/>
              <a:t>… the neuron “fires”…</a:t>
            </a:r>
          </a:p>
          <a:p>
            <a:r>
              <a:rPr lang="en-US" dirty="0"/>
              <a:t>… and sends a value to all outgoing connections.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5" name="Platshållare för bildnummer 1">
            <a:extLst>
              <a:ext uri="{FF2B5EF4-FFF2-40B4-BE49-F238E27FC236}">
                <a16:creationId xmlns:a16="http://schemas.microsoft.com/office/drawing/2014/main" id="{7B80E159-A272-459D-8594-B44767C9936A}"/>
              </a:ext>
            </a:extLst>
          </p:cNvPr>
          <p:cNvSpPr txBox="1">
            <a:spLocks/>
          </p:cNvSpPr>
          <p:nvPr/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BCFF-ADEC-9B49-A504-B5EF8329FE34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7516F037-CEC8-4C3B-9C87-07346C311123}"/>
              </a:ext>
            </a:extLst>
          </p:cNvPr>
          <p:cNvSpPr/>
          <p:nvPr/>
        </p:nvSpPr>
        <p:spPr>
          <a:xfrm>
            <a:off x="3717659" y="3295487"/>
            <a:ext cx="595261" cy="614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2C554146-8BF0-48BB-B6B2-7DCAB428222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00300" y="2812758"/>
            <a:ext cx="1317359" cy="790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9347526E-74B4-4F32-B9B7-869551B02A6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00300" y="3602763"/>
            <a:ext cx="1317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3D66B0AF-F084-4D0D-9BCF-61A0E346FC6B}"/>
              </a:ext>
            </a:extLst>
          </p:cNvPr>
          <p:cNvCxnSpPr>
            <a:cxnSpLocks/>
          </p:cNvCxnSpPr>
          <p:nvPr/>
        </p:nvCxnSpPr>
        <p:spPr>
          <a:xfrm flipV="1">
            <a:off x="2476499" y="3651153"/>
            <a:ext cx="1164959" cy="695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8993581B-301E-485E-8F4B-37ECC0771D36}"/>
              </a:ext>
            </a:extLst>
          </p:cNvPr>
          <p:cNvCxnSpPr>
            <a:cxnSpLocks/>
          </p:cNvCxnSpPr>
          <p:nvPr/>
        </p:nvCxnSpPr>
        <p:spPr>
          <a:xfrm>
            <a:off x="4312920" y="3602763"/>
            <a:ext cx="1317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0807C198-8C33-4FA0-BE4C-8C4D70F55BED}"/>
              </a:ext>
            </a:extLst>
          </p:cNvPr>
          <p:cNvSpPr txBox="1"/>
          <p:nvPr/>
        </p:nvSpPr>
        <p:spPr>
          <a:xfrm>
            <a:off x="1953362" y="2608257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0.1</a:t>
            </a:r>
          </a:p>
          <a:p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11B691A-4877-4511-82F7-CD7F02C8DCA8}"/>
              </a:ext>
            </a:extLst>
          </p:cNvPr>
          <p:cNvSpPr txBox="1"/>
          <p:nvPr/>
        </p:nvSpPr>
        <p:spPr>
          <a:xfrm>
            <a:off x="1953362" y="3411884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0.1</a:t>
            </a:r>
          </a:p>
          <a:p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A901DA5F-6734-48E5-A5EB-732BC9190B4F}"/>
              </a:ext>
            </a:extLst>
          </p:cNvPr>
          <p:cNvSpPr txBox="1"/>
          <p:nvPr/>
        </p:nvSpPr>
        <p:spPr>
          <a:xfrm>
            <a:off x="1979960" y="4225698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0.1</a:t>
            </a:r>
          </a:p>
          <a:p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1A3A436C-CD7A-47AB-91A2-C672ECF6B8B9}"/>
              </a:ext>
            </a:extLst>
          </p:cNvPr>
          <p:cNvSpPr txBox="1"/>
          <p:nvPr/>
        </p:nvSpPr>
        <p:spPr>
          <a:xfrm>
            <a:off x="3641458" y="2895136"/>
            <a:ext cx="909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0.3 &lt; 0.5</a:t>
            </a:r>
          </a:p>
          <a:p>
            <a:endParaRPr lang="sv-SE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B2547DD-8A85-4A2B-91A2-22724D6D6A46}"/>
              </a:ext>
            </a:extLst>
          </p:cNvPr>
          <p:cNvSpPr txBox="1"/>
          <p:nvPr/>
        </p:nvSpPr>
        <p:spPr>
          <a:xfrm>
            <a:off x="4644410" y="3226453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96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(circles) add all incoming connections…</a:t>
            </a:r>
          </a:p>
          <a:p>
            <a:r>
              <a:rPr lang="en-US" dirty="0"/>
              <a:t>… and if the sum exceeds the neuron’s threshold…</a:t>
            </a:r>
          </a:p>
          <a:p>
            <a:r>
              <a:rPr lang="en-US" dirty="0"/>
              <a:t>… the neuron “fires”…</a:t>
            </a:r>
          </a:p>
          <a:p>
            <a:r>
              <a:rPr lang="en-US" dirty="0"/>
              <a:t>… and sends a value to all outgoing connections.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Platshållare för bildnummer 1">
            <a:extLst>
              <a:ext uri="{FF2B5EF4-FFF2-40B4-BE49-F238E27FC236}">
                <a16:creationId xmlns:a16="http://schemas.microsoft.com/office/drawing/2014/main" id="{7B80E159-A272-459D-8594-B44767C9936A}"/>
              </a:ext>
            </a:extLst>
          </p:cNvPr>
          <p:cNvSpPr txBox="1">
            <a:spLocks/>
          </p:cNvSpPr>
          <p:nvPr/>
        </p:nvSpPr>
        <p:spPr>
          <a:xfrm>
            <a:off x="3496679" y="4824186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ABCFF-ADEC-9B49-A504-B5EF8329FE34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7516F037-CEC8-4C3B-9C87-07346C311123}"/>
              </a:ext>
            </a:extLst>
          </p:cNvPr>
          <p:cNvSpPr/>
          <p:nvPr/>
        </p:nvSpPr>
        <p:spPr>
          <a:xfrm>
            <a:off x="3717659" y="3295487"/>
            <a:ext cx="595261" cy="614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2C554146-8BF0-48BB-B6B2-7DCAB428222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00300" y="2812758"/>
            <a:ext cx="1317359" cy="790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9347526E-74B4-4F32-B9B7-869551B02A6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00300" y="3602763"/>
            <a:ext cx="1317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3D66B0AF-F084-4D0D-9BCF-61A0E346FC6B}"/>
              </a:ext>
            </a:extLst>
          </p:cNvPr>
          <p:cNvCxnSpPr>
            <a:cxnSpLocks/>
          </p:cNvCxnSpPr>
          <p:nvPr/>
        </p:nvCxnSpPr>
        <p:spPr>
          <a:xfrm flipV="1">
            <a:off x="2476499" y="3651153"/>
            <a:ext cx="1164959" cy="695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8993581B-301E-485E-8F4B-37ECC0771D36}"/>
              </a:ext>
            </a:extLst>
          </p:cNvPr>
          <p:cNvCxnSpPr>
            <a:cxnSpLocks/>
          </p:cNvCxnSpPr>
          <p:nvPr/>
        </p:nvCxnSpPr>
        <p:spPr>
          <a:xfrm>
            <a:off x="4312920" y="3602763"/>
            <a:ext cx="1317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0807C198-8C33-4FA0-BE4C-8C4D70F55BED}"/>
              </a:ext>
            </a:extLst>
          </p:cNvPr>
          <p:cNvSpPr txBox="1"/>
          <p:nvPr/>
        </p:nvSpPr>
        <p:spPr>
          <a:xfrm>
            <a:off x="1953362" y="2608257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0.1</a:t>
            </a:r>
          </a:p>
          <a:p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11B691A-4877-4511-82F7-CD7F02C8DCA8}"/>
              </a:ext>
            </a:extLst>
          </p:cNvPr>
          <p:cNvSpPr txBox="1"/>
          <p:nvPr/>
        </p:nvSpPr>
        <p:spPr>
          <a:xfrm>
            <a:off x="1953362" y="3411884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0.2</a:t>
            </a:r>
          </a:p>
          <a:p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A901DA5F-6734-48E5-A5EB-732BC9190B4F}"/>
              </a:ext>
            </a:extLst>
          </p:cNvPr>
          <p:cNvSpPr txBox="1"/>
          <p:nvPr/>
        </p:nvSpPr>
        <p:spPr>
          <a:xfrm>
            <a:off x="1979960" y="4225698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0.3</a:t>
            </a:r>
          </a:p>
          <a:p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1A3A436C-CD7A-47AB-91A2-C672ECF6B8B9}"/>
              </a:ext>
            </a:extLst>
          </p:cNvPr>
          <p:cNvSpPr txBox="1"/>
          <p:nvPr/>
        </p:nvSpPr>
        <p:spPr>
          <a:xfrm>
            <a:off x="3641458" y="2895136"/>
            <a:ext cx="909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FF0000"/>
                </a:solidFill>
              </a:rPr>
              <a:t>0.6</a:t>
            </a:r>
            <a:r>
              <a:rPr lang="sv-SE" sz="1200" dirty="0"/>
              <a:t> &gt; 0.5</a:t>
            </a:r>
          </a:p>
          <a:p>
            <a:endParaRPr lang="sv-SE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B2547DD-8A85-4A2B-91A2-22724D6D6A46}"/>
              </a:ext>
            </a:extLst>
          </p:cNvPr>
          <p:cNvSpPr txBox="1"/>
          <p:nvPr/>
        </p:nvSpPr>
        <p:spPr>
          <a:xfrm>
            <a:off x="4644410" y="3226453"/>
            <a:ext cx="4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</a:t>
            </a:r>
          </a:p>
          <a:p>
            <a:endParaRPr lang="sv-SE" dirty="0"/>
          </a:p>
        </p:txBody>
      </p: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9A24AFD9-14E8-47BD-8608-2B591D16F8F9}"/>
              </a:ext>
            </a:extLst>
          </p:cNvPr>
          <p:cNvSpPr/>
          <p:nvPr/>
        </p:nvSpPr>
        <p:spPr>
          <a:xfrm>
            <a:off x="3803463" y="3327402"/>
            <a:ext cx="442913" cy="490397"/>
          </a:xfrm>
          <a:prstGeom prst="irregularSeal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90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CFF-ADEC-9B49-A504-B5EF8329FE34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29" y="823777"/>
            <a:ext cx="5664343" cy="38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AI Kickoff" id="{1007B3F3-2BB3-4993-8231-6C2D25EDD2C3}" vid="{CB07A073-0287-4B35-B984-048BC3CAF884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AI Kickoff" id="{1007B3F3-2BB3-4993-8231-6C2D25EDD2C3}" vid="{A8565689-60BE-44C0-9FE3-8542D68A37B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172C67D0390468A16B123CAC7D950" ma:contentTypeVersion="4" ma:contentTypeDescription="Create a new document." ma:contentTypeScope="" ma:versionID="4e333876960b177ab8f7e6f64e57e1f8">
  <xsd:schema xmlns:xsd="http://www.w3.org/2001/XMLSchema" xmlns:xs="http://www.w3.org/2001/XMLSchema" xmlns:p="http://schemas.microsoft.com/office/2006/metadata/properties" xmlns:ns2="97b9139d-1a1e-4140-8d0a-22fca82a74db" xmlns:ns3="0a9130aa-3a42-4403-855e-53e2b8481e69" targetNamespace="http://schemas.microsoft.com/office/2006/metadata/properties" ma:root="true" ma:fieldsID="d33b728a2449f4bf1426284d44d040aa" ns2:_="" ns3:_="">
    <xsd:import namespace="97b9139d-1a1e-4140-8d0a-22fca82a74db"/>
    <xsd:import namespace="0a9130aa-3a42-4403-855e-53e2b8481e6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9139d-1a1e-4140-8d0a-22fca82a74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130aa-3a42-4403-855e-53e2b8481e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ABDD6-04CB-4620-A689-B882E7A570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221EA5-78B0-42B4-833C-2E2A6AFD6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b9139d-1a1e-4140-8d0a-22fca82a74db"/>
    <ds:schemaRef ds:uri="0a9130aa-3a42-4403-855e-53e2b8481e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B98BE3-0184-4B37-AEA2-F4C690A403B4}">
  <ds:schemaRefs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0a9130aa-3a42-4403-855e-53e2b8481e69"/>
    <ds:schemaRef ds:uri="http://schemas.microsoft.com/office/2006/documentManagement/types"/>
    <ds:schemaRef ds:uri="http://schemas.microsoft.com/office/infopath/2007/PartnerControls"/>
    <ds:schemaRef ds:uri="97b9139d-1a1e-4140-8d0a-22fca82a74d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AI Kickoff</Template>
  <TotalTime>3330</TotalTime>
  <Words>1221</Words>
  <Application>Microsoft Office PowerPoint</Application>
  <PresentationFormat>Bildspel på skärmen (16:9)</PresentationFormat>
  <Paragraphs>248</Paragraphs>
  <Slides>38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Corbel</vt:lpstr>
      <vt:lpstr>Wingdings</vt:lpstr>
      <vt:lpstr>Office-tema</vt:lpstr>
      <vt:lpstr>Depth</vt:lpstr>
      <vt:lpstr>AI, Machine Learning, and Data Mining  – Why should we care?</vt:lpstr>
      <vt:lpstr>Artificial intelligence</vt:lpstr>
      <vt:lpstr>Artificial Intelligence</vt:lpstr>
      <vt:lpstr>Difference from ”normal” programming</vt:lpstr>
      <vt:lpstr>Difference from ”normal” programming</vt:lpstr>
      <vt:lpstr>Artificial Neural Networks</vt:lpstr>
      <vt:lpstr>Artificial Neural Networks</vt:lpstr>
      <vt:lpstr>Artificial Neural Networks</vt:lpstr>
      <vt:lpstr>Artificial Neural Networks</vt:lpstr>
      <vt:lpstr>Artificial Neural Networks</vt:lpstr>
      <vt:lpstr>Artificial Neural Networks</vt:lpstr>
      <vt:lpstr>OCR again</vt:lpstr>
      <vt:lpstr>OCR – a poorly written ”g” (or is it a ”9”?)</vt:lpstr>
      <vt:lpstr>OCR – bounding box</vt:lpstr>
      <vt:lpstr>OCR - grid</vt:lpstr>
      <vt:lpstr>OCR – find cells with more than 50% black</vt:lpstr>
      <vt:lpstr>OCR – what?</vt:lpstr>
      <vt:lpstr>OCR – how it’s actually done</vt:lpstr>
      <vt:lpstr>Why AI is still hard</vt:lpstr>
      <vt:lpstr>NN in practice</vt:lpstr>
      <vt:lpstr>What can an AI do (well)?</vt:lpstr>
      <vt:lpstr>Machine Learning</vt:lpstr>
      <vt:lpstr>Machine Learning</vt:lpstr>
      <vt:lpstr>Supervised learning</vt:lpstr>
      <vt:lpstr>Unsupervised learning</vt:lpstr>
      <vt:lpstr>Reinforced learning</vt:lpstr>
      <vt:lpstr>Genetic algorithms</vt:lpstr>
      <vt:lpstr>Deploying ML systems</vt:lpstr>
      <vt:lpstr>Data mining</vt:lpstr>
      <vt:lpstr>Data mining</vt:lpstr>
      <vt:lpstr>So, what IS new?</vt:lpstr>
      <vt:lpstr>What is new?</vt:lpstr>
      <vt:lpstr>“Big Data” &amp; The Cloud</vt:lpstr>
      <vt:lpstr>Deep learning</vt:lpstr>
      <vt:lpstr>?</vt:lpstr>
      <vt:lpstr>Bayes’ Theorem</vt:lpstr>
      <vt:lpstr>Bayesian statistics</vt:lpstr>
      <vt:lpstr>State of the industry</vt:lpstr>
    </vt:vector>
  </TitlesOfParts>
  <Company>Polar Cape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Machine Learning,  and Data Mining</dc:title>
  <dc:creator>J. Blomberg</dc:creator>
  <cp:lastModifiedBy>Jörgen Blomberg</cp:lastModifiedBy>
  <cp:revision>35</cp:revision>
  <dcterms:created xsi:type="dcterms:W3CDTF">2017-08-24T07:43:25Z</dcterms:created>
  <dcterms:modified xsi:type="dcterms:W3CDTF">2018-03-31T06:58:01Z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0x010100643172C67D0390468A16B123CAC7D950</vt:lpwstr>
  </property>
</Properties>
</file>