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3" r:id="rId21"/>
    <p:sldId id="277" r:id="rId22"/>
    <p:sldId id="278" r:id="rId23"/>
    <p:sldId id="279" r:id="rId24"/>
    <p:sldId id="280" r:id="rId25"/>
    <p:sldId id="281" r:id="rId26"/>
    <p:sldId id="282" r:id="rId27"/>
  </p:sldIdLst>
  <p:sldSz cx="9144000" cy="5143500" type="screen16x9"/>
  <p:notesSz cx="6858000" cy="9144000"/>
  <p:embeddedFontLst>
    <p:embeddedFont>
      <p:font typeface="Source Code Pro"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F"/>
    <a:srgbClr val="ADAD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280" autoAdjust="0"/>
  </p:normalViewPr>
  <p:slideViewPr>
    <p:cSldViewPr snapToGrid="0">
      <p:cViewPr varScale="1">
        <p:scale>
          <a:sx n="76" d="100"/>
          <a:sy n="76" d="100"/>
        </p:scale>
        <p:origin x="1642" y="53"/>
      </p:cViewPr>
      <p:guideLst/>
    </p:cSldViewPr>
  </p:slideViewPr>
  <p:notesTextViewPr>
    <p:cViewPr>
      <p:scale>
        <a:sx n="1" d="1"/>
        <a:sy n="1" d="1"/>
      </p:scale>
      <p:origin x="0" y="0"/>
    </p:cViewPr>
  </p:notesTextViewPr>
  <p:notesViewPr>
    <p:cSldViewPr snapToGrid="0">
      <p:cViewPr varScale="1">
        <p:scale>
          <a:sx n="77" d="100"/>
          <a:sy n="77" d="100"/>
        </p:scale>
        <p:origin x="290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k-MK"/>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63E46-A039-48D1-8099-62A6912E868A}" type="datetimeFigureOut">
              <a:rPr lang="mk-MK" smtClean="0"/>
              <a:t>11.04.2017</a:t>
            </a:fld>
            <a:endParaRPr lang="mk-MK"/>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mk-MK"/>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FED749-5485-4CD5-9A70-C488F9A1BBEC}" type="slidenum">
              <a:rPr lang="mk-MK" smtClean="0"/>
              <a:t>‹#›</a:t>
            </a:fld>
            <a:endParaRPr lang="mk-MK"/>
          </a:p>
        </p:txBody>
      </p:sp>
    </p:spTree>
    <p:extLst>
      <p:ext uri="{BB962C8B-B14F-4D97-AF65-F5344CB8AC3E}">
        <p14:creationId xmlns:p14="http://schemas.microsoft.com/office/powerpoint/2010/main" val="3552775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827004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373974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ES6 code on the other hand elegantly maps my data in a single line and the code is much shorter and much prettier. Maybe it is slightly mind boggling what exactly this code returns :). It will return a “map” - an object with ingredient types as properties and as values arrays of respective ingredient thresholds.</a:t>
            </a:r>
          </a:p>
          <a:p>
            <a:r>
              <a:rPr lang="en-US" sz="1100" kern="1200" dirty="0" smtClean="0">
                <a:solidFill>
                  <a:schemeClr val="tx1"/>
                </a:solidFill>
                <a:effectLst/>
                <a:latin typeface="+mn-lt"/>
                <a:ea typeface="+mn-ea"/>
                <a:cs typeface="+mn-cs"/>
              </a:rPr>
              <a:t>I personally love writing such code and love just working with JavaScript objects to map stuff. But the question, in the context of the problem that I proposed at the beginning of this presentation, is what is more practical in the end. Remember those 10+ developers at one point refactoring the code. Without type safety it could get messy.</a:t>
            </a:r>
          </a:p>
          <a:p>
            <a:r>
              <a:rPr lang="en-US" sz="1100" kern="1200" dirty="0" smtClean="0">
                <a:solidFill>
                  <a:schemeClr val="tx1"/>
                </a:solidFill>
                <a:effectLst/>
                <a:latin typeface="+mn-lt"/>
                <a:ea typeface="+mn-ea"/>
                <a:cs typeface="+mn-cs"/>
              </a:rPr>
              <a:t>Additionally Typescript allows you to write Decorators (like Annotations in Java). This could be really helpful in handling a huge code base. Of course I am just scratching the surface here, there’s much more to this discussion but let’s move on to how are we going to deal with the DOM and HTML. </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07886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Angular on the left, React on the right. </a:t>
            </a:r>
          </a:p>
          <a:p>
            <a:r>
              <a:rPr lang="en-US" sz="1100" kern="1200" dirty="0" smtClean="0">
                <a:solidFill>
                  <a:schemeClr val="tx1"/>
                </a:solidFill>
                <a:effectLst/>
                <a:latin typeface="+mn-lt"/>
                <a:ea typeface="+mn-ea"/>
                <a:cs typeface="+mn-cs"/>
              </a:rPr>
              <a:t>React mixes JavaScript and HTML, though I thought I would hate it, it really gets addictive and it’s messing up your habits when searching for something in the code for a while. Mixing the code requires getting used to some other tweaks like </a:t>
            </a:r>
            <a:r>
              <a:rPr lang="en-US" sz="1100" kern="1200" dirty="0" err="1" smtClean="0">
                <a:solidFill>
                  <a:schemeClr val="tx1"/>
                </a:solidFill>
                <a:effectLst/>
                <a:latin typeface="+mn-lt"/>
                <a:ea typeface="+mn-ea"/>
                <a:cs typeface="+mn-cs"/>
              </a:rPr>
              <a:t>className</a:t>
            </a:r>
            <a:r>
              <a:rPr lang="en-US" sz="1100" kern="1200" dirty="0" smtClean="0">
                <a:solidFill>
                  <a:schemeClr val="tx1"/>
                </a:solidFill>
                <a:effectLst/>
                <a:latin typeface="+mn-lt"/>
                <a:ea typeface="+mn-ea"/>
                <a:cs typeface="+mn-cs"/>
              </a:rPr>
              <a:t> instead of class, </a:t>
            </a:r>
            <a:r>
              <a:rPr lang="en-US" sz="1100" kern="1200" dirty="0" err="1" smtClean="0">
                <a:solidFill>
                  <a:schemeClr val="tx1"/>
                </a:solidFill>
                <a:effectLst/>
                <a:latin typeface="+mn-lt"/>
                <a:ea typeface="+mn-ea"/>
                <a:cs typeface="+mn-cs"/>
              </a:rPr>
              <a:t>htmlFor</a:t>
            </a:r>
            <a:r>
              <a:rPr lang="en-US" sz="1100" kern="1200" dirty="0" smtClean="0">
                <a:solidFill>
                  <a:schemeClr val="tx1"/>
                </a:solidFill>
                <a:effectLst/>
                <a:latin typeface="+mn-lt"/>
                <a:ea typeface="+mn-ea"/>
                <a:cs typeface="+mn-cs"/>
              </a:rPr>
              <a:t> instead of for, closing slash for inputs etc.</a:t>
            </a:r>
          </a:p>
          <a:p>
            <a:r>
              <a:rPr lang="en-US" sz="1100" kern="1200" dirty="0" smtClean="0">
                <a:solidFill>
                  <a:schemeClr val="tx1"/>
                </a:solidFill>
                <a:effectLst/>
                <a:latin typeface="+mn-lt"/>
                <a:ea typeface="+mn-ea"/>
                <a:cs typeface="+mn-cs"/>
              </a:rPr>
              <a:t>Otherwise, the concept of binding html props and events with staff in your JavaScript code for both libraries is similar. Angular works with expressions, React works with function handles. This distinction might be pointing to the biggest difference between the two. In React everything is a function and the accent is really on turning everything into a function - it has its beauty and elegance but also some drawbacks - a lot of things in this cleaner approach are left to you to take care of, like for example the fact that your function handle is not bound to anything (your component class in this case would be desirable). This means you have to take care of it each time.</a:t>
            </a:r>
          </a:p>
          <a:p>
            <a:r>
              <a:rPr lang="en-US" sz="1100" kern="1200" dirty="0" smtClean="0">
                <a:solidFill>
                  <a:schemeClr val="tx1"/>
                </a:solidFill>
                <a:effectLst/>
                <a:latin typeface="+mn-lt"/>
                <a:ea typeface="+mn-ea"/>
                <a:cs typeface="+mn-cs"/>
              </a:rPr>
              <a:t>And wait what is that? React uses types? Well only for input props not in general but it helps a lot. On the other hand Angular does this all over the code with Typescript.</a:t>
            </a:r>
          </a:p>
          <a:p>
            <a:r>
              <a:rPr lang="en-US" sz="1100" kern="1200" dirty="0" smtClean="0">
                <a:solidFill>
                  <a:schemeClr val="tx1"/>
                </a:solidFill>
                <a:effectLst/>
                <a:latin typeface="+mn-lt"/>
                <a:ea typeface="+mn-ea"/>
                <a:cs typeface="+mn-cs"/>
              </a:rPr>
              <a:t>Angular code looks shorter so far but we are missing the JavaScript code here.</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4377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You need all this boilerplate to make you custom made small component work with a parent form which I will come back to later. </a:t>
            </a:r>
            <a:r>
              <a:rPr lang="en" dirty="0" smtClean="0"/>
              <a:t> Of</a:t>
            </a:r>
            <a:r>
              <a:rPr lang="en" baseline="0" dirty="0" smtClean="0"/>
              <a:t> course here we have types for the fields defined with Typescript.</a:t>
            </a:r>
            <a:endParaRPr lang="en" dirty="0"/>
          </a:p>
          <a:p>
            <a:pPr lv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345903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Simple and similar so far. Let’s see how we will render a list of stuff. Here the list of badges representing the possible grades that a product can get (A - most healthy, E - least healthy)</a:t>
            </a:r>
          </a:p>
          <a:p>
            <a:r>
              <a:rPr lang="en-US" sz="1100" kern="1200" dirty="0" smtClean="0">
                <a:solidFill>
                  <a:schemeClr val="tx1"/>
                </a:solidFill>
                <a:effectLst/>
                <a:latin typeface="+mn-lt"/>
                <a:ea typeface="+mn-ea"/>
                <a:cs typeface="+mn-cs"/>
              </a:rPr>
              <a:t>The code on the left in Angular uses some bulky template tag to introduce for-loop to render a list of elements. </a:t>
            </a:r>
          </a:p>
          <a:p>
            <a:r>
              <a:rPr lang="en-US" sz="1100" kern="1200" dirty="0" smtClean="0">
                <a:solidFill>
                  <a:schemeClr val="tx1"/>
                </a:solidFill>
                <a:effectLst/>
                <a:latin typeface="+mn-lt"/>
                <a:ea typeface="+mn-ea"/>
                <a:cs typeface="+mn-cs"/>
              </a:rPr>
              <a:t>React code is elegant and seductive with its JSX JavaScript dialect. You can elegantly map your list to elements. This style of writing out your app looks very enjoyable and appealing.</a:t>
            </a:r>
          </a:p>
          <a:p>
            <a:r>
              <a:rPr lang="en-US" sz="1100" kern="1200" dirty="0" smtClean="0">
                <a:solidFill>
                  <a:schemeClr val="tx1"/>
                </a:solidFill>
                <a:effectLst/>
                <a:latin typeface="+mn-lt"/>
                <a:ea typeface="+mn-ea"/>
                <a:cs typeface="+mn-cs"/>
              </a:rPr>
              <a:t>In React every component has a render function and we always have to return a component function to compose our components (remember everything is a function). This means we can never return list of things. We will always have to wrap the elements representing the data in our list in one parent element. While in ng I can put the badge and line one under the other in the template loop, in react I have to combine them in a parent component - can’t just leave the div that draws a line hanging out there. I can tell you this is much more important than you might think because for sure it will spoil your reputation with your designers who will have to handle all those extra </a:t>
            </a:r>
            <a:r>
              <a:rPr lang="en-US" sz="1100" kern="1200" dirty="0" err="1" smtClean="0">
                <a:solidFill>
                  <a:schemeClr val="tx1"/>
                </a:solidFill>
                <a:effectLst/>
                <a:latin typeface="+mn-lt"/>
                <a:ea typeface="+mn-ea"/>
                <a:cs typeface="+mn-cs"/>
              </a:rPr>
              <a:t>divs</a:t>
            </a:r>
            <a:r>
              <a:rPr lang="en-US" sz="1100" kern="1200" dirty="0" smtClean="0">
                <a:solidFill>
                  <a:schemeClr val="tx1"/>
                </a:solidFill>
                <a:effectLst/>
                <a:latin typeface="+mn-lt"/>
                <a:ea typeface="+mn-ea"/>
                <a:cs typeface="+mn-cs"/>
              </a:rPr>
              <a:t>, especially ruins it for flexbox.</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367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Next step is to create a form. So far we’ve been seduced by </a:t>
            </a:r>
            <a:r>
              <a:rPr lang="en" dirty="0" smtClean="0"/>
              <a:t>React’s </a:t>
            </a:r>
            <a:r>
              <a:rPr lang="en" dirty="0"/>
              <a:t>beauty and thankful for </a:t>
            </a:r>
            <a:r>
              <a:rPr lang="en" dirty="0" smtClean="0"/>
              <a:t>Angular </a:t>
            </a:r>
            <a:r>
              <a:rPr lang="en" dirty="0"/>
              <a:t>thinking about our designers.</a:t>
            </a:r>
          </a:p>
          <a:p>
            <a:pPr lvl="0">
              <a:spcBef>
                <a:spcPts val="0"/>
              </a:spcBef>
              <a:buNone/>
            </a:pPr>
            <a:endParaRPr dirty="0"/>
          </a:p>
          <a:p>
            <a:pPr lvl="0">
              <a:spcBef>
                <a:spcPts val="0"/>
              </a:spcBef>
              <a:buNone/>
            </a:pPr>
            <a:r>
              <a:rPr lang="en" dirty="0"/>
              <a:t>Here’s how our forms will look like - pretty similar but there is some funny business going on in the react part - referencing state!</a:t>
            </a:r>
          </a:p>
          <a:p>
            <a:pPr lvl="0" rtl="0">
              <a:spcBef>
                <a:spcPts val="0"/>
              </a:spcBef>
              <a:buNone/>
            </a:pPr>
            <a:r>
              <a:rPr lang="en" dirty="0"/>
              <a:t>But let’s see first how Angular manages our form data before we clarify </a:t>
            </a:r>
            <a:r>
              <a:rPr lang="en" dirty="0" smtClean="0"/>
              <a:t>React’s </a:t>
            </a:r>
            <a:r>
              <a:rPr lang="en" dirty="0"/>
              <a:t>state. Notice first how form elements are annotated with names.</a:t>
            </a:r>
          </a:p>
        </p:txBody>
      </p:sp>
    </p:spTree>
    <p:extLst>
      <p:ext uri="{BB962C8B-B14F-4D97-AF65-F5344CB8AC3E}">
        <p14:creationId xmlns:p14="http://schemas.microsoft.com/office/powerpoint/2010/main" val="2699517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Angular </a:t>
            </a:r>
            <a:r>
              <a:rPr lang="en" dirty="0" smtClean="0"/>
              <a:t>offers </a:t>
            </a:r>
            <a:r>
              <a:rPr lang="en" dirty="0"/>
              <a:t>reactive </a:t>
            </a:r>
            <a:r>
              <a:rPr lang="en" dirty="0" smtClean="0"/>
              <a:t>forms. </a:t>
            </a:r>
            <a:r>
              <a:rPr lang="en" dirty="0"/>
              <a:t>You annotate your fields with form </a:t>
            </a:r>
            <a:r>
              <a:rPr lang="en" dirty="0" smtClean="0"/>
              <a:t>names, </a:t>
            </a:r>
            <a:r>
              <a:rPr lang="en" dirty="0"/>
              <a:t>bind the form names to form controls. </a:t>
            </a:r>
          </a:p>
          <a:p>
            <a:pPr lvl="0">
              <a:spcBef>
                <a:spcPts val="0"/>
              </a:spcBef>
              <a:buNone/>
            </a:pPr>
            <a:r>
              <a:rPr lang="en" dirty="0"/>
              <a:t>Assign each form control a validator. And subscribe to the changes that you are interested in.</a:t>
            </a:r>
          </a:p>
          <a:p>
            <a:pPr lvl="0">
              <a:spcBef>
                <a:spcPts val="0"/>
              </a:spcBef>
              <a:buNone/>
            </a:pPr>
            <a:endParaRPr dirty="0"/>
          </a:p>
          <a:p>
            <a:pPr lvl="0" rtl="0">
              <a:spcBef>
                <a:spcPts val="0"/>
              </a:spcBef>
              <a:buNone/>
            </a:pPr>
            <a:r>
              <a:rPr lang="en" dirty="0"/>
              <a:t>The form </a:t>
            </a:r>
            <a:r>
              <a:rPr lang="en" dirty="0" smtClean="0"/>
              <a:t>object does </a:t>
            </a:r>
            <a:r>
              <a:rPr lang="en" dirty="0"/>
              <a:t>all the work and when done gives you an object without mutating your initial data - hence no state and no state handling. It offers interfaces that allow you to hook up your custom component directly in your form.</a:t>
            </a:r>
          </a:p>
        </p:txBody>
      </p:sp>
    </p:spTree>
    <p:extLst>
      <p:ext uri="{BB962C8B-B14F-4D97-AF65-F5344CB8AC3E}">
        <p14:creationId xmlns:p14="http://schemas.microsoft.com/office/powerpoint/2010/main" val="3129211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Here’s how we create a group of controls to reflect the </a:t>
            </a:r>
            <a:r>
              <a:rPr lang="en" dirty="0" smtClean="0"/>
              <a:t>input for the custom component</a:t>
            </a:r>
            <a:r>
              <a:rPr lang="en" baseline="0" dirty="0" smtClean="0"/>
              <a:t> for amount entry.</a:t>
            </a:r>
            <a:endParaRPr lang="en" dirty="0"/>
          </a:p>
        </p:txBody>
      </p:sp>
    </p:spTree>
    <p:extLst>
      <p:ext uri="{BB962C8B-B14F-4D97-AF65-F5344CB8AC3E}">
        <p14:creationId xmlns:p14="http://schemas.microsoft.com/office/powerpoint/2010/main" val="944626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 and define a custom validator for it which depends on some input parameters.</a:t>
            </a:r>
          </a:p>
        </p:txBody>
      </p:sp>
    </p:spTree>
    <p:extLst>
      <p:ext uri="{BB962C8B-B14F-4D97-AF65-F5344CB8AC3E}">
        <p14:creationId xmlns:p14="http://schemas.microsoft.com/office/powerpoint/2010/main" val="3383107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React has no concept for handling forms, you have to deal with everything on your own. And without any help of additional libraries like redux you will soon manage state all over the place. React does two way binding </a:t>
            </a:r>
            <a:r>
              <a:rPr lang="en" dirty="0" smtClean="0"/>
              <a:t>yes, </a:t>
            </a:r>
            <a:r>
              <a:rPr lang="en" dirty="0"/>
              <a:t>because you cannot handle a form without data flowing to and from the user back to your </a:t>
            </a:r>
            <a:r>
              <a:rPr lang="en" dirty="0" smtClean="0"/>
              <a:t>app.</a:t>
            </a:r>
            <a:r>
              <a:rPr lang="en" baseline="0" dirty="0" smtClean="0"/>
              <a:t> The tricky thing is to propagate </a:t>
            </a:r>
            <a:r>
              <a:rPr lang="en" dirty="0" smtClean="0"/>
              <a:t>the change </a:t>
            </a:r>
            <a:r>
              <a:rPr lang="en" dirty="0"/>
              <a:t>backwards all the way to the parent component that in the end knows what to do with </a:t>
            </a:r>
            <a:r>
              <a:rPr lang="en" dirty="0" smtClean="0"/>
              <a:t>the</a:t>
            </a:r>
            <a:r>
              <a:rPr lang="en" baseline="0" dirty="0" smtClean="0"/>
              <a:t> change.</a:t>
            </a:r>
            <a:endParaRPr lang="en" dirty="0"/>
          </a:p>
        </p:txBody>
      </p:sp>
    </p:spTree>
    <p:extLst>
      <p:ext uri="{BB962C8B-B14F-4D97-AF65-F5344CB8AC3E}">
        <p14:creationId xmlns:p14="http://schemas.microsoft.com/office/powerpoint/2010/main" val="1210874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So for </a:t>
            </a:r>
            <a:r>
              <a:rPr lang="en" dirty="0"/>
              <a:t>everything you delegate for rendering to child components you will have to provide </a:t>
            </a:r>
            <a:r>
              <a:rPr lang="en" dirty="0" smtClean="0"/>
              <a:t>“handle change” </a:t>
            </a:r>
            <a:r>
              <a:rPr lang="en" dirty="0"/>
              <a:t>functions that will know how to update the parent state. And at the same time deal with validating it.</a:t>
            </a:r>
          </a:p>
          <a:p>
            <a:pPr lvl="0">
              <a:spcBef>
                <a:spcPts val="0"/>
              </a:spcBef>
              <a:buNone/>
            </a:pPr>
            <a:endParaRPr dirty="0"/>
          </a:p>
          <a:p>
            <a:pPr lvl="0" rtl="0">
              <a:spcBef>
                <a:spcPts val="0"/>
              </a:spcBef>
              <a:buNone/>
            </a:pPr>
            <a:r>
              <a:rPr lang="en" dirty="0" smtClean="0"/>
              <a:t>Forms need mutation, no hiding from it. But you can build a reactive app around them if the framework abstracts away nicely the mutability for you.</a:t>
            </a:r>
            <a:endParaRPr lang="en" dirty="0"/>
          </a:p>
        </p:txBody>
      </p:sp>
    </p:spTree>
    <p:extLst>
      <p:ext uri="{BB962C8B-B14F-4D97-AF65-F5344CB8AC3E}">
        <p14:creationId xmlns:p14="http://schemas.microsoft.com/office/powerpoint/2010/main" val="263971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My background is in working on big enterprise apps with JavaScript frontend. On the other hand I love functional programming and JavaScript is a functional programming language.</a:t>
            </a:r>
          </a:p>
          <a:p>
            <a:r>
              <a:rPr lang="en-US" sz="1100" kern="1200" dirty="0" smtClean="0">
                <a:solidFill>
                  <a:schemeClr val="tx1"/>
                </a:solidFill>
                <a:effectLst/>
                <a:latin typeface="+mn-lt"/>
                <a:ea typeface="+mn-ea"/>
                <a:cs typeface="+mn-cs"/>
              </a:rPr>
              <a:t>My last project was an International train scheduling tool - rich web application for desktops. Lots of complex data shown to the user at once, complicated searches and results, data change comparisons, interface that leads the user through the complicated process of creating train timetables.</a:t>
            </a:r>
          </a:p>
          <a:p>
            <a:pPr lvl="0" rtl="0">
              <a:spcBef>
                <a:spcPts val="0"/>
              </a:spcBef>
              <a:buNone/>
            </a:pPr>
            <a:endParaRPr lang="en" dirty="0"/>
          </a:p>
        </p:txBody>
      </p:sp>
    </p:spTree>
    <p:extLst>
      <p:ext uri="{BB962C8B-B14F-4D97-AF65-F5344CB8AC3E}">
        <p14:creationId xmlns:p14="http://schemas.microsoft.com/office/powerpoint/2010/main" val="185342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Client</a:t>
            </a:r>
            <a:r>
              <a:rPr lang="en-US" baseline="0" dirty="0" smtClean="0"/>
              <a:t> side r</a:t>
            </a:r>
            <a:r>
              <a:rPr lang="en-US" dirty="0" smtClean="0"/>
              <a:t>outing is indispensable in large frontend</a:t>
            </a:r>
            <a:r>
              <a:rPr lang="en-US" baseline="0" dirty="0" smtClean="0"/>
              <a:t> apps today. We do not want to go back to the server each time the users </a:t>
            </a:r>
            <a:r>
              <a:rPr lang="en-US" baseline="0" dirty="0" smtClean="0"/>
              <a:t>wants </a:t>
            </a:r>
            <a:r>
              <a:rPr lang="en-US" baseline="0" dirty="0" smtClean="0"/>
              <a:t>to navigate.</a:t>
            </a:r>
          </a:p>
          <a:p>
            <a:pPr lvl="0" rtl="0">
              <a:spcBef>
                <a:spcPts val="0"/>
              </a:spcBef>
              <a:buNone/>
            </a:pPr>
            <a:r>
              <a:rPr lang="en-US" baseline="0" dirty="0" smtClean="0"/>
              <a:t>Here is how we go deeper into the UI as the route gets built and more detailed and deeply nested components come to life.</a:t>
            </a:r>
            <a:endParaRPr dirty="0"/>
          </a:p>
        </p:txBody>
      </p:sp>
    </p:spTree>
    <p:extLst>
      <p:ext uri="{BB962C8B-B14F-4D97-AF65-F5344CB8AC3E}">
        <p14:creationId xmlns:p14="http://schemas.microsoft.com/office/powerpoint/2010/main" val="3541602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Angular wants you to provide a declarative configuration for </a:t>
            </a:r>
            <a:r>
              <a:rPr lang="en" dirty="0" smtClean="0"/>
              <a:t>your </a:t>
            </a:r>
            <a:r>
              <a:rPr lang="en" dirty="0"/>
              <a:t>routes. And this is the correct way to do it. </a:t>
            </a:r>
            <a:r>
              <a:rPr lang="en" dirty="0" smtClean="0"/>
              <a:t>Resilient </a:t>
            </a:r>
            <a:r>
              <a:rPr lang="en" dirty="0"/>
              <a:t>to change, abstracted from component functions.</a:t>
            </a:r>
          </a:p>
          <a:p>
            <a:pPr lvl="0">
              <a:spcBef>
                <a:spcPts val="0"/>
              </a:spcBef>
              <a:buNone/>
            </a:pPr>
            <a:endParaRPr dirty="0"/>
          </a:p>
          <a:p>
            <a:pPr lvl="0">
              <a:spcBef>
                <a:spcPts val="0"/>
              </a:spcBef>
              <a:buNone/>
            </a:pPr>
            <a:r>
              <a:rPr lang="en" dirty="0"/>
              <a:t>It is easy to define nested routes as children.</a:t>
            </a:r>
          </a:p>
          <a:p>
            <a:pPr lvl="0">
              <a:spcBef>
                <a:spcPts val="0"/>
              </a:spcBef>
              <a:buNone/>
            </a:pPr>
            <a:endParaRPr dirty="0"/>
          </a:p>
          <a:p>
            <a:pPr lvl="0" rtl="0">
              <a:spcBef>
                <a:spcPts val="0"/>
              </a:spcBef>
              <a:buNone/>
            </a:pPr>
            <a:r>
              <a:rPr lang="en" dirty="0"/>
              <a:t>And you can also modularize your routes and have them being lazy loaded all out of the box. </a:t>
            </a:r>
          </a:p>
        </p:txBody>
      </p:sp>
    </p:spTree>
    <p:extLst>
      <p:ext uri="{BB962C8B-B14F-4D97-AF65-F5344CB8AC3E}">
        <p14:creationId xmlns:p14="http://schemas.microsoft.com/office/powerpoint/2010/main" val="2817228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In your component’s template you need to state where nested route content will go.</a:t>
            </a:r>
          </a:p>
        </p:txBody>
      </p:sp>
    </p:spTree>
    <p:extLst>
      <p:ext uri="{BB962C8B-B14F-4D97-AF65-F5344CB8AC3E}">
        <p14:creationId xmlns:p14="http://schemas.microsoft.com/office/powerpoint/2010/main" val="3304545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React routes are actually trying to be components. And it is here that the whole concept falls apart, you can’t simply add here other components either built in html elements or your own intermixed with the routes which means they are not in the end just components. The routing concept for React changes so often and it is so different each time but it never really succeeds to hit the target. This is a no go for large apps. It is not so straightforward to split it up in separate components. There is no one best approach on how to implement authentication guards either. Most likely Redux will come again to the rescue, but that’s one opinionated approach that is out of scope for me today.</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10181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Yep, that’s the weird way to render nested route content.</a:t>
            </a:r>
          </a:p>
        </p:txBody>
      </p:sp>
    </p:spTree>
    <p:extLst>
      <p:ext uri="{BB962C8B-B14F-4D97-AF65-F5344CB8AC3E}">
        <p14:creationId xmlns:p14="http://schemas.microsoft.com/office/powerpoint/2010/main" val="1281625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libraries have advantages and disadvantages and though it seems I’ve made no conclusions and I’m completely undecided, the point is in fact that the process of choosing what tools to use when you build your app depends exactly on what you are trying to achieve. No tool fits all purpose, you have to choose which one is better for you.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But to avoid being completely vague, my conclusion is that if you go for big enterprise apps with lots of forms and your team is big and diverse in experience and competencies you should probably go for Angular. If performance on various devices is of essence, if you’re building mobile first or you have a well-adjusted very strong team than you could consider React also for bigger projects. Experts on the library also have decided after a while some of their ideas were leading to overly complex solutions with React (using </a:t>
            </a:r>
            <a:r>
              <a:rPr lang="en-US" sz="1100" kern="1200" dirty="0" err="1" smtClean="0">
                <a:solidFill>
                  <a:schemeClr val="tx1"/>
                </a:solidFill>
                <a:effectLst/>
                <a:latin typeface="+mn-lt"/>
                <a:ea typeface="+mn-ea"/>
                <a:cs typeface="+mn-cs"/>
              </a:rPr>
              <a:t>mixins</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Disclaimer: I am not an expert in either, but I am in ng1 and I thought that my process of scrutinizing of the intro to both might be interesting to share. </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7704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64515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Next generation projects in </a:t>
            </a:r>
            <a:r>
              <a:rPr lang="en-US" sz="1100" kern="1200" dirty="0" err="1" smtClean="0">
                <a:solidFill>
                  <a:schemeClr val="tx1"/>
                </a:solidFill>
                <a:effectLst/>
                <a:latin typeface="+mn-lt"/>
                <a:ea typeface="+mn-ea"/>
                <a:cs typeface="+mn-cs"/>
              </a:rPr>
              <a:t>Netcetera</a:t>
            </a:r>
            <a:r>
              <a:rPr lang="en-US" sz="1100" kern="1200" dirty="0" smtClean="0">
                <a:solidFill>
                  <a:schemeClr val="tx1"/>
                </a:solidFill>
                <a:effectLst/>
                <a:latin typeface="+mn-lt"/>
                <a:ea typeface="+mn-ea"/>
                <a:cs typeface="+mn-cs"/>
              </a:rPr>
              <a:t> are built usually with Angular 2 or React. Existing big apps done in </a:t>
            </a:r>
            <a:r>
              <a:rPr lang="en-US" sz="1100" kern="1200" dirty="0" err="1" smtClean="0">
                <a:solidFill>
                  <a:schemeClr val="tx1"/>
                </a:solidFill>
                <a:effectLst/>
                <a:latin typeface="+mn-lt"/>
                <a:ea typeface="+mn-ea"/>
                <a:cs typeface="+mn-cs"/>
              </a:rPr>
              <a:t>AngularJs</a:t>
            </a:r>
            <a:r>
              <a:rPr lang="en-US" sz="1100" kern="1200" dirty="0" smtClean="0">
                <a:solidFill>
                  <a:schemeClr val="tx1"/>
                </a:solidFill>
                <a:effectLst/>
                <a:latin typeface="+mn-lt"/>
                <a:ea typeface="+mn-ea"/>
                <a:cs typeface="+mn-cs"/>
              </a:rPr>
              <a:t> are being migrated.</a:t>
            </a:r>
          </a:p>
          <a:p>
            <a:r>
              <a:rPr lang="en-US" sz="1100" kern="1200" dirty="0" smtClean="0">
                <a:solidFill>
                  <a:schemeClr val="tx1"/>
                </a:solidFill>
                <a:effectLst/>
                <a:latin typeface="+mn-lt"/>
                <a:ea typeface="+mn-ea"/>
                <a:cs typeface="+mn-cs"/>
              </a:rPr>
              <a:t>My goal is to talk about the pain points when building large JavaScript apps, in the scale of hundreds of thousands of lines of code, and examine the concepts that are in play today in the most popular frameworks. </a:t>
            </a:r>
          </a:p>
          <a:p>
            <a:r>
              <a:rPr lang="en-US" sz="1100" kern="1200" dirty="0" smtClean="0">
                <a:solidFill>
                  <a:schemeClr val="tx1"/>
                </a:solidFill>
                <a:effectLst/>
                <a:latin typeface="+mn-lt"/>
                <a:ea typeface="+mn-ea"/>
                <a:cs typeface="+mn-cs"/>
              </a:rPr>
              <a:t>There are many things to be considered when building an enterprise application. It needs to live long in terms of decades sometimes, it is big and needs to grow in a sustainable manner, and your business case is probably fairly complex. There are more and more demanding needs about user experience - people expect these apps to be as fancy as other software they use in their daily life. And we need to meet all these requirements. </a:t>
            </a:r>
          </a:p>
          <a:p>
            <a:r>
              <a:rPr lang="en-US" sz="1100" kern="1200" dirty="0" smtClean="0">
                <a:solidFill>
                  <a:schemeClr val="tx1"/>
                </a:solidFill>
                <a:effectLst/>
                <a:latin typeface="+mn-lt"/>
                <a:ea typeface="+mn-ea"/>
                <a:cs typeface="+mn-cs"/>
              </a:rPr>
              <a:t>There was quite some friction for the enterprise to accept JavaScript as a viable technology, or to learn to tolerate it. And yes it is hard so we need good frameworks to the rescue.</a:t>
            </a:r>
            <a:endParaRPr lang="en" dirty="0"/>
          </a:p>
        </p:txBody>
      </p:sp>
    </p:spTree>
    <p:extLst>
      <p:ext uri="{BB962C8B-B14F-4D97-AF65-F5344CB8AC3E}">
        <p14:creationId xmlns:p14="http://schemas.microsoft.com/office/powerpoint/2010/main" val="65121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 question is now how well we can cope with new (or more precisely recycled) concepts like Reactive programming? Reactive programming promises to solve the interaction with the real world. It simplifies our abstraction of asynchronous user interaction which is problematic in traditional approaches. Back in the days when we were building UI’s with Java we had one glorified dispatcher thread for handling user interaction in Swing. It was a nightmare. You’ve probably heard the term “the hell of handling callback” when developing with JQuery.</a:t>
            </a:r>
          </a:p>
          <a:p>
            <a:r>
              <a:rPr lang="en-US" sz="1100" kern="1200" dirty="0" smtClean="0">
                <a:solidFill>
                  <a:schemeClr val="tx1"/>
                </a:solidFill>
                <a:effectLst/>
                <a:latin typeface="+mn-lt"/>
                <a:ea typeface="+mn-ea"/>
                <a:cs typeface="+mn-cs"/>
              </a:rPr>
              <a:t>But do not be fooled by promises of reactive and immutable everywhere and don’t look for it where it isn’t. Map-reduce in rendering your UI has nothing to do with reactive programming, which language you use has nothing to do with it either. And moreover it is not “The solution” to everything. Yes, in the end we still need to deal with keeping state and if everything is immutable then there will be no user interaction in your app. </a:t>
            </a:r>
          </a:p>
          <a:p>
            <a:r>
              <a:rPr lang="en-US" sz="1100" kern="1200" dirty="0" smtClean="0">
                <a:solidFill>
                  <a:schemeClr val="tx1"/>
                </a:solidFill>
                <a:effectLst/>
                <a:latin typeface="+mn-lt"/>
                <a:ea typeface="+mn-ea"/>
                <a:cs typeface="+mn-cs"/>
              </a:rPr>
              <a:t>So what do we use today to build UI’s... yes in a way I will put React and Angular code side to side, but only to examine the different (or similar) concepts they propose.</a:t>
            </a:r>
          </a:p>
          <a:p>
            <a:r>
              <a:rPr lang="en-US" sz="1100" kern="1200" dirty="0" smtClean="0">
                <a:solidFill>
                  <a:schemeClr val="tx1"/>
                </a:solidFill>
                <a:effectLst/>
                <a:latin typeface="+mn-lt"/>
                <a:ea typeface="+mn-ea"/>
                <a:cs typeface="+mn-cs"/>
              </a:rPr>
              <a:t>Both libraries have no direct connection to reactive programming. Apps built with React or Agular could be completely </a:t>
            </a:r>
            <a:r>
              <a:rPr lang="en-US" sz="1100" kern="1200" dirty="0" err="1" smtClean="0">
                <a:solidFill>
                  <a:schemeClr val="tx1"/>
                </a:solidFill>
                <a:effectLst/>
                <a:latin typeface="+mn-lt"/>
                <a:ea typeface="+mn-ea"/>
                <a:cs typeface="+mn-cs"/>
              </a:rPr>
              <a:t>statefull</a:t>
            </a:r>
            <a:r>
              <a:rPr lang="en-US" sz="1100" kern="1200" dirty="0" smtClean="0">
                <a:solidFill>
                  <a:schemeClr val="tx1"/>
                </a:solidFill>
                <a:effectLst/>
                <a:latin typeface="+mn-lt"/>
                <a:ea typeface="+mn-ea"/>
                <a:cs typeface="+mn-cs"/>
              </a:rPr>
              <a:t> and most that I’ve seen are. But it is also not true that you cannot do reactive programming with these tools.</a:t>
            </a:r>
          </a:p>
          <a:p>
            <a:r>
              <a:rPr lang="en-US" sz="1100" kern="1200" dirty="0" smtClean="0">
                <a:solidFill>
                  <a:schemeClr val="tx1"/>
                </a:solidFill>
                <a:effectLst/>
                <a:latin typeface="+mn-lt"/>
                <a:ea typeface="+mn-ea"/>
                <a:cs typeface="+mn-cs"/>
              </a:rPr>
              <a:t> </a:t>
            </a:r>
          </a:p>
          <a:p>
            <a:pPr lv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123289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preparation for this presentation, I found couple of enthusiasts and we recreated the same app once with Angular and once with React. We held lengthy discussions and changed our minds quite too often.</a:t>
            </a:r>
          </a:p>
          <a:p>
            <a:r>
              <a:rPr lang="en-US" sz="1100" kern="1200" dirty="0" smtClean="0">
                <a:solidFill>
                  <a:schemeClr val="tx1"/>
                </a:solidFill>
                <a:effectLst/>
                <a:latin typeface="+mn-lt"/>
                <a:ea typeface="+mn-ea"/>
                <a:cs typeface="+mn-cs"/>
              </a:rPr>
              <a:t>The app is fairly simple but it contains key features that are important in large applications.</a:t>
            </a:r>
          </a:p>
          <a:p>
            <a:r>
              <a:rPr lang="en-US" sz="1100" kern="1200" dirty="0" smtClean="0">
                <a:solidFill>
                  <a:schemeClr val="tx1"/>
                </a:solidFill>
                <a:effectLst/>
                <a:latin typeface="+mn-lt"/>
                <a:ea typeface="+mn-ea"/>
                <a:cs typeface="+mn-cs"/>
              </a:rPr>
              <a:t>The app gives a label on how healthy a given product is, based on couple of ingredients in it, that the user should provide. It can authenticate a user, store his products, search them, compare them, show details etc.</a:t>
            </a:r>
          </a:p>
          <a:p>
            <a:pPr lv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416629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 first question that arises when kicking off a new project probably is what language to use. What do we feel comfortable working with? Can we live without types? Should we choose plain JavaScript, ES6 or not? Should we maybe use Typescript?</a:t>
            </a:r>
          </a:p>
          <a:p>
            <a:r>
              <a:rPr lang="en-US" sz="1100" kern="1200" dirty="0" smtClean="0">
                <a:solidFill>
                  <a:schemeClr val="tx1"/>
                </a:solidFill>
                <a:effectLst/>
                <a:latin typeface="+mn-lt"/>
                <a:ea typeface="+mn-ea"/>
                <a:cs typeface="+mn-cs"/>
              </a:rPr>
              <a:t>If I didn’t have to consider anything else but what I would really enjoy working with most, I would definitely choose ES6. But wait, what about those hundreds of thousands of lines of code we were going to write and what about those 10+ developers in the team? Well I fought with it a little but finally I think that Typescript might be worth looking into.</a:t>
            </a:r>
            <a:endParaRPr lang="en" dirty="0"/>
          </a:p>
        </p:txBody>
      </p:sp>
    </p:spTree>
    <p:extLst>
      <p:ext uri="{BB962C8B-B14F-4D97-AF65-F5344CB8AC3E}">
        <p14:creationId xmlns:p14="http://schemas.microsoft.com/office/powerpoint/2010/main" val="27090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Here is the base class that models the ingredient quality thresholds that my algorithm uses. It is immediately easy to spot the type of information I will use to create them and helps me get an idea of the structure of the data I will need. A threshold value defined as an upper or lower limit that will indicate a certain quality grade. </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7609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Pretty similar structure in </a:t>
            </a:r>
            <a:r>
              <a:rPr lang="en" dirty="0" smtClean="0"/>
              <a:t>ES </a:t>
            </a:r>
            <a:r>
              <a:rPr lang="en" dirty="0"/>
              <a:t>6 - close enough so </a:t>
            </a:r>
            <a:r>
              <a:rPr lang="en" dirty="0" smtClean="0"/>
              <a:t>far.</a:t>
            </a:r>
            <a:endParaRPr lang="en" dirty="0"/>
          </a:p>
        </p:txBody>
      </p:sp>
    </p:spTree>
    <p:extLst>
      <p:ext uri="{BB962C8B-B14F-4D97-AF65-F5344CB8AC3E}">
        <p14:creationId xmlns:p14="http://schemas.microsoft.com/office/powerpoint/2010/main" val="228481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Now here is how a data loaded as a matrix of numeric values turns into my desired data structure. Here Typescript ugliness comes to light. I have to define this weird structure - a dictionary, because guess what in Typescript I can’t have a map (not yet at least) or an object with an arbitrary properties like the traditional JavaScript object. The code consequentially is quite unreadable too and quite bulky.</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979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a:ln>
            <a:noFill/>
          </a:ln>
        </p:spPr>
        <p:txBody>
          <a:bodyPr lIns="91425" tIns="91425" rIns="91425" bIns="91425" anchor="b" anchorCtr="0">
            <a:noAutofit/>
          </a:bodyPr>
          <a:lstStyle/>
          <a:p>
            <a:pPr lvl="0">
              <a:spcBef>
                <a:spcPts val="0"/>
              </a:spcBef>
              <a:buNone/>
            </a:pPr>
            <a:r>
              <a:rPr lang="en" sz="3000" b="1">
                <a:solidFill>
                  <a:srgbClr val="E06666"/>
                </a:solidFill>
                <a:latin typeface="Source Code Pro"/>
                <a:ea typeface="Source Code Pro"/>
                <a:cs typeface="Source Code Pro"/>
                <a:sym typeface="Source Code Pro"/>
              </a:rPr>
              <a:t>--How Reactive do we need to be</a:t>
            </a:r>
          </a:p>
        </p:txBody>
      </p:sp>
      <p:sp>
        <p:nvSpPr>
          <p:cNvPr id="55" name="Shape 55"/>
          <p:cNvSpPr txBox="1">
            <a:spLocks noGrp="1"/>
          </p:cNvSpPr>
          <p:nvPr>
            <p:ph type="subTitle" idx="1"/>
          </p:nvPr>
        </p:nvSpPr>
        <p:spPr>
          <a:xfrm>
            <a:off x="311700" y="4244575"/>
            <a:ext cx="8520600" cy="553500"/>
          </a:xfrm>
          <a:prstGeom prst="rect">
            <a:avLst/>
          </a:prstGeom>
        </p:spPr>
        <p:txBody>
          <a:bodyPr lIns="91425" tIns="91425" rIns="91425" bIns="91425" anchor="t" anchorCtr="0">
            <a:noAutofit/>
          </a:bodyPr>
          <a:lstStyle/>
          <a:p>
            <a:pPr lvl="0" algn="r">
              <a:spcBef>
                <a:spcPts val="0"/>
              </a:spcBef>
              <a:buNone/>
            </a:pPr>
            <a:r>
              <a:rPr lang="en" sz="1200" dirty="0">
                <a:latin typeface="Source Code Pro"/>
                <a:ea typeface="Source Code Pro"/>
                <a:cs typeface="Source Code Pro"/>
                <a:sym typeface="Source Code Pro"/>
              </a:rPr>
              <a:t>Javaskop 2017, Skopje</a:t>
            </a:r>
          </a:p>
          <a:p>
            <a:pPr lvl="0" algn="r">
              <a:spcBef>
                <a:spcPts val="0"/>
              </a:spcBef>
              <a:buNone/>
            </a:pPr>
            <a:r>
              <a:rPr lang="en" sz="1200" dirty="0">
                <a:latin typeface="Source Code Pro"/>
                <a:ea typeface="Source Code Pro"/>
                <a:cs typeface="Source Code Pro"/>
                <a:sym typeface="Source Code Pro"/>
              </a:rPr>
              <a:t> Jana Karcheska - Netcetera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27"/>
        <p:cNvGrpSpPr/>
        <p:nvPr/>
      </p:nvGrpSpPr>
      <p:grpSpPr>
        <a:xfrm>
          <a:off x="0" y="0"/>
          <a:ext cx="0" cy="0"/>
          <a:chOff x="0" y="0"/>
          <a:chExt cx="0" cy="0"/>
        </a:xfrm>
      </p:grpSpPr>
      <p:sp>
        <p:nvSpPr>
          <p:cNvPr id="129" name="Shape 129"/>
          <p:cNvSpPr txBox="1"/>
          <p:nvPr/>
        </p:nvSpPr>
        <p:spPr>
          <a:xfrm>
            <a:off x="397800" y="333025"/>
            <a:ext cx="8196300" cy="4386900"/>
          </a:xfrm>
          <a:prstGeom prst="rect">
            <a:avLst/>
          </a:prstGeom>
          <a:noFill/>
          <a:ln>
            <a:noFill/>
          </a:ln>
        </p:spPr>
        <p:txBody>
          <a:bodyPr lIns="91425" tIns="91425" rIns="91425" bIns="91425" anchor="ctr" anchorCtr="0">
            <a:noAutofit/>
          </a:bodyPr>
          <a:lstStyle/>
          <a:p>
            <a:pPr lvl="0" rtl="0">
              <a:spcBef>
                <a:spcPts val="0"/>
              </a:spcBef>
              <a:buNone/>
            </a:pPr>
            <a:r>
              <a:rPr lang="en" sz="1100" b="1">
                <a:solidFill>
                  <a:srgbClr val="CC7832"/>
                </a:solidFill>
                <a:latin typeface="Source Code Pro"/>
                <a:ea typeface="Source Code Pro"/>
                <a:cs typeface="Source Code Pro"/>
                <a:sym typeface="Source Code Pro"/>
              </a:rPr>
              <a:t>const </a:t>
            </a:r>
            <a:r>
              <a:rPr lang="en" sz="1100">
                <a:solidFill>
                  <a:srgbClr val="FFC66D"/>
                </a:solidFill>
                <a:latin typeface="Source Code Pro"/>
                <a:ea typeface="Source Code Pro"/>
                <a:cs typeface="Source Code Pro"/>
                <a:sym typeface="Source Code Pro"/>
              </a:rPr>
              <a:t>initThresholds </a:t>
            </a:r>
            <a:r>
              <a:rPr lang="en" sz="1100">
                <a:solidFill>
                  <a:srgbClr val="A9B7C6"/>
                </a:solidFill>
                <a:latin typeface="Source Code Pro"/>
                <a:ea typeface="Source Code Pro"/>
                <a:cs typeface="Source Code Pro"/>
                <a:sym typeface="Source Code Pro"/>
              </a:rPr>
              <a:t>= (ingredients</a:t>
            </a:r>
            <a:r>
              <a:rPr lang="en" sz="1100">
                <a:solidFill>
                  <a:srgbClr val="CC7832"/>
                </a:solidFill>
                <a:latin typeface="Source Code Pro"/>
                <a:ea typeface="Source Code Pro"/>
                <a:cs typeface="Source Code Pro"/>
                <a:sym typeface="Source Code Pro"/>
              </a:rPr>
              <a:t>, </a:t>
            </a:r>
            <a:r>
              <a:rPr lang="en" sz="1100">
                <a:solidFill>
                  <a:srgbClr val="A9B7C6"/>
                </a:solidFill>
                <a:latin typeface="Source Code Pro"/>
                <a:ea typeface="Source Code Pro"/>
                <a:cs typeface="Source Code Pro"/>
                <a:sym typeface="Source Code Pro"/>
              </a:rPr>
              <a:t>thresholds) =&gt; {</a:t>
            </a:r>
          </a:p>
          <a:p>
            <a:pPr lvl="0" rtl="0">
              <a:spcBef>
                <a:spcPts val="0"/>
              </a:spcBef>
              <a:buNone/>
            </a:pPr>
            <a:endParaRPr sz="1100" dirty="0">
              <a:solidFill>
                <a:srgbClr val="A9B7C6"/>
              </a:solidFill>
              <a:latin typeface="Source Code Pro"/>
              <a:ea typeface="Source Code Pro"/>
              <a:cs typeface="Source Code Pro"/>
              <a:sym typeface="Source Code Pro"/>
            </a:endParaRPr>
          </a:p>
          <a:p>
            <a:pPr lvl="0" rtl="0">
              <a:spcBef>
                <a:spcPts val="0"/>
              </a:spcBef>
              <a:buNone/>
            </a:pPr>
            <a:r>
              <a:rPr lang="en" sz="1100">
                <a:solidFill>
                  <a:srgbClr val="A9B7C6"/>
                </a:solidFill>
                <a:latin typeface="Source Code Pro"/>
                <a:ea typeface="Source Code Pro"/>
                <a:cs typeface="Source Code Pro"/>
                <a:sym typeface="Source Code Pro"/>
              </a:rPr>
              <a:t>   </a:t>
            </a:r>
            <a:r>
              <a:rPr lang="en" sz="1100" b="1">
                <a:solidFill>
                  <a:srgbClr val="CC7832"/>
                </a:solidFill>
                <a:latin typeface="Source Code Pro"/>
                <a:ea typeface="Source Code Pro"/>
                <a:cs typeface="Source Code Pro"/>
                <a:sym typeface="Source Code Pro"/>
              </a:rPr>
              <a:t>return </a:t>
            </a:r>
            <a:r>
              <a:rPr lang="en" sz="1100">
                <a:solidFill>
                  <a:srgbClr val="A9B7C6"/>
                </a:solidFill>
                <a:latin typeface="Source Code Pro"/>
                <a:ea typeface="Source Code Pro"/>
                <a:cs typeface="Source Code Pro"/>
                <a:sym typeface="Source Code Pro"/>
              </a:rPr>
              <a:t>Object.</a:t>
            </a:r>
            <a:r>
              <a:rPr lang="en" sz="1100">
                <a:solidFill>
                  <a:srgbClr val="FFC66D"/>
                </a:solidFill>
                <a:latin typeface="Source Code Pro"/>
                <a:ea typeface="Source Code Pro"/>
                <a:cs typeface="Source Code Pro"/>
                <a:sym typeface="Source Code Pro"/>
              </a:rPr>
              <a:t>keys</a:t>
            </a:r>
            <a:r>
              <a:rPr lang="en" sz="1100">
                <a:solidFill>
                  <a:srgbClr val="A9B7C6"/>
                </a:solidFill>
                <a:latin typeface="Source Code Pro"/>
                <a:ea typeface="Source Code Pro"/>
                <a:cs typeface="Source Code Pro"/>
                <a:sym typeface="Source Code Pro"/>
              </a:rPr>
              <a:t>(ingredients).</a:t>
            </a:r>
            <a:r>
              <a:rPr lang="en" sz="1100">
                <a:solidFill>
                  <a:srgbClr val="FFC66D"/>
                </a:solidFill>
                <a:latin typeface="Source Code Pro"/>
                <a:ea typeface="Source Code Pro"/>
                <a:cs typeface="Source Code Pro"/>
                <a:sym typeface="Source Code Pro"/>
              </a:rPr>
              <a:t>map</a:t>
            </a:r>
            <a:r>
              <a:rPr lang="en" sz="1100">
                <a:solidFill>
                  <a:srgbClr val="A9B7C6"/>
                </a:solidFill>
                <a:latin typeface="Source Code Pro"/>
                <a:ea typeface="Source Code Pro"/>
                <a:cs typeface="Source Code Pro"/>
                <a:sym typeface="Source Code Pro"/>
              </a:rPr>
              <a:t>(type =&gt; ingredients[type])</a:t>
            </a:r>
          </a:p>
          <a:p>
            <a:pPr lvl="0" rtl="0">
              <a:spcBef>
                <a:spcPts val="0"/>
              </a:spcBef>
              <a:buNone/>
            </a:pPr>
            <a:r>
              <a:rPr lang="en" sz="1100">
                <a:solidFill>
                  <a:srgbClr val="A9B7C6"/>
                </a:solidFill>
                <a:latin typeface="Source Code Pro"/>
                <a:ea typeface="Source Code Pro"/>
                <a:cs typeface="Source Code Pro"/>
                <a:sym typeface="Source Code Pro"/>
              </a:rPr>
              <a:t>       .</a:t>
            </a:r>
            <a:r>
              <a:rPr lang="en" sz="1100">
                <a:solidFill>
                  <a:srgbClr val="FFC66D"/>
                </a:solidFill>
                <a:latin typeface="Source Code Pro"/>
                <a:ea typeface="Source Code Pro"/>
                <a:cs typeface="Source Code Pro"/>
                <a:sym typeface="Source Code Pro"/>
              </a:rPr>
              <a:t>map</a:t>
            </a:r>
            <a:r>
              <a:rPr lang="en" sz="1100">
                <a:solidFill>
                  <a:srgbClr val="A9B7C6"/>
                </a:solidFill>
                <a:latin typeface="Source Code Pro"/>
                <a:ea typeface="Source Code Pro"/>
                <a:cs typeface="Source Code Pro"/>
                <a:sym typeface="Source Code Pro"/>
              </a:rPr>
              <a:t>(i =&gt; thresholds.</a:t>
            </a:r>
            <a:r>
              <a:rPr lang="en" sz="1100">
                <a:solidFill>
                  <a:srgbClr val="FFC66D"/>
                </a:solidFill>
                <a:latin typeface="Source Code Pro"/>
                <a:ea typeface="Source Code Pro"/>
                <a:cs typeface="Source Code Pro"/>
                <a:sym typeface="Source Code Pro"/>
              </a:rPr>
              <a:t>map</a:t>
            </a:r>
            <a:r>
              <a:rPr lang="en" sz="1100">
                <a:solidFill>
                  <a:srgbClr val="A9B7C6"/>
                </a:solidFill>
                <a:latin typeface="Source Code Pro"/>
                <a:ea typeface="Source Code Pro"/>
                <a:cs typeface="Source Code Pro"/>
                <a:sym typeface="Source Code Pro"/>
              </a:rPr>
              <a:t>((row</a:t>
            </a:r>
            <a:r>
              <a:rPr lang="en" sz="1100">
                <a:solidFill>
                  <a:srgbClr val="CC7832"/>
                </a:solidFill>
                <a:latin typeface="Source Code Pro"/>
                <a:ea typeface="Source Code Pro"/>
                <a:cs typeface="Source Code Pro"/>
                <a:sym typeface="Source Code Pro"/>
              </a:rPr>
              <a:t>, </a:t>
            </a:r>
            <a:r>
              <a:rPr lang="en" sz="1100">
                <a:solidFill>
                  <a:srgbClr val="A9B7C6"/>
                </a:solidFill>
                <a:latin typeface="Source Code Pro"/>
                <a:ea typeface="Source Code Pro"/>
                <a:cs typeface="Source Code Pro"/>
                <a:sym typeface="Source Code Pro"/>
              </a:rPr>
              <a:t>j) =&gt; </a:t>
            </a:r>
            <a:r>
              <a:rPr lang="en" sz="1100" b="1">
                <a:solidFill>
                  <a:srgbClr val="CC7832"/>
                </a:solidFill>
                <a:latin typeface="Source Code Pro"/>
                <a:ea typeface="Source Code Pro"/>
                <a:cs typeface="Source Code Pro"/>
                <a:sym typeface="Source Code Pro"/>
              </a:rPr>
              <a:t>new </a:t>
            </a:r>
            <a:r>
              <a:rPr lang="en" sz="1100">
                <a:solidFill>
                  <a:srgbClr val="A9B7C6"/>
                </a:solidFill>
                <a:latin typeface="Source Code Pro"/>
                <a:ea typeface="Source Code Pro"/>
                <a:cs typeface="Source Code Pro"/>
                <a:sym typeface="Source Code Pro"/>
              </a:rPr>
              <a:t>IngredientThreshold(j</a:t>
            </a:r>
            <a:r>
              <a:rPr lang="en" sz="1100">
                <a:solidFill>
                  <a:srgbClr val="CC7832"/>
                </a:solidFill>
                <a:latin typeface="Source Code Pro"/>
                <a:ea typeface="Source Code Pro"/>
                <a:cs typeface="Source Code Pro"/>
                <a:sym typeface="Source Code Pro"/>
              </a:rPr>
              <a:t>, </a:t>
            </a:r>
            <a:r>
              <a:rPr lang="en" sz="1100">
                <a:solidFill>
                  <a:srgbClr val="A9B7C6"/>
                </a:solidFill>
                <a:latin typeface="Source Code Pro"/>
                <a:ea typeface="Source Code Pro"/>
                <a:cs typeface="Source Code Pro"/>
                <a:sym typeface="Source Code Pro"/>
              </a:rPr>
              <a:t>row[i]</a:t>
            </a:r>
            <a:r>
              <a:rPr lang="en" sz="1100">
                <a:solidFill>
                  <a:srgbClr val="CC7832"/>
                </a:solidFill>
                <a:latin typeface="Source Code Pro"/>
                <a:ea typeface="Source Code Pro"/>
                <a:cs typeface="Source Code Pro"/>
                <a:sym typeface="Source Code Pro"/>
              </a:rPr>
              <a:t>, </a:t>
            </a:r>
            <a:r>
              <a:rPr lang="en" sz="1100">
                <a:solidFill>
                  <a:srgbClr val="A9B7C6"/>
                </a:solidFill>
                <a:latin typeface="Source Code Pro"/>
                <a:ea typeface="Source Code Pro"/>
                <a:cs typeface="Source Code Pro"/>
                <a:sym typeface="Source Code Pro"/>
              </a:rPr>
              <a:t>j === </a:t>
            </a:r>
            <a:r>
              <a:rPr lang="en" sz="1100">
                <a:solidFill>
                  <a:srgbClr val="6897BB"/>
                </a:solidFill>
                <a:latin typeface="Source Code Pro"/>
                <a:ea typeface="Source Code Pro"/>
                <a:cs typeface="Source Code Pro"/>
                <a:sym typeface="Source Code Pro"/>
              </a:rPr>
              <a:t>0</a:t>
            </a:r>
            <a:r>
              <a:rPr lang="en" sz="1100">
                <a:solidFill>
                  <a:srgbClr val="A9B7C6"/>
                </a:solidFill>
                <a:latin typeface="Source Code Pro"/>
                <a:ea typeface="Source Code Pro"/>
                <a:cs typeface="Source Code Pro"/>
                <a:sym typeface="Source Code Pro"/>
              </a:rPr>
              <a:t>)))</a:t>
            </a:r>
            <a:r>
              <a:rPr lang="en" sz="1100">
                <a:solidFill>
                  <a:srgbClr val="CC7832"/>
                </a:solidFill>
                <a:latin typeface="Source Code Pro"/>
                <a:ea typeface="Source Code Pro"/>
                <a:cs typeface="Source Code Pro"/>
                <a:sym typeface="Source Code Pro"/>
              </a:rPr>
              <a:t>;</a:t>
            </a:r>
          </a:p>
          <a:p>
            <a:pPr lvl="0" rtl="0">
              <a:spcBef>
                <a:spcPts val="0"/>
              </a:spcBef>
              <a:buNone/>
            </a:pPr>
            <a:r>
              <a:rPr lang="en" sz="1100">
                <a:solidFill>
                  <a:srgbClr val="A9B7C6"/>
                </a:solidFill>
                <a:latin typeface="Source Code Pro"/>
                <a:ea typeface="Source Code Pro"/>
                <a:cs typeface="Source Code Pro"/>
                <a:sym typeface="Source Code Pro"/>
              </a:rPr>
              <a:t>}</a:t>
            </a:r>
            <a:r>
              <a:rPr lang="en" sz="1100">
                <a:solidFill>
                  <a:srgbClr val="CC7832"/>
                </a:solidFill>
                <a:latin typeface="Source Code Pro"/>
                <a:ea typeface="Source Code Pro"/>
                <a:cs typeface="Source Code Pro"/>
                <a:sym typeface="Source Code Pro"/>
              </a:rPr>
              <a:t>;</a:t>
            </a:r>
          </a:p>
          <a:p>
            <a:pPr lvl="0" rtl="0">
              <a:spcBef>
                <a:spcPts val="0"/>
              </a:spcBef>
              <a:buNone/>
            </a:pPr>
            <a:endParaRPr sz="1100" dirty="0">
              <a:solidFill>
                <a:srgbClr val="CC7832"/>
              </a:solidFill>
              <a:latin typeface="Source Code Pro"/>
              <a:ea typeface="Source Code Pro"/>
              <a:cs typeface="Source Code Pro"/>
              <a:sym typeface="Source Code Pro"/>
            </a:endParaRPr>
          </a:p>
          <a:p>
            <a:pPr lvl="0" rtl="0">
              <a:spcBef>
                <a:spcPts val="0"/>
              </a:spcBef>
              <a:buNone/>
            </a:pPr>
            <a:r>
              <a:rPr lang="en" sz="1100" b="1">
                <a:solidFill>
                  <a:srgbClr val="CC7832"/>
                </a:solidFill>
                <a:latin typeface="Source Code Pro"/>
                <a:ea typeface="Source Code Pro"/>
                <a:cs typeface="Source Code Pro"/>
                <a:sym typeface="Source Code Pro"/>
              </a:rPr>
              <a:t>const </a:t>
            </a:r>
            <a:r>
              <a:rPr lang="en" sz="1100">
                <a:solidFill>
                  <a:srgbClr val="A9B7C6"/>
                </a:solidFill>
                <a:latin typeface="Source Code Pro"/>
                <a:ea typeface="Source Code Pro"/>
                <a:cs typeface="Source Code Pro"/>
                <a:sym typeface="Source Code Pro"/>
              </a:rPr>
              <a:t>badIngredients = </a:t>
            </a:r>
            <a:r>
              <a:rPr lang="en" sz="1100">
                <a:solidFill>
                  <a:srgbClr val="FFC66D"/>
                </a:solidFill>
                <a:latin typeface="Source Code Pro"/>
                <a:ea typeface="Source Code Pro"/>
                <a:cs typeface="Source Code Pro"/>
                <a:sym typeface="Source Code Pro"/>
              </a:rPr>
              <a:t>initThresholds</a:t>
            </a:r>
            <a:r>
              <a:rPr lang="en" sz="1100">
                <a:solidFill>
                  <a:srgbClr val="A9B7C6"/>
                </a:solidFill>
                <a:latin typeface="Source Code Pro"/>
                <a:ea typeface="Source Code Pro"/>
                <a:cs typeface="Source Code Pro"/>
                <a:sym typeface="Source Code Pro"/>
              </a:rPr>
              <a:t>(BAD</a:t>
            </a:r>
            <a:r>
              <a:rPr lang="en" sz="1100">
                <a:solidFill>
                  <a:srgbClr val="CC7832"/>
                </a:solidFill>
                <a:latin typeface="Source Code Pro"/>
                <a:ea typeface="Source Code Pro"/>
                <a:cs typeface="Source Code Pro"/>
                <a:sym typeface="Source Code Pro"/>
              </a:rPr>
              <a:t>, </a:t>
            </a:r>
            <a:r>
              <a:rPr lang="en" sz="1100">
                <a:solidFill>
                  <a:srgbClr val="A9B7C6"/>
                </a:solidFill>
                <a:latin typeface="Source Code Pro"/>
                <a:ea typeface="Source Code Pro"/>
                <a:cs typeface="Source Code Pro"/>
                <a:sym typeface="Source Code Pro"/>
              </a:rPr>
              <a:t>bad)</a:t>
            </a:r>
            <a:r>
              <a:rPr lang="en" sz="1100">
                <a:solidFill>
                  <a:srgbClr val="CC7832"/>
                </a:solidFill>
                <a:latin typeface="Source Code Pro"/>
                <a:ea typeface="Source Code Pro"/>
                <a:cs typeface="Source Code Pro"/>
                <a:sym typeface="Source Code Pro"/>
              </a:rPr>
              <a:t>;</a:t>
            </a:r>
          </a:p>
          <a:p>
            <a:pPr lvl="0" rtl="0">
              <a:spcBef>
                <a:spcPts val="0"/>
              </a:spcBef>
              <a:buNone/>
            </a:pPr>
            <a:r>
              <a:rPr lang="en" sz="1100" b="1">
                <a:solidFill>
                  <a:srgbClr val="CC7832"/>
                </a:solidFill>
                <a:latin typeface="Source Code Pro"/>
                <a:ea typeface="Source Code Pro"/>
                <a:cs typeface="Source Code Pro"/>
                <a:sym typeface="Source Code Pro"/>
              </a:rPr>
              <a:t>const </a:t>
            </a:r>
            <a:r>
              <a:rPr lang="en" sz="1100">
                <a:solidFill>
                  <a:srgbClr val="A9B7C6"/>
                </a:solidFill>
                <a:latin typeface="Source Code Pro"/>
                <a:ea typeface="Source Code Pro"/>
                <a:cs typeface="Source Code Pro"/>
                <a:sym typeface="Source Code Pro"/>
              </a:rPr>
              <a:t>goodIngredients = </a:t>
            </a:r>
            <a:r>
              <a:rPr lang="en" sz="1100">
                <a:solidFill>
                  <a:srgbClr val="FFC66D"/>
                </a:solidFill>
                <a:latin typeface="Source Code Pro"/>
                <a:ea typeface="Source Code Pro"/>
                <a:cs typeface="Source Code Pro"/>
                <a:sym typeface="Source Code Pro"/>
              </a:rPr>
              <a:t>initThresholds</a:t>
            </a:r>
            <a:r>
              <a:rPr lang="en" sz="1100">
                <a:solidFill>
                  <a:srgbClr val="A9B7C6"/>
                </a:solidFill>
                <a:latin typeface="Source Code Pro"/>
                <a:ea typeface="Source Code Pro"/>
                <a:cs typeface="Source Code Pro"/>
                <a:sym typeface="Source Code Pro"/>
              </a:rPr>
              <a:t>(GOOD</a:t>
            </a:r>
            <a:r>
              <a:rPr lang="en" sz="1100">
                <a:solidFill>
                  <a:srgbClr val="CC7832"/>
                </a:solidFill>
                <a:latin typeface="Source Code Pro"/>
                <a:ea typeface="Source Code Pro"/>
                <a:cs typeface="Source Code Pro"/>
                <a:sym typeface="Source Code Pro"/>
              </a:rPr>
              <a:t>, </a:t>
            </a:r>
            <a:r>
              <a:rPr lang="en" sz="1100">
                <a:solidFill>
                  <a:srgbClr val="A9B7C6"/>
                </a:solidFill>
                <a:latin typeface="Source Code Pro"/>
                <a:ea typeface="Source Code Pro"/>
                <a:cs typeface="Source Code Pro"/>
                <a:sym typeface="Source Code Pro"/>
              </a:rPr>
              <a:t>good)</a:t>
            </a:r>
            <a:r>
              <a:rPr lang="en" sz="1100">
                <a:solidFill>
                  <a:srgbClr val="CC7832"/>
                </a:solidFill>
                <a:latin typeface="Source Code Pro"/>
                <a:ea typeface="Source Code Pro"/>
                <a:cs typeface="Source Code Pro"/>
                <a:sym typeface="Source Code Pro"/>
              </a:rPr>
              <a:t>;</a:t>
            </a:r>
          </a:p>
        </p:txBody>
      </p:sp>
      <p:sp>
        <p:nvSpPr>
          <p:cNvPr id="128" name="Shape 1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sp>
        <p:nvSpPr>
          <p:cNvPr id="130" name="Shape 130"/>
          <p:cNvSpPr txBox="1"/>
          <p:nvPr/>
        </p:nvSpPr>
        <p:spPr>
          <a:xfrm>
            <a:off x="2044450" y="760425"/>
            <a:ext cx="4569900" cy="647400"/>
          </a:xfrm>
          <a:prstGeom prst="rect">
            <a:avLst/>
          </a:prstGeom>
          <a:noFill/>
          <a:ln>
            <a:noFill/>
          </a:ln>
        </p:spPr>
        <p:txBody>
          <a:bodyPr lIns="91425" tIns="91425" rIns="91425" bIns="91425" anchor="t" anchorCtr="0">
            <a:noAutofit/>
          </a:bodyPr>
          <a:lstStyle/>
          <a:p>
            <a:pPr lvl="0">
              <a:spcBef>
                <a:spcPts val="0"/>
              </a:spcBef>
              <a:buNone/>
            </a:pPr>
            <a:r>
              <a:rPr lang="en" sz="1200" dirty="0">
                <a:solidFill>
                  <a:schemeClr val="lt2"/>
                </a:solidFill>
                <a:latin typeface="Source Code Pro"/>
                <a:ea typeface="Source Code Pro"/>
                <a:cs typeface="Source Code Pro"/>
                <a:sym typeface="Source Code Pro"/>
              </a:rPr>
              <a:t>What does it return?</a:t>
            </a:r>
          </a:p>
        </p:txBody>
      </p:sp>
      <p:sp>
        <p:nvSpPr>
          <p:cNvPr id="131" name="Shape 131"/>
          <p:cNvSpPr/>
          <p:nvPr/>
        </p:nvSpPr>
        <p:spPr>
          <a:xfrm rot="-2409748">
            <a:off x="1200216" y="1298640"/>
            <a:ext cx="887965" cy="225475"/>
          </a:xfrm>
          <a:prstGeom prst="rightArrow">
            <a:avLst>
              <a:gd name="adj1" fmla="val 12245"/>
              <a:gd name="adj2" fmla="val 24845"/>
            </a:avLst>
          </a:prstGeom>
          <a:solidFill>
            <a:srgbClr val="FF00FF"/>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35"/>
        <p:cNvGrpSpPr/>
        <p:nvPr/>
      </p:nvGrpSpPr>
      <p:grpSpPr>
        <a:xfrm>
          <a:off x="0" y="0"/>
          <a:ext cx="0" cy="0"/>
          <a:chOff x="0" y="0"/>
          <a:chExt cx="0" cy="0"/>
        </a:xfrm>
      </p:grpSpPr>
      <p:sp>
        <p:nvSpPr>
          <p:cNvPr id="136" name="Shape 1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11</a:t>
            </a:fld>
            <a:endParaRPr lang="en"/>
          </a:p>
        </p:txBody>
      </p:sp>
      <p:sp>
        <p:nvSpPr>
          <p:cNvPr id="137" name="Shape 137"/>
          <p:cNvSpPr txBox="1">
            <a:spLocks noGrp="1"/>
          </p:cNvSpPr>
          <p:nvPr>
            <p:ph type="ctrTitle"/>
          </p:nvPr>
        </p:nvSpPr>
        <p:spPr>
          <a:xfrm>
            <a:off x="311700" y="744575"/>
            <a:ext cx="8520600" cy="6621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--Templating</a:t>
            </a:r>
          </a:p>
        </p:txBody>
      </p:sp>
      <p:sp>
        <p:nvSpPr>
          <p:cNvPr id="138" name="Shape 138"/>
          <p:cNvSpPr txBox="1"/>
          <p:nvPr/>
        </p:nvSpPr>
        <p:spPr>
          <a:xfrm>
            <a:off x="4576000" y="1250100"/>
            <a:ext cx="4512300" cy="3340500"/>
          </a:xfrm>
          <a:prstGeom prst="rect">
            <a:avLst/>
          </a:prstGeom>
          <a:noFill/>
          <a:ln>
            <a:noFill/>
          </a:ln>
        </p:spPr>
        <p:txBody>
          <a:bodyPr lIns="91425" tIns="91425" rIns="91425" bIns="91425" anchor="ctr" anchorCtr="0">
            <a:noAutofit/>
          </a:bodyPr>
          <a:lstStyle/>
          <a:p>
            <a:pPr lvl="0" rtl="0">
              <a:spcBef>
                <a:spcPts val="0"/>
              </a:spcBef>
              <a:buNone/>
            </a:pPr>
            <a:r>
              <a:rPr lang="en" sz="800" b="1">
                <a:solidFill>
                  <a:srgbClr val="CC7832"/>
                </a:solidFill>
                <a:latin typeface="Source Code Pro"/>
                <a:ea typeface="Source Code Pro"/>
                <a:cs typeface="Source Code Pro"/>
                <a:sym typeface="Source Code Pro"/>
              </a:rPr>
              <a:t>export default class </a:t>
            </a:r>
            <a:r>
              <a:rPr lang="en" sz="800">
                <a:solidFill>
                  <a:srgbClr val="A9B7C6"/>
                </a:solidFill>
                <a:latin typeface="Source Code Pro"/>
                <a:ea typeface="Source Code Pro"/>
                <a:cs typeface="Source Code Pro"/>
                <a:sym typeface="Source Code Pro"/>
              </a:rPr>
              <a:t>AmountInput </a:t>
            </a:r>
            <a:r>
              <a:rPr lang="en" sz="800" b="1">
                <a:solidFill>
                  <a:srgbClr val="CC7832"/>
                </a:solidFill>
                <a:latin typeface="Source Code Pro"/>
                <a:ea typeface="Source Code Pro"/>
                <a:cs typeface="Source Code Pro"/>
                <a:sym typeface="Source Code Pro"/>
              </a:rPr>
              <a:t>extends </a:t>
            </a:r>
            <a:r>
              <a:rPr lang="en" sz="800">
                <a:solidFill>
                  <a:srgbClr val="A9B7C6"/>
                </a:solidFill>
                <a:latin typeface="Source Code Pro"/>
                <a:ea typeface="Source Code Pro"/>
                <a:cs typeface="Source Code Pro"/>
                <a:sym typeface="Source Code Pro"/>
              </a:rPr>
              <a:t>Component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FFC66D"/>
                </a:solidFill>
                <a:latin typeface="Source Code Pro"/>
                <a:ea typeface="Source Code Pro"/>
                <a:cs typeface="Source Code Pro"/>
                <a:sym typeface="Source Code Pro"/>
              </a:rPr>
              <a:t>render</a:t>
            </a:r>
            <a:r>
              <a:rPr lang="en" sz="800">
                <a:solidFill>
                  <a:srgbClr val="A9B7C6"/>
                </a:solidFill>
                <a:latin typeface="Source Code Pro"/>
                <a:ea typeface="Source Code Pro"/>
                <a:cs typeface="Source Code Pro"/>
                <a:sym typeface="Source Code Pro"/>
              </a:rPr>
              <a:t>()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return </a:t>
            </a:r>
            <a:r>
              <a:rPr lang="en" sz="800">
                <a:solidFill>
                  <a:srgbClr val="A9B7C6"/>
                </a:solidFill>
                <a:latin typeface="Source Code Pro"/>
                <a:ea typeface="Source Code Pro"/>
                <a:cs typeface="Source Code Pro"/>
                <a:sym typeface="Source Code Pro"/>
              </a:rPr>
              <a:t>(</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E8BF6A"/>
                </a:solidFill>
                <a:latin typeface="Source Code Pro"/>
                <a:ea typeface="Source Code Pro"/>
                <a:cs typeface="Source Code Pro"/>
                <a:sym typeface="Source Code Pro"/>
              </a:rPr>
              <a:t>&lt;div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="row "</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E8BF6A"/>
                </a:solidFill>
                <a:latin typeface="Source Code Pro"/>
                <a:ea typeface="Source Code Pro"/>
                <a:cs typeface="Source Code Pro"/>
                <a:sym typeface="Source Code Pro"/>
              </a:rPr>
              <a:t>&lt;label </a:t>
            </a:r>
            <a:r>
              <a:rPr lang="en" sz="800">
                <a:solidFill>
                  <a:srgbClr val="BABABA"/>
                </a:solidFill>
                <a:latin typeface="Source Code Pro"/>
                <a:ea typeface="Source Code Pro"/>
                <a:cs typeface="Source Code Pro"/>
                <a:sym typeface="Source Code Pro"/>
              </a:rPr>
              <a:t>htmlFor</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createId</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props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controlName</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&gt;</a:t>
            </a:r>
          </a:p>
          <a:p>
            <a:pPr marL="0" lvl="0" indent="0" rtl="0">
              <a:spcBef>
                <a:spcPts val="0"/>
              </a:spcBef>
              <a:buNone/>
            </a:pP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props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controlLabel</a:t>
            </a:r>
            <a:r>
              <a:rPr lang="en" sz="800">
                <a:solidFill>
                  <a:srgbClr val="A9B7C6"/>
                </a:solidFill>
                <a:latin typeface="Source Code Pro"/>
                <a:ea typeface="Source Code Pro"/>
                <a:cs typeface="Source Code Pro"/>
                <a:sym typeface="Source Code Pro"/>
              </a:rPr>
              <a:t>}</a:t>
            </a:r>
          </a:p>
          <a:p>
            <a:pPr marL="0" lvl="0" indent="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E8BF6A"/>
                </a:solidFill>
                <a:latin typeface="Source Code Pro"/>
                <a:ea typeface="Source Code Pro"/>
                <a:cs typeface="Source Code Pro"/>
                <a:sym typeface="Source Code Pro"/>
              </a:rPr>
              <a:t>&lt;/label&gt;</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E8BF6A"/>
                </a:solidFill>
                <a:latin typeface="Source Code Pro"/>
                <a:ea typeface="Source Code Pro"/>
                <a:cs typeface="Source Code Pro"/>
                <a:sym typeface="Source Code Pro"/>
              </a:rPr>
              <a:t>&lt;div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="amount"</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E8BF6A"/>
                </a:solidFill>
                <a:latin typeface="Source Code Pro"/>
                <a:ea typeface="Source Code Pro"/>
                <a:cs typeface="Source Code Pro"/>
                <a:sym typeface="Source Code Pro"/>
              </a:rPr>
              <a:t>&lt;input </a:t>
            </a:r>
            <a:r>
              <a:rPr lang="en" sz="800">
                <a:solidFill>
                  <a:srgbClr val="BABABA"/>
                </a:solidFill>
                <a:latin typeface="Source Code Pro"/>
                <a:ea typeface="Source Code Pro"/>
                <a:cs typeface="Source Code Pro"/>
                <a:sym typeface="Source Code Pro"/>
              </a:rPr>
              <a:t>type</a:t>
            </a:r>
            <a:r>
              <a:rPr lang="en" sz="800">
                <a:solidFill>
                  <a:srgbClr val="6A8759"/>
                </a:solidFill>
                <a:latin typeface="Source Code Pro"/>
                <a:ea typeface="Source Code Pro"/>
                <a:cs typeface="Source Code Pro"/>
                <a:sym typeface="Source Code Pro"/>
              </a:rPr>
              <a:t>="number" </a:t>
            </a:r>
            <a:r>
              <a:rPr lang="en" sz="800">
                <a:solidFill>
                  <a:srgbClr val="BABABA"/>
                </a:solidFill>
                <a:latin typeface="Source Code Pro"/>
                <a:ea typeface="Source Code Pro"/>
                <a:cs typeface="Source Code Pro"/>
                <a:sym typeface="Source Code Pro"/>
              </a:rPr>
              <a:t>step</a:t>
            </a:r>
            <a:r>
              <a:rPr lang="en" sz="800">
                <a:solidFill>
                  <a:srgbClr val="6A8759"/>
                </a:solidFill>
                <a:latin typeface="Source Code Pro"/>
                <a:ea typeface="Source Code Pro"/>
                <a:cs typeface="Source Code Pro"/>
                <a:sym typeface="Source Code Pro"/>
              </a:rPr>
              <a:t>="0.1"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BABABA"/>
                </a:solidFill>
                <a:latin typeface="Source Code Pro"/>
                <a:ea typeface="Source Code Pro"/>
                <a:cs typeface="Source Code Pro"/>
                <a:sym typeface="Source Code Pro"/>
              </a:rPr>
              <a:t>id</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createId</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props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controlName</a:t>
            </a:r>
            <a:r>
              <a:rPr lang="en" sz="800">
                <a:solidFill>
                  <a:srgbClr val="A9B7C6"/>
                </a:solidFill>
                <a:latin typeface="Source Code Pro"/>
                <a:ea typeface="Source Code Pro"/>
                <a:cs typeface="Source Code Pro"/>
                <a:sym typeface="Source Code Pro"/>
              </a:rPr>
              <a:t>)}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BABABA"/>
                </a:solidFill>
                <a:latin typeface="Source Code Pro"/>
                <a:ea typeface="Source Code Pro"/>
                <a:cs typeface="Source Code Pro"/>
                <a:sym typeface="Source Code Pro"/>
              </a:rPr>
              <a:t>value</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props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amount</a:t>
            </a:r>
            <a:r>
              <a:rPr lang="en" sz="800">
                <a:solidFill>
                  <a:srgbClr val="A9B7C6"/>
                </a:solidFill>
                <a:latin typeface="Source Code Pro"/>
                <a:ea typeface="Source Code Pro"/>
                <a:cs typeface="Source Code Pro"/>
                <a:sym typeface="Source Code Pro"/>
              </a:rPr>
              <a:t>}</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BABABA"/>
                </a:solidFill>
                <a:latin typeface="Source Code Pro"/>
                <a:ea typeface="Source Code Pro"/>
                <a:cs typeface="Source Code Pro"/>
                <a:sym typeface="Source Code Pro"/>
              </a:rPr>
              <a:t>onChange</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props</a:t>
            </a:r>
            <a:r>
              <a:rPr lang="en" sz="800">
                <a:solidFill>
                  <a:srgbClr val="A9B7C6"/>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onAmountChange</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E8BF6A"/>
                </a:solidFill>
                <a:latin typeface="Source Code Pro"/>
                <a:ea typeface="Source Code Pro"/>
                <a:cs typeface="Source Code Pro"/>
                <a:sym typeface="Source Code Pro"/>
              </a:rPr>
              <a:t>          &lt;span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="measure"</a:t>
            </a:r>
            <a:r>
              <a:rPr lang="en" sz="800">
                <a:solidFill>
                  <a:srgbClr val="E8BF6A"/>
                </a:solidFill>
                <a:latin typeface="Source Code Pro"/>
                <a:ea typeface="Source Code Pro"/>
                <a:cs typeface="Source Code Pro"/>
                <a:sym typeface="Source Code Pro"/>
              </a:rPr>
              <a:t>&gt;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props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measure</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&lt;/span&gt;</a:t>
            </a:r>
          </a:p>
          <a:p>
            <a:pPr lvl="0" rtl="0">
              <a:spcBef>
                <a:spcPts val="0"/>
              </a:spcBef>
              <a:buNone/>
            </a:pPr>
            <a:r>
              <a:rPr lang="en" sz="800">
                <a:solidFill>
                  <a:srgbClr val="E8BF6A"/>
                </a:solidFill>
                <a:latin typeface="Source Code Pro"/>
                <a:ea typeface="Source Code Pro"/>
                <a:cs typeface="Source Code Pro"/>
                <a:sym typeface="Source Code Pro"/>
              </a:rPr>
              <a:t>        &lt;/div&gt;</a:t>
            </a:r>
          </a:p>
          <a:p>
            <a:pPr lvl="0" rtl="0">
              <a:spcBef>
                <a:spcPts val="0"/>
              </a:spcBef>
              <a:buNone/>
            </a:pPr>
            <a:r>
              <a:rPr lang="en" sz="800">
                <a:solidFill>
                  <a:srgbClr val="E8BF6A"/>
                </a:solidFill>
                <a:latin typeface="Source Code Pro"/>
                <a:ea typeface="Source Code Pro"/>
                <a:cs typeface="Source Code Pro"/>
                <a:sym typeface="Source Code Pro"/>
              </a:rPr>
              <a:t>       &lt;/div&gt;</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A9B7C6"/>
                </a:solidFill>
                <a:latin typeface="Source Code Pro"/>
                <a:ea typeface="Source Code Pro"/>
                <a:cs typeface="Source Code Pro"/>
                <a:sym typeface="Source Code Pro"/>
              </a:rPr>
              <a:t>  }</a:t>
            </a:r>
          </a:p>
          <a:p>
            <a:pPr lvl="0" rtl="0">
              <a:spcBef>
                <a:spcPts val="0"/>
              </a:spcBef>
              <a:buNone/>
            </a:pPr>
            <a:r>
              <a:rPr lang="en" sz="800">
                <a:solidFill>
                  <a:srgbClr val="A9B7C6"/>
                </a:solidFill>
                <a:latin typeface="Source Code Pro"/>
                <a:ea typeface="Source Code Pro"/>
                <a:cs typeface="Source Code Pro"/>
                <a:sym typeface="Source Code Pro"/>
              </a:rPr>
              <a:t>}</a:t>
            </a:r>
          </a:p>
          <a:p>
            <a:pPr lvl="0" rtl="0">
              <a:spcBef>
                <a:spcPts val="0"/>
              </a:spcBef>
              <a:buNone/>
            </a:pPr>
            <a:endParaRPr sz="800" dirty="0">
              <a:solidFill>
                <a:srgbClr val="A9B7C6"/>
              </a:solidFill>
              <a:latin typeface="Source Code Pro"/>
              <a:ea typeface="Source Code Pro"/>
              <a:cs typeface="Source Code Pro"/>
              <a:sym typeface="Source Code Pro"/>
            </a:endParaRPr>
          </a:p>
          <a:p>
            <a:pPr lvl="0" rtl="0">
              <a:spcBef>
                <a:spcPts val="0"/>
              </a:spcBef>
              <a:buNone/>
            </a:pPr>
            <a:r>
              <a:rPr lang="en" sz="800">
                <a:solidFill>
                  <a:srgbClr val="A9B7C6"/>
                </a:solidFill>
                <a:latin typeface="Source Code Pro"/>
                <a:ea typeface="Source Code Pro"/>
                <a:cs typeface="Source Code Pro"/>
                <a:sym typeface="Source Code Pro"/>
              </a:rPr>
              <a:t>AmountInput.</a:t>
            </a:r>
            <a:r>
              <a:rPr lang="en" sz="800">
                <a:solidFill>
                  <a:srgbClr val="9876AA"/>
                </a:solidFill>
                <a:latin typeface="Source Code Pro"/>
                <a:ea typeface="Source Code Pro"/>
                <a:cs typeface="Source Code Pro"/>
                <a:sym typeface="Source Code Pro"/>
              </a:rPr>
              <a:t>propTypes </a:t>
            </a:r>
            <a:r>
              <a:rPr lang="en" sz="800">
                <a:solidFill>
                  <a:srgbClr val="A9B7C6"/>
                </a:solidFill>
                <a:latin typeface="Source Code Pro"/>
                <a:ea typeface="Source Code Pro"/>
                <a:cs typeface="Source Code Pro"/>
                <a:sym typeface="Source Code Pro"/>
              </a:rPr>
              <a:t>=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controlLabel</a:t>
            </a:r>
            <a:r>
              <a:rPr lang="en" sz="800">
                <a:solidFill>
                  <a:srgbClr val="A9B7C6"/>
                </a:solidFill>
                <a:latin typeface="Source Code Pro"/>
                <a:ea typeface="Source Code Pro"/>
                <a:cs typeface="Source Code Pro"/>
                <a:sym typeface="Source Code Pro"/>
              </a:rPr>
              <a:t>: React.PropTypes.</a:t>
            </a:r>
            <a:r>
              <a:rPr lang="en" sz="800">
                <a:solidFill>
                  <a:srgbClr val="9876AA"/>
                </a:solidFill>
                <a:latin typeface="Source Code Pro"/>
                <a:ea typeface="Source Code Pro"/>
                <a:cs typeface="Source Code Pro"/>
                <a:sym typeface="Source Code Pro"/>
              </a:rPr>
              <a:t>string</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controlName</a:t>
            </a:r>
            <a:r>
              <a:rPr lang="en" sz="800">
                <a:solidFill>
                  <a:srgbClr val="A9B7C6"/>
                </a:solidFill>
                <a:latin typeface="Source Code Pro"/>
                <a:ea typeface="Source Code Pro"/>
                <a:cs typeface="Source Code Pro"/>
                <a:sym typeface="Source Code Pro"/>
              </a:rPr>
              <a:t>: React.PropTypes.</a:t>
            </a:r>
            <a:r>
              <a:rPr lang="en" sz="800">
                <a:solidFill>
                  <a:srgbClr val="9876AA"/>
                </a:solidFill>
                <a:latin typeface="Source Code Pro"/>
                <a:ea typeface="Source Code Pro"/>
                <a:cs typeface="Source Code Pro"/>
                <a:sym typeface="Source Code Pro"/>
              </a:rPr>
              <a:t>string</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measure</a:t>
            </a:r>
            <a:r>
              <a:rPr lang="en" sz="800">
                <a:solidFill>
                  <a:srgbClr val="A9B7C6"/>
                </a:solidFill>
                <a:latin typeface="Source Code Pro"/>
                <a:ea typeface="Source Code Pro"/>
                <a:cs typeface="Source Code Pro"/>
                <a:sym typeface="Source Code Pro"/>
              </a:rPr>
              <a:t>: React.PropTypes.</a:t>
            </a:r>
            <a:r>
              <a:rPr lang="en" sz="800">
                <a:solidFill>
                  <a:srgbClr val="9876AA"/>
                </a:solidFill>
                <a:latin typeface="Source Code Pro"/>
                <a:ea typeface="Source Code Pro"/>
                <a:cs typeface="Source Code Pro"/>
                <a:sym typeface="Source Code Pro"/>
              </a:rPr>
              <a:t>string</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amount</a:t>
            </a:r>
            <a:r>
              <a:rPr lang="en" sz="800">
                <a:solidFill>
                  <a:srgbClr val="A9B7C6"/>
                </a:solidFill>
                <a:latin typeface="Source Code Pro"/>
                <a:ea typeface="Source Code Pro"/>
                <a:cs typeface="Source Code Pro"/>
                <a:sym typeface="Source Code Pro"/>
              </a:rPr>
              <a:t>: React.PropTypes.</a:t>
            </a:r>
            <a:r>
              <a:rPr lang="en" sz="800">
                <a:solidFill>
                  <a:srgbClr val="9876AA"/>
                </a:solidFill>
                <a:latin typeface="Source Code Pro"/>
                <a:ea typeface="Source Code Pro"/>
                <a:cs typeface="Source Code Pro"/>
                <a:sym typeface="Source Code Pro"/>
              </a:rPr>
              <a:t>number</a:t>
            </a:r>
          </a:p>
          <a:p>
            <a:pPr lvl="0" rtl="0">
              <a:spcBef>
                <a:spcPts val="0"/>
              </a:spcBef>
              <a:buNone/>
            </a:pPr>
            <a:r>
              <a:rPr lang="en" sz="800">
                <a:solidFill>
                  <a:srgbClr val="A9B7C6"/>
                </a:solidFill>
                <a:latin typeface="Source Code Pro"/>
                <a:ea typeface="Source Code Pro"/>
                <a:cs typeface="Source Code Pro"/>
                <a:sym typeface="Source Code Pro"/>
              </a:rPr>
              <a:t>}</a:t>
            </a:r>
            <a:r>
              <a:rPr lang="en" sz="800">
                <a:solidFill>
                  <a:srgbClr val="CC7832"/>
                </a:solidFill>
                <a:latin typeface="Source Code Pro"/>
                <a:ea typeface="Source Code Pro"/>
                <a:cs typeface="Source Code Pro"/>
                <a:sym typeface="Source Code Pro"/>
              </a:rPr>
              <a:t>;</a:t>
            </a:r>
          </a:p>
        </p:txBody>
      </p:sp>
      <p:sp>
        <p:nvSpPr>
          <p:cNvPr id="139" name="Shape 139"/>
          <p:cNvSpPr txBox="1"/>
          <p:nvPr/>
        </p:nvSpPr>
        <p:spPr>
          <a:xfrm>
            <a:off x="244225" y="1558497"/>
            <a:ext cx="4131600" cy="2493300"/>
          </a:xfrm>
          <a:prstGeom prst="rect">
            <a:avLst/>
          </a:prstGeom>
          <a:noFill/>
          <a:ln>
            <a:noFill/>
          </a:ln>
        </p:spPr>
        <p:txBody>
          <a:bodyPr lIns="91425" tIns="91425" rIns="91425" bIns="91425" anchor="ctr" anchorCtr="0">
            <a:noAutofit/>
          </a:bodyPr>
          <a:lstStyle/>
          <a:p>
            <a:pPr lvl="0" rtl="0">
              <a:spcBef>
                <a:spcPts val="0"/>
              </a:spcBef>
              <a:buNone/>
            </a:pPr>
            <a:r>
              <a:rPr lang="en" sz="800">
                <a:solidFill>
                  <a:srgbClr val="E8BF6A"/>
                </a:solidFill>
                <a:latin typeface="Source Code Pro"/>
                <a:ea typeface="Source Code Pro"/>
                <a:cs typeface="Source Code Pro"/>
                <a:sym typeface="Source Code Pro"/>
              </a:rPr>
              <a:t>&lt;label </a:t>
            </a:r>
            <a:r>
              <a:rPr lang="en" sz="800">
                <a:solidFill>
                  <a:srgbClr val="BABABA"/>
                </a:solidFill>
                <a:latin typeface="Source Code Pro"/>
                <a:ea typeface="Source Code Pro"/>
                <a:cs typeface="Source Code Pro"/>
                <a:sym typeface="Source Code Pro"/>
              </a:rPr>
              <a:t>for=</a:t>
            </a:r>
            <a:r>
              <a:rPr lang="en" sz="800">
                <a:solidFill>
                  <a:srgbClr val="A5C261"/>
                </a:solidFill>
                <a:latin typeface="Source Code Pro"/>
                <a:ea typeface="Source Code Pro"/>
                <a:cs typeface="Source Code Pro"/>
                <a:sym typeface="Source Code Pro"/>
              </a:rPr>
              <a:t>"field{{</a:t>
            </a:r>
            <a:r>
              <a:rPr lang="en" sz="800">
                <a:solidFill>
                  <a:srgbClr val="9876AA"/>
                </a:solidFill>
                <a:latin typeface="Source Code Pro"/>
                <a:ea typeface="Source Code Pro"/>
                <a:cs typeface="Source Code Pro"/>
                <a:sym typeface="Source Code Pro"/>
              </a:rPr>
              <a:t>controlName</a:t>
            </a:r>
            <a:r>
              <a:rPr lang="en" sz="800">
                <a:solidFill>
                  <a:srgbClr val="A5C261"/>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&gt;</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controlLabel</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&lt;/label&gt;</a:t>
            </a:r>
          </a:p>
          <a:p>
            <a:pPr lvl="0" rtl="0">
              <a:spcBef>
                <a:spcPts val="0"/>
              </a:spcBef>
              <a:buNone/>
            </a:pPr>
            <a:r>
              <a:rPr lang="en" sz="800">
                <a:solidFill>
                  <a:srgbClr val="E8BF6A"/>
                </a:solidFill>
                <a:latin typeface="Source Code Pro"/>
                <a:ea typeface="Source Code Pro"/>
                <a:cs typeface="Source Code Pro"/>
                <a:sym typeface="Source Code Pro"/>
              </a:rPr>
              <a:t>&lt;div </a:t>
            </a:r>
            <a:r>
              <a:rPr lang="en" sz="800">
                <a:solidFill>
                  <a:srgbClr val="BABABA"/>
                </a:solidFill>
                <a:latin typeface="Source Code Pro"/>
                <a:ea typeface="Source Code Pro"/>
                <a:cs typeface="Source Code Pro"/>
                <a:sym typeface="Source Code Pro"/>
              </a:rPr>
              <a:t>class=</a:t>
            </a:r>
            <a:r>
              <a:rPr lang="en" sz="800">
                <a:solidFill>
                  <a:srgbClr val="A5C261"/>
                </a:solidFill>
                <a:latin typeface="Source Code Pro"/>
                <a:ea typeface="Source Code Pro"/>
                <a:cs typeface="Source Code Pro"/>
                <a:sym typeface="Source Code Pro"/>
              </a:rPr>
              <a:t>"amount"</a:t>
            </a:r>
            <a:r>
              <a:rPr lang="en" sz="800">
                <a:solidFill>
                  <a:srgbClr val="E8BF6A"/>
                </a:solidFill>
                <a:latin typeface="Source Code Pro"/>
                <a:ea typeface="Source Code Pro"/>
                <a:cs typeface="Source Code Pro"/>
                <a:sym typeface="Source Code Pro"/>
              </a:rPr>
              <a:t>&gt;</a:t>
            </a:r>
          </a:p>
          <a:p>
            <a:pPr lvl="0">
              <a:spcBef>
                <a:spcPts val="0"/>
              </a:spcBef>
              <a:buNone/>
            </a:pPr>
            <a:r>
              <a:rPr lang="en" sz="800">
                <a:solidFill>
                  <a:srgbClr val="E8BF6A"/>
                </a:solidFill>
                <a:latin typeface="Source Code Pro"/>
                <a:ea typeface="Source Code Pro"/>
                <a:cs typeface="Source Code Pro"/>
                <a:sym typeface="Source Code Pro"/>
              </a:rPr>
              <a:t>   &lt;input </a:t>
            </a:r>
            <a:r>
              <a:rPr lang="en" sz="800">
                <a:solidFill>
                  <a:srgbClr val="BABABA"/>
                </a:solidFill>
                <a:latin typeface="Source Code Pro"/>
                <a:ea typeface="Source Code Pro"/>
                <a:cs typeface="Source Code Pro"/>
                <a:sym typeface="Source Code Pro"/>
              </a:rPr>
              <a:t>type=</a:t>
            </a:r>
            <a:r>
              <a:rPr lang="en" sz="800">
                <a:solidFill>
                  <a:srgbClr val="A5C261"/>
                </a:solidFill>
                <a:latin typeface="Source Code Pro"/>
                <a:ea typeface="Source Code Pro"/>
                <a:cs typeface="Source Code Pro"/>
                <a:sym typeface="Source Code Pro"/>
              </a:rPr>
              <a:t>"number" </a:t>
            </a:r>
            <a:r>
              <a:rPr lang="en" sz="800">
                <a:solidFill>
                  <a:srgbClr val="BABABA"/>
                </a:solidFill>
                <a:latin typeface="Source Code Pro"/>
                <a:ea typeface="Source Code Pro"/>
                <a:cs typeface="Source Code Pro"/>
                <a:sym typeface="Source Code Pro"/>
              </a:rPr>
              <a:t>step=</a:t>
            </a:r>
            <a:r>
              <a:rPr lang="en" sz="800">
                <a:solidFill>
                  <a:srgbClr val="A5C261"/>
                </a:solidFill>
                <a:latin typeface="Source Code Pro"/>
                <a:ea typeface="Source Code Pro"/>
                <a:cs typeface="Source Code Pro"/>
                <a:sym typeface="Source Code Pro"/>
              </a:rPr>
              <a:t>"0.1"   </a:t>
            </a:r>
          </a:p>
          <a:p>
            <a:pPr lvl="0" rtl="0">
              <a:spcBef>
                <a:spcPts val="0"/>
              </a:spcBef>
              <a:buNone/>
            </a:pPr>
            <a:r>
              <a:rPr lang="en" sz="800">
                <a:solidFill>
                  <a:srgbClr val="BABABA"/>
                </a:solidFill>
                <a:latin typeface="Source Code Pro"/>
                <a:ea typeface="Source Code Pro"/>
                <a:cs typeface="Source Code Pro"/>
                <a:sym typeface="Source Code Pro"/>
              </a:rPr>
              <a:t>          id=</a:t>
            </a:r>
            <a:r>
              <a:rPr lang="en" sz="800">
                <a:solidFill>
                  <a:srgbClr val="A5C261"/>
                </a:solidFill>
                <a:latin typeface="Source Code Pro"/>
                <a:ea typeface="Source Code Pro"/>
                <a:cs typeface="Source Code Pro"/>
                <a:sym typeface="Source Code Pro"/>
              </a:rPr>
              <a:t>"field{{</a:t>
            </a:r>
            <a:r>
              <a:rPr lang="en" sz="800">
                <a:solidFill>
                  <a:srgbClr val="9876AA"/>
                </a:solidFill>
                <a:latin typeface="Source Code Pro"/>
                <a:ea typeface="Source Code Pro"/>
                <a:cs typeface="Source Code Pro"/>
                <a:sym typeface="Source Code Pro"/>
              </a:rPr>
              <a:t>controlName</a:t>
            </a:r>
            <a:r>
              <a:rPr lang="en" sz="800">
                <a:solidFill>
                  <a:srgbClr val="A5C261"/>
                </a:solidFill>
                <a:latin typeface="Source Code Pro"/>
                <a:ea typeface="Source Code Pro"/>
                <a:cs typeface="Source Code Pro"/>
                <a:sym typeface="Source Code Pro"/>
              </a:rPr>
              <a:t>}}" </a:t>
            </a:r>
            <a:r>
              <a:rPr lang="en" sz="800">
                <a:solidFill>
                  <a:srgbClr val="BABABA"/>
                </a:solidFill>
                <a:latin typeface="Source Code Pro"/>
                <a:ea typeface="Source Code Pro"/>
                <a:cs typeface="Source Code Pro"/>
                <a:sym typeface="Source Code Pro"/>
              </a:rPr>
              <a:t>[ngModel]=</a:t>
            </a:r>
            <a:r>
              <a:rPr lang="en" sz="800">
                <a:solidFill>
                  <a:srgbClr val="A5C261"/>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amount</a:t>
            </a:r>
            <a:r>
              <a:rPr lang="en" sz="800">
                <a:solidFill>
                  <a:srgbClr val="A5C261"/>
                </a:solidFill>
                <a:latin typeface="Source Code Pro"/>
                <a:ea typeface="Source Code Pro"/>
                <a:cs typeface="Source Code Pro"/>
                <a:sym typeface="Source Code Pro"/>
              </a:rPr>
              <a:t>"</a:t>
            </a:r>
          </a:p>
          <a:p>
            <a:pPr lvl="0" rtl="0">
              <a:spcBef>
                <a:spcPts val="0"/>
              </a:spcBef>
              <a:buNone/>
            </a:pPr>
            <a:r>
              <a:rPr lang="en" sz="800">
                <a:solidFill>
                  <a:srgbClr val="A5C261"/>
                </a:solidFill>
                <a:latin typeface="Source Code Pro"/>
                <a:ea typeface="Source Code Pro"/>
                <a:cs typeface="Source Code Pro"/>
                <a:sym typeface="Source Code Pro"/>
              </a:rPr>
              <a:t>          </a:t>
            </a:r>
            <a:r>
              <a:rPr lang="en" sz="800">
                <a:solidFill>
                  <a:srgbClr val="BABABA"/>
                </a:solidFill>
                <a:latin typeface="Source Code Pro"/>
                <a:ea typeface="Source Code Pro"/>
                <a:cs typeface="Source Code Pro"/>
                <a:sym typeface="Source Code Pro"/>
              </a:rPr>
              <a:t>(ngModelChange)=</a:t>
            </a:r>
            <a:r>
              <a:rPr lang="en" sz="800">
                <a:solidFill>
                  <a:srgbClr val="A5C261"/>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onChange</a:t>
            </a:r>
            <a:r>
              <a:rPr lang="en" sz="800">
                <a:solidFill>
                  <a:srgbClr val="A5C261"/>
                </a:solidFill>
                <a:latin typeface="Source Code Pro"/>
                <a:ea typeface="Source Code Pro"/>
                <a:cs typeface="Source Code Pro"/>
                <a:sym typeface="Source Code Pro"/>
              </a:rPr>
              <a:t>($event)"</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E8BF6A"/>
                </a:solidFill>
                <a:latin typeface="Source Code Pro"/>
                <a:ea typeface="Source Code Pro"/>
                <a:cs typeface="Source Code Pro"/>
                <a:sym typeface="Source Code Pro"/>
              </a:rPr>
              <a:t>   &lt;span </a:t>
            </a:r>
            <a:r>
              <a:rPr lang="en" sz="800">
                <a:solidFill>
                  <a:srgbClr val="BABABA"/>
                </a:solidFill>
                <a:latin typeface="Source Code Pro"/>
                <a:ea typeface="Source Code Pro"/>
                <a:cs typeface="Source Code Pro"/>
                <a:sym typeface="Source Code Pro"/>
              </a:rPr>
              <a:t>class=</a:t>
            </a:r>
            <a:r>
              <a:rPr lang="en" sz="800">
                <a:solidFill>
                  <a:srgbClr val="A5C261"/>
                </a:solidFill>
                <a:latin typeface="Source Code Pro"/>
                <a:ea typeface="Source Code Pro"/>
                <a:cs typeface="Source Code Pro"/>
                <a:sym typeface="Source Code Pro"/>
              </a:rPr>
              <a:t>"measure"</a:t>
            </a:r>
            <a:r>
              <a:rPr lang="en" sz="800">
                <a:solidFill>
                  <a:srgbClr val="E8BF6A"/>
                </a:solidFill>
                <a:latin typeface="Source Code Pro"/>
                <a:ea typeface="Source Code Pro"/>
                <a:cs typeface="Source Code Pro"/>
                <a:sym typeface="Source Code Pro"/>
              </a:rPr>
              <a:t>&gt;</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measure</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&lt;/span&gt;</a:t>
            </a:r>
          </a:p>
          <a:p>
            <a:pPr lvl="0" rtl="0">
              <a:spcBef>
                <a:spcPts val="0"/>
              </a:spcBef>
              <a:buNone/>
            </a:pPr>
            <a:r>
              <a:rPr lang="en" sz="800">
                <a:solidFill>
                  <a:srgbClr val="E8BF6A"/>
                </a:solidFill>
                <a:latin typeface="Source Code Pro"/>
                <a:ea typeface="Source Code Pro"/>
                <a:cs typeface="Source Code Pro"/>
                <a:sym typeface="Source Code Pro"/>
              </a:rPr>
              <a:t>&lt;/div&gt;</a:t>
            </a:r>
          </a:p>
        </p:txBody>
      </p:sp>
      <p:sp>
        <p:nvSpPr>
          <p:cNvPr id="140" name="Shape 140"/>
          <p:cNvSpPr txBox="1"/>
          <p:nvPr/>
        </p:nvSpPr>
        <p:spPr>
          <a:xfrm>
            <a:off x="2701725" y="2705450"/>
            <a:ext cx="1411200" cy="195000"/>
          </a:xfrm>
          <a:prstGeom prst="rect">
            <a:avLst/>
          </a:prstGeom>
          <a:noFill/>
          <a:ln>
            <a:noFill/>
          </a:ln>
        </p:spPr>
        <p:txBody>
          <a:bodyPr lIns="91425" tIns="91425" rIns="91425" bIns="91425" anchor="t" anchorCtr="0">
            <a:noAutofit/>
          </a:bodyPr>
          <a:lstStyle/>
          <a:p>
            <a:pPr lvl="0">
              <a:spcBef>
                <a:spcPts val="0"/>
              </a:spcBef>
              <a:buNone/>
            </a:pPr>
            <a:endParaRPr dirty="0"/>
          </a:p>
        </p:txBody>
      </p:sp>
      <p:sp>
        <p:nvSpPr>
          <p:cNvPr id="141" name="Shape 141"/>
          <p:cNvSpPr/>
          <p:nvPr/>
        </p:nvSpPr>
        <p:spPr>
          <a:xfrm>
            <a:off x="2474925" y="2705525"/>
            <a:ext cx="1411200" cy="1950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2" name="Shape 142"/>
          <p:cNvSpPr/>
          <p:nvPr/>
        </p:nvSpPr>
        <p:spPr>
          <a:xfrm>
            <a:off x="5594600" y="2597900"/>
            <a:ext cx="2165400" cy="1539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3" name="Shape 143"/>
          <p:cNvSpPr/>
          <p:nvPr/>
        </p:nvSpPr>
        <p:spPr>
          <a:xfrm>
            <a:off x="895150" y="2822850"/>
            <a:ext cx="2436000" cy="1950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4" name="Shape 144"/>
          <p:cNvSpPr/>
          <p:nvPr/>
        </p:nvSpPr>
        <p:spPr>
          <a:xfrm>
            <a:off x="5594600" y="2707650"/>
            <a:ext cx="2712900" cy="1950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5" name="Shape 145"/>
          <p:cNvSpPr/>
          <p:nvPr/>
        </p:nvSpPr>
        <p:spPr>
          <a:xfrm>
            <a:off x="4576000" y="3677075"/>
            <a:ext cx="3009300" cy="9135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000"/>
                                        <p:tgtEl>
                                          <p:spTgt spid="14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 calcmode="lin" valueType="num">
                                      <p:cBhvr additive="base">
                                        <p:cTn id="10" dur="1000"/>
                                        <p:tgtEl>
                                          <p:spTgt spid="142"/>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141"/>
                                        </p:tgtEl>
                                      </p:cBhvr>
                                    </p:animEffect>
                                    <p:set>
                                      <p:cBhvr>
                                        <p:cTn id="15" dur="1" fill="hold">
                                          <p:stCondLst>
                                            <p:cond delay="1000"/>
                                          </p:stCondLst>
                                        </p:cTn>
                                        <p:tgtEl>
                                          <p:spTgt spid="141"/>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0"/>
                                        <p:tgtEl>
                                          <p:spTgt spid="142"/>
                                        </p:tgtEl>
                                      </p:cBhvr>
                                    </p:animEffect>
                                    <p:set>
                                      <p:cBhvr>
                                        <p:cTn id="18" dur="1" fill="hold">
                                          <p:stCondLst>
                                            <p:cond delay="1000"/>
                                          </p:stCondLst>
                                        </p:cTn>
                                        <p:tgtEl>
                                          <p:spTgt spid="142"/>
                                        </p:tgtEl>
                                        <p:attrNameLst>
                                          <p:attrName>style.visibility</p:attrName>
                                        </p:attrNameLst>
                                      </p:cBhvr>
                                      <p:to>
                                        <p:strVal val="hidden"/>
                                      </p:to>
                                    </p:set>
                                  </p:childTnLst>
                                </p:cTn>
                              </p:par>
                              <p:par>
                                <p:cTn id="19" presetID="2" presetClass="entr" presetSubtype="1" fill="hold" nodeType="withEffect">
                                  <p:stCondLst>
                                    <p:cond delay="0"/>
                                  </p:stCondLst>
                                  <p:childTnLst>
                                    <p:set>
                                      <p:cBhvr>
                                        <p:cTn id="20" dur="1" fill="hold">
                                          <p:stCondLst>
                                            <p:cond delay="0"/>
                                          </p:stCondLst>
                                        </p:cTn>
                                        <p:tgtEl>
                                          <p:spTgt spid="143"/>
                                        </p:tgtEl>
                                        <p:attrNameLst>
                                          <p:attrName>style.visibility</p:attrName>
                                        </p:attrNameLst>
                                      </p:cBhvr>
                                      <p:to>
                                        <p:strVal val="visible"/>
                                      </p:to>
                                    </p:set>
                                    <p:anim calcmode="lin" valueType="num">
                                      <p:cBhvr additive="base">
                                        <p:cTn id="21" dur="1000"/>
                                        <p:tgtEl>
                                          <p:spTgt spid="143"/>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44"/>
                                        </p:tgtEl>
                                        <p:attrNameLst>
                                          <p:attrName>style.visibility</p:attrName>
                                        </p:attrNameLst>
                                      </p:cBhvr>
                                      <p:to>
                                        <p:strVal val="visible"/>
                                      </p:to>
                                    </p:set>
                                    <p:anim calcmode="lin" valueType="num">
                                      <p:cBhvr additive="base">
                                        <p:cTn id="24" dur="1000"/>
                                        <p:tgtEl>
                                          <p:spTgt spid="14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fade">
                                      <p:cBhvr>
                                        <p:cTn id="29"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49"/>
        <p:cNvGrpSpPr/>
        <p:nvPr/>
      </p:nvGrpSpPr>
      <p:grpSpPr>
        <a:xfrm>
          <a:off x="0" y="0"/>
          <a:ext cx="0" cy="0"/>
          <a:chOff x="0" y="0"/>
          <a:chExt cx="0" cy="0"/>
        </a:xfrm>
      </p:grpSpPr>
      <p:sp>
        <p:nvSpPr>
          <p:cNvPr id="150" name="Shape 1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12</a:t>
            </a:fld>
            <a:endParaRPr lang="en"/>
          </a:p>
        </p:txBody>
      </p:sp>
      <p:sp>
        <p:nvSpPr>
          <p:cNvPr id="151" name="Shape 151"/>
          <p:cNvSpPr txBox="1"/>
          <p:nvPr/>
        </p:nvSpPr>
        <p:spPr>
          <a:xfrm>
            <a:off x="1340062" y="207975"/>
            <a:ext cx="6704491" cy="4455300"/>
          </a:xfrm>
          <a:prstGeom prst="rect">
            <a:avLst/>
          </a:prstGeom>
          <a:noFill/>
          <a:ln>
            <a:noFill/>
          </a:ln>
        </p:spPr>
        <p:txBody>
          <a:bodyPr lIns="91425" tIns="91425" rIns="91425" bIns="91425" anchor="ctr" anchorCtr="0">
            <a:noAutofit/>
          </a:bodyPr>
          <a:lstStyle/>
          <a:p>
            <a:pPr lvl="0">
              <a:spcBef>
                <a:spcPts val="0"/>
              </a:spcBef>
              <a:buNone/>
            </a:pPr>
            <a:endParaRPr sz="700" dirty="0">
              <a:solidFill>
                <a:srgbClr val="CC7832"/>
              </a:solidFill>
              <a:latin typeface="Source Code Pro"/>
              <a:ea typeface="Source Code Pro"/>
              <a:cs typeface="Source Code Pro"/>
              <a:sym typeface="Source Code Pro"/>
            </a:endParaRPr>
          </a:p>
          <a:p>
            <a:pPr lvl="0">
              <a:spcBef>
                <a:spcPts val="0"/>
              </a:spcBef>
              <a:buNone/>
            </a:pPr>
            <a:r>
              <a:rPr lang="en" sz="700" dirty="0">
                <a:solidFill>
                  <a:srgbClr val="A9B7C6"/>
                </a:solidFill>
                <a:latin typeface="Source Code Pro"/>
                <a:ea typeface="Source Code Pro"/>
                <a:cs typeface="Source Code Pro"/>
                <a:sym typeface="Source Code Pro"/>
              </a:rPr>
              <a:t>@Component({</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selector</a:t>
            </a:r>
            <a:r>
              <a:rPr lang="en" sz="700" dirty="0">
                <a:solidFill>
                  <a:srgbClr val="A9B7C6"/>
                </a:solidFill>
                <a:latin typeface="Source Code Pro"/>
                <a:ea typeface="Source Code Pro"/>
                <a:cs typeface="Source Code Pro"/>
                <a:sym typeface="Source Code Pro"/>
              </a:rPr>
              <a:t>: </a:t>
            </a:r>
            <a:r>
              <a:rPr lang="en" sz="700" dirty="0">
                <a:solidFill>
                  <a:srgbClr val="6A8759"/>
                </a:solidFill>
                <a:latin typeface="Source Code Pro"/>
                <a:ea typeface="Source Code Pro"/>
                <a:cs typeface="Source Code Pro"/>
                <a:sym typeface="Source Code Pro"/>
              </a:rPr>
              <a:t>'[kyf-input]'</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templateUrl</a:t>
            </a:r>
            <a:r>
              <a:rPr lang="en" sz="700" dirty="0">
                <a:solidFill>
                  <a:srgbClr val="A9B7C6"/>
                </a:solidFill>
                <a:latin typeface="Source Code Pro"/>
                <a:ea typeface="Source Code Pro"/>
                <a:cs typeface="Source Code Pro"/>
                <a:sym typeface="Source Code Pro"/>
              </a:rPr>
              <a:t>: </a:t>
            </a:r>
            <a:r>
              <a:rPr lang="en" sz="700" dirty="0">
                <a:solidFill>
                  <a:srgbClr val="6A8759"/>
                </a:solidFill>
                <a:latin typeface="Source Code Pro"/>
                <a:ea typeface="Source Code Pro"/>
                <a:cs typeface="Source Code Pro"/>
                <a:sym typeface="Source Code Pro"/>
              </a:rPr>
              <a:t>'./input.component.html'</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styleUrls</a:t>
            </a:r>
            <a:r>
              <a:rPr lang="en" sz="700" dirty="0">
                <a:solidFill>
                  <a:srgbClr val="A9B7C6"/>
                </a:solidFill>
                <a:latin typeface="Source Code Pro"/>
                <a:ea typeface="Source Code Pro"/>
                <a:cs typeface="Source Code Pro"/>
                <a:sym typeface="Source Code Pro"/>
              </a:rPr>
              <a:t>: [</a:t>
            </a:r>
            <a:r>
              <a:rPr lang="en" sz="700" dirty="0">
                <a:solidFill>
                  <a:srgbClr val="6A8759"/>
                </a:solidFill>
                <a:latin typeface="Source Code Pro"/>
                <a:ea typeface="Source Code Pro"/>
                <a:cs typeface="Source Code Pro"/>
                <a:sym typeface="Source Code Pro"/>
              </a:rPr>
              <a:t>'./input.component.css'</a:t>
            </a:r>
            <a:r>
              <a:rPr lang="en" sz="700" dirty="0">
                <a:solidFill>
                  <a:srgbClr val="A9B7C6"/>
                </a:solidFill>
                <a:latin typeface="Source Code Pro"/>
                <a:ea typeface="Source Code Pro"/>
                <a:cs typeface="Source Code Pro"/>
                <a:sym typeface="Source Code Pro"/>
              </a:rPr>
              <a:t>]</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providers</a:t>
            </a:r>
            <a:r>
              <a:rPr lang="en" sz="700" dirty="0">
                <a:solidFill>
                  <a:srgbClr val="A9B7C6"/>
                </a:solidFill>
                <a:latin typeface="Source Code Pro"/>
                <a:ea typeface="Source Code Pro"/>
                <a:cs typeface="Source Code Pro"/>
                <a:sym typeface="Source Code Pro"/>
              </a:rPr>
              <a:t>: [{</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provide</a:t>
            </a:r>
            <a:r>
              <a:rPr lang="en" sz="700" dirty="0">
                <a:solidFill>
                  <a:srgbClr val="A9B7C6"/>
                </a:solidFill>
                <a:latin typeface="Source Code Pro"/>
                <a:ea typeface="Source Code Pro"/>
                <a:cs typeface="Source Code Pro"/>
                <a:sym typeface="Source Code Pro"/>
              </a:rPr>
              <a:t>: NG_VALUE_ACCESSOR</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useExisting</a:t>
            </a:r>
            <a:r>
              <a:rPr lang="en" sz="700" dirty="0">
                <a:solidFill>
                  <a:srgbClr val="A9B7C6"/>
                </a:solidFill>
                <a:latin typeface="Source Code Pro"/>
                <a:ea typeface="Source Code Pro"/>
                <a:cs typeface="Source Code Pro"/>
                <a:sym typeface="Source Code Pro"/>
              </a:rPr>
              <a:t>: </a:t>
            </a:r>
            <a:r>
              <a:rPr lang="en" sz="700" dirty="0">
                <a:solidFill>
                  <a:srgbClr val="FFC66D"/>
                </a:solidFill>
                <a:latin typeface="Source Code Pro"/>
                <a:ea typeface="Source Code Pro"/>
                <a:cs typeface="Source Code Pro"/>
                <a:sym typeface="Source Code Pro"/>
              </a:rPr>
              <a:t>forwardRef</a:t>
            </a:r>
            <a:r>
              <a:rPr lang="en" sz="700" dirty="0">
                <a:solidFill>
                  <a:srgbClr val="A9B7C6"/>
                </a:solidFill>
                <a:latin typeface="Source Code Pro"/>
                <a:ea typeface="Source Code Pro"/>
                <a:cs typeface="Source Code Pro"/>
                <a:sym typeface="Source Code Pro"/>
              </a:rPr>
              <a:t>(() =&gt; InputComponent)</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9876AA"/>
                </a:solidFill>
                <a:latin typeface="Source Code Pro"/>
                <a:ea typeface="Source Code Pro"/>
                <a:cs typeface="Source Code Pro"/>
                <a:sym typeface="Source Code Pro"/>
              </a:rPr>
              <a:t>multi</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true</a:t>
            </a:r>
            <a:r>
              <a:rPr lang="en" sz="700" dirty="0">
                <a:solidFill>
                  <a:srgbClr val="A9B7C6"/>
                </a:solidFill>
                <a:latin typeface="Source Code Pro"/>
                <a:ea typeface="Source Code Pro"/>
                <a:cs typeface="Source Code Pro"/>
                <a:sym typeface="Source Code Pro"/>
              </a:rPr>
              <a:t>}]</a:t>
            </a:r>
          </a:p>
          <a:p>
            <a:pPr lvl="0">
              <a:spcBef>
                <a:spcPts val="0"/>
              </a:spcBef>
              <a:buNone/>
            </a:pPr>
            <a:r>
              <a:rPr lang="en" sz="700" dirty="0">
                <a:solidFill>
                  <a:srgbClr val="A9B7C6"/>
                </a:solidFill>
                <a:latin typeface="Source Code Pro"/>
                <a:ea typeface="Source Code Pro"/>
                <a:cs typeface="Source Code Pro"/>
                <a:sym typeface="Source Code Pro"/>
              </a:rPr>
              <a:t>})</a:t>
            </a:r>
          </a:p>
          <a:p>
            <a:pPr lvl="0">
              <a:spcBef>
                <a:spcPts val="0"/>
              </a:spcBef>
              <a:buNone/>
            </a:pPr>
            <a:r>
              <a:rPr lang="en" sz="700" b="1" dirty="0">
                <a:solidFill>
                  <a:srgbClr val="CC7832"/>
                </a:solidFill>
                <a:latin typeface="Source Code Pro"/>
                <a:ea typeface="Source Code Pro"/>
                <a:cs typeface="Source Code Pro"/>
                <a:sym typeface="Source Code Pro"/>
              </a:rPr>
              <a:t>export class </a:t>
            </a:r>
            <a:r>
              <a:rPr lang="en" sz="700" dirty="0">
                <a:solidFill>
                  <a:srgbClr val="A9B7C6"/>
                </a:solidFill>
                <a:latin typeface="Source Code Pro"/>
                <a:ea typeface="Source Code Pro"/>
                <a:cs typeface="Source Code Pro"/>
                <a:sym typeface="Source Code Pro"/>
              </a:rPr>
              <a:t>InputComponent </a:t>
            </a:r>
            <a:r>
              <a:rPr lang="en" sz="700" b="1" dirty="0">
                <a:solidFill>
                  <a:srgbClr val="CC7832"/>
                </a:solidFill>
                <a:latin typeface="Source Code Pro"/>
                <a:ea typeface="Source Code Pro"/>
                <a:cs typeface="Source Code Pro"/>
                <a:sym typeface="Source Code Pro"/>
              </a:rPr>
              <a:t>implements </a:t>
            </a:r>
            <a:r>
              <a:rPr lang="en" sz="700" dirty="0">
                <a:solidFill>
                  <a:srgbClr val="A9B7C6"/>
                </a:solidFill>
                <a:latin typeface="Source Code Pro"/>
                <a:ea typeface="Source Code Pro"/>
                <a:cs typeface="Source Code Pro"/>
                <a:sym typeface="Source Code Pro"/>
              </a:rPr>
              <a:t>OnInit</a:t>
            </a: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ControlValueAccessor {</a:t>
            </a:r>
          </a:p>
          <a:p>
            <a:pPr lvl="0">
              <a:spcBef>
                <a:spcPts val="0"/>
              </a:spcBef>
              <a:buNone/>
            </a:pPr>
            <a:endParaRPr sz="700" dirty="0">
              <a:solidFill>
                <a:srgbClr val="A9B7C6"/>
              </a:solidFill>
              <a:latin typeface="Source Code Pro"/>
              <a:ea typeface="Source Code Pro"/>
              <a:cs typeface="Source Code Pro"/>
              <a:sym typeface="Source Code Pro"/>
            </a:endParaRPr>
          </a:p>
          <a:p>
            <a:pPr lvl="0"/>
            <a:r>
              <a:rPr lang="en" sz="700" dirty="0" smtClean="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private </a:t>
            </a:r>
            <a:r>
              <a:rPr lang="en" sz="700" dirty="0" smtClean="0">
                <a:solidFill>
                  <a:srgbClr val="9876AA"/>
                </a:solidFill>
                <a:latin typeface="Source Code Pro"/>
                <a:ea typeface="Source Code Pro"/>
                <a:cs typeface="Source Code Pro"/>
                <a:sym typeface="Source Code Pro"/>
              </a:rPr>
              <a:t>amount</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number</a:t>
            </a:r>
            <a:r>
              <a:rPr lang="en" sz="700" dirty="0">
                <a:solidFill>
                  <a:srgbClr val="CC7832"/>
                </a:solidFill>
                <a:latin typeface="Source Code Pro"/>
                <a:ea typeface="Source Code Pro"/>
                <a:cs typeface="Source Code Pro"/>
                <a:sym typeface="Source Code Pro"/>
              </a:rPr>
              <a:t>;</a:t>
            </a:r>
          </a:p>
          <a:p>
            <a:pPr lvl="0">
              <a:spcBef>
                <a:spcPts val="0"/>
              </a:spcBef>
              <a:buNone/>
            </a:pPr>
            <a:endParaRPr sz="700" dirty="0">
              <a:solidFill>
                <a:srgbClr val="CC7832"/>
              </a:solidFill>
              <a:latin typeface="Source Code Pro"/>
              <a:ea typeface="Source Code Pro"/>
              <a:cs typeface="Source Code Pro"/>
              <a:sym typeface="Source Code Pro"/>
            </a:endParaRP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@Input()</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private </a:t>
            </a:r>
            <a:r>
              <a:rPr lang="en" sz="700" dirty="0">
                <a:solidFill>
                  <a:srgbClr val="9876AA"/>
                </a:solidFill>
                <a:latin typeface="Source Code Pro"/>
                <a:ea typeface="Source Code Pro"/>
                <a:cs typeface="Source Code Pro"/>
                <a:sym typeface="Source Code Pro"/>
              </a:rPr>
              <a:t>controlLabel</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string</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@Input()</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private </a:t>
            </a:r>
            <a:r>
              <a:rPr lang="en" sz="700" dirty="0">
                <a:solidFill>
                  <a:srgbClr val="9876AA"/>
                </a:solidFill>
                <a:latin typeface="Source Code Pro"/>
                <a:ea typeface="Source Code Pro"/>
                <a:cs typeface="Source Code Pro"/>
                <a:sym typeface="Source Code Pro"/>
              </a:rPr>
              <a:t>measure</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string</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@Input()</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private </a:t>
            </a:r>
            <a:r>
              <a:rPr lang="en" sz="700" dirty="0">
                <a:solidFill>
                  <a:srgbClr val="9876AA"/>
                </a:solidFill>
                <a:latin typeface="Source Code Pro"/>
                <a:ea typeface="Source Code Pro"/>
                <a:cs typeface="Source Code Pro"/>
                <a:sym typeface="Source Code Pro"/>
              </a:rPr>
              <a:t>controlName</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string</a:t>
            </a:r>
            <a:r>
              <a:rPr lang="en" sz="700" dirty="0">
                <a:solidFill>
                  <a:srgbClr val="CC7832"/>
                </a:solidFill>
                <a:latin typeface="Source Code Pro"/>
                <a:ea typeface="Source Code Pro"/>
                <a:cs typeface="Source Code Pro"/>
                <a:sym typeface="Source Code Pro"/>
              </a:rPr>
              <a:t>;</a:t>
            </a:r>
          </a:p>
          <a:p>
            <a:pPr lvl="0">
              <a:spcBef>
                <a:spcPts val="0"/>
              </a:spcBef>
              <a:buNone/>
            </a:pPr>
            <a:endParaRPr sz="700" dirty="0">
              <a:solidFill>
                <a:srgbClr val="CC7832"/>
              </a:solidFill>
              <a:latin typeface="Source Code Pro"/>
              <a:ea typeface="Source Code Pro"/>
              <a:cs typeface="Source Code Pro"/>
              <a:sym typeface="Source Code Pro"/>
            </a:endParaRP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private </a:t>
            </a:r>
            <a:r>
              <a:rPr lang="en" sz="700" dirty="0">
                <a:solidFill>
                  <a:srgbClr val="FFC66D"/>
                </a:solidFill>
                <a:latin typeface="Source Code Pro"/>
                <a:ea typeface="Source Code Pro"/>
                <a:cs typeface="Source Code Pro"/>
                <a:sym typeface="Source Code Pro"/>
              </a:rPr>
              <a:t>propagateChange </a:t>
            </a:r>
            <a:r>
              <a:rPr lang="en" sz="700" dirty="0">
                <a:solidFill>
                  <a:srgbClr val="A9B7C6"/>
                </a:solidFill>
                <a:latin typeface="Source Code Pro"/>
                <a:ea typeface="Source Code Pro"/>
                <a:cs typeface="Source Code Pro"/>
                <a:sym typeface="Source Code Pro"/>
              </a:rPr>
              <a:t>= (_: </a:t>
            </a:r>
            <a:r>
              <a:rPr lang="en" sz="700" b="1" dirty="0">
                <a:solidFill>
                  <a:srgbClr val="CC7832"/>
                </a:solidFill>
                <a:latin typeface="Source Code Pro"/>
                <a:ea typeface="Source Code Pro"/>
                <a:cs typeface="Source Code Pro"/>
                <a:sym typeface="Source Code Pro"/>
              </a:rPr>
              <a:t>any</a:t>
            </a:r>
            <a:r>
              <a:rPr lang="en" sz="700" dirty="0">
                <a:solidFill>
                  <a:srgbClr val="A9B7C6"/>
                </a:solidFill>
                <a:latin typeface="Source Code Pro"/>
                <a:ea typeface="Source Code Pro"/>
                <a:cs typeface="Source Code Pro"/>
                <a:sym typeface="Source Code Pro"/>
              </a:rPr>
              <a:t>) =&gt; {}</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FFC66D"/>
                </a:solidFill>
                <a:latin typeface="Source Code Pro"/>
                <a:ea typeface="Source Code Pro"/>
                <a:cs typeface="Source Code Pro"/>
                <a:sym typeface="Source Code Pro"/>
              </a:rPr>
              <a:t>   </a:t>
            </a:r>
          </a:p>
          <a:p>
            <a:pPr lvl="0">
              <a:spcBef>
                <a:spcPts val="0"/>
              </a:spcBef>
              <a:buNone/>
            </a:pPr>
            <a:r>
              <a:rPr lang="en" sz="700" dirty="0">
                <a:solidFill>
                  <a:srgbClr val="FFC66D"/>
                </a:solidFill>
                <a:latin typeface="Source Code Pro"/>
                <a:ea typeface="Source Code Pro"/>
                <a:cs typeface="Source Code Pro"/>
                <a:sym typeface="Source Code Pro"/>
              </a:rPr>
              <a:t> ngOnInit</a:t>
            </a:r>
            <a:r>
              <a:rPr lang="en" sz="700" dirty="0">
                <a:solidFill>
                  <a:srgbClr val="A9B7C6"/>
                </a:solidFill>
                <a:latin typeface="Source Code Pro"/>
                <a:ea typeface="Source Code Pro"/>
                <a:cs typeface="Source Code Pro"/>
                <a:sym typeface="Source Code Pro"/>
              </a:rPr>
              <a:t>() {}</a:t>
            </a:r>
          </a:p>
          <a:p>
            <a:pPr lvl="0">
              <a:spcBef>
                <a:spcPts val="0"/>
              </a:spcBef>
              <a:buNone/>
            </a:pPr>
            <a:endParaRPr sz="700" dirty="0">
              <a:solidFill>
                <a:srgbClr val="CC7832"/>
              </a:solidFill>
              <a:latin typeface="Source Code Pro"/>
              <a:ea typeface="Source Code Pro"/>
              <a:cs typeface="Source Code Pro"/>
              <a:sym typeface="Source Code Pro"/>
            </a:endParaRP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FFC66D"/>
                </a:solidFill>
                <a:latin typeface="Source Code Pro"/>
                <a:ea typeface="Source Code Pro"/>
                <a:cs typeface="Source Code Pro"/>
                <a:sym typeface="Source Code Pro"/>
              </a:rPr>
              <a:t>onChange</a:t>
            </a:r>
            <a:r>
              <a:rPr lang="en" sz="700" dirty="0">
                <a:solidFill>
                  <a:srgbClr val="A9B7C6"/>
                </a:solidFill>
                <a:latin typeface="Source Code Pro"/>
                <a:ea typeface="Source Code Pro"/>
                <a:cs typeface="Source Code Pro"/>
                <a:sym typeface="Source Code Pro"/>
              </a:rPr>
              <a:t>(newValue) {</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this</a:t>
            </a:r>
            <a:r>
              <a:rPr lang="en" sz="700" dirty="0">
                <a:solidFill>
                  <a:srgbClr val="A9B7C6"/>
                </a:solidFill>
                <a:latin typeface="Source Code Pro"/>
                <a:ea typeface="Source Code Pro"/>
                <a:cs typeface="Source Code Pro"/>
                <a:sym typeface="Source Code Pro"/>
              </a:rPr>
              <a:t>.</a:t>
            </a:r>
            <a:r>
              <a:rPr lang="en" sz="700" dirty="0">
                <a:solidFill>
                  <a:srgbClr val="9876AA"/>
                </a:solidFill>
                <a:latin typeface="Source Code Pro"/>
                <a:ea typeface="Source Code Pro"/>
                <a:cs typeface="Source Code Pro"/>
                <a:sym typeface="Source Code Pro"/>
              </a:rPr>
              <a:t>amount </a:t>
            </a:r>
            <a:r>
              <a:rPr lang="en" sz="700" dirty="0">
                <a:solidFill>
                  <a:srgbClr val="A9B7C6"/>
                </a:solidFill>
                <a:latin typeface="Source Code Pro"/>
                <a:ea typeface="Source Code Pro"/>
                <a:cs typeface="Source Code Pro"/>
                <a:sym typeface="Source Code Pro"/>
              </a:rPr>
              <a:t>= newValue</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this</a:t>
            </a:r>
            <a:r>
              <a:rPr lang="en" sz="700" dirty="0">
                <a:solidFill>
                  <a:srgbClr val="A9B7C6"/>
                </a:solidFill>
                <a:latin typeface="Source Code Pro"/>
                <a:ea typeface="Source Code Pro"/>
                <a:cs typeface="Source Code Pro"/>
                <a:sym typeface="Source Code Pro"/>
              </a:rPr>
              <a:t>.</a:t>
            </a:r>
            <a:r>
              <a:rPr lang="en" sz="700" dirty="0">
                <a:solidFill>
                  <a:srgbClr val="FFC66D"/>
                </a:solidFill>
                <a:latin typeface="Source Code Pro"/>
                <a:ea typeface="Source Code Pro"/>
                <a:cs typeface="Source Code Pro"/>
                <a:sym typeface="Source Code Pro"/>
              </a:rPr>
              <a:t>propagateChange</a:t>
            </a:r>
            <a:r>
              <a:rPr lang="en" sz="700" dirty="0">
                <a:solidFill>
                  <a:srgbClr val="A9B7C6"/>
                </a:solidFill>
                <a:latin typeface="Source Code Pro"/>
                <a:ea typeface="Source Code Pro"/>
                <a:cs typeface="Source Code Pro"/>
                <a:sym typeface="Source Code Pro"/>
              </a:rPr>
              <a:t>(</a:t>
            </a:r>
            <a:r>
              <a:rPr lang="en" sz="700" b="1" dirty="0">
                <a:solidFill>
                  <a:srgbClr val="CC7832"/>
                </a:solidFill>
                <a:latin typeface="Source Code Pro"/>
                <a:ea typeface="Source Code Pro"/>
                <a:cs typeface="Source Code Pro"/>
                <a:sym typeface="Source Code Pro"/>
              </a:rPr>
              <a:t>this</a:t>
            </a:r>
            <a:r>
              <a:rPr lang="en" sz="700" dirty="0">
                <a:solidFill>
                  <a:srgbClr val="A9B7C6"/>
                </a:solidFill>
                <a:latin typeface="Source Code Pro"/>
                <a:ea typeface="Source Code Pro"/>
                <a:cs typeface="Source Code Pro"/>
                <a:sym typeface="Source Code Pro"/>
              </a:rPr>
              <a:t>.</a:t>
            </a:r>
            <a:r>
              <a:rPr lang="en" sz="700" dirty="0">
                <a:solidFill>
                  <a:srgbClr val="9876AA"/>
                </a:solidFill>
                <a:latin typeface="Source Code Pro"/>
                <a:ea typeface="Source Code Pro"/>
                <a:cs typeface="Source Code Pro"/>
                <a:sym typeface="Source Code Pro"/>
              </a:rPr>
              <a:t>amount</a:t>
            </a:r>
            <a:r>
              <a:rPr lang="en" sz="700" dirty="0">
                <a:solidFill>
                  <a:srgbClr val="A9B7C6"/>
                </a:solidFill>
                <a:latin typeface="Source Code Pro"/>
                <a:ea typeface="Source Code Pro"/>
                <a:cs typeface="Source Code Pro"/>
                <a:sym typeface="Source Code Pro"/>
              </a:rPr>
              <a:t>)</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a:t>
            </a:r>
          </a:p>
          <a:p>
            <a:pPr lvl="0">
              <a:spcBef>
                <a:spcPts val="0"/>
              </a:spcBef>
              <a:buNone/>
            </a:pPr>
            <a:endParaRPr sz="700" dirty="0">
              <a:solidFill>
                <a:srgbClr val="A9B7C6"/>
              </a:solidFill>
              <a:latin typeface="Source Code Pro"/>
              <a:ea typeface="Source Code Pro"/>
              <a:cs typeface="Source Code Pro"/>
              <a:sym typeface="Source Code Pro"/>
            </a:endParaRP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dirty="0">
                <a:solidFill>
                  <a:srgbClr val="FFC66D"/>
                </a:solidFill>
                <a:latin typeface="Source Code Pro"/>
                <a:ea typeface="Source Code Pro"/>
                <a:cs typeface="Source Code Pro"/>
                <a:sym typeface="Source Code Pro"/>
              </a:rPr>
              <a:t>writeValue</a:t>
            </a:r>
            <a:r>
              <a:rPr lang="en" sz="700" dirty="0">
                <a:solidFill>
                  <a:srgbClr val="A9B7C6"/>
                </a:solidFill>
                <a:latin typeface="Source Code Pro"/>
                <a:ea typeface="Source Code Pro"/>
                <a:cs typeface="Source Code Pro"/>
                <a:sym typeface="Source Code Pro"/>
              </a:rPr>
              <a:t>(obj: </a:t>
            </a:r>
            <a:r>
              <a:rPr lang="en" sz="700" b="1" dirty="0">
                <a:solidFill>
                  <a:srgbClr val="CC7832"/>
                </a:solidFill>
                <a:latin typeface="Source Code Pro"/>
                <a:ea typeface="Source Code Pro"/>
                <a:cs typeface="Source Code Pro"/>
                <a:sym typeface="Source Code Pro"/>
              </a:rPr>
              <a:t>any</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void </a:t>
            </a:r>
            <a:r>
              <a:rPr lang="en" sz="700" dirty="0">
                <a:solidFill>
                  <a:srgbClr val="A9B7C6"/>
                </a:solidFill>
                <a:latin typeface="Source Code Pro"/>
                <a:ea typeface="Source Code Pro"/>
                <a:cs typeface="Source Code Pro"/>
                <a:sym typeface="Source Code Pro"/>
              </a:rPr>
              <a:t>{</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this</a:t>
            </a:r>
            <a:r>
              <a:rPr lang="en" sz="700" dirty="0">
                <a:solidFill>
                  <a:srgbClr val="A9B7C6"/>
                </a:solidFill>
                <a:latin typeface="Source Code Pro"/>
                <a:ea typeface="Source Code Pro"/>
                <a:cs typeface="Source Code Pro"/>
                <a:sym typeface="Source Code Pro"/>
              </a:rPr>
              <a:t>.</a:t>
            </a:r>
            <a:r>
              <a:rPr lang="en" sz="700" dirty="0">
                <a:solidFill>
                  <a:srgbClr val="9876AA"/>
                </a:solidFill>
                <a:latin typeface="Source Code Pro"/>
                <a:ea typeface="Source Code Pro"/>
                <a:cs typeface="Source Code Pro"/>
                <a:sym typeface="Source Code Pro"/>
              </a:rPr>
              <a:t>amount </a:t>
            </a:r>
            <a:r>
              <a:rPr lang="en" sz="700" dirty="0">
                <a:solidFill>
                  <a:srgbClr val="A9B7C6"/>
                </a:solidFill>
                <a:latin typeface="Source Code Pro"/>
                <a:ea typeface="Source Code Pro"/>
                <a:cs typeface="Source Code Pro"/>
                <a:sym typeface="Source Code Pro"/>
              </a:rPr>
              <a:t>= obj</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a:t>
            </a:r>
          </a:p>
          <a:p>
            <a:pPr lvl="0">
              <a:spcBef>
                <a:spcPts val="0"/>
              </a:spcBef>
              <a:buNone/>
            </a:pPr>
            <a:endParaRPr sz="700" dirty="0">
              <a:solidFill>
                <a:srgbClr val="A9B7C6"/>
              </a:solidFill>
              <a:latin typeface="Source Code Pro"/>
              <a:ea typeface="Source Code Pro"/>
              <a:cs typeface="Source Code Pro"/>
              <a:sym typeface="Source Code Pro"/>
            </a:endParaRP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dirty="0">
                <a:solidFill>
                  <a:srgbClr val="FFC66D"/>
                </a:solidFill>
                <a:latin typeface="Source Code Pro"/>
                <a:ea typeface="Source Code Pro"/>
                <a:cs typeface="Source Code Pro"/>
                <a:sym typeface="Source Code Pro"/>
              </a:rPr>
              <a:t>registerOnChange</a:t>
            </a:r>
            <a:r>
              <a:rPr lang="en" sz="700" dirty="0">
                <a:solidFill>
                  <a:srgbClr val="A9B7C6"/>
                </a:solidFill>
                <a:latin typeface="Source Code Pro"/>
                <a:ea typeface="Source Code Pro"/>
                <a:cs typeface="Source Code Pro"/>
                <a:sym typeface="Source Code Pro"/>
              </a:rPr>
              <a:t>(fn: </a:t>
            </a:r>
            <a:r>
              <a:rPr lang="en" sz="700" b="1" dirty="0">
                <a:solidFill>
                  <a:srgbClr val="CC7832"/>
                </a:solidFill>
                <a:latin typeface="Source Code Pro"/>
                <a:ea typeface="Source Code Pro"/>
                <a:cs typeface="Source Code Pro"/>
                <a:sym typeface="Source Code Pro"/>
              </a:rPr>
              <a:t>any</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void </a:t>
            </a:r>
            <a:r>
              <a:rPr lang="en" sz="700" dirty="0">
                <a:solidFill>
                  <a:srgbClr val="A9B7C6"/>
                </a:solidFill>
                <a:latin typeface="Source Code Pro"/>
                <a:ea typeface="Source Code Pro"/>
                <a:cs typeface="Source Code Pro"/>
                <a:sym typeface="Source Code Pro"/>
              </a:rPr>
              <a:t>{</a:t>
            </a: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this</a:t>
            </a:r>
            <a:r>
              <a:rPr lang="en" sz="700" dirty="0">
                <a:solidFill>
                  <a:srgbClr val="A9B7C6"/>
                </a:solidFill>
                <a:latin typeface="Source Code Pro"/>
                <a:ea typeface="Source Code Pro"/>
                <a:cs typeface="Source Code Pro"/>
                <a:sym typeface="Source Code Pro"/>
              </a:rPr>
              <a:t>.</a:t>
            </a:r>
            <a:r>
              <a:rPr lang="en" sz="700" dirty="0">
                <a:solidFill>
                  <a:srgbClr val="FFC66D"/>
                </a:solidFill>
                <a:latin typeface="Source Code Pro"/>
                <a:ea typeface="Source Code Pro"/>
                <a:cs typeface="Source Code Pro"/>
                <a:sym typeface="Source Code Pro"/>
              </a:rPr>
              <a:t>propagateChange </a:t>
            </a:r>
            <a:r>
              <a:rPr lang="en" sz="700" dirty="0">
                <a:solidFill>
                  <a:srgbClr val="A9B7C6"/>
                </a:solidFill>
                <a:latin typeface="Source Code Pro"/>
                <a:ea typeface="Source Code Pro"/>
                <a:cs typeface="Source Code Pro"/>
                <a:sym typeface="Source Code Pro"/>
              </a:rPr>
              <a:t>= fn</a:t>
            </a:r>
            <a:r>
              <a:rPr lang="en" sz="700" dirty="0">
                <a:solidFill>
                  <a:srgbClr val="CC7832"/>
                </a:solidFill>
                <a:latin typeface="Source Code Pro"/>
                <a:ea typeface="Source Code Pro"/>
                <a:cs typeface="Source Code Pro"/>
                <a:sym typeface="Source Code Pro"/>
              </a:rPr>
              <a:t>;</a:t>
            </a:r>
          </a:p>
          <a:p>
            <a:pPr lvl="0">
              <a:spcBef>
                <a:spcPts val="0"/>
              </a:spcBef>
              <a:buNone/>
            </a:pPr>
            <a:r>
              <a:rPr lang="en" sz="700" dirty="0">
                <a:solidFill>
                  <a:srgbClr val="CC7832"/>
                </a:solidFill>
                <a:latin typeface="Source Code Pro"/>
                <a:ea typeface="Source Code Pro"/>
                <a:cs typeface="Source Code Pro"/>
                <a:sym typeface="Source Code Pro"/>
              </a:rPr>
              <a:t>   </a:t>
            </a:r>
            <a:r>
              <a:rPr lang="en" sz="700" dirty="0">
                <a:solidFill>
                  <a:srgbClr val="A9B7C6"/>
                </a:solidFill>
                <a:latin typeface="Source Code Pro"/>
                <a:ea typeface="Source Code Pro"/>
                <a:cs typeface="Source Code Pro"/>
                <a:sym typeface="Source Code Pro"/>
              </a:rPr>
              <a:t>}</a:t>
            </a:r>
          </a:p>
          <a:p>
            <a:pPr lvl="0">
              <a:spcBef>
                <a:spcPts val="0"/>
              </a:spcBef>
              <a:buNone/>
            </a:pPr>
            <a:endParaRPr sz="700" dirty="0">
              <a:solidFill>
                <a:srgbClr val="A9B7C6"/>
              </a:solidFill>
              <a:latin typeface="Source Code Pro"/>
              <a:ea typeface="Source Code Pro"/>
              <a:cs typeface="Source Code Pro"/>
              <a:sym typeface="Source Code Pro"/>
            </a:endParaRP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dirty="0">
                <a:solidFill>
                  <a:srgbClr val="FFC66D"/>
                </a:solidFill>
                <a:latin typeface="Source Code Pro"/>
                <a:ea typeface="Source Code Pro"/>
                <a:cs typeface="Source Code Pro"/>
                <a:sym typeface="Source Code Pro"/>
              </a:rPr>
              <a:t>registerOnTouched</a:t>
            </a:r>
            <a:r>
              <a:rPr lang="en" sz="700" dirty="0">
                <a:solidFill>
                  <a:srgbClr val="A9B7C6"/>
                </a:solidFill>
                <a:latin typeface="Source Code Pro"/>
                <a:ea typeface="Source Code Pro"/>
                <a:cs typeface="Source Code Pro"/>
                <a:sym typeface="Source Code Pro"/>
              </a:rPr>
              <a:t>(fn: </a:t>
            </a:r>
            <a:r>
              <a:rPr lang="en" sz="700" b="1" dirty="0">
                <a:solidFill>
                  <a:srgbClr val="CC7832"/>
                </a:solidFill>
                <a:latin typeface="Source Code Pro"/>
                <a:ea typeface="Source Code Pro"/>
                <a:cs typeface="Source Code Pro"/>
                <a:sym typeface="Source Code Pro"/>
              </a:rPr>
              <a:t>any</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void </a:t>
            </a:r>
            <a:r>
              <a:rPr lang="en" sz="700" dirty="0">
                <a:solidFill>
                  <a:srgbClr val="A9B7C6"/>
                </a:solidFill>
                <a:latin typeface="Source Code Pro"/>
                <a:ea typeface="Source Code Pro"/>
                <a:cs typeface="Source Code Pro"/>
                <a:sym typeface="Source Code Pro"/>
              </a:rPr>
              <a:t>{}</a:t>
            </a:r>
          </a:p>
          <a:p>
            <a:pPr lvl="0">
              <a:spcBef>
                <a:spcPts val="0"/>
              </a:spcBef>
              <a:buNone/>
            </a:pPr>
            <a:endParaRPr sz="700" dirty="0">
              <a:solidFill>
                <a:srgbClr val="A9B7C6"/>
              </a:solidFill>
              <a:latin typeface="Source Code Pro"/>
              <a:ea typeface="Source Code Pro"/>
              <a:cs typeface="Source Code Pro"/>
              <a:sym typeface="Source Code Pro"/>
            </a:endParaRPr>
          </a:p>
          <a:p>
            <a:pPr lvl="0">
              <a:spcBef>
                <a:spcPts val="0"/>
              </a:spcBef>
              <a:buNone/>
            </a:pPr>
            <a:r>
              <a:rPr lang="en" sz="700" dirty="0">
                <a:solidFill>
                  <a:srgbClr val="A9B7C6"/>
                </a:solidFill>
                <a:latin typeface="Source Code Pro"/>
                <a:ea typeface="Source Code Pro"/>
                <a:cs typeface="Source Code Pro"/>
                <a:sym typeface="Source Code Pro"/>
              </a:rPr>
              <a:t>   </a:t>
            </a:r>
            <a:r>
              <a:rPr lang="en" sz="700" dirty="0">
                <a:solidFill>
                  <a:srgbClr val="FFC66D"/>
                </a:solidFill>
                <a:latin typeface="Source Code Pro"/>
                <a:ea typeface="Source Code Pro"/>
                <a:cs typeface="Source Code Pro"/>
                <a:sym typeface="Source Code Pro"/>
              </a:rPr>
              <a:t>setDisabledState</a:t>
            </a:r>
            <a:r>
              <a:rPr lang="en" sz="700" dirty="0">
                <a:solidFill>
                  <a:srgbClr val="A9B7C6"/>
                </a:solidFill>
                <a:latin typeface="Source Code Pro"/>
                <a:ea typeface="Source Code Pro"/>
                <a:cs typeface="Source Code Pro"/>
                <a:sym typeface="Source Code Pro"/>
              </a:rPr>
              <a:t>(isDisabled: </a:t>
            </a:r>
            <a:r>
              <a:rPr lang="en" sz="700" b="1" dirty="0">
                <a:solidFill>
                  <a:srgbClr val="CC7832"/>
                </a:solidFill>
                <a:latin typeface="Source Code Pro"/>
                <a:ea typeface="Source Code Pro"/>
                <a:cs typeface="Source Code Pro"/>
                <a:sym typeface="Source Code Pro"/>
              </a:rPr>
              <a:t>boolean</a:t>
            </a:r>
            <a:r>
              <a:rPr lang="en" sz="700" dirty="0">
                <a:solidFill>
                  <a:srgbClr val="A9B7C6"/>
                </a:solidFill>
                <a:latin typeface="Source Code Pro"/>
                <a:ea typeface="Source Code Pro"/>
                <a:cs typeface="Source Code Pro"/>
                <a:sym typeface="Source Code Pro"/>
              </a:rPr>
              <a:t>): </a:t>
            </a:r>
            <a:r>
              <a:rPr lang="en" sz="700" b="1" dirty="0">
                <a:solidFill>
                  <a:srgbClr val="CC7832"/>
                </a:solidFill>
                <a:latin typeface="Source Code Pro"/>
                <a:ea typeface="Source Code Pro"/>
                <a:cs typeface="Source Code Pro"/>
                <a:sym typeface="Source Code Pro"/>
              </a:rPr>
              <a:t>void </a:t>
            </a:r>
            <a:r>
              <a:rPr lang="en" sz="700" dirty="0">
                <a:solidFill>
                  <a:srgbClr val="A9B7C6"/>
                </a:solidFill>
                <a:latin typeface="Source Code Pro"/>
                <a:ea typeface="Source Code Pro"/>
                <a:cs typeface="Source Code Pro"/>
                <a:sym typeface="Source Code Pro"/>
              </a:rPr>
              <a:t>{}</a:t>
            </a:r>
          </a:p>
          <a:p>
            <a:pPr lvl="0">
              <a:spcBef>
                <a:spcPts val="0"/>
              </a:spcBef>
              <a:buNone/>
            </a:pPr>
            <a:r>
              <a:rPr lang="en" sz="700" dirty="0">
                <a:solidFill>
                  <a:srgbClr val="A9B7C6"/>
                </a:solidFill>
                <a:latin typeface="Source Code Pro"/>
                <a:ea typeface="Source Code Pro"/>
                <a:cs typeface="Source Code Pro"/>
                <a:sym typeface="Source Code Pro"/>
              </a:rPr>
              <a:t>}</a:t>
            </a:r>
          </a:p>
          <a:p>
            <a:pPr lvl="0" rtl="0">
              <a:spcBef>
                <a:spcPts val="0"/>
              </a:spcBef>
              <a:buNone/>
            </a:pPr>
            <a:endParaRPr sz="700" b="1" dirty="0">
              <a:solidFill>
                <a:srgbClr val="CC7832"/>
              </a:solidFill>
              <a:latin typeface="Courier New"/>
              <a:ea typeface="Courier New"/>
              <a:cs typeface="Courier New"/>
              <a:sym typeface="Courier New"/>
            </a:endParaRPr>
          </a:p>
        </p:txBody>
      </p:sp>
      <p:sp>
        <p:nvSpPr>
          <p:cNvPr id="152" name="Shape 152"/>
          <p:cNvSpPr/>
          <p:nvPr/>
        </p:nvSpPr>
        <p:spPr>
          <a:xfrm>
            <a:off x="1517000" y="1620809"/>
            <a:ext cx="3009300" cy="9252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56"/>
        <p:cNvGrpSpPr/>
        <p:nvPr/>
      </p:nvGrpSpPr>
      <p:grpSpPr>
        <a:xfrm>
          <a:off x="0" y="0"/>
          <a:ext cx="0" cy="0"/>
          <a:chOff x="0" y="0"/>
          <a:chExt cx="0" cy="0"/>
        </a:xfrm>
      </p:grpSpPr>
      <p:sp>
        <p:nvSpPr>
          <p:cNvPr id="157" name="Shape 1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13</a:t>
            </a:fld>
            <a:endParaRPr lang="en"/>
          </a:p>
        </p:txBody>
      </p:sp>
      <p:sp>
        <p:nvSpPr>
          <p:cNvPr id="158" name="Shape 158"/>
          <p:cNvSpPr txBox="1"/>
          <p:nvPr/>
        </p:nvSpPr>
        <p:spPr>
          <a:xfrm>
            <a:off x="144400" y="1522025"/>
            <a:ext cx="3792000" cy="24693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E8BF6A"/>
                </a:solidFill>
                <a:latin typeface="Source Code Pro"/>
                <a:ea typeface="Source Code Pro"/>
                <a:cs typeface="Source Code Pro"/>
                <a:sym typeface="Source Code Pro"/>
              </a:rPr>
              <a:t>&lt;div </a:t>
            </a:r>
            <a:r>
              <a:rPr lang="en" sz="1000">
                <a:solidFill>
                  <a:srgbClr val="BABABA"/>
                </a:solidFill>
                <a:latin typeface="Source Code Pro"/>
                <a:ea typeface="Source Code Pro"/>
                <a:cs typeface="Source Code Pro"/>
                <a:sym typeface="Source Code Pro"/>
              </a:rPr>
              <a:t>class=</a:t>
            </a:r>
            <a:r>
              <a:rPr lang="en" sz="1000">
                <a:solidFill>
                  <a:srgbClr val="A5C261"/>
                </a:solidFill>
                <a:latin typeface="Source Code Pro"/>
                <a:ea typeface="Source Code Pro"/>
                <a:cs typeface="Source Code Pro"/>
                <a:sym typeface="Source Code Pro"/>
              </a:rPr>
              <a:t>"container"</a:t>
            </a:r>
            <a:r>
              <a:rPr lang="en" sz="1000">
                <a:solidFill>
                  <a:srgbClr val="E8BF6A"/>
                </a:solidFill>
                <a:latin typeface="Source Code Pro"/>
                <a:ea typeface="Source Code Pro"/>
                <a:cs typeface="Source Code Pro"/>
                <a:sym typeface="Source Code Pro"/>
              </a:rPr>
              <a:t>&gt;</a:t>
            </a:r>
          </a:p>
          <a:p>
            <a:pPr lvl="0">
              <a:spcBef>
                <a:spcPts val="0"/>
              </a:spcBef>
              <a:buNone/>
            </a:pPr>
            <a:r>
              <a:rPr lang="en" sz="1000">
                <a:solidFill>
                  <a:srgbClr val="E8BF6A"/>
                </a:solidFill>
                <a:latin typeface="Source Code Pro"/>
                <a:ea typeface="Source Code Pro"/>
                <a:cs typeface="Source Code Pro"/>
                <a:sym typeface="Source Code Pro"/>
              </a:rPr>
              <a:t>  &lt;template </a:t>
            </a:r>
            <a:r>
              <a:rPr lang="en" sz="1000">
                <a:solidFill>
                  <a:srgbClr val="BABABA"/>
                </a:solidFill>
                <a:latin typeface="Source Code Pro"/>
                <a:ea typeface="Source Code Pro"/>
                <a:cs typeface="Source Code Pro"/>
                <a:sym typeface="Source Code Pro"/>
              </a:rPr>
              <a:t>ngFor let-grade [ngForOf]=</a:t>
            </a:r>
            <a:r>
              <a:rPr lang="en" sz="1000">
                <a:solidFill>
                  <a:srgbClr val="A5C261"/>
                </a:solidFill>
                <a:latin typeface="Source Code Pro"/>
                <a:ea typeface="Source Code Pro"/>
                <a:cs typeface="Source Code Pro"/>
                <a:sym typeface="Source Code Pro"/>
              </a:rPr>
              <a:t>"</a:t>
            </a:r>
            <a:r>
              <a:rPr lang="en" sz="1000">
                <a:solidFill>
                  <a:srgbClr val="9876AA"/>
                </a:solidFill>
                <a:latin typeface="Source Code Pro"/>
                <a:ea typeface="Source Code Pro"/>
                <a:cs typeface="Source Code Pro"/>
                <a:sym typeface="Source Code Pro"/>
              </a:rPr>
              <a:t>grades</a:t>
            </a:r>
            <a:r>
              <a:rPr lang="en" sz="1000">
                <a:solidFill>
                  <a:srgbClr val="A5C261"/>
                </a:solidFill>
                <a:latin typeface="Source Code Pro"/>
                <a:ea typeface="Source Code Pro"/>
                <a:cs typeface="Source Code Pro"/>
                <a:sym typeface="Source Code Pro"/>
              </a:rPr>
              <a:t>" </a:t>
            </a:r>
          </a:p>
          <a:p>
            <a:pPr lvl="0" rtl="0">
              <a:spcBef>
                <a:spcPts val="0"/>
              </a:spcBef>
              <a:buNone/>
            </a:pPr>
            <a:r>
              <a:rPr lang="en" sz="1000">
                <a:solidFill>
                  <a:srgbClr val="BABABA"/>
                </a:solidFill>
                <a:latin typeface="Source Code Pro"/>
                <a:ea typeface="Source Code Pro"/>
                <a:cs typeface="Source Code Pro"/>
                <a:sym typeface="Source Code Pro"/>
              </a:rPr>
              <a:t>                  let-i=</a:t>
            </a:r>
            <a:r>
              <a:rPr lang="en" sz="1000">
                <a:solidFill>
                  <a:srgbClr val="A5C261"/>
                </a:solidFill>
                <a:latin typeface="Source Code Pro"/>
                <a:ea typeface="Source Code Pro"/>
                <a:cs typeface="Source Code Pro"/>
                <a:sym typeface="Source Code Pro"/>
              </a:rPr>
              <a:t>"index"</a:t>
            </a:r>
            <a:r>
              <a:rPr lang="en" sz="1000">
                <a:solidFill>
                  <a:srgbClr val="E8BF6A"/>
                </a:solidFill>
                <a:latin typeface="Source Code Pro"/>
                <a:ea typeface="Source Code Pro"/>
                <a:cs typeface="Source Code Pro"/>
                <a:sym typeface="Source Code Pro"/>
              </a:rPr>
              <a:t>&gt;</a:t>
            </a:r>
          </a:p>
          <a:p>
            <a:pPr lvl="0">
              <a:spcBef>
                <a:spcPts val="0"/>
              </a:spcBef>
              <a:buNone/>
            </a:pPr>
            <a:r>
              <a:rPr lang="en" sz="1000">
                <a:solidFill>
                  <a:srgbClr val="E8BF6A"/>
                </a:solidFill>
                <a:latin typeface="Source Code Pro"/>
                <a:ea typeface="Source Code Pro"/>
                <a:cs typeface="Source Code Pro"/>
                <a:sym typeface="Source Code Pro"/>
              </a:rPr>
              <a:t>    &lt;div </a:t>
            </a:r>
            <a:r>
              <a:rPr lang="en" sz="1000">
                <a:solidFill>
                  <a:srgbClr val="BABABA"/>
                </a:solidFill>
                <a:latin typeface="Source Code Pro"/>
                <a:ea typeface="Source Code Pro"/>
                <a:cs typeface="Source Code Pro"/>
                <a:sym typeface="Source Code Pro"/>
              </a:rPr>
              <a:t>kyf-badge [label]=</a:t>
            </a:r>
            <a:r>
              <a:rPr lang="en" sz="1000">
                <a:solidFill>
                  <a:srgbClr val="A5C261"/>
                </a:solidFill>
                <a:latin typeface="Source Code Pro"/>
                <a:ea typeface="Source Code Pro"/>
                <a:cs typeface="Source Code Pro"/>
                <a:sym typeface="Source Code Pro"/>
              </a:rPr>
              <a:t>"</a:t>
            </a:r>
            <a:r>
              <a:rPr lang="en" sz="1000">
                <a:solidFill>
                  <a:srgbClr val="9876AA"/>
                </a:solidFill>
                <a:latin typeface="Source Code Pro"/>
                <a:ea typeface="Source Code Pro"/>
                <a:cs typeface="Source Code Pro"/>
                <a:sym typeface="Source Code Pro"/>
              </a:rPr>
              <a:t>grade</a:t>
            </a:r>
            <a:r>
              <a:rPr lang="en" sz="1000">
                <a:solidFill>
                  <a:srgbClr val="A5C261"/>
                </a:solidFill>
                <a:latin typeface="Source Code Pro"/>
                <a:ea typeface="Source Code Pro"/>
                <a:cs typeface="Source Code Pro"/>
                <a:sym typeface="Source Code Pro"/>
              </a:rPr>
              <a:t>" </a:t>
            </a:r>
          </a:p>
          <a:p>
            <a:pPr lvl="0" rtl="0">
              <a:spcBef>
                <a:spcPts val="0"/>
              </a:spcBef>
              <a:buNone/>
            </a:pPr>
            <a:r>
              <a:rPr lang="en" sz="1000">
                <a:solidFill>
                  <a:srgbClr val="BABABA"/>
                </a:solidFill>
                <a:latin typeface="Source Code Pro"/>
                <a:ea typeface="Source Code Pro"/>
                <a:cs typeface="Source Code Pro"/>
                <a:sym typeface="Source Code Pro"/>
              </a:rPr>
              <a:t>         [isActive]=</a:t>
            </a:r>
            <a:r>
              <a:rPr lang="en" sz="1000">
                <a:solidFill>
                  <a:srgbClr val="A5C261"/>
                </a:solidFill>
                <a:latin typeface="Source Code Pro"/>
                <a:ea typeface="Source Code Pro"/>
                <a:cs typeface="Source Code Pro"/>
                <a:sym typeface="Source Code Pro"/>
              </a:rPr>
              <a:t>"</a:t>
            </a:r>
            <a:r>
              <a:rPr lang="en" sz="1000">
                <a:solidFill>
                  <a:srgbClr val="FFC66D"/>
                </a:solidFill>
                <a:latin typeface="Source Code Pro"/>
                <a:ea typeface="Source Code Pro"/>
                <a:cs typeface="Source Code Pro"/>
                <a:sym typeface="Source Code Pro"/>
              </a:rPr>
              <a:t>isActive</a:t>
            </a:r>
            <a:r>
              <a:rPr lang="en" sz="1000">
                <a:solidFill>
                  <a:srgbClr val="A5C261"/>
                </a:solidFill>
                <a:latin typeface="Source Code Pro"/>
                <a:ea typeface="Source Code Pro"/>
                <a:cs typeface="Source Code Pro"/>
                <a:sym typeface="Source Code Pro"/>
              </a:rPr>
              <a:t>(</a:t>
            </a:r>
            <a:r>
              <a:rPr lang="en" sz="1000">
                <a:solidFill>
                  <a:srgbClr val="9876AA"/>
                </a:solidFill>
                <a:latin typeface="Source Code Pro"/>
                <a:ea typeface="Source Code Pro"/>
                <a:cs typeface="Source Code Pro"/>
                <a:sym typeface="Source Code Pro"/>
              </a:rPr>
              <a:t>grade</a:t>
            </a:r>
            <a:r>
              <a:rPr lang="en" sz="1000">
                <a:solidFill>
                  <a:srgbClr val="A5C261"/>
                </a:solidFill>
                <a:latin typeface="Source Code Pro"/>
                <a:ea typeface="Source Code Pro"/>
                <a:cs typeface="Source Code Pro"/>
                <a:sym typeface="Source Code Pro"/>
              </a:rPr>
              <a:t>)"</a:t>
            </a:r>
            <a:r>
              <a:rPr lang="en" sz="1000">
                <a:solidFill>
                  <a:srgbClr val="E8BF6A"/>
                </a:solidFill>
                <a:latin typeface="Source Code Pro"/>
                <a:ea typeface="Source Code Pro"/>
                <a:cs typeface="Source Code Pro"/>
                <a:sym typeface="Source Code Pro"/>
              </a:rPr>
              <a:t>&gt;&lt;/div&gt;</a:t>
            </a:r>
          </a:p>
          <a:p>
            <a:pPr lvl="0">
              <a:spcBef>
                <a:spcPts val="0"/>
              </a:spcBef>
              <a:buNone/>
            </a:pPr>
            <a:r>
              <a:rPr lang="en" sz="1000">
                <a:solidFill>
                  <a:srgbClr val="E8BF6A"/>
                </a:solidFill>
                <a:latin typeface="Source Code Pro"/>
                <a:ea typeface="Source Code Pro"/>
                <a:cs typeface="Source Code Pro"/>
                <a:sym typeface="Source Code Pro"/>
              </a:rPr>
              <a:t>    &lt;div </a:t>
            </a:r>
            <a:r>
              <a:rPr lang="en" sz="1000">
                <a:solidFill>
                  <a:srgbClr val="BABABA"/>
                </a:solidFill>
                <a:latin typeface="Source Code Pro"/>
                <a:ea typeface="Source Code Pro"/>
                <a:cs typeface="Source Code Pro"/>
                <a:sym typeface="Source Code Pro"/>
              </a:rPr>
              <a:t>*ngIf=</a:t>
            </a:r>
            <a:r>
              <a:rPr lang="en" sz="1000">
                <a:solidFill>
                  <a:srgbClr val="A5C261"/>
                </a:solidFill>
                <a:latin typeface="Source Code Pro"/>
                <a:ea typeface="Source Code Pro"/>
                <a:cs typeface="Source Code Pro"/>
                <a:sym typeface="Source Code Pro"/>
              </a:rPr>
              <a:t>"i &lt; </a:t>
            </a:r>
            <a:r>
              <a:rPr lang="en" sz="1000">
                <a:solidFill>
                  <a:srgbClr val="9876AA"/>
                </a:solidFill>
                <a:latin typeface="Source Code Pro"/>
                <a:ea typeface="Source Code Pro"/>
                <a:cs typeface="Source Code Pro"/>
                <a:sym typeface="Source Code Pro"/>
              </a:rPr>
              <a:t>grades</a:t>
            </a:r>
            <a:r>
              <a:rPr lang="en" sz="1000">
                <a:solidFill>
                  <a:srgbClr val="A5C261"/>
                </a:solidFill>
                <a:latin typeface="Source Code Pro"/>
                <a:ea typeface="Source Code Pro"/>
                <a:cs typeface="Source Code Pro"/>
                <a:sym typeface="Source Code Pro"/>
              </a:rPr>
              <a:t>.length - 1"     </a:t>
            </a:r>
          </a:p>
          <a:p>
            <a:pPr lvl="0" rtl="0">
              <a:spcBef>
                <a:spcPts val="0"/>
              </a:spcBef>
              <a:buNone/>
            </a:pPr>
            <a:r>
              <a:rPr lang="en" sz="1000">
                <a:solidFill>
                  <a:srgbClr val="BABABA"/>
                </a:solidFill>
                <a:latin typeface="Source Code Pro"/>
                <a:ea typeface="Source Code Pro"/>
                <a:cs typeface="Source Code Pro"/>
                <a:sym typeface="Source Code Pro"/>
              </a:rPr>
              <a:t>         class=</a:t>
            </a:r>
            <a:r>
              <a:rPr lang="en" sz="1000">
                <a:solidFill>
                  <a:srgbClr val="A5C261"/>
                </a:solidFill>
                <a:latin typeface="Source Code Pro"/>
                <a:ea typeface="Source Code Pro"/>
                <a:cs typeface="Source Code Pro"/>
                <a:sym typeface="Source Code Pro"/>
              </a:rPr>
              <a:t>"line"</a:t>
            </a:r>
            <a:r>
              <a:rPr lang="en" sz="1000">
                <a:solidFill>
                  <a:srgbClr val="E8BF6A"/>
                </a:solidFill>
                <a:latin typeface="Source Code Pro"/>
                <a:ea typeface="Source Code Pro"/>
                <a:cs typeface="Source Code Pro"/>
                <a:sym typeface="Source Code Pro"/>
              </a:rPr>
              <a:t>&gt;&lt;/div&gt;</a:t>
            </a:r>
          </a:p>
          <a:p>
            <a:pPr lvl="0" rtl="0">
              <a:spcBef>
                <a:spcPts val="0"/>
              </a:spcBef>
              <a:buNone/>
            </a:pPr>
            <a:r>
              <a:rPr lang="en" sz="1000">
                <a:solidFill>
                  <a:srgbClr val="E8BF6A"/>
                </a:solidFill>
                <a:latin typeface="Source Code Pro"/>
                <a:ea typeface="Source Code Pro"/>
                <a:cs typeface="Source Code Pro"/>
                <a:sym typeface="Source Code Pro"/>
              </a:rPr>
              <a:t>  &lt;/template&gt;</a:t>
            </a:r>
          </a:p>
          <a:p>
            <a:pPr lvl="0" rtl="0">
              <a:spcBef>
                <a:spcPts val="0"/>
              </a:spcBef>
              <a:buNone/>
            </a:pPr>
            <a:r>
              <a:rPr lang="en" sz="1000">
                <a:solidFill>
                  <a:srgbClr val="E8BF6A"/>
                </a:solidFill>
                <a:latin typeface="Source Code Pro"/>
                <a:ea typeface="Source Code Pro"/>
                <a:cs typeface="Source Code Pro"/>
                <a:sym typeface="Source Code Pro"/>
              </a:rPr>
              <a:t>&lt;/div&gt;</a:t>
            </a:r>
          </a:p>
        </p:txBody>
      </p:sp>
      <p:sp>
        <p:nvSpPr>
          <p:cNvPr id="159" name="Shape 159"/>
          <p:cNvSpPr txBox="1"/>
          <p:nvPr/>
        </p:nvSpPr>
        <p:spPr>
          <a:xfrm>
            <a:off x="4421900" y="1431450"/>
            <a:ext cx="4651800" cy="2979900"/>
          </a:xfrm>
          <a:prstGeom prst="rect">
            <a:avLst/>
          </a:prstGeom>
          <a:noFill/>
          <a:ln>
            <a:noFill/>
          </a:ln>
        </p:spPr>
        <p:txBody>
          <a:bodyPr lIns="91425" tIns="91425" rIns="91425" bIns="91425" anchor="ctr" anchorCtr="0">
            <a:noAutofit/>
          </a:bodyPr>
          <a:lstStyle/>
          <a:p>
            <a:pPr lvl="0" rtl="0">
              <a:spcBef>
                <a:spcPts val="0"/>
              </a:spcBef>
              <a:buNone/>
            </a:pPr>
            <a:r>
              <a:rPr lang="en" sz="1000" dirty="0">
                <a:solidFill>
                  <a:srgbClr val="FFC66D"/>
                </a:solidFill>
                <a:latin typeface="Source Code Pro"/>
                <a:ea typeface="Source Code Pro"/>
                <a:cs typeface="Source Code Pro"/>
                <a:sym typeface="Source Code Pro"/>
              </a:rPr>
              <a:t>renderGradePanel</a:t>
            </a:r>
            <a:r>
              <a:rPr lang="en" sz="1000" dirty="0">
                <a:solidFill>
                  <a:srgbClr val="A9B7C6"/>
                </a:solidFill>
                <a:latin typeface="Source Code Pro"/>
                <a:ea typeface="Source Code Pro"/>
                <a:cs typeface="Source Code Pro"/>
                <a:sym typeface="Source Code Pro"/>
              </a:rPr>
              <a:t>() {</a:t>
            </a:r>
          </a:p>
          <a:p>
            <a:pPr lvl="0" rtl="0">
              <a:spcBef>
                <a:spcPts val="0"/>
              </a:spcBef>
              <a:buNone/>
            </a:pPr>
            <a:r>
              <a:rPr lang="en" sz="1000" dirty="0">
                <a:solidFill>
                  <a:srgbClr val="A9B7C6"/>
                </a:solidFill>
                <a:latin typeface="Source Code Pro"/>
                <a:ea typeface="Source Code Pro"/>
                <a:cs typeface="Source Code Pro"/>
                <a:sym typeface="Source Code Pro"/>
              </a:rPr>
              <a:t>  </a:t>
            </a:r>
            <a:r>
              <a:rPr lang="en" sz="1000" b="1" dirty="0">
                <a:solidFill>
                  <a:srgbClr val="CC7832"/>
                </a:solidFill>
                <a:latin typeface="Source Code Pro"/>
                <a:ea typeface="Source Code Pro"/>
                <a:cs typeface="Source Code Pro"/>
                <a:sym typeface="Source Code Pro"/>
              </a:rPr>
              <a:t>return this</a:t>
            </a:r>
            <a:r>
              <a:rPr lang="en" sz="1000" dirty="0">
                <a:solidFill>
                  <a:srgbClr val="A9B7C6"/>
                </a:solidFill>
                <a:latin typeface="Source Code Pro"/>
                <a:ea typeface="Source Code Pro"/>
                <a:cs typeface="Source Code Pro"/>
                <a:sym typeface="Source Code Pro"/>
              </a:rPr>
              <a:t>.</a:t>
            </a:r>
            <a:r>
              <a:rPr lang="en" sz="1000" dirty="0">
                <a:solidFill>
                  <a:srgbClr val="9876AA"/>
                </a:solidFill>
                <a:latin typeface="Source Code Pro"/>
                <a:ea typeface="Source Code Pro"/>
                <a:cs typeface="Source Code Pro"/>
                <a:sym typeface="Source Code Pro"/>
              </a:rPr>
              <a:t>grades</a:t>
            </a:r>
            <a:r>
              <a:rPr lang="en" sz="1000" dirty="0">
                <a:solidFill>
                  <a:srgbClr val="A9B7C6"/>
                </a:solidFill>
                <a:latin typeface="Source Code Pro"/>
                <a:ea typeface="Source Code Pro"/>
                <a:cs typeface="Source Code Pro"/>
                <a:sym typeface="Source Code Pro"/>
              </a:rPr>
              <a:t>.</a:t>
            </a:r>
            <a:r>
              <a:rPr lang="en" sz="1000" dirty="0">
                <a:solidFill>
                  <a:srgbClr val="FFC66D"/>
                </a:solidFill>
                <a:latin typeface="Source Code Pro"/>
                <a:ea typeface="Source Code Pro"/>
                <a:cs typeface="Source Code Pro"/>
                <a:sym typeface="Source Code Pro"/>
              </a:rPr>
              <a:t>map</a:t>
            </a:r>
            <a:r>
              <a:rPr lang="en" sz="1000" dirty="0">
                <a:solidFill>
                  <a:srgbClr val="A9B7C6"/>
                </a:solidFill>
                <a:latin typeface="Source Code Pro"/>
                <a:ea typeface="Source Code Pro"/>
                <a:cs typeface="Source Code Pro"/>
                <a:sym typeface="Source Code Pro"/>
              </a:rPr>
              <a:t>((grade</a:t>
            </a:r>
            <a:r>
              <a:rPr lang="en" sz="1000" dirty="0">
                <a:solidFill>
                  <a:srgbClr val="CC7832"/>
                </a:solidFill>
                <a:latin typeface="Source Code Pro"/>
                <a:ea typeface="Source Code Pro"/>
                <a:cs typeface="Source Code Pro"/>
                <a:sym typeface="Source Code Pro"/>
              </a:rPr>
              <a:t>, </a:t>
            </a:r>
            <a:r>
              <a:rPr lang="en" sz="1000" dirty="0">
                <a:solidFill>
                  <a:srgbClr val="A9B7C6"/>
                </a:solidFill>
                <a:latin typeface="Source Code Pro"/>
                <a:ea typeface="Source Code Pro"/>
                <a:cs typeface="Source Code Pro"/>
                <a:sym typeface="Source Code Pro"/>
              </a:rPr>
              <a:t>i) =&gt;</a:t>
            </a:r>
          </a:p>
          <a:p>
            <a:pPr lvl="0">
              <a:spcBef>
                <a:spcPts val="0"/>
              </a:spcBef>
              <a:buNone/>
            </a:pPr>
            <a:r>
              <a:rPr lang="en" sz="1000" dirty="0">
                <a:solidFill>
                  <a:srgbClr val="A9B7C6"/>
                </a:solidFill>
                <a:latin typeface="Source Code Pro"/>
                <a:ea typeface="Source Code Pro"/>
                <a:cs typeface="Source Code Pro"/>
                <a:sym typeface="Source Code Pro"/>
              </a:rPr>
              <a:t>    </a:t>
            </a:r>
            <a:r>
              <a:rPr lang="en" sz="1000" dirty="0">
                <a:solidFill>
                  <a:srgbClr val="E8BF6A"/>
                </a:solidFill>
                <a:latin typeface="Source Code Pro"/>
                <a:ea typeface="Source Code Pro"/>
                <a:cs typeface="Source Code Pro"/>
                <a:sym typeface="Source Code Pro"/>
              </a:rPr>
              <a:t>&lt;GradeBadge </a:t>
            </a:r>
            <a:r>
              <a:rPr lang="en" sz="1000" dirty="0">
                <a:solidFill>
                  <a:srgbClr val="BABABA"/>
                </a:solidFill>
                <a:latin typeface="Source Code Pro"/>
                <a:ea typeface="Source Code Pro"/>
                <a:cs typeface="Source Code Pro"/>
                <a:sym typeface="Source Code Pro"/>
              </a:rPr>
              <a:t>key</a:t>
            </a:r>
            <a:r>
              <a:rPr lang="en" sz="1000" dirty="0">
                <a:solidFill>
                  <a:srgbClr val="6A8759"/>
                </a:solidFill>
                <a:latin typeface="Source Code Pro"/>
                <a:ea typeface="Source Code Pro"/>
                <a:cs typeface="Source Code Pro"/>
                <a:sym typeface="Source Code Pro"/>
              </a:rPr>
              <a:t>=</a:t>
            </a:r>
            <a:r>
              <a:rPr lang="en" sz="1000" dirty="0">
                <a:solidFill>
                  <a:srgbClr val="A9B7C6"/>
                </a:solidFill>
                <a:latin typeface="Source Code Pro"/>
                <a:ea typeface="Source Code Pro"/>
                <a:cs typeface="Source Code Pro"/>
                <a:sym typeface="Source Code Pro"/>
              </a:rPr>
              <a:t>{grade} </a:t>
            </a:r>
            <a:r>
              <a:rPr lang="en" sz="1000" dirty="0">
                <a:solidFill>
                  <a:srgbClr val="BABABA"/>
                </a:solidFill>
                <a:latin typeface="Source Code Pro"/>
                <a:ea typeface="Source Code Pro"/>
                <a:cs typeface="Source Code Pro"/>
                <a:sym typeface="Source Code Pro"/>
              </a:rPr>
              <a:t>label</a:t>
            </a:r>
            <a:r>
              <a:rPr lang="en" sz="1000" dirty="0">
                <a:solidFill>
                  <a:srgbClr val="6A8759"/>
                </a:solidFill>
                <a:latin typeface="Source Code Pro"/>
                <a:ea typeface="Source Code Pro"/>
                <a:cs typeface="Source Code Pro"/>
                <a:sym typeface="Source Code Pro"/>
              </a:rPr>
              <a:t>=</a:t>
            </a:r>
            <a:r>
              <a:rPr lang="en" sz="1000" dirty="0">
                <a:solidFill>
                  <a:srgbClr val="A9B7C6"/>
                </a:solidFill>
                <a:latin typeface="Source Code Pro"/>
                <a:ea typeface="Source Code Pro"/>
                <a:cs typeface="Source Code Pro"/>
                <a:sym typeface="Source Code Pro"/>
              </a:rPr>
              <a:t>{grade} </a:t>
            </a:r>
          </a:p>
          <a:p>
            <a:pPr marL="0" lvl="0" indent="0" rtl="0">
              <a:spcBef>
                <a:spcPts val="0"/>
              </a:spcBef>
              <a:buNone/>
            </a:pPr>
            <a:r>
              <a:rPr lang="en" sz="1000" dirty="0">
                <a:solidFill>
                  <a:srgbClr val="BABABA"/>
                </a:solidFill>
                <a:latin typeface="Source Code Pro"/>
                <a:ea typeface="Source Code Pro"/>
                <a:cs typeface="Source Code Pro"/>
                <a:sym typeface="Source Code Pro"/>
              </a:rPr>
              <a:t>                showLine</a:t>
            </a:r>
            <a:r>
              <a:rPr lang="en" sz="1000" dirty="0">
                <a:solidFill>
                  <a:srgbClr val="6A8759"/>
                </a:solidFill>
                <a:latin typeface="Source Code Pro"/>
                <a:ea typeface="Source Code Pro"/>
                <a:cs typeface="Source Code Pro"/>
                <a:sym typeface="Source Code Pro"/>
              </a:rPr>
              <a:t>=</a:t>
            </a:r>
            <a:r>
              <a:rPr lang="en" sz="1000" dirty="0">
                <a:solidFill>
                  <a:srgbClr val="A9B7C6"/>
                </a:solidFill>
                <a:latin typeface="Source Code Pro"/>
                <a:ea typeface="Source Code Pro"/>
                <a:cs typeface="Source Code Pro"/>
                <a:sym typeface="Source Code Pro"/>
              </a:rPr>
              <a:t>{i &lt; </a:t>
            </a:r>
            <a:r>
              <a:rPr lang="en" sz="1000" b="1" dirty="0">
                <a:solidFill>
                  <a:srgbClr val="CC7832"/>
                </a:solidFill>
                <a:latin typeface="Source Code Pro"/>
                <a:ea typeface="Source Code Pro"/>
                <a:cs typeface="Source Code Pro"/>
                <a:sym typeface="Source Code Pro"/>
              </a:rPr>
              <a:t>this</a:t>
            </a:r>
            <a:r>
              <a:rPr lang="en" sz="1000" dirty="0">
                <a:solidFill>
                  <a:srgbClr val="A9B7C6"/>
                </a:solidFill>
                <a:latin typeface="Source Code Pro"/>
                <a:ea typeface="Source Code Pro"/>
                <a:cs typeface="Source Code Pro"/>
                <a:sym typeface="Source Code Pro"/>
              </a:rPr>
              <a:t>.</a:t>
            </a:r>
            <a:r>
              <a:rPr lang="en" sz="1000" dirty="0">
                <a:solidFill>
                  <a:srgbClr val="9876AA"/>
                </a:solidFill>
                <a:latin typeface="Source Code Pro"/>
                <a:ea typeface="Source Code Pro"/>
                <a:cs typeface="Source Code Pro"/>
                <a:sym typeface="Source Code Pro"/>
              </a:rPr>
              <a:t>grades</a:t>
            </a:r>
            <a:r>
              <a:rPr lang="en" sz="1000" dirty="0">
                <a:solidFill>
                  <a:srgbClr val="A9B7C6"/>
                </a:solidFill>
                <a:latin typeface="Source Code Pro"/>
                <a:ea typeface="Source Code Pro"/>
                <a:cs typeface="Source Code Pro"/>
                <a:sym typeface="Source Code Pro"/>
              </a:rPr>
              <a:t>.</a:t>
            </a:r>
            <a:r>
              <a:rPr lang="en" sz="1000" dirty="0">
                <a:solidFill>
                  <a:srgbClr val="9876AA"/>
                </a:solidFill>
                <a:latin typeface="Source Code Pro"/>
                <a:ea typeface="Source Code Pro"/>
                <a:cs typeface="Source Code Pro"/>
                <a:sym typeface="Source Code Pro"/>
              </a:rPr>
              <a:t>length </a:t>
            </a:r>
            <a:r>
              <a:rPr lang="en" sz="1000" dirty="0">
                <a:solidFill>
                  <a:srgbClr val="A9B7C6"/>
                </a:solidFill>
                <a:latin typeface="Source Code Pro"/>
                <a:ea typeface="Source Code Pro"/>
                <a:cs typeface="Source Code Pro"/>
                <a:sym typeface="Source Code Pro"/>
              </a:rPr>
              <a:t>- </a:t>
            </a:r>
            <a:r>
              <a:rPr lang="en" sz="1000" dirty="0">
                <a:solidFill>
                  <a:srgbClr val="6897BB"/>
                </a:solidFill>
                <a:latin typeface="Source Code Pro"/>
                <a:ea typeface="Source Code Pro"/>
                <a:cs typeface="Source Code Pro"/>
                <a:sym typeface="Source Code Pro"/>
              </a:rPr>
              <a:t>1</a:t>
            </a:r>
            <a:r>
              <a:rPr lang="en" sz="1000" dirty="0">
                <a:solidFill>
                  <a:srgbClr val="A9B7C6"/>
                </a:solidFill>
                <a:latin typeface="Source Code Pro"/>
                <a:ea typeface="Source Code Pro"/>
                <a:cs typeface="Source Code Pro"/>
                <a:sym typeface="Source Code Pro"/>
              </a:rPr>
              <a:t>}</a:t>
            </a:r>
            <a:r>
              <a:rPr lang="en" sz="1000" dirty="0">
                <a:solidFill>
                  <a:srgbClr val="E8BF6A"/>
                </a:solidFill>
                <a:latin typeface="Source Code Pro"/>
                <a:ea typeface="Source Code Pro"/>
                <a:cs typeface="Source Code Pro"/>
                <a:sym typeface="Source Code Pro"/>
              </a:rPr>
              <a:t>/&gt;</a:t>
            </a:r>
          </a:p>
          <a:p>
            <a:pPr lvl="0" rtl="0">
              <a:spcBef>
                <a:spcPts val="0"/>
              </a:spcBef>
              <a:buNone/>
            </a:pPr>
            <a:r>
              <a:rPr lang="en" sz="1000" dirty="0">
                <a:solidFill>
                  <a:srgbClr val="E8BF6A"/>
                </a:solidFill>
                <a:latin typeface="Source Code Pro"/>
                <a:ea typeface="Source Code Pro"/>
                <a:cs typeface="Source Code Pro"/>
                <a:sym typeface="Source Code Pro"/>
              </a:rPr>
              <a:t>   </a:t>
            </a:r>
            <a:r>
              <a:rPr lang="en" sz="1000" dirty="0">
                <a:solidFill>
                  <a:srgbClr val="A9B7C6"/>
                </a:solidFill>
                <a:latin typeface="Source Code Pro"/>
                <a:ea typeface="Source Code Pro"/>
                <a:cs typeface="Source Code Pro"/>
                <a:sym typeface="Source Code Pro"/>
              </a:rPr>
              <a:t>)</a:t>
            </a:r>
            <a:r>
              <a:rPr lang="en" sz="1000" dirty="0">
                <a:solidFill>
                  <a:srgbClr val="CC7832"/>
                </a:solidFill>
                <a:latin typeface="Source Code Pro"/>
                <a:ea typeface="Source Code Pro"/>
                <a:cs typeface="Source Code Pro"/>
                <a:sym typeface="Source Code Pro"/>
              </a:rPr>
              <a:t>;</a:t>
            </a:r>
          </a:p>
          <a:p>
            <a:pPr lvl="0">
              <a:spcBef>
                <a:spcPts val="0"/>
              </a:spcBef>
              <a:buNone/>
            </a:pPr>
            <a:r>
              <a:rPr lang="en" sz="1000" dirty="0">
                <a:solidFill>
                  <a:srgbClr val="A9B7C6"/>
                </a:solidFill>
                <a:latin typeface="Source Code Pro"/>
                <a:ea typeface="Source Code Pro"/>
                <a:cs typeface="Source Code Pro"/>
                <a:sym typeface="Source Code Pro"/>
              </a:rPr>
              <a:t>}</a:t>
            </a:r>
          </a:p>
          <a:p>
            <a:pPr lvl="0">
              <a:spcBef>
                <a:spcPts val="0"/>
              </a:spcBef>
              <a:buNone/>
            </a:pPr>
            <a:endParaRPr sz="1000" dirty="0">
              <a:solidFill>
                <a:srgbClr val="A9B7C6"/>
              </a:solidFill>
              <a:latin typeface="Source Code Pro"/>
              <a:ea typeface="Source Code Pro"/>
              <a:cs typeface="Source Code Pro"/>
              <a:sym typeface="Source Code Pro"/>
            </a:endParaRPr>
          </a:p>
          <a:p>
            <a:pPr lvl="0" rtl="0">
              <a:spcBef>
                <a:spcPts val="0"/>
              </a:spcBef>
              <a:buNone/>
            </a:pPr>
            <a:endParaRPr sz="1000" dirty="0">
              <a:solidFill>
                <a:srgbClr val="A9B7C6"/>
              </a:solidFill>
              <a:latin typeface="Source Code Pro"/>
              <a:ea typeface="Source Code Pro"/>
              <a:cs typeface="Source Code Pro"/>
              <a:sym typeface="Source Code Pro"/>
            </a:endParaRPr>
          </a:p>
          <a:p>
            <a:pPr lvl="0" rtl="0">
              <a:spcBef>
                <a:spcPts val="0"/>
              </a:spcBef>
              <a:buNone/>
            </a:pPr>
            <a:r>
              <a:rPr lang="en" sz="1000" dirty="0">
                <a:solidFill>
                  <a:srgbClr val="E8BF6A"/>
                </a:solidFill>
                <a:latin typeface="Source Code Pro"/>
                <a:ea typeface="Source Code Pro"/>
                <a:cs typeface="Source Code Pro"/>
                <a:sym typeface="Source Code Pro"/>
              </a:rPr>
              <a:t>&lt;div </a:t>
            </a:r>
            <a:r>
              <a:rPr lang="en" sz="1000" dirty="0">
                <a:solidFill>
                  <a:srgbClr val="BABABA"/>
                </a:solidFill>
                <a:latin typeface="Source Code Pro"/>
                <a:ea typeface="Source Code Pro"/>
                <a:cs typeface="Source Code Pro"/>
                <a:sym typeface="Source Code Pro"/>
              </a:rPr>
              <a:t>className</a:t>
            </a:r>
            <a:r>
              <a:rPr lang="en" sz="1000" dirty="0">
                <a:solidFill>
                  <a:srgbClr val="6A8759"/>
                </a:solidFill>
                <a:latin typeface="Source Code Pro"/>
                <a:ea typeface="Source Code Pro"/>
                <a:cs typeface="Source Code Pro"/>
                <a:sym typeface="Source Code Pro"/>
              </a:rPr>
              <a:t>="h-container"</a:t>
            </a:r>
            <a:r>
              <a:rPr lang="en" sz="1000" dirty="0">
                <a:solidFill>
                  <a:srgbClr val="E8BF6A"/>
                </a:solidFill>
                <a:latin typeface="Source Code Pro"/>
                <a:ea typeface="Source Code Pro"/>
                <a:cs typeface="Source Code Pro"/>
                <a:sym typeface="Source Code Pro"/>
              </a:rPr>
              <a:t>&gt;</a:t>
            </a:r>
          </a:p>
          <a:p>
            <a:pPr lvl="0" rtl="0">
              <a:spcBef>
                <a:spcPts val="0"/>
              </a:spcBef>
              <a:buNone/>
            </a:pPr>
            <a:r>
              <a:rPr lang="en" sz="1000" dirty="0">
                <a:solidFill>
                  <a:srgbClr val="E8BF6A"/>
                </a:solidFill>
                <a:latin typeface="Source Code Pro"/>
                <a:ea typeface="Source Code Pro"/>
                <a:cs typeface="Source Code Pro"/>
                <a:sym typeface="Source Code Pro"/>
              </a:rPr>
              <a:t>   </a:t>
            </a:r>
            <a:r>
              <a:rPr lang="en" sz="1000" dirty="0">
                <a:solidFill>
                  <a:srgbClr val="A9B7C6"/>
                </a:solidFill>
                <a:latin typeface="Source Code Pro"/>
                <a:ea typeface="Source Code Pro"/>
                <a:cs typeface="Source Code Pro"/>
                <a:sym typeface="Source Code Pro"/>
              </a:rPr>
              <a:t>{</a:t>
            </a:r>
            <a:r>
              <a:rPr lang="en" sz="1000" b="1" dirty="0">
                <a:solidFill>
                  <a:srgbClr val="CC7832"/>
                </a:solidFill>
                <a:latin typeface="Source Code Pro"/>
                <a:ea typeface="Source Code Pro"/>
                <a:cs typeface="Source Code Pro"/>
                <a:sym typeface="Source Code Pro"/>
              </a:rPr>
              <a:t>this</a:t>
            </a:r>
            <a:r>
              <a:rPr lang="en" sz="1000" dirty="0">
                <a:solidFill>
                  <a:srgbClr val="A9B7C6"/>
                </a:solidFill>
                <a:latin typeface="Source Code Pro"/>
                <a:ea typeface="Source Code Pro"/>
                <a:cs typeface="Source Code Pro"/>
                <a:sym typeface="Source Code Pro"/>
              </a:rPr>
              <a:t>.</a:t>
            </a:r>
            <a:r>
              <a:rPr lang="en" sz="1000" dirty="0">
                <a:solidFill>
                  <a:srgbClr val="FFC66D"/>
                </a:solidFill>
                <a:latin typeface="Source Code Pro"/>
                <a:ea typeface="Source Code Pro"/>
                <a:cs typeface="Source Code Pro"/>
                <a:sym typeface="Source Code Pro"/>
              </a:rPr>
              <a:t>renderGradePanel</a:t>
            </a:r>
            <a:r>
              <a:rPr lang="en" sz="1000" dirty="0">
                <a:solidFill>
                  <a:srgbClr val="A9B7C6"/>
                </a:solidFill>
                <a:latin typeface="Source Code Pro"/>
                <a:ea typeface="Source Code Pro"/>
                <a:cs typeface="Source Code Pro"/>
                <a:sym typeface="Source Code Pro"/>
              </a:rPr>
              <a:t>()}</a:t>
            </a:r>
          </a:p>
          <a:p>
            <a:pPr lvl="0" rtl="0">
              <a:spcBef>
                <a:spcPts val="0"/>
              </a:spcBef>
              <a:buNone/>
            </a:pPr>
            <a:endParaRPr sz="1000" dirty="0">
              <a:solidFill>
                <a:srgbClr val="A9B7C6"/>
              </a:solidFill>
              <a:latin typeface="Source Code Pro"/>
              <a:ea typeface="Source Code Pro"/>
              <a:cs typeface="Source Code Pro"/>
              <a:sym typeface="Source Code Pro"/>
            </a:endParaRPr>
          </a:p>
          <a:p>
            <a:pPr lvl="0" rtl="0">
              <a:spcBef>
                <a:spcPts val="0"/>
              </a:spcBef>
              <a:buNone/>
            </a:pPr>
            <a:r>
              <a:rPr lang="en" sz="1000" dirty="0">
                <a:solidFill>
                  <a:srgbClr val="E8BF6A"/>
                </a:solidFill>
                <a:latin typeface="Source Code Pro"/>
                <a:ea typeface="Source Code Pro"/>
                <a:cs typeface="Source Code Pro"/>
                <a:sym typeface="Source Code Pro"/>
              </a:rPr>
              <a:t>&lt;/div&gt;</a:t>
            </a:r>
          </a:p>
          <a:p>
            <a:pPr lvl="0" rtl="0">
              <a:spcBef>
                <a:spcPts val="0"/>
              </a:spcBef>
              <a:buNone/>
            </a:pPr>
            <a:endParaRPr sz="1000" dirty="0">
              <a:solidFill>
                <a:srgbClr val="A9B7C6"/>
              </a:solidFill>
              <a:latin typeface="Source Code Pro"/>
              <a:ea typeface="Source Code Pro"/>
              <a:cs typeface="Source Code Pro"/>
              <a:sym typeface="Source Code Pro"/>
            </a:endParaRPr>
          </a:p>
        </p:txBody>
      </p:sp>
      <p:pic>
        <p:nvPicPr>
          <p:cNvPr id="160" name="Shape 160"/>
          <p:cNvPicPr preferRelativeResize="0"/>
          <p:nvPr/>
        </p:nvPicPr>
        <p:blipFill>
          <a:blip r:embed="rId3">
            <a:alphaModFix/>
          </a:blip>
          <a:stretch>
            <a:fillRect/>
          </a:stretch>
        </p:blipFill>
        <p:spPr>
          <a:xfrm>
            <a:off x="908287" y="194276"/>
            <a:ext cx="7327424" cy="803750"/>
          </a:xfrm>
          <a:prstGeom prst="rect">
            <a:avLst/>
          </a:prstGeom>
          <a:noFill/>
          <a:ln>
            <a:noFill/>
          </a:ln>
        </p:spPr>
      </p:pic>
      <p:sp>
        <p:nvSpPr>
          <p:cNvPr id="161" name="Shape 161"/>
          <p:cNvSpPr/>
          <p:nvPr/>
        </p:nvSpPr>
        <p:spPr>
          <a:xfrm>
            <a:off x="369766" y="2216067"/>
            <a:ext cx="752700" cy="1983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2" name="Shape 162"/>
          <p:cNvSpPr/>
          <p:nvPr/>
        </p:nvSpPr>
        <p:spPr>
          <a:xfrm>
            <a:off x="5170717" y="2068975"/>
            <a:ext cx="2526300" cy="1983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14</a:t>
            </a:fld>
            <a:endParaRPr lang="en"/>
          </a:p>
        </p:txBody>
      </p:sp>
      <p:sp>
        <p:nvSpPr>
          <p:cNvPr id="168" name="Shape 168"/>
          <p:cNvSpPr txBox="1">
            <a:spLocks noGrp="1"/>
          </p:cNvSpPr>
          <p:nvPr>
            <p:ph type="ctrTitle"/>
          </p:nvPr>
        </p:nvSpPr>
        <p:spPr>
          <a:xfrm>
            <a:off x="311700" y="744575"/>
            <a:ext cx="8520600" cy="662100"/>
          </a:xfrm>
          <a:prstGeom prst="rect">
            <a:avLst/>
          </a:prstGeom>
          <a:ln>
            <a:noFill/>
          </a:ln>
        </p:spPr>
        <p:txBody>
          <a:bodyPr lIns="91425" tIns="91425" rIns="91425" bIns="91425" anchor="b" anchorCtr="0">
            <a:noAutofit/>
          </a:bodyPr>
          <a:lstStyle/>
          <a:p>
            <a:pPr lvl="0" algn="l" rtl="0">
              <a:spcBef>
                <a:spcPts val="0"/>
              </a:spcBef>
              <a:buNone/>
            </a:pPr>
            <a:r>
              <a:rPr lang="en" sz="3000" b="1" dirty="0">
                <a:solidFill>
                  <a:srgbClr val="E06666"/>
                </a:solidFill>
                <a:latin typeface="Source Code Pro"/>
                <a:ea typeface="Source Code Pro"/>
                <a:cs typeface="Source Code Pro"/>
                <a:sym typeface="Source Code Pro"/>
              </a:rPr>
              <a:t>--Forms</a:t>
            </a:r>
          </a:p>
        </p:txBody>
      </p:sp>
      <p:sp>
        <p:nvSpPr>
          <p:cNvPr id="169" name="Shape 169"/>
          <p:cNvSpPr txBox="1"/>
          <p:nvPr/>
        </p:nvSpPr>
        <p:spPr>
          <a:xfrm>
            <a:off x="77425" y="1750700"/>
            <a:ext cx="4523100" cy="2912400"/>
          </a:xfrm>
          <a:prstGeom prst="rect">
            <a:avLst/>
          </a:prstGeom>
          <a:noFill/>
          <a:ln>
            <a:noFill/>
          </a:ln>
        </p:spPr>
        <p:txBody>
          <a:bodyPr lIns="91425" tIns="91425" rIns="91425" bIns="91425" anchor="t" anchorCtr="0">
            <a:noAutofit/>
          </a:bodyPr>
          <a:lstStyle/>
          <a:p>
            <a:pPr lvl="0" rtl="0">
              <a:spcBef>
                <a:spcPts val="0"/>
              </a:spcBef>
              <a:buNone/>
            </a:pPr>
            <a:r>
              <a:rPr lang="en" sz="800" dirty="0">
                <a:solidFill>
                  <a:srgbClr val="E8BF6A"/>
                </a:solidFill>
                <a:latin typeface="Source Code Pro"/>
                <a:ea typeface="Source Code Pro"/>
                <a:cs typeface="Source Code Pro"/>
                <a:sym typeface="Source Code Pro"/>
              </a:rPr>
              <a:t>&lt;form </a:t>
            </a:r>
            <a:r>
              <a:rPr lang="en" sz="800" dirty="0">
                <a:solidFill>
                  <a:srgbClr val="BABABA"/>
                </a:solidFill>
                <a:latin typeface="Source Code Pro"/>
                <a:ea typeface="Source Code Pro"/>
                <a:cs typeface="Source Code Pro"/>
                <a:sym typeface="Source Code Pro"/>
              </a:rPr>
              <a:t>class=</a:t>
            </a:r>
            <a:r>
              <a:rPr lang="en" sz="800" dirty="0">
                <a:solidFill>
                  <a:srgbClr val="A5C261"/>
                </a:solidFill>
                <a:latin typeface="Source Code Pro"/>
                <a:ea typeface="Source Code Pro"/>
                <a:cs typeface="Source Code Pro"/>
                <a:sym typeface="Source Code Pro"/>
              </a:rPr>
              <a:t>"container" </a:t>
            </a:r>
            <a:r>
              <a:rPr lang="en" sz="800" dirty="0">
                <a:solidFill>
                  <a:srgbClr val="BABABA"/>
                </a:solidFill>
                <a:latin typeface="Source Code Pro"/>
                <a:ea typeface="Source Code Pro"/>
                <a:cs typeface="Source Code Pro"/>
                <a:sym typeface="Source Code Pro"/>
              </a:rPr>
              <a:t>[formGroup]=</a:t>
            </a:r>
            <a:r>
              <a:rPr lang="en" sz="800" dirty="0">
                <a:solidFill>
                  <a:srgbClr val="A5C261"/>
                </a:solidFill>
                <a:latin typeface="Source Code Pro"/>
                <a:ea typeface="Source Code Pro"/>
                <a:cs typeface="Source Code Pro"/>
                <a:sym typeface="Source Code Pro"/>
              </a:rPr>
              <a:t>"</a:t>
            </a:r>
            <a:r>
              <a:rPr lang="en" sz="800" dirty="0">
                <a:solidFill>
                  <a:srgbClr val="9876AA"/>
                </a:solidFill>
                <a:latin typeface="Source Code Pro"/>
                <a:ea typeface="Source Code Pro"/>
                <a:cs typeface="Source Code Pro"/>
                <a:sym typeface="Source Code Pro"/>
              </a:rPr>
              <a:t>productForm</a:t>
            </a:r>
            <a:r>
              <a:rPr lang="en" sz="800" dirty="0">
                <a:solidFill>
                  <a:srgbClr val="A5C261"/>
                </a:solidFill>
                <a:latin typeface="Source Code Pro"/>
                <a:ea typeface="Source Code Pro"/>
                <a:cs typeface="Source Code Pro"/>
                <a:sym typeface="Source Code Pro"/>
              </a:rPr>
              <a:t>" </a:t>
            </a:r>
          </a:p>
          <a:p>
            <a:pPr marL="0" lvl="0" indent="0" rtl="0">
              <a:spcBef>
                <a:spcPts val="0"/>
              </a:spcBef>
              <a:buNone/>
            </a:pPr>
            <a:r>
              <a:rPr lang="en" sz="800" dirty="0">
                <a:solidFill>
                  <a:srgbClr val="BABABA"/>
                </a:solidFill>
                <a:latin typeface="Source Code Pro"/>
                <a:ea typeface="Source Code Pro"/>
                <a:cs typeface="Source Code Pro"/>
                <a:sym typeface="Source Code Pro"/>
              </a:rPr>
              <a:t>                        (ngSubmit)=</a:t>
            </a:r>
            <a:r>
              <a:rPr lang="en" sz="800" dirty="0">
                <a:solidFill>
                  <a:srgbClr val="A5C261"/>
                </a:solidFill>
                <a:latin typeface="Source Code Pro"/>
                <a:ea typeface="Source Code Pro"/>
                <a:cs typeface="Source Code Pro"/>
                <a:sym typeface="Source Code Pro"/>
              </a:rPr>
              <a:t>"</a:t>
            </a:r>
            <a:r>
              <a:rPr lang="en" sz="800" dirty="0">
                <a:solidFill>
                  <a:srgbClr val="FFC66D"/>
                </a:solidFill>
                <a:latin typeface="Source Code Pro"/>
                <a:ea typeface="Source Code Pro"/>
                <a:cs typeface="Source Code Pro"/>
                <a:sym typeface="Source Code Pro"/>
              </a:rPr>
              <a:t>onSave</a:t>
            </a:r>
            <a:r>
              <a:rPr lang="en" sz="800" dirty="0">
                <a:solidFill>
                  <a:srgbClr val="A5C261"/>
                </a:solidFill>
                <a:latin typeface="Source Code Pro"/>
                <a:ea typeface="Source Code Pro"/>
                <a:cs typeface="Source Code Pro"/>
                <a:sym typeface="Source Code Pro"/>
              </a:rPr>
              <a:t>()"</a:t>
            </a:r>
            <a:r>
              <a:rPr lang="en" sz="800" dirty="0">
                <a:solidFill>
                  <a:srgbClr val="E8BF6A"/>
                </a:solidFill>
                <a:latin typeface="Source Code Pro"/>
                <a:ea typeface="Source Code Pro"/>
                <a:cs typeface="Source Code Pro"/>
                <a:sym typeface="Source Code Pro"/>
              </a:rPr>
              <a:t>&gt;</a:t>
            </a:r>
          </a:p>
          <a:p>
            <a:pPr lvl="0" rtl="0">
              <a:spcBef>
                <a:spcPts val="0"/>
              </a:spcBef>
              <a:buNone/>
            </a:pPr>
            <a:endParaRPr sz="800" dirty="0">
              <a:solidFill>
                <a:srgbClr val="E8BF6A"/>
              </a:solidFill>
              <a:latin typeface="Source Code Pro"/>
              <a:ea typeface="Source Code Pro"/>
              <a:cs typeface="Source Code Pro"/>
              <a:sym typeface="Source Code Pro"/>
            </a:endParaRPr>
          </a:p>
          <a:p>
            <a:pPr lvl="0" rtl="0">
              <a:spcBef>
                <a:spcPts val="0"/>
              </a:spcBef>
              <a:buNone/>
            </a:pPr>
            <a:r>
              <a:rPr lang="en" sz="800" dirty="0">
                <a:solidFill>
                  <a:srgbClr val="E8BF6A"/>
                </a:solidFill>
                <a:latin typeface="Source Code Pro"/>
                <a:ea typeface="Source Code Pro"/>
                <a:cs typeface="Source Code Pro"/>
                <a:sym typeface="Source Code Pro"/>
              </a:rPr>
              <a:t>   &lt;div </a:t>
            </a:r>
            <a:r>
              <a:rPr lang="en" sz="800" dirty="0">
                <a:solidFill>
                  <a:srgbClr val="BABABA"/>
                </a:solidFill>
                <a:latin typeface="Source Code Pro"/>
                <a:ea typeface="Source Code Pro"/>
                <a:cs typeface="Source Code Pro"/>
                <a:sym typeface="Source Code Pro"/>
              </a:rPr>
              <a:t>class=</a:t>
            </a:r>
            <a:r>
              <a:rPr lang="en" sz="800" dirty="0">
                <a:solidFill>
                  <a:srgbClr val="A5C261"/>
                </a:solidFill>
                <a:latin typeface="Source Code Pro"/>
                <a:ea typeface="Source Code Pro"/>
                <a:cs typeface="Source Code Pro"/>
                <a:sym typeface="Source Code Pro"/>
              </a:rPr>
              <a:t>"row"</a:t>
            </a:r>
            <a:r>
              <a:rPr lang="en" sz="800" dirty="0">
                <a:solidFill>
                  <a:srgbClr val="E8BF6A"/>
                </a:solidFill>
                <a:latin typeface="Source Code Pro"/>
                <a:ea typeface="Source Code Pro"/>
                <a:cs typeface="Source Code Pro"/>
                <a:sym typeface="Source Code Pro"/>
              </a:rPr>
              <a:t>&gt;</a:t>
            </a:r>
          </a:p>
          <a:p>
            <a:pPr lvl="0" rtl="0">
              <a:spcBef>
                <a:spcPts val="0"/>
              </a:spcBef>
              <a:buNone/>
            </a:pPr>
            <a:r>
              <a:rPr lang="en" sz="800" dirty="0">
                <a:solidFill>
                  <a:srgbClr val="E8BF6A"/>
                </a:solidFill>
                <a:latin typeface="Source Code Pro"/>
                <a:ea typeface="Source Code Pro"/>
                <a:cs typeface="Source Code Pro"/>
                <a:sym typeface="Source Code Pro"/>
              </a:rPr>
              <a:t>       &lt;label </a:t>
            </a:r>
            <a:r>
              <a:rPr lang="en" sz="800" dirty="0">
                <a:solidFill>
                  <a:srgbClr val="BABABA"/>
                </a:solidFill>
                <a:latin typeface="Source Code Pro"/>
                <a:ea typeface="Source Code Pro"/>
                <a:cs typeface="Source Code Pro"/>
                <a:sym typeface="Source Code Pro"/>
              </a:rPr>
              <a:t>for=</a:t>
            </a:r>
            <a:r>
              <a:rPr lang="en" sz="800" dirty="0">
                <a:solidFill>
                  <a:srgbClr val="A5C261"/>
                </a:solidFill>
                <a:latin typeface="Source Code Pro"/>
                <a:ea typeface="Source Code Pro"/>
                <a:cs typeface="Source Code Pro"/>
                <a:sym typeface="Source Code Pro"/>
              </a:rPr>
              <a:t>"productName"</a:t>
            </a:r>
            <a:r>
              <a:rPr lang="en" sz="800" dirty="0">
                <a:solidFill>
                  <a:srgbClr val="E8BF6A"/>
                </a:solidFill>
                <a:latin typeface="Source Code Pro"/>
                <a:ea typeface="Source Code Pro"/>
                <a:cs typeface="Source Code Pro"/>
                <a:sym typeface="Source Code Pro"/>
              </a:rPr>
              <a:t>&gt;</a:t>
            </a:r>
            <a:r>
              <a:rPr lang="en" sz="800" dirty="0">
                <a:solidFill>
                  <a:srgbClr val="A9B7C6"/>
                </a:solidFill>
                <a:latin typeface="Source Code Pro"/>
                <a:ea typeface="Source Code Pro"/>
                <a:cs typeface="Source Code Pro"/>
                <a:sym typeface="Source Code Pro"/>
              </a:rPr>
              <a:t>Product</a:t>
            </a:r>
            <a:r>
              <a:rPr lang="en" sz="800" dirty="0">
                <a:solidFill>
                  <a:srgbClr val="E8BF6A"/>
                </a:solidFill>
                <a:latin typeface="Source Code Pro"/>
                <a:ea typeface="Source Code Pro"/>
                <a:cs typeface="Source Code Pro"/>
                <a:sym typeface="Source Code Pro"/>
              </a:rPr>
              <a:t>&lt;/label&gt;</a:t>
            </a:r>
          </a:p>
          <a:p>
            <a:pPr lvl="0" rtl="0">
              <a:spcBef>
                <a:spcPts val="0"/>
              </a:spcBef>
              <a:buNone/>
            </a:pPr>
            <a:r>
              <a:rPr lang="en" sz="800" dirty="0">
                <a:solidFill>
                  <a:srgbClr val="E8BF6A"/>
                </a:solidFill>
                <a:latin typeface="Source Code Pro"/>
                <a:ea typeface="Source Code Pro"/>
                <a:cs typeface="Source Code Pro"/>
                <a:sym typeface="Source Code Pro"/>
              </a:rPr>
              <a:t>       &lt;div </a:t>
            </a:r>
            <a:r>
              <a:rPr lang="en" sz="800" dirty="0">
                <a:solidFill>
                  <a:srgbClr val="BABABA"/>
                </a:solidFill>
                <a:latin typeface="Source Code Pro"/>
                <a:ea typeface="Source Code Pro"/>
                <a:cs typeface="Source Code Pro"/>
                <a:sym typeface="Source Code Pro"/>
              </a:rPr>
              <a:t>class=</a:t>
            </a:r>
            <a:r>
              <a:rPr lang="en" sz="800" dirty="0">
                <a:solidFill>
                  <a:srgbClr val="A5C261"/>
                </a:solidFill>
                <a:latin typeface="Source Code Pro"/>
                <a:ea typeface="Source Code Pro"/>
                <a:cs typeface="Source Code Pro"/>
                <a:sym typeface="Source Code Pro"/>
              </a:rPr>
              <a:t>"h-container"</a:t>
            </a:r>
            <a:r>
              <a:rPr lang="en" sz="800" dirty="0">
                <a:solidFill>
                  <a:srgbClr val="E8BF6A"/>
                </a:solidFill>
                <a:latin typeface="Source Code Pro"/>
                <a:ea typeface="Source Code Pro"/>
                <a:cs typeface="Source Code Pro"/>
                <a:sym typeface="Source Code Pro"/>
              </a:rPr>
              <a:t>&gt;</a:t>
            </a:r>
          </a:p>
          <a:p>
            <a:pPr lvl="0" rtl="0">
              <a:spcBef>
                <a:spcPts val="0"/>
              </a:spcBef>
              <a:buNone/>
            </a:pPr>
            <a:r>
              <a:rPr lang="en" sz="800" dirty="0">
                <a:solidFill>
                  <a:srgbClr val="E8BF6A"/>
                </a:solidFill>
                <a:latin typeface="Source Code Pro"/>
                <a:ea typeface="Source Code Pro"/>
                <a:cs typeface="Source Code Pro"/>
                <a:sym typeface="Source Code Pro"/>
              </a:rPr>
              <a:t>           &lt;input </a:t>
            </a:r>
            <a:r>
              <a:rPr lang="en" sz="800" dirty="0">
                <a:solidFill>
                  <a:srgbClr val="BABABA"/>
                </a:solidFill>
                <a:latin typeface="Source Code Pro"/>
                <a:ea typeface="Source Code Pro"/>
                <a:cs typeface="Source Code Pro"/>
                <a:sym typeface="Source Code Pro"/>
              </a:rPr>
              <a:t>type=</a:t>
            </a:r>
            <a:r>
              <a:rPr lang="en" sz="800" dirty="0">
                <a:solidFill>
                  <a:srgbClr val="A5C261"/>
                </a:solidFill>
                <a:latin typeface="Source Code Pro"/>
                <a:ea typeface="Source Code Pro"/>
                <a:cs typeface="Source Code Pro"/>
                <a:sym typeface="Source Code Pro"/>
              </a:rPr>
              <a:t>"text" </a:t>
            </a:r>
            <a:r>
              <a:rPr lang="en" sz="800" dirty="0">
                <a:solidFill>
                  <a:srgbClr val="BABABA"/>
                </a:solidFill>
                <a:latin typeface="Source Code Pro"/>
                <a:ea typeface="Source Code Pro"/>
                <a:cs typeface="Source Code Pro"/>
                <a:sym typeface="Source Code Pro"/>
              </a:rPr>
              <a:t>id=</a:t>
            </a:r>
            <a:r>
              <a:rPr lang="en" sz="800" dirty="0">
                <a:solidFill>
                  <a:srgbClr val="A5C261"/>
                </a:solidFill>
                <a:latin typeface="Source Code Pro"/>
                <a:ea typeface="Source Code Pro"/>
                <a:cs typeface="Source Code Pro"/>
                <a:sym typeface="Source Code Pro"/>
              </a:rPr>
              <a:t>"productName" </a:t>
            </a:r>
            <a:r>
              <a:rPr lang="en" sz="800" dirty="0">
                <a:solidFill>
                  <a:srgbClr val="BABABA"/>
                </a:solidFill>
                <a:latin typeface="Source Code Pro"/>
                <a:ea typeface="Source Code Pro"/>
                <a:cs typeface="Source Code Pro"/>
                <a:sym typeface="Source Code Pro"/>
              </a:rPr>
              <a:t>formControlName=</a:t>
            </a:r>
            <a:r>
              <a:rPr lang="en" sz="800" dirty="0">
                <a:solidFill>
                  <a:srgbClr val="A5C261"/>
                </a:solidFill>
                <a:latin typeface="Source Code Pro"/>
                <a:ea typeface="Source Code Pro"/>
                <a:cs typeface="Source Code Pro"/>
                <a:sym typeface="Source Code Pro"/>
              </a:rPr>
              <a:t>"name"</a:t>
            </a:r>
            <a:r>
              <a:rPr lang="en" sz="800" dirty="0">
                <a:solidFill>
                  <a:srgbClr val="E8BF6A"/>
                </a:solidFill>
                <a:latin typeface="Source Code Pro"/>
                <a:ea typeface="Source Code Pro"/>
                <a:cs typeface="Source Code Pro"/>
                <a:sym typeface="Source Code Pro"/>
              </a:rPr>
              <a:t>&gt;</a:t>
            </a:r>
          </a:p>
          <a:p>
            <a:pPr lvl="0" rtl="0">
              <a:spcBef>
                <a:spcPts val="0"/>
              </a:spcBef>
              <a:buNone/>
            </a:pPr>
            <a:r>
              <a:rPr lang="en" sz="800" dirty="0">
                <a:solidFill>
                  <a:srgbClr val="E8BF6A"/>
                </a:solidFill>
                <a:latin typeface="Source Code Pro"/>
                <a:ea typeface="Source Code Pro"/>
                <a:cs typeface="Source Code Pro"/>
                <a:sym typeface="Source Code Pro"/>
              </a:rPr>
              <a:t>       &lt;/div&gt;     </a:t>
            </a:r>
          </a:p>
          <a:p>
            <a:pPr lvl="0">
              <a:spcBef>
                <a:spcPts val="0"/>
              </a:spcBef>
              <a:buNone/>
            </a:pPr>
            <a:r>
              <a:rPr lang="en" sz="800" dirty="0">
                <a:solidFill>
                  <a:srgbClr val="E8BF6A"/>
                </a:solidFill>
                <a:latin typeface="Source Code Pro"/>
                <a:ea typeface="Source Code Pro"/>
                <a:cs typeface="Source Code Pro"/>
                <a:sym typeface="Source Code Pro"/>
              </a:rPr>
              <a:t>   &lt;/div&gt;</a:t>
            </a:r>
          </a:p>
          <a:p>
            <a:pPr lvl="0">
              <a:spcBef>
                <a:spcPts val="0"/>
              </a:spcBef>
              <a:buNone/>
            </a:pPr>
            <a:r>
              <a:rPr lang="en" sz="800" dirty="0">
                <a:solidFill>
                  <a:srgbClr val="E8BF6A"/>
                </a:solidFill>
                <a:latin typeface="Source Code Pro"/>
                <a:ea typeface="Source Code Pro"/>
                <a:cs typeface="Source Code Pro"/>
                <a:sym typeface="Source Code Pro"/>
              </a:rPr>
              <a:t>   &lt;div </a:t>
            </a:r>
            <a:r>
              <a:rPr lang="en" sz="800" dirty="0">
                <a:solidFill>
                  <a:srgbClr val="BABABA"/>
                </a:solidFill>
                <a:latin typeface="Source Code Pro"/>
                <a:ea typeface="Source Code Pro"/>
                <a:cs typeface="Source Code Pro"/>
                <a:sym typeface="Source Code Pro"/>
              </a:rPr>
              <a:t>class=</a:t>
            </a:r>
            <a:r>
              <a:rPr lang="en" sz="800" dirty="0">
                <a:solidFill>
                  <a:srgbClr val="A5C261"/>
                </a:solidFill>
                <a:latin typeface="Source Code Pro"/>
                <a:ea typeface="Source Code Pro"/>
                <a:cs typeface="Source Code Pro"/>
                <a:sym typeface="Source Code Pro"/>
              </a:rPr>
              <a:t>"row"</a:t>
            </a:r>
            <a:r>
              <a:rPr lang="en" sz="800" dirty="0">
                <a:solidFill>
                  <a:srgbClr val="E8BF6A"/>
                </a:solidFill>
                <a:latin typeface="Source Code Pro"/>
                <a:ea typeface="Source Code Pro"/>
                <a:cs typeface="Source Code Pro"/>
                <a:sym typeface="Source Code Pro"/>
              </a:rPr>
              <a:t>&gt;</a:t>
            </a:r>
          </a:p>
          <a:p>
            <a:pPr lvl="0">
              <a:spcBef>
                <a:spcPts val="0"/>
              </a:spcBef>
              <a:buNone/>
            </a:pPr>
            <a:r>
              <a:rPr lang="en" sz="800" dirty="0">
                <a:solidFill>
                  <a:srgbClr val="E8BF6A"/>
                </a:solidFill>
                <a:latin typeface="Source Code Pro"/>
                <a:ea typeface="Source Code Pro"/>
                <a:cs typeface="Source Code Pro"/>
                <a:sym typeface="Source Code Pro"/>
              </a:rPr>
              <a:t>       &lt;label </a:t>
            </a:r>
            <a:r>
              <a:rPr lang="en" sz="800" dirty="0">
                <a:solidFill>
                  <a:srgbClr val="BABABA"/>
                </a:solidFill>
                <a:latin typeface="Source Code Pro"/>
                <a:ea typeface="Source Code Pro"/>
                <a:cs typeface="Source Code Pro"/>
                <a:sym typeface="Source Code Pro"/>
              </a:rPr>
              <a:t>for=</a:t>
            </a:r>
            <a:r>
              <a:rPr lang="en" sz="800" dirty="0">
                <a:solidFill>
                  <a:srgbClr val="A5C261"/>
                </a:solidFill>
                <a:latin typeface="Source Code Pro"/>
                <a:ea typeface="Source Code Pro"/>
                <a:cs typeface="Source Code Pro"/>
                <a:sym typeface="Source Code Pro"/>
              </a:rPr>
              <a:t>"productType"</a:t>
            </a:r>
            <a:r>
              <a:rPr lang="en" sz="800" dirty="0">
                <a:solidFill>
                  <a:srgbClr val="E8BF6A"/>
                </a:solidFill>
                <a:latin typeface="Source Code Pro"/>
                <a:ea typeface="Source Code Pro"/>
                <a:cs typeface="Source Code Pro"/>
                <a:sym typeface="Source Code Pro"/>
              </a:rPr>
              <a:t>&gt;</a:t>
            </a:r>
            <a:r>
              <a:rPr lang="en" sz="800" dirty="0">
                <a:solidFill>
                  <a:srgbClr val="A9B7C6"/>
                </a:solidFill>
                <a:latin typeface="Source Code Pro"/>
                <a:ea typeface="Source Code Pro"/>
                <a:cs typeface="Source Code Pro"/>
                <a:sym typeface="Source Code Pro"/>
              </a:rPr>
              <a:t>Product type</a:t>
            </a:r>
            <a:r>
              <a:rPr lang="en" sz="800" dirty="0">
                <a:solidFill>
                  <a:srgbClr val="E8BF6A"/>
                </a:solidFill>
                <a:latin typeface="Source Code Pro"/>
                <a:ea typeface="Source Code Pro"/>
                <a:cs typeface="Source Code Pro"/>
                <a:sym typeface="Source Code Pro"/>
              </a:rPr>
              <a:t>&lt;/label&gt;</a:t>
            </a:r>
          </a:p>
          <a:p>
            <a:pPr lvl="0">
              <a:spcBef>
                <a:spcPts val="0"/>
              </a:spcBef>
              <a:buNone/>
            </a:pPr>
            <a:r>
              <a:rPr lang="en" sz="800" dirty="0">
                <a:solidFill>
                  <a:srgbClr val="E8BF6A"/>
                </a:solidFill>
                <a:latin typeface="Source Code Pro"/>
                <a:ea typeface="Source Code Pro"/>
                <a:cs typeface="Source Code Pro"/>
                <a:sym typeface="Source Code Pro"/>
              </a:rPr>
              <a:t>       &lt;kyf-dropdown </a:t>
            </a:r>
            <a:r>
              <a:rPr lang="en" sz="800" dirty="0">
                <a:solidFill>
                  <a:srgbClr val="BABABA"/>
                </a:solidFill>
                <a:latin typeface="Source Code Pro"/>
                <a:ea typeface="Source Code Pro"/>
                <a:cs typeface="Source Code Pro"/>
                <a:sym typeface="Source Code Pro"/>
              </a:rPr>
              <a:t>id=</a:t>
            </a:r>
            <a:r>
              <a:rPr lang="en" sz="800" dirty="0">
                <a:solidFill>
                  <a:srgbClr val="A5C261"/>
                </a:solidFill>
                <a:latin typeface="Source Code Pro"/>
                <a:ea typeface="Source Code Pro"/>
                <a:cs typeface="Source Code Pro"/>
                <a:sym typeface="Source Code Pro"/>
              </a:rPr>
              <a:t>"productType"</a:t>
            </a:r>
          </a:p>
          <a:p>
            <a:pPr lvl="0">
              <a:spcBef>
                <a:spcPts val="0"/>
              </a:spcBef>
              <a:buNone/>
            </a:pPr>
            <a:r>
              <a:rPr lang="en" sz="800" dirty="0">
                <a:solidFill>
                  <a:srgbClr val="A5C261"/>
                </a:solidFill>
                <a:latin typeface="Source Code Pro"/>
                <a:ea typeface="Source Code Pro"/>
                <a:cs typeface="Source Code Pro"/>
                <a:sym typeface="Source Code Pro"/>
              </a:rPr>
              <a:t>                     </a:t>
            </a:r>
            <a:r>
              <a:rPr lang="en" sz="800" dirty="0">
                <a:solidFill>
                  <a:srgbClr val="BABABA"/>
                </a:solidFill>
                <a:latin typeface="Source Code Pro"/>
                <a:ea typeface="Source Code Pro"/>
                <a:cs typeface="Source Code Pro"/>
                <a:sym typeface="Source Code Pro"/>
              </a:rPr>
              <a:t>[listItems]=</a:t>
            </a:r>
            <a:r>
              <a:rPr lang="en" sz="800" dirty="0">
                <a:solidFill>
                  <a:srgbClr val="A5C261"/>
                </a:solidFill>
                <a:latin typeface="Source Code Pro"/>
                <a:ea typeface="Source Code Pro"/>
                <a:cs typeface="Source Code Pro"/>
                <a:sym typeface="Source Code Pro"/>
              </a:rPr>
              <a:t>"</a:t>
            </a:r>
            <a:r>
              <a:rPr lang="en" sz="800" dirty="0">
                <a:solidFill>
                  <a:srgbClr val="9876AA"/>
                </a:solidFill>
                <a:latin typeface="Source Code Pro"/>
                <a:ea typeface="Source Code Pro"/>
                <a:cs typeface="Source Code Pro"/>
                <a:sym typeface="Source Code Pro"/>
              </a:rPr>
              <a:t>productTypes</a:t>
            </a:r>
            <a:r>
              <a:rPr lang="en" sz="800" dirty="0">
                <a:solidFill>
                  <a:srgbClr val="A5C261"/>
                </a:solidFill>
                <a:latin typeface="Source Code Pro"/>
                <a:ea typeface="Source Code Pro"/>
                <a:cs typeface="Source Code Pro"/>
                <a:sym typeface="Source Code Pro"/>
              </a:rPr>
              <a:t>"</a:t>
            </a:r>
          </a:p>
          <a:p>
            <a:pPr lvl="0">
              <a:spcBef>
                <a:spcPts val="0"/>
              </a:spcBef>
              <a:buNone/>
            </a:pPr>
            <a:r>
              <a:rPr lang="en" sz="800" dirty="0">
                <a:solidFill>
                  <a:srgbClr val="A5C261"/>
                </a:solidFill>
                <a:latin typeface="Source Code Pro"/>
                <a:ea typeface="Source Code Pro"/>
                <a:cs typeface="Source Code Pro"/>
                <a:sym typeface="Source Code Pro"/>
              </a:rPr>
              <a:t>                     </a:t>
            </a:r>
            <a:r>
              <a:rPr lang="en" sz="800" dirty="0">
                <a:solidFill>
                  <a:srgbClr val="BABABA"/>
                </a:solidFill>
                <a:latin typeface="Source Code Pro"/>
                <a:ea typeface="Source Code Pro"/>
                <a:cs typeface="Source Code Pro"/>
                <a:sym typeface="Source Code Pro"/>
              </a:rPr>
              <a:t>formControlName=</a:t>
            </a:r>
            <a:r>
              <a:rPr lang="en" sz="800" dirty="0">
                <a:solidFill>
                  <a:srgbClr val="A5C261"/>
                </a:solidFill>
                <a:latin typeface="Source Code Pro"/>
                <a:ea typeface="Source Code Pro"/>
                <a:cs typeface="Source Code Pro"/>
                <a:sym typeface="Source Code Pro"/>
              </a:rPr>
              <a:t>"productType"</a:t>
            </a:r>
            <a:r>
              <a:rPr lang="en" sz="800" dirty="0">
                <a:solidFill>
                  <a:srgbClr val="E8BF6A"/>
                </a:solidFill>
                <a:latin typeface="Source Code Pro"/>
                <a:ea typeface="Source Code Pro"/>
                <a:cs typeface="Source Code Pro"/>
                <a:sym typeface="Source Code Pro"/>
              </a:rPr>
              <a:t>&gt;&lt;/kyf-dropdown&gt;</a:t>
            </a:r>
          </a:p>
          <a:p>
            <a:pPr lvl="0">
              <a:spcBef>
                <a:spcPts val="0"/>
              </a:spcBef>
              <a:buNone/>
            </a:pPr>
            <a:r>
              <a:rPr lang="en" sz="800" dirty="0">
                <a:solidFill>
                  <a:srgbClr val="E8BF6A"/>
                </a:solidFill>
                <a:latin typeface="Source Code Pro"/>
                <a:ea typeface="Source Code Pro"/>
                <a:cs typeface="Source Code Pro"/>
                <a:sym typeface="Source Code Pro"/>
              </a:rPr>
              <a:t>   &lt;/div&gt;</a:t>
            </a:r>
          </a:p>
          <a:p>
            <a:pPr lvl="0">
              <a:spcBef>
                <a:spcPts val="0"/>
              </a:spcBef>
              <a:buNone/>
            </a:pPr>
            <a:endParaRPr sz="800" dirty="0">
              <a:solidFill>
                <a:srgbClr val="E8BF6A"/>
              </a:solidFill>
              <a:latin typeface="Source Code Pro"/>
              <a:ea typeface="Source Code Pro"/>
              <a:cs typeface="Source Code Pro"/>
              <a:sym typeface="Source Code Pro"/>
            </a:endParaRPr>
          </a:p>
          <a:p>
            <a:pPr lvl="0">
              <a:spcBef>
                <a:spcPts val="0"/>
              </a:spcBef>
              <a:buNone/>
            </a:pPr>
            <a:r>
              <a:rPr lang="en" sz="800" dirty="0">
                <a:solidFill>
                  <a:srgbClr val="E8BF6A"/>
                </a:solidFill>
                <a:latin typeface="Source Code Pro"/>
                <a:ea typeface="Source Code Pro"/>
                <a:cs typeface="Source Code Pro"/>
                <a:sym typeface="Source Code Pro"/>
              </a:rPr>
              <a:t>    ...</a:t>
            </a:r>
          </a:p>
          <a:p>
            <a:pPr lvl="0">
              <a:spcBef>
                <a:spcPts val="0"/>
              </a:spcBef>
              <a:buNone/>
            </a:pPr>
            <a:r>
              <a:rPr lang="en" sz="800" dirty="0">
                <a:solidFill>
                  <a:srgbClr val="E8BF6A"/>
                </a:solidFill>
                <a:latin typeface="Source Code Pro"/>
                <a:ea typeface="Source Code Pro"/>
                <a:cs typeface="Source Code Pro"/>
                <a:sym typeface="Source Code Pro"/>
              </a:rPr>
              <a:t>   &lt;div </a:t>
            </a:r>
            <a:r>
              <a:rPr lang="en" sz="800" dirty="0">
                <a:solidFill>
                  <a:srgbClr val="BABABA"/>
                </a:solidFill>
                <a:latin typeface="Source Code Pro"/>
                <a:ea typeface="Source Code Pro"/>
                <a:cs typeface="Source Code Pro"/>
                <a:sym typeface="Source Code Pro"/>
              </a:rPr>
              <a:t>class=</a:t>
            </a:r>
            <a:r>
              <a:rPr lang="en" sz="800" dirty="0">
                <a:solidFill>
                  <a:srgbClr val="A5C261"/>
                </a:solidFill>
                <a:latin typeface="Source Code Pro"/>
                <a:ea typeface="Source Code Pro"/>
                <a:cs typeface="Source Code Pro"/>
                <a:sym typeface="Source Code Pro"/>
              </a:rPr>
              <a:t>"row"</a:t>
            </a:r>
            <a:r>
              <a:rPr lang="en" sz="800" dirty="0">
                <a:solidFill>
                  <a:srgbClr val="E8BF6A"/>
                </a:solidFill>
                <a:latin typeface="Source Code Pro"/>
                <a:ea typeface="Source Code Pro"/>
                <a:cs typeface="Source Code Pro"/>
                <a:sym typeface="Source Code Pro"/>
              </a:rPr>
              <a:t>&gt;</a:t>
            </a:r>
          </a:p>
          <a:p>
            <a:pPr lvl="0">
              <a:spcBef>
                <a:spcPts val="0"/>
              </a:spcBef>
              <a:buNone/>
            </a:pPr>
            <a:r>
              <a:rPr lang="en" sz="800" dirty="0">
                <a:solidFill>
                  <a:srgbClr val="E8BF6A"/>
                </a:solidFill>
                <a:latin typeface="Source Code Pro"/>
                <a:ea typeface="Source Code Pro"/>
                <a:cs typeface="Source Code Pro"/>
                <a:sym typeface="Source Code Pro"/>
              </a:rPr>
              <a:t>       &lt;input </a:t>
            </a:r>
            <a:r>
              <a:rPr lang="en" sz="800" dirty="0">
                <a:solidFill>
                  <a:srgbClr val="BABABA"/>
                </a:solidFill>
                <a:latin typeface="Source Code Pro"/>
                <a:ea typeface="Source Code Pro"/>
                <a:cs typeface="Source Code Pro"/>
                <a:sym typeface="Source Code Pro"/>
              </a:rPr>
              <a:t>type=</a:t>
            </a:r>
            <a:r>
              <a:rPr lang="en" sz="800" dirty="0">
                <a:solidFill>
                  <a:srgbClr val="A5C261"/>
                </a:solidFill>
                <a:latin typeface="Source Code Pro"/>
                <a:ea typeface="Source Code Pro"/>
                <a:cs typeface="Source Code Pro"/>
                <a:sym typeface="Source Code Pro"/>
              </a:rPr>
              <a:t>"submit" </a:t>
            </a:r>
            <a:r>
              <a:rPr lang="en" sz="800" dirty="0">
                <a:solidFill>
                  <a:srgbClr val="BABABA"/>
                </a:solidFill>
                <a:latin typeface="Source Code Pro"/>
                <a:ea typeface="Source Code Pro"/>
                <a:cs typeface="Source Code Pro"/>
                <a:sym typeface="Source Code Pro"/>
              </a:rPr>
              <a:t>value=</a:t>
            </a:r>
            <a:r>
              <a:rPr lang="en" sz="800" dirty="0">
                <a:solidFill>
                  <a:srgbClr val="A5C261"/>
                </a:solidFill>
                <a:latin typeface="Source Code Pro"/>
                <a:ea typeface="Source Code Pro"/>
                <a:cs typeface="Source Code Pro"/>
                <a:sym typeface="Source Code Pro"/>
              </a:rPr>
              <a:t>"{{</a:t>
            </a:r>
            <a:r>
              <a:rPr lang="en" sz="800" dirty="0">
                <a:solidFill>
                  <a:srgbClr val="9876AA"/>
                </a:solidFill>
                <a:latin typeface="Source Code Pro"/>
                <a:ea typeface="Source Code Pro"/>
                <a:cs typeface="Source Code Pro"/>
                <a:sym typeface="Source Code Pro"/>
              </a:rPr>
              <a:t>actionName</a:t>
            </a:r>
            <a:r>
              <a:rPr lang="en" sz="800" dirty="0">
                <a:solidFill>
                  <a:srgbClr val="A5C261"/>
                </a:solidFill>
                <a:latin typeface="Source Code Pro"/>
                <a:ea typeface="Source Code Pro"/>
                <a:cs typeface="Source Code Pro"/>
                <a:sym typeface="Source Code Pro"/>
              </a:rPr>
              <a:t>}}" </a:t>
            </a:r>
          </a:p>
          <a:p>
            <a:pPr lvl="0">
              <a:spcBef>
                <a:spcPts val="0"/>
              </a:spcBef>
              <a:buNone/>
            </a:pPr>
            <a:r>
              <a:rPr lang="en" sz="800" dirty="0">
                <a:solidFill>
                  <a:srgbClr val="BABABA"/>
                </a:solidFill>
                <a:latin typeface="Source Code Pro"/>
                <a:ea typeface="Source Code Pro"/>
                <a:cs typeface="Source Code Pro"/>
                <a:sym typeface="Source Code Pro"/>
              </a:rPr>
              <a:t>             [disabled]=</a:t>
            </a:r>
            <a:r>
              <a:rPr lang="en" sz="800" dirty="0">
                <a:solidFill>
                  <a:srgbClr val="A5C261"/>
                </a:solidFill>
                <a:latin typeface="Source Code Pro"/>
                <a:ea typeface="Source Code Pro"/>
                <a:cs typeface="Source Code Pro"/>
                <a:sym typeface="Source Code Pro"/>
              </a:rPr>
              <a:t>"!</a:t>
            </a:r>
            <a:r>
              <a:rPr lang="en" sz="800" dirty="0">
                <a:solidFill>
                  <a:srgbClr val="9876AA"/>
                </a:solidFill>
                <a:latin typeface="Source Code Pro"/>
                <a:ea typeface="Source Code Pro"/>
                <a:cs typeface="Source Code Pro"/>
                <a:sym typeface="Source Code Pro"/>
              </a:rPr>
              <a:t>productForm</a:t>
            </a:r>
            <a:r>
              <a:rPr lang="en" sz="800" dirty="0">
                <a:solidFill>
                  <a:srgbClr val="A5C261"/>
                </a:solidFill>
                <a:latin typeface="Source Code Pro"/>
                <a:ea typeface="Source Code Pro"/>
                <a:cs typeface="Source Code Pro"/>
                <a:sym typeface="Source Code Pro"/>
              </a:rPr>
              <a:t>.</a:t>
            </a:r>
            <a:r>
              <a:rPr lang="en" sz="800" dirty="0">
                <a:solidFill>
                  <a:srgbClr val="9876AA"/>
                </a:solidFill>
                <a:latin typeface="Source Code Pro"/>
                <a:ea typeface="Source Code Pro"/>
                <a:cs typeface="Source Code Pro"/>
                <a:sym typeface="Source Code Pro"/>
              </a:rPr>
              <a:t>valid</a:t>
            </a:r>
            <a:r>
              <a:rPr lang="en" sz="800" dirty="0">
                <a:solidFill>
                  <a:srgbClr val="A5C261"/>
                </a:solidFill>
                <a:latin typeface="Source Code Pro"/>
                <a:ea typeface="Source Code Pro"/>
                <a:cs typeface="Source Code Pro"/>
                <a:sym typeface="Source Code Pro"/>
              </a:rPr>
              <a:t>"</a:t>
            </a:r>
            <a:r>
              <a:rPr lang="en" sz="800" dirty="0">
                <a:solidFill>
                  <a:srgbClr val="E8BF6A"/>
                </a:solidFill>
                <a:latin typeface="Source Code Pro"/>
                <a:ea typeface="Source Code Pro"/>
                <a:cs typeface="Source Code Pro"/>
                <a:sym typeface="Source Code Pro"/>
              </a:rPr>
              <a:t>&gt;</a:t>
            </a:r>
          </a:p>
          <a:p>
            <a:pPr lvl="0">
              <a:spcBef>
                <a:spcPts val="0"/>
              </a:spcBef>
              <a:buNone/>
            </a:pPr>
            <a:r>
              <a:rPr lang="en" sz="800" dirty="0">
                <a:solidFill>
                  <a:srgbClr val="E8BF6A"/>
                </a:solidFill>
                <a:latin typeface="Source Code Pro"/>
                <a:ea typeface="Source Code Pro"/>
                <a:cs typeface="Source Code Pro"/>
                <a:sym typeface="Source Code Pro"/>
              </a:rPr>
              <a:t>   &lt;/div&gt;</a:t>
            </a:r>
          </a:p>
          <a:p>
            <a:pPr lvl="0">
              <a:spcBef>
                <a:spcPts val="0"/>
              </a:spcBef>
              <a:buNone/>
            </a:pPr>
            <a:endParaRPr sz="800" dirty="0">
              <a:solidFill>
                <a:srgbClr val="E8BF6A"/>
              </a:solidFill>
              <a:latin typeface="Source Code Pro"/>
              <a:ea typeface="Source Code Pro"/>
              <a:cs typeface="Source Code Pro"/>
              <a:sym typeface="Source Code Pro"/>
            </a:endParaRPr>
          </a:p>
          <a:p>
            <a:pPr lvl="0" rtl="0">
              <a:spcBef>
                <a:spcPts val="0"/>
              </a:spcBef>
              <a:buNone/>
            </a:pPr>
            <a:r>
              <a:rPr lang="en" sz="800" dirty="0">
                <a:solidFill>
                  <a:srgbClr val="E8BF6A"/>
                </a:solidFill>
                <a:latin typeface="Source Code Pro"/>
                <a:ea typeface="Source Code Pro"/>
                <a:cs typeface="Source Code Pro"/>
                <a:sym typeface="Source Code Pro"/>
              </a:rPr>
              <a:t>&lt;/form&gt; </a:t>
            </a:r>
          </a:p>
        </p:txBody>
      </p:sp>
      <p:sp>
        <p:nvSpPr>
          <p:cNvPr id="170" name="Shape 170"/>
          <p:cNvSpPr txBox="1"/>
          <p:nvPr/>
        </p:nvSpPr>
        <p:spPr>
          <a:xfrm>
            <a:off x="4770775" y="1750700"/>
            <a:ext cx="4953300" cy="3081000"/>
          </a:xfrm>
          <a:prstGeom prst="rect">
            <a:avLst/>
          </a:prstGeom>
          <a:noFill/>
          <a:ln>
            <a:noFill/>
          </a:ln>
        </p:spPr>
        <p:txBody>
          <a:bodyPr lIns="91425" tIns="91425" rIns="91425" bIns="91425" anchor="t" anchorCtr="0">
            <a:noAutofit/>
          </a:bodyPr>
          <a:lstStyle/>
          <a:p>
            <a:pPr lvl="0">
              <a:spcBef>
                <a:spcPts val="0"/>
              </a:spcBef>
              <a:buNone/>
            </a:pPr>
            <a:r>
              <a:rPr lang="en" sz="800">
                <a:solidFill>
                  <a:srgbClr val="E8BF6A"/>
                </a:solidFill>
                <a:latin typeface="Source Code Pro"/>
                <a:ea typeface="Source Code Pro"/>
                <a:cs typeface="Source Code Pro"/>
                <a:sym typeface="Source Code Pro"/>
              </a:rPr>
              <a:t>&lt;form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="container"</a:t>
            </a:r>
            <a:r>
              <a:rPr lang="en" sz="800">
                <a:solidFill>
                  <a:srgbClr val="E8BF6A"/>
                </a:solidFill>
                <a:latin typeface="Source Code Pro"/>
                <a:ea typeface="Source Code Pro"/>
                <a:cs typeface="Source Code Pro"/>
                <a:sym typeface="Source Code Pro"/>
              </a:rPr>
              <a:t>&gt;</a:t>
            </a:r>
          </a:p>
          <a:p>
            <a:pPr lvl="0" rtl="0">
              <a:spcBef>
                <a:spcPts val="0"/>
              </a:spcBef>
              <a:buNone/>
            </a:pPr>
            <a:endParaRPr sz="800" dirty="0">
              <a:solidFill>
                <a:srgbClr val="E8BF6A"/>
              </a:solidFill>
              <a:latin typeface="Source Code Pro"/>
              <a:ea typeface="Source Code Pro"/>
              <a:cs typeface="Source Code Pro"/>
              <a:sym typeface="Source Code Pro"/>
            </a:endParaRPr>
          </a:p>
          <a:p>
            <a:pPr lvl="0" rtl="0">
              <a:spcBef>
                <a:spcPts val="0"/>
              </a:spcBef>
              <a:buNone/>
            </a:pPr>
            <a:r>
              <a:rPr lang="en" sz="800">
                <a:solidFill>
                  <a:srgbClr val="E8BF6A"/>
                </a:solidFill>
                <a:latin typeface="Source Code Pro"/>
                <a:ea typeface="Source Code Pro"/>
                <a:cs typeface="Source Code Pro"/>
                <a:sym typeface="Source Code Pro"/>
              </a:rPr>
              <a:t>   &lt;div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="row"</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E8BF6A"/>
                </a:solidFill>
                <a:latin typeface="Source Code Pro"/>
                <a:ea typeface="Source Code Pro"/>
                <a:cs typeface="Source Code Pro"/>
                <a:sym typeface="Source Code Pro"/>
              </a:rPr>
              <a:t>       &lt;label </a:t>
            </a:r>
            <a:r>
              <a:rPr lang="en" sz="800">
                <a:solidFill>
                  <a:srgbClr val="BABABA"/>
                </a:solidFill>
                <a:latin typeface="Source Code Pro"/>
                <a:ea typeface="Source Code Pro"/>
                <a:cs typeface="Source Code Pro"/>
                <a:sym typeface="Source Code Pro"/>
              </a:rPr>
              <a:t>htmlFor</a:t>
            </a:r>
            <a:r>
              <a:rPr lang="en" sz="800">
                <a:solidFill>
                  <a:srgbClr val="6A8759"/>
                </a:solidFill>
                <a:latin typeface="Source Code Pro"/>
                <a:ea typeface="Source Code Pro"/>
                <a:cs typeface="Source Code Pro"/>
                <a:sym typeface="Source Code Pro"/>
              </a:rPr>
              <a:t>="productName"</a:t>
            </a:r>
            <a:r>
              <a:rPr lang="en" sz="800">
                <a:solidFill>
                  <a:srgbClr val="E8BF6A"/>
                </a:solidFill>
                <a:latin typeface="Source Code Pro"/>
                <a:ea typeface="Source Code Pro"/>
                <a:cs typeface="Source Code Pro"/>
                <a:sym typeface="Source Code Pro"/>
              </a:rPr>
              <a:t>&gt;</a:t>
            </a:r>
            <a:r>
              <a:rPr lang="en" sz="800">
                <a:solidFill>
                  <a:srgbClr val="A9B7C6"/>
                </a:solidFill>
                <a:latin typeface="Source Code Pro"/>
                <a:ea typeface="Source Code Pro"/>
                <a:cs typeface="Source Code Pro"/>
                <a:sym typeface="Source Code Pro"/>
              </a:rPr>
              <a:t>Product</a:t>
            </a:r>
            <a:r>
              <a:rPr lang="en" sz="800">
                <a:solidFill>
                  <a:srgbClr val="E8BF6A"/>
                </a:solidFill>
                <a:latin typeface="Source Code Pro"/>
                <a:ea typeface="Source Code Pro"/>
                <a:cs typeface="Source Code Pro"/>
                <a:sym typeface="Source Code Pro"/>
              </a:rPr>
              <a:t>&lt;/label&gt;</a:t>
            </a:r>
          </a:p>
          <a:p>
            <a:pPr lvl="0" rtl="0">
              <a:spcBef>
                <a:spcPts val="0"/>
              </a:spcBef>
              <a:buNone/>
            </a:pPr>
            <a:r>
              <a:rPr lang="en" sz="800">
                <a:solidFill>
                  <a:srgbClr val="E8BF6A"/>
                </a:solidFill>
                <a:latin typeface="Source Code Pro"/>
                <a:ea typeface="Source Code Pro"/>
                <a:cs typeface="Source Code Pro"/>
                <a:sym typeface="Source Code Pro"/>
              </a:rPr>
              <a:t>       &lt;div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="h-container"</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E8BF6A"/>
                </a:solidFill>
                <a:latin typeface="Source Code Pro"/>
                <a:ea typeface="Source Code Pro"/>
                <a:cs typeface="Source Code Pro"/>
                <a:sym typeface="Source Code Pro"/>
              </a:rPr>
              <a:t>           &lt;input </a:t>
            </a:r>
            <a:r>
              <a:rPr lang="en" sz="800">
                <a:solidFill>
                  <a:srgbClr val="BABABA"/>
                </a:solidFill>
                <a:latin typeface="Source Code Pro"/>
                <a:ea typeface="Source Code Pro"/>
                <a:cs typeface="Source Code Pro"/>
                <a:sym typeface="Source Code Pro"/>
              </a:rPr>
              <a:t>type</a:t>
            </a:r>
            <a:r>
              <a:rPr lang="en" sz="800">
                <a:solidFill>
                  <a:srgbClr val="6A8759"/>
                </a:solidFill>
                <a:latin typeface="Source Code Pro"/>
                <a:ea typeface="Source Code Pro"/>
                <a:cs typeface="Source Code Pro"/>
                <a:sym typeface="Source Code Pro"/>
              </a:rPr>
              <a:t>="text" </a:t>
            </a:r>
            <a:r>
              <a:rPr lang="en" sz="800">
                <a:solidFill>
                  <a:srgbClr val="BABABA"/>
                </a:solidFill>
                <a:latin typeface="Source Code Pro"/>
                <a:ea typeface="Source Code Pro"/>
                <a:cs typeface="Source Code Pro"/>
                <a:sym typeface="Source Code Pro"/>
              </a:rPr>
              <a:t>id</a:t>
            </a:r>
            <a:r>
              <a:rPr lang="en" sz="800">
                <a:solidFill>
                  <a:srgbClr val="6A8759"/>
                </a:solidFill>
                <a:latin typeface="Source Code Pro"/>
                <a:ea typeface="Source Code Pro"/>
                <a:cs typeface="Source Code Pro"/>
                <a:sym typeface="Source Code Pro"/>
              </a:rPr>
              <a:t>="productName"</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E8BF6A"/>
                </a:solidFill>
                <a:latin typeface="Source Code Pro"/>
                <a:ea typeface="Source Code Pro"/>
                <a:cs typeface="Source Code Pro"/>
                <a:sym typeface="Source Code Pro"/>
              </a:rPr>
              <a:t>       &lt;/div&gt;</a:t>
            </a:r>
          </a:p>
          <a:p>
            <a:pPr lvl="0">
              <a:spcBef>
                <a:spcPts val="0"/>
              </a:spcBef>
              <a:buNone/>
            </a:pPr>
            <a:r>
              <a:rPr lang="en" sz="800">
                <a:solidFill>
                  <a:srgbClr val="E8BF6A"/>
                </a:solidFill>
                <a:latin typeface="Source Code Pro"/>
                <a:ea typeface="Source Code Pro"/>
                <a:cs typeface="Source Code Pro"/>
                <a:sym typeface="Source Code Pro"/>
              </a:rPr>
              <a:t>   &lt;/div&gt;</a:t>
            </a:r>
          </a:p>
          <a:p>
            <a:pPr lvl="0">
              <a:spcBef>
                <a:spcPts val="0"/>
              </a:spcBef>
              <a:buNone/>
            </a:pPr>
            <a:r>
              <a:rPr lang="en" sz="800">
                <a:solidFill>
                  <a:srgbClr val="E8BF6A"/>
                </a:solidFill>
                <a:latin typeface="Source Code Pro"/>
                <a:ea typeface="Source Code Pro"/>
                <a:cs typeface="Source Code Pro"/>
                <a:sym typeface="Source Code Pro"/>
              </a:rPr>
              <a:t>   &lt;div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="row"</a:t>
            </a:r>
            <a:r>
              <a:rPr lang="en" sz="800">
                <a:solidFill>
                  <a:srgbClr val="E8BF6A"/>
                </a:solidFill>
                <a:latin typeface="Source Code Pro"/>
                <a:ea typeface="Source Code Pro"/>
                <a:cs typeface="Source Code Pro"/>
                <a:sym typeface="Source Code Pro"/>
              </a:rPr>
              <a:t>&gt;</a:t>
            </a:r>
          </a:p>
          <a:p>
            <a:pPr lvl="0">
              <a:spcBef>
                <a:spcPts val="0"/>
              </a:spcBef>
              <a:buNone/>
            </a:pPr>
            <a:r>
              <a:rPr lang="en" sz="800">
                <a:solidFill>
                  <a:srgbClr val="E8BF6A"/>
                </a:solidFill>
                <a:latin typeface="Source Code Pro"/>
                <a:ea typeface="Source Code Pro"/>
                <a:cs typeface="Source Code Pro"/>
                <a:sym typeface="Source Code Pro"/>
              </a:rPr>
              <a:t>       &lt;label </a:t>
            </a:r>
            <a:r>
              <a:rPr lang="en" sz="800">
                <a:solidFill>
                  <a:srgbClr val="BABABA"/>
                </a:solidFill>
                <a:latin typeface="Source Code Pro"/>
                <a:ea typeface="Source Code Pro"/>
                <a:cs typeface="Source Code Pro"/>
                <a:sym typeface="Source Code Pro"/>
              </a:rPr>
              <a:t>htmlFor</a:t>
            </a:r>
            <a:r>
              <a:rPr lang="en" sz="800">
                <a:solidFill>
                  <a:srgbClr val="6A8759"/>
                </a:solidFill>
                <a:latin typeface="Source Code Pro"/>
                <a:ea typeface="Source Code Pro"/>
                <a:cs typeface="Source Code Pro"/>
                <a:sym typeface="Source Code Pro"/>
              </a:rPr>
              <a:t>="productType"</a:t>
            </a:r>
            <a:r>
              <a:rPr lang="en" sz="800">
                <a:solidFill>
                  <a:srgbClr val="E8BF6A"/>
                </a:solidFill>
                <a:latin typeface="Source Code Pro"/>
                <a:ea typeface="Source Code Pro"/>
                <a:cs typeface="Source Code Pro"/>
                <a:sym typeface="Source Code Pro"/>
              </a:rPr>
              <a:t>&gt;</a:t>
            </a:r>
            <a:r>
              <a:rPr lang="en" sz="800">
                <a:solidFill>
                  <a:srgbClr val="A9B7C6"/>
                </a:solidFill>
                <a:latin typeface="Source Code Pro"/>
                <a:ea typeface="Source Code Pro"/>
                <a:cs typeface="Source Code Pro"/>
                <a:sym typeface="Source Code Pro"/>
              </a:rPr>
              <a:t>Product type</a:t>
            </a:r>
            <a:r>
              <a:rPr lang="en" sz="800">
                <a:solidFill>
                  <a:srgbClr val="E8BF6A"/>
                </a:solidFill>
                <a:latin typeface="Source Code Pro"/>
                <a:ea typeface="Source Code Pro"/>
                <a:cs typeface="Source Code Pro"/>
                <a:sym typeface="Source Code Pro"/>
              </a:rPr>
              <a:t>&lt;/label&gt;</a:t>
            </a:r>
          </a:p>
          <a:p>
            <a:pPr lvl="0">
              <a:spcBef>
                <a:spcPts val="0"/>
              </a:spcBef>
              <a:buNone/>
            </a:pPr>
            <a:r>
              <a:rPr lang="en" sz="800">
                <a:solidFill>
                  <a:srgbClr val="E8BF6A"/>
                </a:solidFill>
                <a:latin typeface="Source Code Pro"/>
                <a:ea typeface="Source Code Pro"/>
                <a:cs typeface="Source Code Pro"/>
                <a:sym typeface="Source Code Pro"/>
              </a:rPr>
              <a:t>       &lt;Dropdown </a:t>
            </a:r>
            <a:r>
              <a:rPr lang="en" sz="800">
                <a:solidFill>
                  <a:srgbClr val="BABABA"/>
                </a:solidFill>
                <a:latin typeface="Source Code Pro"/>
                <a:ea typeface="Source Code Pro"/>
                <a:cs typeface="Source Code Pro"/>
                <a:sym typeface="Source Code Pro"/>
              </a:rPr>
              <a:t>listItems</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productTypes</a:t>
            </a:r>
            <a:r>
              <a:rPr lang="en" sz="800">
                <a:solidFill>
                  <a:srgbClr val="A9B7C6"/>
                </a:solidFill>
                <a:latin typeface="Source Code Pro"/>
                <a:ea typeface="Source Code Pro"/>
                <a:cs typeface="Source Code Pro"/>
                <a:sym typeface="Source Code Pro"/>
              </a:rPr>
              <a:t>}    </a:t>
            </a:r>
          </a:p>
          <a:p>
            <a:pPr lvl="0">
              <a:spcBef>
                <a:spcPts val="0"/>
              </a:spcBef>
              <a:buNone/>
            </a:pPr>
            <a:r>
              <a:rPr lang="en" sz="800">
                <a:solidFill>
                  <a:srgbClr val="BABABA"/>
                </a:solidFill>
                <a:latin typeface="Source Code Pro"/>
                <a:ea typeface="Source Code Pro"/>
                <a:cs typeface="Source Code Pro"/>
                <a:sym typeface="Source Code Pro"/>
              </a:rPr>
              <a:t>                 onSelectItem</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onProductTypeSelected</a:t>
            </a:r>
            <a:r>
              <a:rPr lang="en" sz="800">
                <a:solidFill>
                  <a:srgbClr val="A9B7C6"/>
                </a:solidFill>
                <a:latin typeface="Source Code Pro"/>
                <a:ea typeface="Source Code Pro"/>
                <a:cs typeface="Source Code Pro"/>
                <a:sym typeface="Source Code Pro"/>
              </a:rPr>
              <a:t>}</a:t>
            </a:r>
          </a:p>
          <a:p>
            <a:pPr lv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BABABA"/>
                </a:solidFill>
                <a:latin typeface="Source Code Pro"/>
                <a:ea typeface="Source Code Pro"/>
                <a:cs typeface="Source Code Pro"/>
                <a:sym typeface="Source Code Pro"/>
              </a:rPr>
              <a:t>selectedItem</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state</a:t>
            </a:r>
          </a:p>
          <a:p>
            <a:pPr marL="914400" lvl="0" indent="457200">
              <a:spcBef>
                <a:spcPts val="0"/>
              </a:spcBef>
              <a:buNone/>
            </a:pP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product</a:t>
            </a:r>
            <a:r>
              <a:rPr lang="en" sz="800">
                <a:solidFill>
                  <a:srgbClr val="A9B7C6"/>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get</a:t>
            </a:r>
            <a:r>
              <a:rPr lang="en" sz="800">
                <a:solidFill>
                  <a:srgbClr val="A9B7C6"/>
                </a:solidFill>
                <a:latin typeface="Source Code Pro"/>
                <a:ea typeface="Source Code Pro"/>
                <a:cs typeface="Source Code Pro"/>
                <a:sym typeface="Source Code Pro"/>
              </a:rPr>
              <a:t>(</a:t>
            </a:r>
            <a:r>
              <a:rPr lang="en" sz="800">
                <a:solidFill>
                  <a:srgbClr val="6A8759"/>
                </a:solidFill>
                <a:latin typeface="Source Code Pro"/>
                <a:ea typeface="Source Code Pro"/>
                <a:cs typeface="Source Code Pro"/>
                <a:sym typeface="Source Code Pro"/>
              </a:rPr>
              <a:t>'productType'</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/&gt;</a:t>
            </a:r>
          </a:p>
          <a:p>
            <a:pPr lvl="0">
              <a:spcBef>
                <a:spcPts val="0"/>
              </a:spcBef>
              <a:buNone/>
            </a:pPr>
            <a:r>
              <a:rPr lang="en" sz="800">
                <a:solidFill>
                  <a:srgbClr val="E8BF6A"/>
                </a:solidFill>
                <a:latin typeface="Source Code Pro"/>
                <a:ea typeface="Source Code Pro"/>
                <a:cs typeface="Source Code Pro"/>
                <a:sym typeface="Source Code Pro"/>
              </a:rPr>
              <a:t>   &lt;/div&gt;</a:t>
            </a:r>
          </a:p>
          <a:p>
            <a:pPr lvl="0" rtl="0">
              <a:spcBef>
                <a:spcPts val="0"/>
              </a:spcBef>
              <a:buNone/>
            </a:pPr>
            <a:endParaRPr sz="800" dirty="0">
              <a:solidFill>
                <a:srgbClr val="E8BF6A"/>
              </a:solidFill>
              <a:latin typeface="Source Code Pro"/>
              <a:ea typeface="Source Code Pro"/>
              <a:cs typeface="Source Code Pro"/>
              <a:sym typeface="Source Code Pro"/>
            </a:endParaRPr>
          </a:p>
          <a:p>
            <a:pPr lvl="0" rtl="0">
              <a:spcBef>
                <a:spcPts val="0"/>
              </a:spcBef>
              <a:buNone/>
            </a:pPr>
            <a:r>
              <a:rPr lang="en" sz="800">
                <a:solidFill>
                  <a:srgbClr val="E8BF6A"/>
                </a:solidFill>
                <a:latin typeface="Source Code Pro"/>
                <a:ea typeface="Source Code Pro"/>
                <a:cs typeface="Source Code Pro"/>
                <a:sym typeface="Source Code Pro"/>
              </a:rPr>
              <a:t>      ...</a:t>
            </a:r>
          </a:p>
          <a:p>
            <a:pPr lvl="0" rtl="0">
              <a:spcBef>
                <a:spcPts val="0"/>
              </a:spcBef>
              <a:buNone/>
            </a:pPr>
            <a:r>
              <a:rPr lang="en" sz="800">
                <a:solidFill>
                  <a:srgbClr val="E8BF6A"/>
                </a:solidFill>
                <a:latin typeface="Source Code Pro"/>
                <a:ea typeface="Source Code Pro"/>
                <a:cs typeface="Source Code Pro"/>
                <a:sym typeface="Source Code Pro"/>
              </a:rPr>
              <a:t>   &lt;div </a:t>
            </a:r>
            <a:r>
              <a:rPr lang="en" sz="800">
                <a:solidFill>
                  <a:srgbClr val="BABABA"/>
                </a:solidFill>
                <a:latin typeface="Source Code Pro"/>
                <a:ea typeface="Source Code Pro"/>
                <a:cs typeface="Source Code Pro"/>
                <a:sym typeface="Source Code Pro"/>
              </a:rPr>
              <a:t>className</a:t>
            </a:r>
            <a:r>
              <a:rPr lang="en" sz="800">
                <a:solidFill>
                  <a:srgbClr val="6A8759"/>
                </a:solidFill>
                <a:latin typeface="Source Code Pro"/>
                <a:ea typeface="Source Code Pro"/>
                <a:cs typeface="Source Code Pro"/>
                <a:sym typeface="Source Code Pro"/>
              </a:rPr>
              <a:t>="row"</a:t>
            </a:r>
            <a:r>
              <a:rPr lang="en" sz="800">
                <a:solidFill>
                  <a:srgbClr val="E8BF6A"/>
                </a:solidFill>
                <a:latin typeface="Source Code Pro"/>
                <a:ea typeface="Source Code Pro"/>
                <a:cs typeface="Source Code Pro"/>
                <a:sym typeface="Source Code Pro"/>
              </a:rPr>
              <a:t>&gt;</a:t>
            </a:r>
          </a:p>
          <a:p>
            <a:pPr lvl="0" rtl="0">
              <a:spcBef>
                <a:spcPts val="0"/>
              </a:spcBef>
              <a:buNone/>
            </a:pPr>
            <a:r>
              <a:rPr lang="en" sz="800">
                <a:solidFill>
                  <a:srgbClr val="E8BF6A"/>
                </a:solidFill>
                <a:latin typeface="Source Code Pro"/>
                <a:ea typeface="Source Code Pro"/>
                <a:cs typeface="Source Code Pro"/>
                <a:sym typeface="Source Code Pro"/>
              </a:rPr>
              <a:t>       &lt;input </a:t>
            </a:r>
            <a:r>
              <a:rPr lang="en" sz="800">
                <a:solidFill>
                  <a:srgbClr val="BABABA"/>
                </a:solidFill>
                <a:latin typeface="Source Code Pro"/>
                <a:ea typeface="Source Code Pro"/>
                <a:cs typeface="Source Code Pro"/>
                <a:sym typeface="Source Code Pro"/>
              </a:rPr>
              <a:t>type</a:t>
            </a:r>
            <a:r>
              <a:rPr lang="en" sz="800">
                <a:solidFill>
                  <a:srgbClr val="6A8759"/>
                </a:solidFill>
                <a:latin typeface="Source Code Pro"/>
                <a:ea typeface="Source Code Pro"/>
                <a:cs typeface="Source Code Pro"/>
                <a:sym typeface="Source Code Pro"/>
              </a:rPr>
              <a:t>="submit" </a:t>
            </a:r>
            <a:r>
              <a:rPr lang="en" sz="800">
                <a:solidFill>
                  <a:srgbClr val="BABABA"/>
                </a:solidFill>
                <a:latin typeface="Source Code Pro"/>
                <a:ea typeface="Source Code Pro"/>
                <a:cs typeface="Source Code Pro"/>
                <a:sym typeface="Source Code Pro"/>
              </a:rPr>
              <a:t>value</a:t>
            </a:r>
            <a:r>
              <a:rPr lang="en" sz="800">
                <a:solidFill>
                  <a:srgbClr val="6A8759"/>
                </a:solidFill>
                <a:latin typeface="Source Code Pro"/>
                <a:ea typeface="Source Code Pro"/>
                <a:cs typeface="Source Code Pro"/>
                <a:sym typeface="Source Code Pro"/>
              </a:rPr>
              <a:t>="Add" </a:t>
            </a:r>
            <a:r>
              <a:rPr lang="en" sz="800">
                <a:solidFill>
                  <a:srgbClr val="BABABA"/>
                </a:solidFill>
                <a:latin typeface="Source Code Pro"/>
                <a:ea typeface="Source Code Pro"/>
                <a:cs typeface="Source Code Pro"/>
                <a:sym typeface="Source Code Pro"/>
              </a:rPr>
              <a:t>onClick</a:t>
            </a:r>
            <a:r>
              <a:rPr lang="en" sz="800">
                <a:solidFill>
                  <a:srgbClr val="6A8759"/>
                </a:solidFill>
                <a:latin typeface="Source Code Pro"/>
                <a:ea typeface="Source Code Pro"/>
                <a:cs typeface="Source Code Pro"/>
                <a:sym typeface="Source Code Pro"/>
              </a:rPr>
              <a:t>=</a:t>
            </a:r>
            <a:r>
              <a:rPr lang="en" sz="800">
                <a:solidFill>
                  <a:srgbClr val="A9B7C6"/>
                </a:solidFill>
                <a:latin typeface="Source Code Pro"/>
                <a:ea typeface="Source Code Pro"/>
                <a:cs typeface="Source Code Pro"/>
                <a:sym typeface="Source Code Pro"/>
              </a:rPr>
              <a:t>{</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FFC66D"/>
                </a:solidFill>
                <a:latin typeface="Source Code Pro"/>
                <a:ea typeface="Source Code Pro"/>
                <a:cs typeface="Source Code Pro"/>
                <a:sym typeface="Source Code Pro"/>
              </a:rPr>
              <a:t>onSave</a:t>
            </a:r>
            <a:r>
              <a:rPr lang="en" sz="800">
                <a:solidFill>
                  <a:srgbClr val="A9B7C6"/>
                </a:solidFill>
                <a:latin typeface="Source Code Pro"/>
                <a:ea typeface="Source Code Pro"/>
                <a:cs typeface="Source Code Pro"/>
                <a:sym typeface="Source Code Pro"/>
              </a:rPr>
              <a:t>}</a:t>
            </a:r>
            <a:r>
              <a:rPr lang="en" sz="800">
                <a:solidFill>
                  <a:srgbClr val="E8BF6A"/>
                </a:solidFill>
                <a:latin typeface="Source Code Pro"/>
                <a:ea typeface="Source Code Pro"/>
                <a:cs typeface="Source Code Pro"/>
                <a:sym typeface="Source Code Pro"/>
              </a:rPr>
              <a:t>/&gt;</a:t>
            </a:r>
          </a:p>
          <a:p>
            <a:pPr lvl="0">
              <a:spcBef>
                <a:spcPts val="0"/>
              </a:spcBef>
              <a:buNone/>
            </a:pPr>
            <a:r>
              <a:rPr lang="en" sz="800">
                <a:solidFill>
                  <a:srgbClr val="E8BF6A"/>
                </a:solidFill>
                <a:latin typeface="Source Code Pro"/>
                <a:ea typeface="Source Code Pro"/>
                <a:cs typeface="Source Code Pro"/>
                <a:sym typeface="Source Code Pro"/>
              </a:rPr>
              <a:t>   &lt;/div&gt;</a:t>
            </a:r>
          </a:p>
          <a:p>
            <a:pPr lvl="0" rtl="0">
              <a:spcBef>
                <a:spcPts val="0"/>
              </a:spcBef>
              <a:buNone/>
            </a:pPr>
            <a:endParaRPr sz="800" dirty="0">
              <a:solidFill>
                <a:srgbClr val="E8BF6A"/>
              </a:solidFill>
              <a:latin typeface="Source Code Pro"/>
              <a:ea typeface="Source Code Pro"/>
              <a:cs typeface="Source Code Pro"/>
              <a:sym typeface="Source Code Pro"/>
            </a:endParaRPr>
          </a:p>
          <a:p>
            <a:pPr lvl="0" rtl="0">
              <a:spcBef>
                <a:spcPts val="0"/>
              </a:spcBef>
              <a:buNone/>
            </a:pPr>
            <a:r>
              <a:rPr lang="en" sz="800">
                <a:solidFill>
                  <a:srgbClr val="E8BF6A"/>
                </a:solidFill>
                <a:latin typeface="Source Code Pro"/>
                <a:ea typeface="Source Code Pro"/>
                <a:cs typeface="Source Code Pro"/>
                <a:sym typeface="Source Code Pro"/>
              </a:rPr>
              <a:t>&lt;/form&gt;</a:t>
            </a:r>
          </a:p>
        </p:txBody>
      </p:sp>
      <p:sp>
        <p:nvSpPr>
          <p:cNvPr id="171" name="Shape 171"/>
          <p:cNvSpPr/>
          <p:nvPr/>
        </p:nvSpPr>
        <p:spPr>
          <a:xfrm>
            <a:off x="5223750" y="3046834"/>
            <a:ext cx="3248700" cy="5268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2" name="Shape 172"/>
          <p:cNvSpPr/>
          <p:nvPr/>
        </p:nvSpPr>
        <p:spPr>
          <a:xfrm>
            <a:off x="2985951" y="2528934"/>
            <a:ext cx="1491000" cy="2376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15</a:t>
            </a:fld>
            <a:endParaRPr lang="en"/>
          </a:p>
        </p:txBody>
      </p:sp>
      <p:sp>
        <p:nvSpPr>
          <p:cNvPr id="178" name="Shape 178"/>
          <p:cNvSpPr txBox="1"/>
          <p:nvPr/>
        </p:nvSpPr>
        <p:spPr>
          <a:xfrm>
            <a:off x="255575" y="825350"/>
            <a:ext cx="8711100" cy="3752700"/>
          </a:xfrm>
          <a:prstGeom prst="rect">
            <a:avLst/>
          </a:prstGeom>
          <a:noFill/>
          <a:ln>
            <a:noFill/>
          </a:ln>
        </p:spPr>
        <p:txBody>
          <a:bodyPr lIns="91425" tIns="91425" rIns="91425" bIns="91425" anchor="ctr" anchorCtr="0">
            <a:noAutofit/>
          </a:bodyPr>
          <a:lstStyle/>
          <a:p>
            <a:pPr lvl="0" rtl="0">
              <a:spcBef>
                <a:spcPts val="0"/>
              </a:spcBef>
              <a:buNone/>
            </a:pP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productForm </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.formBuilder.</a:t>
            </a:r>
            <a:r>
              <a:rPr lang="en" sz="1100" dirty="0">
                <a:solidFill>
                  <a:srgbClr val="FFC66D"/>
                </a:solidFill>
                <a:latin typeface="Source Code Pro"/>
                <a:ea typeface="Source Code Pro"/>
                <a:cs typeface="Source Code Pro"/>
                <a:sym typeface="Source Code Pro"/>
              </a:rPr>
              <a:t>group</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name</a:t>
            </a:r>
            <a:r>
              <a:rPr lang="en" sz="1100" dirty="0">
                <a:solidFill>
                  <a:srgbClr val="A9B7C6"/>
                </a:solidFill>
                <a:latin typeface="Source Code Pro"/>
                <a:ea typeface="Source Code Pro"/>
                <a:cs typeface="Source Code Pro"/>
                <a:sym typeface="Source Code Pro"/>
              </a:rPr>
              <a:t>: [</a:t>
            </a:r>
            <a:r>
              <a:rPr lang="en" sz="1100" dirty="0">
                <a:solidFill>
                  <a:srgbClr val="6A8759"/>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Validators.</a:t>
            </a:r>
            <a:r>
              <a:rPr lang="en" sz="1100" i="1" dirty="0">
                <a:solidFill>
                  <a:srgbClr val="FFC66D"/>
                </a:solidFill>
                <a:latin typeface="Source Code Pro"/>
                <a:ea typeface="Source Code Pro"/>
                <a:cs typeface="Source Code Pro"/>
                <a:sym typeface="Source Code Pro"/>
              </a:rPr>
              <a:t>required</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productType</a:t>
            </a:r>
            <a:r>
              <a:rPr lang="en" sz="1100" dirty="0">
                <a:solidFill>
                  <a:srgbClr val="A9B7C6"/>
                </a:solidFill>
                <a:latin typeface="Source Code Pro"/>
                <a:ea typeface="Source Code Pro"/>
                <a:cs typeface="Source Code Pro"/>
                <a:sym typeface="Source Code Pro"/>
              </a:rPr>
              <a:t>: </a:t>
            </a:r>
            <a:r>
              <a:rPr lang="en" sz="1100" dirty="0">
                <a:solidFill>
                  <a:srgbClr val="6A8759"/>
                </a:solidFill>
                <a:latin typeface="Source Code Pro"/>
                <a:ea typeface="Source Code Pro"/>
                <a:cs typeface="Source Code Pro"/>
                <a:sym typeface="Source Code Pro"/>
              </a:rPr>
              <a:t>'Dairy'</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badIngredients</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.formBuilder.</a:t>
            </a:r>
            <a:r>
              <a:rPr lang="en" sz="1100" dirty="0">
                <a:solidFill>
                  <a:srgbClr val="FFC66D"/>
                </a:solidFill>
                <a:latin typeface="Source Code Pro"/>
                <a:ea typeface="Source Code Pro"/>
                <a:cs typeface="Source Code Pro"/>
                <a:sym typeface="Source Code Pro"/>
              </a:rPr>
              <a:t>array</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getBadIngredients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map</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createIngredientFormControl</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goodIngredients</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.formBuilder.</a:t>
            </a:r>
            <a:r>
              <a:rPr lang="en" sz="1100" dirty="0">
                <a:solidFill>
                  <a:srgbClr val="FFC66D"/>
                </a:solidFill>
                <a:latin typeface="Source Code Pro"/>
                <a:ea typeface="Source Code Pro"/>
                <a:cs typeface="Source Code Pro"/>
                <a:sym typeface="Source Code Pro"/>
              </a:rPr>
              <a:t>array</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getGoodIngredients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map</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createIngredientFormControl</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rtl="0">
              <a:spcBef>
                <a:spcPts val="0"/>
              </a:spcBef>
              <a:buNone/>
            </a:pPr>
            <a:endParaRPr sz="1100" dirty="0">
              <a:solidFill>
                <a:srgbClr val="CC7832"/>
              </a:solidFill>
              <a:latin typeface="Source Code Pro"/>
              <a:ea typeface="Source Code Pro"/>
              <a:cs typeface="Source Code Pro"/>
              <a:sym typeface="Source Code Pro"/>
            </a:endParaRPr>
          </a:p>
          <a:p>
            <a:pPr lvl="0" rtl="0">
              <a:spcBef>
                <a:spcPts val="0"/>
              </a:spcBef>
              <a:buNone/>
            </a:pP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productForm</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valueChanges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subscribe</a:t>
            </a:r>
            <a:r>
              <a:rPr lang="en" sz="1100" dirty="0">
                <a:solidFill>
                  <a:srgbClr val="A9B7C6"/>
                </a:solidFill>
                <a:latin typeface="Source Code Pro"/>
                <a:ea typeface="Source Code Pro"/>
                <a:cs typeface="Source Code Pro"/>
                <a:sym typeface="Source Code Pro"/>
              </a:rPr>
              <a:t>((value) =&gt;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if </a:t>
            </a:r>
            <a:r>
              <a:rPr lang="en" sz="1100" dirty="0">
                <a:solidFill>
                  <a:srgbClr val="A9B7C6"/>
                </a:solidFill>
                <a:latin typeface="Source Code Pro"/>
                <a:ea typeface="Source Code Pro"/>
                <a:cs typeface="Source Code Pro"/>
                <a:sym typeface="Source Code Pro"/>
              </a:rPr>
              <a:t>(value &amp;&amp; value.</a:t>
            </a:r>
            <a:r>
              <a:rPr lang="en" sz="1100" dirty="0">
                <a:solidFill>
                  <a:srgbClr val="9876AA"/>
                </a:solidFill>
                <a:latin typeface="Source Code Pro"/>
                <a:ea typeface="Source Code Pro"/>
                <a:cs typeface="Source Code Pro"/>
                <a:sym typeface="Source Code Pro"/>
              </a:rPr>
              <a:t>goodIngredients </a:t>
            </a:r>
            <a:r>
              <a:rPr lang="en" sz="1100" dirty="0">
                <a:solidFill>
                  <a:srgbClr val="A9B7C6"/>
                </a:solidFill>
                <a:latin typeface="Source Code Pro"/>
                <a:ea typeface="Source Code Pro"/>
                <a:cs typeface="Source Code Pro"/>
                <a:sym typeface="Source Code Pro"/>
              </a:rPr>
              <a:t>&amp;&amp; value.</a:t>
            </a:r>
            <a:r>
              <a:rPr lang="en" sz="1100" dirty="0">
                <a:solidFill>
                  <a:srgbClr val="9876AA"/>
                </a:solidFill>
                <a:latin typeface="Source Code Pro"/>
                <a:ea typeface="Source Code Pro"/>
                <a:cs typeface="Source Code Pro"/>
                <a:sym typeface="Source Code Pro"/>
              </a:rPr>
              <a:t>badIngredients</a:t>
            </a:r>
            <a:r>
              <a:rPr lang="en" sz="1100" dirty="0">
                <a:solidFill>
                  <a:srgbClr val="A9B7C6"/>
                </a:solidFill>
                <a:latin typeface="Source Code Pro"/>
                <a:ea typeface="Source Code Pro"/>
                <a:cs typeface="Source Code Pro"/>
                <a:sym typeface="Source Code Pro"/>
              </a:rPr>
              <a:t>)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calculate</a:t>
            </a:r>
            <a:r>
              <a:rPr lang="en" sz="1100" dirty="0">
                <a:solidFill>
                  <a:srgbClr val="A9B7C6"/>
                </a:solidFill>
                <a:latin typeface="Source Code Pro"/>
                <a:ea typeface="Source Code Pro"/>
                <a:cs typeface="Source Code Pro"/>
                <a:sym typeface="Source Code Pro"/>
              </a:rPr>
              <a:t>({value</a:t>
            </a: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valid</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true</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p:txBody>
      </p:sp>
      <p:sp>
        <p:nvSpPr>
          <p:cNvPr id="179" name="Shape 179"/>
          <p:cNvSpPr/>
          <p:nvPr/>
        </p:nvSpPr>
        <p:spPr>
          <a:xfrm>
            <a:off x="463275" y="1863979"/>
            <a:ext cx="3248700" cy="1848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0" name="Shape 180"/>
          <p:cNvSpPr/>
          <p:nvPr/>
        </p:nvSpPr>
        <p:spPr>
          <a:xfrm>
            <a:off x="314725" y="2871275"/>
            <a:ext cx="4623600" cy="1848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84"/>
        <p:cNvGrpSpPr/>
        <p:nvPr/>
      </p:nvGrpSpPr>
      <p:grpSpPr>
        <a:xfrm>
          <a:off x="0" y="0"/>
          <a:ext cx="0" cy="0"/>
          <a:chOff x="0" y="0"/>
          <a:chExt cx="0" cy="0"/>
        </a:xfrm>
      </p:grpSpPr>
      <p:sp>
        <p:nvSpPr>
          <p:cNvPr id="185" name="Shape 18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16</a:t>
            </a:fld>
            <a:endParaRPr lang="en"/>
          </a:p>
        </p:txBody>
      </p:sp>
      <p:sp>
        <p:nvSpPr>
          <p:cNvPr id="186" name="Shape 186"/>
          <p:cNvSpPr txBox="1"/>
          <p:nvPr/>
        </p:nvSpPr>
        <p:spPr>
          <a:xfrm>
            <a:off x="1160750" y="873200"/>
            <a:ext cx="6272400" cy="2964600"/>
          </a:xfrm>
          <a:prstGeom prst="rect">
            <a:avLst/>
          </a:prstGeom>
          <a:noFill/>
          <a:ln>
            <a:noFill/>
          </a:ln>
        </p:spPr>
        <p:txBody>
          <a:bodyPr lIns="91425" tIns="91425" rIns="91425" bIns="91425" anchor="ctr" anchorCtr="0">
            <a:noAutofit/>
          </a:bodyPr>
          <a:lstStyle/>
          <a:p>
            <a:pPr lvl="0" rtl="0">
              <a:spcBef>
                <a:spcPts val="0"/>
              </a:spcBef>
              <a:buNone/>
            </a:pPr>
            <a:r>
              <a:rPr lang="en" b="1">
                <a:solidFill>
                  <a:srgbClr val="CC7832"/>
                </a:solidFill>
                <a:latin typeface="Source Code Pro"/>
                <a:ea typeface="Source Code Pro"/>
                <a:cs typeface="Source Code Pro"/>
                <a:sym typeface="Source Code Pro"/>
              </a:rPr>
              <a:t>const </a:t>
            </a:r>
            <a:r>
              <a:rPr lang="en">
                <a:solidFill>
                  <a:srgbClr val="FFC66D"/>
                </a:solidFill>
                <a:latin typeface="Source Code Pro"/>
                <a:ea typeface="Source Code Pro"/>
                <a:cs typeface="Source Code Pro"/>
                <a:sym typeface="Source Code Pro"/>
              </a:rPr>
              <a:t>createIngredientFormControl </a:t>
            </a:r>
            <a:r>
              <a:rPr lang="en">
                <a:solidFill>
                  <a:srgbClr val="A9B7C6"/>
                </a:solidFill>
                <a:latin typeface="Source Code Pro"/>
                <a:ea typeface="Source Code Pro"/>
                <a:cs typeface="Source Code Pro"/>
                <a:sym typeface="Source Code Pro"/>
              </a:rPr>
              <a:t>= (key) =&gt; {</a:t>
            </a:r>
          </a:p>
          <a:p>
            <a:pPr lvl="0" rtl="0">
              <a:spcBef>
                <a:spcPts val="0"/>
              </a:spcBef>
              <a:buNone/>
            </a:pP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return </a:t>
            </a:r>
            <a:r>
              <a:rPr lang="en">
                <a:solidFill>
                  <a:srgbClr val="A9B7C6"/>
                </a:solidFill>
                <a:latin typeface="Source Code Pro"/>
                <a:ea typeface="Source Code Pro"/>
                <a:cs typeface="Source Code Pro"/>
                <a:sym typeface="Source Code Pro"/>
              </a:rPr>
              <a:t>formBuilder.</a:t>
            </a:r>
            <a:r>
              <a:rPr lang="en">
                <a:solidFill>
                  <a:srgbClr val="FFC66D"/>
                </a:solidFill>
                <a:latin typeface="Source Code Pro"/>
                <a:ea typeface="Source Code Pro"/>
                <a:cs typeface="Source Code Pro"/>
                <a:sym typeface="Source Code Pro"/>
              </a:rPr>
              <a:t>group</a:t>
            </a:r>
            <a:r>
              <a:rPr lang="en">
                <a:solidFill>
                  <a:srgbClr val="A9B7C6"/>
                </a:solidFill>
                <a:latin typeface="Source Code Pro"/>
                <a:ea typeface="Source Code Pro"/>
                <a:cs typeface="Source Code Pro"/>
                <a:sym typeface="Source Code Pro"/>
              </a:rPr>
              <a:t>({</a:t>
            </a: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9876AA"/>
                </a:solidFill>
                <a:latin typeface="Source Code Pro"/>
                <a:ea typeface="Source Code Pro"/>
                <a:cs typeface="Source Code Pro"/>
                <a:sym typeface="Source Code Pro"/>
              </a:rPr>
              <a:t>type</a:t>
            </a:r>
            <a:r>
              <a:rPr lang="en">
                <a:solidFill>
                  <a:srgbClr val="A9B7C6"/>
                </a:solidFill>
                <a:latin typeface="Source Code Pro"/>
                <a:ea typeface="Source Code Pro"/>
                <a:cs typeface="Source Code Pro"/>
                <a:sym typeface="Source Code Pro"/>
              </a:rPr>
              <a:t>: key</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9876AA"/>
                </a:solidFill>
                <a:latin typeface="Source Code Pro"/>
                <a:ea typeface="Source Code Pro"/>
                <a:cs typeface="Source Code Pro"/>
                <a:sym typeface="Source Code Pro"/>
              </a:rPr>
              <a:t>amount</a:t>
            </a:r>
            <a:r>
              <a:rPr lang="en">
                <a:solidFill>
                  <a:srgbClr val="A9B7C6"/>
                </a:solidFill>
                <a:latin typeface="Source Code Pro"/>
                <a:ea typeface="Source Code Pro"/>
                <a:cs typeface="Source Code Pro"/>
                <a:sym typeface="Source Code Pro"/>
              </a:rPr>
              <a:t>: [</a:t>
            </a:r>
            <a:r>
              <a:rPr lang="en">
                <a:solidFill>
                  <a:srgbClr val="6897BB"/>
                </a:solidFill>
                <a:latin typeface="Source Code Pro"/>
                <a:ea typeface="Source Code Pro"/>
                <a:cs typeface="Source Code Pro"/>
                <a:sym typeface="Source Code Pro"/>
              </a:rPr>
              <a:t>0</a:t>
            </a:r>
            <a:r>
              <a:rPr lang="en">
                <a:solidFill>
                  <a:srgbClr val="CC7832"/>
                </a:solidFill>
                <a:latin typeface="Source Code Pro"/>
                <a:ea typeface="Source Code Pro"/>
                <a:cs typeface="Source Code Pro"/>
                <a:sym typeface="Source Code Pro"/>
              </a:rPr>
              <a:t>, </a:t>
            </a:r>
            <a:r>
              <a:rPr lang="en">
                <a:solidFill>
                  <a:srgbClr val="FFC66D"/>
                </a:solidFill>
                <a:latin typeface="Source Code Pro"/>
                <a:ea typeface="Source Code Pro"/>
                <a:cs typeface="Source Code Pro"/>
                <a:sym typeface="Source Code Pro"/>
              </a:rPr>
              <a:t>createAmountValidator</a:t>
            </a:r>
            <a:r>
              <a:rPr lang="en">
                <a:solidFill>
                  <a:srgbClr val="A9B7C6"/>
                </a:solidFill>
                <a:latin typeface="Source Code Pro"/>
                <a:ea typeface="Source Code Pro"/>
                <a:cs typeface="Source Code Pro"/>
                <a:sym typeface="Source Code Pro"/>
              </a:rPr>
              <a:t>(key)]</a:t>
            </a:r>
          </a:p>
          <a:p>
            <a:pPr lvl="0" rtl="0">
              <a:spcBef>
                <a:spcPts val="0"/>
              </a:spcBef>
              <a:buNone/>
            </a:pPr>
            <a:r>
              <a:rPr lang="en">
                <a:solidFill>
                  <a:srgbClr val="A9B7C6"/>
                </a:solidFill>
                <a:latin typeface="Source Code Pro"/>
                <a:ea typeface="Source Code Pro"/>
                <a:cs typeface="Source Code Pro"/>
                <a:sym typeface="Source Code Pro"/>
              </a:rPr>
              <a:t>       }</a:t>
            </a: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A9B7C6"/>
                </a:solidFill>
                <a:latin typeface="Source Code Pro"/>
                <a:ea typeface="Source Code Pro"/>
                <a:cs typeface="Source Code Pro"/>
                <a:sym typeface="Source Code Pro"/>
              </a:rPr>
              <a:t>}</a:t>
            </a:r>
            <a:r>
              <a:rPr lang="en">
                <a:solidFill>
                  <a:srgbClr val="CC7832"/>
                </a:solidFill>
                <a:latin typeface="Source Code Pro"/>
                <a:ea typeface="Source Code Pro"/>
                <a:cs typeface="Source Code Pro"/>
                <a:sym typeface="Source Code Pro"/>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90"/>
        <p:cNvGrpSpPr/>
        <p:nvPr/>
      </p:nvGrpSpPr>
      <p:grpSpPr>
        <a:xfrm>
          <a:off x="0" y="0"/>
          <a:ext cx="0" cy="0"/>
          <a:chOff x="0" y="0"/>
          <a:chExt cx="0" cy="0"/>
        </a:xfrm>
      </p:grpSpPr>
      <p:sp>
        <p:nvSpPr>
          <p:cNvPr id="191" name="Shape 19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17</a:t>
            </a:fld>
            <a:endParaRPr lang="en"/>
          </a:p>
        </p:txBody>
      </p:sp>
      <p:sp>
        <p:nvSpPr>
          <p:cNvPr id="192" name="Shape 192"/>
          <p:cNvSpPr txBox="1"/>
          <p:nvPr/>
        </p:nvSpPr>
        <p:spPr>
          <a:xfrm>
            <a:off x="1206061" y="851900"/>
            <a:ext cx="7877713" cy="3000000"/>
          </a:xfrm>
          <a:prstGeom prst="rect">
            <a:avLst/>
          </a:prstGeom>
          <a:noFill/>
          <a:ln>
            <a:noFill/>
          </a:ln>
        </p:spPr>
        <p:txBody>
          <a:bodyPr lIns="91425" tIns="91425" rIns="91425" bIns="91425" anchor="ctr" anchorCtr="0">
            <a:noAutofit/>
          </a:bodyPr>
          <a:lstStyle/>
          <a:p>
            <a:pPr lvl="0">
              <a:spcBef>
                <a:spcPts val="0"/>
              </a:spcBef>
              <a:buNone/>
            </a:pPr>
            <a:r>
              <a:rPr lang="en" b="1" dirty="0">
                <a:solidFill>
                  <a:srgbClr val="CC7832"/>
                </a:solidFill>
                <a:latin typeface="Source Code Pro"/>
                <a:ea typeface="Source Code Pro"/>
                <a:cs typeface="Source Code Pro"/>
                <a:sym typeface="Source Code Pro"/>
              </a:rPr>
              <a:t>const </a:t>
            </a:r>
            <a:r>
              <a:rPr lang="en" dirty="0">
                <a:solidFill>
                  <a:srgbClr val="FFC66D"/>
                </a:solidFill>
                <a:latin typeface="Source Code Pro"/>
                <a:ea typeface="Source Code Pro"/>
                <a:cs typeface="Source Code Pro"/>
                <a:sym typeface="Source Code Pro"/>
              </a:rPr>
              <a:t>createAmountValidator </a:t>
            </a:r>
            <a:r>
              <a:rPr lang="en" dirty="0">
                <a:solidFill>
                  <a:srgbClr val="A9B7C6"/>
                </a:solidFill>
                <a:latin typeface="Source Code Pro"/>
                <a:ea typeface="Source Code Pro"/>
                <a:cs typeface="Source Code Pro"/>
                <a:sym typeface="Source Code Pro"/>
              </a:rPr>
              <a:t>= (key) =&gt; {</a:t>
            </a:r>
          </a:p>
          <a:p>
            <a:pPr lvl="0">
              <a:spcBef>
                <a:spcPts val="0"/>
              </a:spcBef>
              <a:buNone/>
            </a:pPr>
            <a:r>
              <a:rPr lang="en" dirty="0">
                <a:solidFill>
                  <a:srgbClr val="A9B7C6"/>
                </a:solidFill>
                <a:latin typeface="Source Code Pro"/>
                <a:ea typeface="Source Code Pro"/>
                <a:cs typeface="Source Code Pro"/>
                <a:sym typeface="Source Code Pro"/>
              </a:rPr>
              <a:t> </a:t>
            </a:r>
            <a:r>
              <a:rPr lang="en" b="1" dirty="0">
                <a:solidFill>
                  <a:srgbClr val="CC7832"/>
                </a:solidFill>
                <a:latin typeface="Source Code Pro"/>
                <a:ea typeface="Source Code Pro"/>
                <a:cs typeface="Source Code Pro"/>
                <a:sym typeface="Source Code Pro"/>
              </a:rPr>
              <a:t>const </a:t>
            </a:r>
            <a:r>
              <a:rPr lang="en" dirty="0">
                <a:solidFill>
                  <a:srgbClr val="A9B7C6"/>
                </a:solidFill>
                <a:latin typeface="Source Code Pro"/>
                <a:ea typeface="Source Code Pro"/>
                <a:cs typeface="Source Code Pro"/>
                <a:sym typeface="Source Code Pro"/>
              </a:rPr>
              <a:t>maxValue = </a:t>
            </a:r>
            <a:r>
              <a:rPr lang="en" b="1" dirty="0">
                <a:solidFill>
                  <a:srgbClr val="CC7832"/>
                </a:solidFill>
                <a:latin typeface="Source Code Pro"/>
                <a:ea typeface="Source Code Pro"/>
                <a:cs typeface="Source Code Pro"/>
                <a:sym typeface="Source Code Pro"/>
              </a:rPr>
              <a:t>this</a:t>
            </a:r>
            <a:r>
              <a:rPr lang="en" dirty="0">
                <a:solidFill>
                  <a:srgbClr val="A9B7C6"/>
                </a:solidFill>
                <a:latin typeface="Source Code Pro"/>
                <a:ea typeface="Source Code Pro"/>
                <a:cs typeface="Source Code Pro"/>
                <a:sym typeface="Source Code Pro"/>
              </a:rPr>
              <a:t>.ingredientService.</a:t>
            </a:r>
            <a:r>
              <a:rPr lang="en" dirty="0">
                <a:solidFill>
                  <a:srgbClr val="FFC66D"/>
                </a:solidFill>
                <a:latin typeface="Source Code Pro"/>
                <a:ea typeface="Source Code Pro"/>
                <a:cs typeface="Source Code Pro"/>
                <a:sym typeface="Source Code Pro"/>
              </a:rPr>
              <a:t>getIngredientMaxValue</a:t>
            </a:r>
            <a:r>
              <a:rPr lang="en" dirty="0">
                <a:solidFill>
                  <a:srgbClr val="A9B7C6"/>
                </a:solidFill>
                <a:latin typeface="Source Code Pro"/>
                <a:ea typeface="Source Code Pro"/>
                <a:cs typeface="Source Code Pro"/>
                <a:sym typeface="Source Code Pro"/>
              </a:rPr>
              <a:t>(key)</a:t>
            </a:r>
            <a:r>
              <a:rPr lang="en" dirty="0">
                <a:solidFill>
                  <a:srgbClr val="CC7832"/>
                </a:solidFill>
                <a:latin typeface="Source Code Pro"/>
                <a:ea typeface="Source Code Pro"/>
                <a:cs typeface="Source Code Pro"/>
                <a:sym typeface="Source Code Pro"/>
              </a:rPr>
              <a:t>;</a:t>
            </a:r>
          </a:p>
          <a:p>
            <a:pPr lvl="0">
              <a:spcBef>
                <a:spcPts val="0"/>
              </a:spcBef>
              <a:buNone/>
            </a:pPr>
            <a:r>
              <a:rPr lang="en" dirty="0">
                <a:solidFill>
                  <a:srgbClr val="CC7832"/>
                </a:solidFill>
                <a:latin typeface="Source Code Pro"/>
                <a:ea typeface="Source Code Pro"/>
                <a:cs typeface="Source Code Pro"/>
                <a:sym typeface="Source Code Pro"/>
              </a:rPr>
              <a:t> </a:t>
            </a:r>
            <a:r>
              <a:rPr lang="en" b="1" dirty="0">
                <a:solidFill>
                  <a:srgbClr val="CC7832"/>
                </a:solidFill>
                <a:latin typeface="Source Code Pro"/>
                <a:ea typeface="Source Code Pro"/>
                <a:cs typeface="Source Code Pro"/>
                <a:sym typeface="Source Code Pro"/>
              </a:rPr>
              <a:t>return </a:t>
            </a:r>
            <a:r>
              <a:rPr lang="en" dirty="0">
                <a:solidFill>
                  <a:srgbClr val="A9B7C6"/>
                </a:solidFill>
                <a:latin typeface="Source Code Pro"/>
                <a:ea typeface="Source Code Pro"/>
                <a:cs typeface="Source Code Pro"/>
                <a:sym typeface="Source Code Pro"/>
              </a:rPr>
              <a:t>(c: FormControl) =&gt; {</a:t>
            </a:r>
          </a:p>
          <a:p>
            <a:pPr lvl="0">
              <a:spcBef>
                <a:spcPts val="0"/>
              </a:spcBef>
              <a:buNone/>
            </a:pPr>
            <a:r>
              <a:rPr lang="en" dirty="0">
                <a:solidFill>
                  <a:srgbClr val="A9B7C6"/>
                </a:solidFill>
                <a:latin typeface="Source Code Pro"/>
                <a:ea typeface="Source Code Pro"/>
                <a:cs typeface="Source Code Pro"/>
                <a:sym typeface="Source Code Pro"/>
              </a:rPr>
              <a:t>   </a:t>
            </a:r>
            <a:r>
              <a:rPr lang="en" b="1" dirty="0">
                <a:solidFill>
                  <a:srgbClr val="CC7832"/>
                </a:solidFill>
                <a:latin typeface="Source Code Pro"/>
                <a:ea typeface="Source Code Pro"/>
                <a:cs typeface="Source Code Pro"/>
                <a:sym typeface="Source Code Pro"/>
              </a:rPr>
              <a:t>return </a:t>
            </a:r>
            <a:r>
              <a:rPr lang="en" dirty="0">
                <a:solidFill>
                  <a:srgbClr val="A9B7C6"/>
                </a:solidFill>
                <a:latin typeface="Source Code Pro"/>
                <a:ea typeface="Source Code Pro"/>
                <a:cs typeface="Source Code Pro"/>
                <a:sym typeface="Source Code Pro"/>
              </a:rPr>
              <a:t>c.</a:t>
            </a:r>
            <a:r>
              <a:rPr lang="en" dirty="0">
                <a:solidFill>
                  <a:srgbClr val="9876AA"/>
                </a:solidFill>
                <a:latin typeface="Source Code Pro"/>
                <a:ea typeface="Source Code Pro"/>
                <a:cs typeface="Source Code Pro"/>
                <a:sym typeface="Source Code Pro"/>
              </a:rPr>
              <a:t>value </a:t>
            </a:r>
            <a:r>
              <a:rPr lang="en" dirty="0">
                <a:solidFill>
                  <a:srgbClr val="A9B7C6"/>
                </a:solidFill>
                <a:latin typeface="Source Code Pro"/>
                <a:ea typeface="Source Code Pro"/>
                <a:cs typeface="Source Code Pro"/>
                <a:sym typeface="Source Code Pro"/>
              </a:rPr>
              <a:t>&lt;= maxValue ? </a:t>
            </a:r>
            <a:r>
              <a:rPr lang="en" b="1" dirty="0">
                <a:solidFill>
                  <a:srgbClr val="CC7832"/>
                </a:solidFill>
                <a:latin typeface="Source Code Pro"/>
                <a:ea typeface="Source Code Pro"/>
                <a:cs typeface="Source Code Pro"/>
                <a:sym typeface="Source Code Pro"/>
              </a:rPr>
              <a:t>null </a:t>
            </a:r>
            <a:r>
              <a:rPr lang="en" dirty="0">
                <a:solidFill>
                  <a:srgbClr val="A9B7C6"/>
                </a:solidFill>
                <a:latin typeface="Source Code Pro"/>
                <a:ea typeface="Source Code Pro"/>
                <a:cs typeface="Source Code Pro"/>
                <a:sym typeface="Source Code Pro"/>
              </a:rPr>
              <a:t>: {</a:t>
            </a:r>
          </a:p>
          <a:p>
            <a:pPr lvl="0">
              <a:spcBef>
                <a:spcPts val="0"/>
              </a:spcBef>
              <a:buNone/>
            </a:pPr>
            <a:r>
              <a:rPr lang="en" dirty="0">
                <a:solidFill>
                  <a:srgbClr val="A9B7C6"/>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validateAmount</a:t>
            </a:r>
            <a:r>
              <a:rPr lang="en" dirty="0">
                <a:solidFill>
                  <a:srgbClr val="A9B7C6"/>
                </a:solidFill>
                <a:latin typeface="Source Code Pro"/>
                <a:ea typeface="Source Code Pro"/>
                <a:cs typeface="Source Code Pro"/>
                <a:sym typeface="Source Code Pro"/>
              </a:rPr>
              <a:t>: {</a:t>
            </a:r>
          </a:p>
          <a:p>
            <a:pPr lvl="0">
              <a:spcBef>
                <a:spcPts val="0"/>
              </a:spcBef>
              <a:buNone/>
            </a:pPr>
            <a:r>
              <a:rPr lang="en" dirty="0">
                <a:solidFill>
                  <a:srgbClr val="A9B7C6"/>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valid</a:t>
            </a:r>
            <a:r>
              <a:rPr lang="en" dirty="0">
                <a:solidFill>
                  <a:srgbClr val="A9B7C6"/>
                </a:solidFill>
                <a:latin typeface="Source Code Pro"/>
                <a:ea typeface="Source Code Pro"/>
                <a:cs typeface="Source Code Pro"/>
                <a:sym typeface="Source Code Pro"/>
              </a:rPr>
              <a:t>: </a:t>
            </a:r>
            <a:r>
              <a:rPr lang="en" b="1" dirty="0">
                <a:solidFill>
                  <a:srgbClr val="CC7832"/>
                </a:solidFill>
                <a:latin typeface="Source Code Pro"/>
                <a:ea typeface="Source Code Pro"/>
                <a:cs typeface="Source Code Pro"/>
                <a:sym typeface="Source Code Pro"/>
              </a:rPr>
              <a:t>false</a:t>
            </a:r>
          </a:p>
          <a:p>
            <a:pPr lvl="0">
              <a:spcBef>
                <a:spcPts val="0"/>
              </a:spcBef>
              <a:buNone/>
            </a:pPr>
            <a:r>
              <a:rPr lang="en" b="1" dirty="0">
                <a:solidFill>
                  <a:srgbClr val="CC7832"/>
                </a:solidFill>
                <a:latin typeface="Source Code Pro"/>
                <a:ea typeface="Source Code Pro"/>
                <a:cs typeface="Source Code Pro"/>
                <a:sym typeface="Source Code Pro"/>
              </a:rPr>
              <a:t>       </a:t>
            </a:r>
            <a:r>
              <a:rPr lang="en" dirty="0">
                <a:solidFill>
                  <a:srgbClr val="A9B7C6"/>
                </a:solidFill>
                <a:latin typeface="Source Code Pro"/>
                <a:ea typeface="Source Code Pro"/>
                <a:cs typeface="Source Code Pro"/>
                <a:sym typeface="Source Code Pro"/>
              </a:rPr>
              <a:t>}</a:t>
            </a:r>
          </a:p>
          <a:p>
            <a:pPr lvl="0">
              <a:spcBef>
                <a:spcPts val="0"/>
              </a:spcBef>
              <a:buNone/>
            </a:pPr>
            <a:r>
              <a:rPr lang="en" dirty="0">
                <a:solidFill>
                  <a:srgbClr val="A9B7C6"/>
                </a:solidFill>
                <a:latin typeface="Source Code Pro"/>
                <a:ea typeface="Source Code Pro"/>
                <a:cs typeface="Source Code Pro"/>
                <a:sym typeface="Source Code Pro"/>
              </a:rPr>
              <a:t>     }</a:t>
            </a:r>
            <a:r>
              <a:rPr lang="en" dirty="0">
                <a:solidFill>
                  <a:srgbClr val="CC7832"/>
                </a:solidFill>
                <a:latin typeface="Source Code Pro"/>
                <a:ea typeface="Source Code Pro"/>
                <a:cs typeface="Source Code Pro"/>
                <a:sym typeface="Source Code Pro"/>
              </a:rPr>
              <a:t>;</a:t>
            </a:r>
          </a:p>
          <a:p>
            <a:pPr lv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A9B7C6"/>
                </a:solidFill>
                <a:latin typeface="Source Code Pro"/>
                <a:ea typeface="Source Code Pro"/>
                <a:cs typeface="Source Code Pro"/>
                <a:sym typeface="Source Code Pro"/>
              </a:rPr>
              <a:t>}</a:t>
            </a:r>
            <a:r>
              <a:rPr lang="en" dirty="0">
                <a:solidFill>
                  <a:srgbClr val="CC7832"/>
                </a:solidFill>
                <a:latin typeface="Source Code Pro"/>
                <a:ea typeface="Source Code Pro"/>
                <a:cs typeface="Source Code Pro"/>
                <a:sym typeface="Source Code Pro"/>
              </a:rPr>
              <a:t>;</a:t>
            </a:r>
          </a:p>
          <a:p>
            <a:pPr lvl="0">
              <a:spcBef>
                <a:spcPts val="0"/>
              </a:spcBef>
              <a:buNone/>
            </a:pPr>
            <a:r>
              <a:rPr lang="en" dirty="0">
                <a:solidFill>
                  <a:srgbClr val="A9B7C6"/>
                </a:solidFill>
                <a:latin typeface="Source Code Pro"/>
                <a:ea typeface="Source Code Pro"/>
                <a:cs typeface="Source Code Pro"/>
                <a:sym typeface="Source Code Pro"/>
              </a:rPr>
              <a:t>}</a:t>
            </a:r>
            <a:r>
              <a:rPr lang="en" dirty="0">
                <a:solidFill>
                  <a:srgbClr val="CC7832"/>
                </a:solidFill>
                <a:latin typeface="Source Code Pro"/>
                <a:ea typeface="Source Code Pro"/>
                <a:cs typeface="Source Code Pro"/>
                <a:sym typeface="Source Code Pro"/>
              </a:rPr>
              <a:t>;</a:t>
            </a:r>
          </a:p>
          <a:p>
            <a:pPr lvl="0" rtl="0">
              <a:spcBef>
                <a:spcPts val="0"/>
              </a:spcBef>
              <a:buNone/>
            </a:pPr>
            <a:endParaRPr sz="1200" dirty="0">
              <a:solidFill>
                <a:srgbClr val="CC7832"/>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18</a:t>
            </a:fld>
            <a:endParaRPr lang="en"/>
          </a:p>
        </p:txBody>
      </p:sp>
      <p:sp>
        <p:nvSpPr>
          <p:cNvPr id="198" name="Shape 198"/>
          <p:cNvSpPr txBox="1"/>
          <p:nvPr/>
        </p:nvSpPr>
        <p:spPr>
          <a:xfrm>
            <a:off x="276875" y="162900"/>
            <a:ext cx="8497800" cy="4817700"/>
          </a:xfrm>
          <a:prstGeom prst="rect">
            <a:avLst/>
          </a:prstGeom>
          <a:noFill/>
          <a:ln>
            <a:noFill/>
          </a:ln>
        </p:spPr>
        <p:txBody>
          <a:bodyPr lIns="91425" tIns="91425" rIns="91425" bIns="91425" anchor="ctr" anchorCtr="0">
            <a:noAutofit/>
          </a:bodyPr>
          <a:lstStyle/>
          <a:p>
            <a:pPr lvl="0">
              <a:spcBef>
                <a:spcPts val="0"/>
              </a:spcBef>
              <a:buNone/>
            </a:pPr>
            <a:r>
              <a:rPr lang="en" sz="1100" dirty="0">
                <a:solidFill>
                  <a:srgbClr val="FFC66D"/>
                </a:solidFill>
                <a:latin typeface="Source Code Pro"/>
                <a:ea typeface="Source Code Pro"/>
                <a:cs typeface="Source Code Pro"/>
                <a:sym typeface="Source Code Pro"/>
              </a:rPr>
              <a:t>constructor</a:t>
            </a:r>
            <a:r>
              <a:rPr lang="en" sz="1100" dirty="0">
                <a:solidFill>
                  <a:srgbClr val="A9B7C6"/>
                </a:solidFill>
                <a:latin typeface="Source Code Pro"/>
                <a:ea typeface="Source Code Pro"/>
                <a:cs typeface="Source Code Pro"/>
                <a:sym typeface="Source Code Pro"/>
              </a:rPr>
              <a:t>(props) {</a:t>
            </a:r>
          </a:p>
          <a:p>
            <a:pPr lv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super</a:t>
            </a:r>
            <a:r>
              <a:rPr lang="en" sz="1100" dirty="0">
                <a:solidFill>
                  <a:srgbClr val="A9B7C6"/>
                </a:solidFill>
                <a:latin typeface="Source Code Pro"/>
                <a:ea typeface="Source Code Pro"/>
                <a:cs typeface="Source Code Pro"/>
                <a:sym typeface="Source Code Pro"/>
              </a:rPr>
              <a:t>(props)</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onAmountChange </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onAmountChange</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bind</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onProductTypeSelected </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onProductTypeSelected</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bind</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onSave </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onSave</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bind</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a:spcBef>
                <a:spcPts val="0"/>
              </a:spcBef>
              <a:buNone/>
            </a:pPr>
            <a:endParaRPr sz="1100" dirty="0">
              <a:solidFill>
                <a:srgbClr val="CC7832"/>
              </a:solidFill>
              <a:latin typeface="Source Code Pro"/>
              <a:ea typeface="Source Code Pro"/>
              <a:cs typeface="Source Code Pro"/>
              <a:sym typeface="Source Code Pro"/>
            </a:endParaRP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const </a:t>
            </a:r>
            <a:r>
              <a:rPr lang="en" sz="1100" dirty="0">
                <a:solidFill>
                  <a:srgbClr val="A9B7C6"/>
                </a:solidFill>
                <a:latin typeface="Source Code Pro"/>
                <a:ea typeface="Source Code Pro"/>
                <a:cs typeface="Source Code Pro"/>
                <a:sym typeface="Source Code Pro"/>
              </a:rPr>
              <a:t>product = ProductService.</a:t>
            </a:r>
            <a:r>
              <a:rPr lang="en" sz="1100" i="1" dirty="0">
                <a:solidFill>
                  <a:srgbClr val="FFC66D"/>
                </a:solidFill>
                <a:latin typeface="Source Code Pro"/>
                <a:ea typeface="Source Code Pro"/>
                <a:cs typeface="Source Code Pro"/>
                <a:sym typeface="Source Code Pro"/>
              </a:rPr>
              <a:t>createProductTemplate</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p>
          <a:p>
            <a:pPr lvl="0">
              <a:spcBef>
                <a:spcPts val="0"/>
              </a:spcBef>
              <a:buNone/>
            </a:pPr>
            <a:r>
              <a:rPr lang="en" sz="1100" b="1" dirty="0">
                <a:solidFill>
                  <a:srgbClr val="CC7832"/>
                </a:solidFill>
                <a:latin typeface="Source Code Pro"/>
                <a:ea typeface="Source Code Pro"/>
                <a:cs typeface="Source Code Pro"/>
                <a:sym typeface="Source Code Pro"/>
              </a:rPr>
              <a:t>   const </a:t>
            </a:r>
            <a:r>
              <a:rPr lang="en" sz="1100" dirty="0">
                <a:solidFill>
                  <a:srgbClr val="A9B7C6"/>
                </a:solidFill>
                <a:latin typeface="Source Code Pro"/>
                <a:ea typeface="Source Code Pro"/>
                <a:cs typeface="Source Code Pro"/>
                <a:sym typeface="Source Code Pro"/>
              </a:rPr>
              <a:t>badIngredients = {}</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product.</a:t>
            </a:r>
            <a:r>
              <a:rPr lang="en" sz="1100" dirty="0">
                <a:solidFill>
                  <a:srgbClr val="FFC66D"/>
                </a:solidFill>
                <a:latin typeface="Source Code Pro"/>
                <a:ea typeface="Source Code Pro"/>
                <a:cs typeface="Source Code Pro"/>
                <a:sym typeface="Source Code Pro"/>
              </a:rPr>
              <a:t>get</a:t>
            </a:r>
            <a:r>
              <a:rPr lang="en" sz="1100" dirty="0">
                <a:solidFill>
                  <a:srgbClr val="A9B7C6"/>
                </a:solidFill>
                <a:latin typeface="Source Code Pro"/>
                <a:ea typeface="Source Code Pro"/>
                <a:cs typeface="Source Code Pro"/>
                <a:sym typeface="Source Code Pro"/>
              </a:rPr>
              <a:t>(</a:t>
            </a:r>
            <a:r>
              <a:rPr lang="en" sz="1100" dirty="0">
                <a:solidFill>
                  <a:srgbClr val="6A8759"/>
                </a:solidFill>
                <a:latin typeface="Source Code Pro"/>
                <a:ea typeface="Source Code Pro"/>
                <a:cs typeface="Source Code Pro"/>
                <a:sym typeface="Source Code Pro"/>
              </a:rPr>
              <a:t>'badIngredients'</a:t>
            </a:r>
            <a:r>
              <a:rPr lang="en" sz="1100" dirty="0">
                <a:solidFill>
                  <a:srgbClr val="A9B7C6"/>
                </a:solidFill>
                <a:latin typeface="Source Code Pro"/>
                <a:ea typeface="Source Code Pro"/>
                <a:cs typeface="Source Code Pro"/>
                <a:sym typeface="Source Code Pro"/>
              </a:rPr>
              <a:t>)</a:t>
            </a:r>
          </a:p>
          <a:p>
            <a:pPr lv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FFC66D"/>
                </a:solidFill>
                <a:latin typeface="Source Code Pro"/>
                <a:ea typeface="Source Code Pro"/>
                <a:cs typeface="Source Code Pro"/>
                <a:sym typeface="Source Code Pro"/>
              </a:rPr>
              <a:t>forEach</a:t>
            </a:r>
            <a:r>
              <a:rPr lang="en" sz="1100" dirty="0">
                <a:solidFill>
                  <a:srgbClr val="A9B7C6"/>
                </a:solidFill>
                <a:latin typeface="Source Code Pro"/>
                <a:ea typeface="Source Code Pro"/>
                <a:cs typeface="Source Code Pro"/>
                <a:sym typeface="Source Code Pro"/>
              </a:rPr>
              <a:t>(ingredient =&gt; {badIngredients[ingredient.</a:t>
            </a:r>
            <a:r>
              <a:rPr lang="en" sz="1100" dirty="0">
                <a:solidFill>
                  <a:srgbClr val="FFC66D"/>
                </a:solidFill>
                <a:latin typeface="Source Code Pro"/>
                <a:ea typeface="Source Code Pro"/>
                <a:cs typeface="Source Code Pro"/>
                <a:sym typeface="Source Code Pro"/>
              </a:rPr>
              <a:t>get</a:t>
            </a:r>
            <a:r>
              <a:rPr lang="en" sz="1100" dirty="0">
                <a:solidFill>
                  <a:srgbClr val="A9B7C6"/>
                </a:solidFill>
                <a:latin typeface="Source Code Pro"/>
                <a:ea typeface="Source Code Pro"/>
                <a:cs typeface="Source Code Pro"/>
                <a:sym typeface="Source Code Pro"/>
              </a:rPr>
              <a:t>(</a:t>
            </a:r>
            <a:r>
              <a:rPr lang="en" sz="1100" dirty="0">
                <a:solidFill>
                  <a:srgbClr val="6A8759"/>
                </a:solidFill>
                <a:latin typeface="Source Code Pro"/>
                <a:ea typeface="Source Code Pro"/>
                <a:cs typeface="Source Code Pro"/>
                <a:sym typeface="Source Code Pro"/>
              </a:rPr>
              <a:t>'type'</a:t>
            </a:r>
            <a:r>
              <a:rPr lang="en" sz="1100" dirty="0">
                <a:solidFill>
                  <a:srgbClr val="A9B7C6"/>
                </a:solidFill>
                <a:latin typeface="Source Code Pro"/>
                <a:ea typeface="Source Code Pro"/>
                <a:cs typeface="Source Code Pro"/>
                <a:sym typeface="Source Code Pro"/>
              </a:rPr>
              <a:t>)] = </a:t>
            </a:r>
            <a:r>
              <a:rPr lang="en" sz="1100" b="1" dirty="0">
                <a:solidFill>
                  <a:srgbClr val="CC7832"/>
                </a:solidFill>
                <a:latin typeface="Source Code Pro"/>
                <a:ea typeface="Source Code Pro"/>
                <a:cs typeface="Source Code Pro"/>
                <a:sym typeface="Source Code Pro"/>
              </a:rPr>
              <a:t>false</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const </a:t>
            </a:r>
            <a:r>
              <a:rPr lang="en" sz="1100" dirty="0">
                <a:solidFill>
                  <a:srgbClr val="A9B7C6"/>
                </a:solidFill>
                <a:latin typeface="Source Code Pro"/>
                <a:ea typeface="Source Code Pro"/>
                <a:cs typeface="Source Code Pro"/>
                <a:sym typeface="Source Code Pro"/>
              </a:rPr>
              <a:t>goodIngredients = {}</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product.</a:t>
            </a:r>
            <a:r>
              <a:rPr lang="en" sz="1100" dirty="0">
                <a:solidFill>
                  <a:srgbClr val="FFC66D"/>
                </a:solidFill>
                <a:latin typeface="Source Code Pro"/>
                <a:ea typeface="Source Code Pro"/>
                <a:cs typeface="Source Code Pro"/>
                <a:sym typeface="Source Code Pro"/>
              </a:rPr>
              <a:t>get</a:t>
            </a:r>
            <a:r>
              <a:rPr lang="en" sz="1100" dirty="0">
                <a:solidFill>
                  <a:srgbClr val="A9B7C6"/>
                </a:solidFill>
                <a:latin typeface="Source Code Pro"/>
                <a:ea typeface="Source Code Pro"/>
                <a:cs typeface="Source Code Pro"/>
                <a:sym typeface="Source Code Pro"/>
              </a:rPr>
              <a:t>(</a:t>
            </a:r>
            <a:r>
              <a:rPr lang="en" sz="1100" dirty="0">
                <a:solidFill>
                  <a:srgbClr val="6A8759"/>
                </a:solidFill>
                <a:latin typeface="Source Code Pro"/>
                <a:ea typeface="Source Code Pro"/>
                <a:cs typeface="Source Code Pro"/>
                <a:sym typeface="Source Code Pro"/>
              </a:rPr>
              <a:t>'goodIngredients'</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FFC66D"/>
                </a:solidFill>
                <a:latin typeface="Source Code Pro"/>
                <a:ea typeface="Source Code Pro"/>
                <a:cs typeface="Source Code Pro"/>
                <a:sym typeface="Source Code Pro"/>
              </a:rPr>
              <a:t>forEach</a:t>
            </a:r>
            <a:r>
              <a:rPr lang="en" sz="1100" dirty="0">
                <a:solidFill>
                  <a:srgbClr val="A9B7C6"/>
                </a:solidFill>
                <a:latin typeface="Source Code Pro"/>
                <a:ea typeface="Source Code Pro"/>
                <a:cs typeface="Source Code Pro"/>
                <a:sym typeface="Source Code Pro"/>
              </a:rPr>
              <a:t>(ingredient =&gt; {goodIngredients[ingredient.</a:t>
            </a:r>
            <a:r>
              <a:rPr lang="en" sz="1100" dirty="0">
                <a:solidFill>
                  <a:srgbClr val="FFC66D"/>
                </a:solidFill>
                <a:latin typeface="Source Code Pro"/>
                <a:ea typeface="Source Code Pro"/>
                <a:cs typeface="Source Code Pro"/>
                <a:sym typeface="Source Code Pro"/>
              </a:rPr>
              <a:t>get</a:t>
            </a:r>
            <a:r>
              <a:rPr lang="en" sz="1100" dirty="0">
                <a:solidFill>
                  <a:srgbClr val="A9B7C6"/>
                </a:solidFill>
                <a:latin typeface="Source Code Pro"/>
                <a:ea typeface="Source Code Pro"/>
                <a:cs typeface="Source Code Pro"/>
                <a:sym typeface="Source Code Pro"/>
              </a:rPr>
              <a:t>(</a:t>
            </a:r>
            <a:r>
              <a:rPr lang="en" sz="1100" dirty="0">
                <a:solidFill>
                  <a:srgbClr val="6A8759"/>
                </a:solidFill>
                <a:latin typeface="Source Code Pro"/>
                <a:ea typeface="Source Code Pro"/>
                <a:cs typeface="Source Code Pro"/>
                <a:sym typeface="Source Code Pro"/>
              </a:rPr>
              <a:t>'type'</a:t>
            </a:r>
            <a:r>
              <a:rPr lang="en" sz="1100" dirty="0">
                <a:solidFill>
                  <a:srgbClr val="A9B7C6"/>
                </a:solidFill>
                <a:latin typeface="Source Code Pro"/>
                <a:ea typeface="Source Code Pro"/>
                <a:cs typeface="Source Code Pro"/>
                <a:sym typeface="Source Code Pro"/>
              </a:rPr>
              <a:t>)] = </a:t>
            </a:r>
            <a:r>
              <a:rPr lang="en" sz="1100" b="1" dirty="0">
                <a:solidFill>
                  <a:srgbClr val="CC7832"/>
                </a:solidFill>
                <a:latin typeface="Source Code Pro"/>
                <a:ea typeface="Source Code Pro"/>
                <a:cs typeface="Source Code Pro"/>
                <a:sym typeface="Source Code Pro"/>
              </a:rPr>
              <a:t>false</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a:spcBef>
                <a:spcPts val="0"/>
              </a:spcBef>
              <a:buNone/>
            </a:pPr>
            <a:endParaRPr sz="1100" dirty="0">
              <a:solidFill>
                <a:srgbClr val="CC7832"/>
              </a:solidFill>
              <a:latin typeface="Source Code Pro"/>
              <a:ea typeface="Source Code Pro"/>
              <a:cs typeface="Source Code Pro"/>
              <a:sym typeface="Source Code Pro"/>
            </a:endParaRP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state </a:t>
            </a:r>
            <a:r>
              <a:rPr lang="en" sz="1100" dirty="0">
                <a:solidFill>
                  <a:srgbClr val="A9B7C6"/>
                </a:solidFill>
                <a:latin typeface="Source Code Pro"/>
                <a:ea typeface="Source Code Pro"/>
                <a:cs typeface="Source Code Pro"/>
                <a:sym typeface="Source Code Pro"/>
              </a:rPr>
              <a:t>= {</a:t>
            </a:r>
          </a:p>
          <a:p>
            <a:pPr lv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product</a:t>
            </a:r>
            <a:r>
              <a:rPr lang="en" sz="1100" dirty="0">
                <a:solidFill>
                  <a:srgbClr val="A9B7C6"/>
                </a:solidFill>
                <a:latin typeface="Source Code Pro"/>
                <a:ea typeface="Source Code Pro"/>
                <a:cs typeface="Source Code Pro"/>
                <a:sym typeface="Source Code Pro"/>
              </a:rPr>
              <a:t>: product</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calculation</a:t>
            </a:r>
            <a:r>
              <a:rPr lang="en" sz="1100" dirty="0">
                <a:solidFill>
                  <a:srgbClr val="A9B7C6"/>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undefined</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errors</a:t>
            </a:r>
            <a:r>
              <a:rPr lang="en" sz="1100" dirty="0">
                <a:solidFill>
                  <a:srgbClr val="A9B7C6"/>
                </a:solidFill>
                <a:latin typeface="Source Code Pro"/>
                <a:ea typeface="Source Code Pro"/>
                <a:cs typeface="Source Code Pro"/>
                <a:sym typeface="Source Code Pro"/>
              </a:rPr>
              <a:t>: {</a:t>
            </a:r>
          </a:p>
          <a:p>
            <a:pPr lv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badIngredients</a:t>
            </a:r>
            <a:r>
              <a:rPr lang="en" sz="1100" dirty="0">
                <a:solidFill>
                  <a:srgbClr val="A9B7C6"/>
                </a:solidFill>
                <a:latin typeface="Source Code Pro"/>
                <a:ea typeface="Source Code Pro"/>
                <a:cs typeface="Source Code Pro"/>
                <a:sym typeface="Source Code Pro"/>
              </a:rPr>
              <a:t>: badIngredients</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goodIngredients</a:t>
            </a:r>
            <a:r>
              <a:rPr lang="en" sz="1100" dirty="0">
                <a:solidFill>
                  <a:srgbClr val="A9B7C6"/>
                </a:solidFill>
                <a:latin typeface="Source Code Pro"/>
                <a:ea typeface="Source Code Pro"/>
                <a:cs typeface="Source Code Pro"/>
                <a:sym typeface="Source Code Pro"/>
              </a:rPr>
              <a:t>: goodIngredients</a:t>
            </a:r>
          </a:p>
          <a:p>
            <a:pPr lvl="0">
              <a:spcBef>
                <a:spcPts val="0"/>
              </a:spcBef>
              <a:buNone/>
            </a:pPr>
            <a:r>
              <a:rPr lang="en" sz="1100" dirty="0">
                <a:solidFill>
                  <a:srgbClr val="A9B7C6"/>
                </a:solidFill>
                <a:latin typeface="Source Code Pro"/>
                <a:ea typeface="Source Code Pro"/>
                <a:cs typeface="Source Code Pro"/>
                <a:sym typeface="Source Code Pro"/>
              </a:rPr>
              <a:t>       }</a:t>
            </a:r>
          </a:p>
          <a:p>
            <a:pPr lv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CC7832"/>
                </a:solidFill>
                <a:latin typeface="Source Code Pro"/>
                <a:ea typeface="Source Code Pro"/>
                <a:cs typeface="Source Code Pro"/>
                <a:sym typeface="Source Code Pro"/>
              </a:rPr>
              <a:t>;</a:t>
            </a:r>
          </a:p>
          <a:p>
            <a:pPr lvl="0">
              <a:spcBef>
                <a:spcPts val="0"/>
              </a:spcBef>
              <a:buNone/>
            </a:pPr>
            <a:r>
              <a:rPr lang="en" sz="1100" dirty="0">
                <a:solidFill>
                  <a:srgbClr val="A9B7C6"/>
                </a:solidFill>
                <a:latin typeface="Source Code Pro"/>
                <a:ea typeface="Source Code Pro"/>
                <a:cs typeface="Source Code Pro"/>
                <a:sym typeface="Source Code Pro"/>
              </a:rPr>
              <a:t>}</a:t>
            </a:r>
          </a:p>
          <a:p>
            <a:pPr lvl="0">
              <a:spcBef>
                <a:spcPts val="0"/>
              </a:spcBef>
              <a:buNone/>
            </a:pPr>
            <a:endParaRPr sz="1100" dirty="0">
              <a:solidFill>
                <a:srgbClr val="FFC66D"/>
              </a:solidFill>
              <a:latin typeface="Source Code Pro"/>
              <a:ea typeface="Source Code Pro"/>
              <a:cs typeface="Source Code Pro"/>
              <a:sym typeface="Source Code Pro"/>
            </a:endParaRPr>
          </a:p>
          <a:p>
            <a:pPr lvl="0" rtl="0">
              <a:spcBef>
                <a:spcPts val="0"/>
              </a:spcBef>
              <a:buNone/>
            </a:pPr>
            <a:endParaRPr sz="1100" dirty="0">
              <a:solidFill>
                <a:srgbClr val="A9B7C6"/>
              </a:solidFill>
              <a:latin typeface="Source Code Pro"/>
              <a:ea typeface="Source Code Pro"/>
              <a:cs typeface="Source Code Pro"/>
              <a:sym typeface="Source Code Pro"/>
            </a:endParaRPr>
          </a:p>
        </p:txBody>
      </p:sp>
      <p:sp>
        <p:nvSpPr>
          <p:cNvPr id="199" name="Shape 199"/>
          <p:cNvSpPr/>
          <p:nvPr/>
        </p:nvSpPr>
        <p:spPr>
          <a:xfrm>
            <a:off x="548450" y="2876450"/>
            <a:ext cx="4218600" cy="1419653"/>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19</a:t>
            </a:fld>
            <a:endParaRPr lang="en"/>
          </a:p>
        </p:txBody>
      </p:sp>
      <p:sp>
        <p:nvSpPr>
          <p:cNvPr id="205" name="Shape 205"/>
          <p:cNvSpPr txBox="1"/>
          <p:nvPr/>
        </p:nvSpPr>
        <p:spPr>
          <a:xfrm>
            <a:off x="308825" y="212975"/>
            <a:ext cx="8636400" cy="4753800"/>
          </a:xfrm>
          <a:prstGeom prst="rect">
            <a:avLst/>
          </a:prstGeom>
          <a:noFill/>
          <a:ln>
            <a:noFill/>
          </a:ln>
        </p:spPr>
        <p:txBody>
          <a:bodyPr lIns="91425" tIns="91425" rIns="91425" bIns="91425" anchor="ctr" anchorCtr="0">
            <a:noAutofit/>
          </a:bodyPr>
          <a:lstStyle/>
          <a:p>
            <a:pPr lvl="0" rtl="0">
              <a:spcBef>
                <a:spcPts val="0"/>
              </a:spcBef>
              <a:buNone/>
            </a:pPr>
            <a:r>
              <a:rPr lang="en" sz="1100" dirty="0">
                <a:solidFill>
                  <a:srgbClr val="FFC66D"/>
                </a:solidFill>
                <a:latin typeface="Source Code Pro"/>
                <a:ea typeface="Source Code Pro"/>
                <a:cs typeface="Source Code Pro"/>
                <a:sym typeface="Source Code Pro"/>
              </a:rPr>
              <a:t>validate</a:t>
            </a:r>
            <a:r>
              <a:rPr lang="en" sz="1100" dirty="0">
                <a:solidFill>
                  <a:srgbClr val="A9B7C6"/>
                </a:solidFill>
                <a:latin typeface="Source Code Pro"/>
                <a:ea typeface="Source Code Pro"/>
                <a:cs typeface="Source Code Pro"/>
                <a:sym typeface="Source Code Pro"/>
              </a:rPr>
              <a:t>(value)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return </a:t>
            </a:r>
            <a:r>
              <a:rPr lang="en" sz="1100" dirty="0">
                <a:solidFill>
                  <a:srgbClr val="A9B7C6"/>
                </a:solidFill>
                <a:latin typeface="Source Code Pro"/>
                <a:ea typeface="Source Code Pro"/>
                <a:cs typeface="Source Code Pro"/>
                <a:sym typeface="Source Code Pro"/>
              </a:rPr>
              <a:t>value &lt; </a:t>
            </a:r>
            <a:r>
              <a:rPr lang="en" sz="1100" dirty="0">
                <a:solidFill>
                  <a:srgbClr val="6897BB"/>
                </a:solidFill>
                <a:latin typeface="Source Code Pro"/>
                <a:ea typeface="Source Code Pro"/>
                <a:cs typeface="Source Code Pro"/>
                <a:sym typeface="Source Code Pro"/>
              </a:rPr>
              <a:t>0 </a:t>
            </a:r>
            <a:r>
              <a:rPr lang="en" sz="1100" dirty="0">
                <a:solidFill>
                  <a:srgbClr val="A9B7C6"/>
                </a:solidFill>
                <a:latin typeface="Source Code Pro"/>
                <a:ea typeface="Source Code Pro"/>
                <a:cs typeface="Source Code Pro"/>
                <a:sym typeface="Source Code Pro"/>
              </a:rPr>
              <a:t>|| value &gt; </a:t>
            </a:r>
            <a:r>
              <a:rPr lang="en" sz="1100" dirty="0">
                <a:solidFill>
                  <a:srgbClr val="6897BB"/>
                </a:solidFill>
                <a:latin typeface="Source Code Pro"/>
                <a:ea typeface="Source Code Pro"/>
                <a:cs typeface="Source Code Pro"/>
                <a:sym typeface="Source Code Pro"/>
              </a:rPr>
              <a:t>1000</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a:t>
            </a:r>
          </a:p>
          <a:p>
            <a:pPr lvl="0" rtl="0">
              <a:spcBef>
                <a:spcPts val="0"/>
              </a:spcBef>
              <a:buNone/>
            </a:pPr>
            <a:endParaRPr sz="1100" dirty="0">
              <a:solidFill>
                <a:srgbClr val="A9B7C6"/>
              </a:solidFill>
              <a:latin typeface="Source Code Pro"/>
              <a:ea typeface="Source Code Pro"/>
              <a:cs typeface="Source Code Pro"/>
              <a:sym typeface="Source Code Pro"/>
            </a:endParaRPr>
          </a:p>
          <a:p>
            <a:pPr lvl="0" rtl="0">
              <a:spcBef>
                <a:spcPts val="0"/>
              </a:spcBef>
              <a:buNone/>
            </a:pPr>
            <a:r>
              <a:rPr lang="en" sz="1100" dirty="0">
                <a:solidFill>
                  <a:srgbClr val="FFC66D"/>
                </a:solidFill>
                <a:latin typeface="Source Code Pro"/>
                <a:ea typeface="Source Code Pro"/>
                <a:cs typeface="Source Code Pro"/>
                <a:sym typeface="Source Code Pro"/>
              </a:rPr>
              <a:t>onAmountChange</a:t>
            </a:r>
            <a:r>
              <a:rPr lang="en" sz="1100" dirty="0">
                <a:solidFill>
                  <a:srgbClr val="A9B7C6"/>
                </a:solidFill>
                <a:latin typeface="Source Code Pro"/>
                <a:ea typeface="Source Code Pro"/>
                <a:cs typeface="Source Code Pro"/>
                <a:sym typeface="Source Code Pro"/>
              </a:rPr>
              <a:t>(type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subtype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index</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value)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if </a:t>
            </a:r>
            <a:r>
              <a:rPr lang="en" sz="1100" dirty="0">
                <a:solidFill>
                  <a:srgbClr val="A9B7C6"/>
                </a:solidFill>
                <a:latin typeface="Source Code Pro"/>
                <a:ea typeface="Source Code Pro"/>
                <a:cs typeface="Source Code Pro"/>
                <a:sym typeface="Source Code Pro"/>
              </a:rPr>
              <a:t>(value)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const </a:t>
            </a:r>
            <a:r>
              <a:rPr lang="en" sz="1100" dirty="0">
                <a:solidFill>
                  <a:srgbClr val="A9B7C6"/>
                </a:solidFill>
                <a:latin typeface="Source Code Pro"/>
                <a:ea typeface="Source Code Pro"/>
                <a:cs typeface="Source Code Pro"/>
                <a:sym typeface="Source Code Pro"/>
              </a:rPr>
              <a:t>changedProduct =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state</a:t>
            </a:r>
            <a:r>
              <a:rPr lang="en" sz="1100" dirty="0">
                <a:solidFill>
                  <a:srgbClr val="A9B7C6"/>
                </a:solidFill>
                <a:latin typeface="Source Code Pro"/>
                <a:ea typeface="Source Code Pro"/>
                <a:cs typeface="Source Code Pro"/>
                <a:sym typeface="Source Code Pro"/>
              </a:rPr>
              <a:t>.product.</a:t>
            </a:r>
            <a:r>
              <a:rPr lang="en" sz="1100" dirty="0">
                <a:solidFill>
                  <a:srgbClr val="FFC66D"/>
                </a:solidFill>
                <a:latin typeface="Source Code Pro"/>
                <a:ea typeface="Source Code Pro"/>
                <a:cs typeface="Source Code Pro"/>
                <a:sym typeface="Source Code Pro"/>
              </a:rPr>
              <a:t>setIn</a:t>
            </a:r>
            <a:r>
              <a:rPr lang="en" sz="1100" dirty="0">
                <a:solidFill>
                  <a:srgbClr val="A9B7C6"/>
                </a:solidFill>
                <a:latin typeface="Source Code Pro"/>
                <a:ea typeface="Source Code Pro"/>
                <a:cs typeface="Source Code Pro"/>
                <a:sym typeface="Source Code Pro"/>
              </a:rPr>
              <a:t>([type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index</a:t>
            </a:r>
            <a:r>
              <a:rPr lang="en" sz="1100" dirty="0">
                <a:solidFill>
                  <a:srgbClr val="CC7832"/>
                </a:solidFill>
                <a:latin typeface="Source Code Pro"/>
                <a:ea typeface="Source Code Pro"/>
                <a:cs typeface="Source Code Pro"/>
                <a:sym typeface="Source Code Pro"/>
              </a:rPr>
              <a:t>, </a:t>
            </a:r>
            <a:r>
              <a:rPr lang="en" sz="1100" dirty="0">
                <a:solidFill>
                  <a:srgbClr val="6A8759"/>
                </a:solidFill>
                <a:latin typeface="Source Code Pro"/>
                <a:ea typeface="Source Code Pro"/>
                <a:cs typeface="Source Code Pro"/>
                <a:sym typeface="Source Code Pro"/>
              </a:rPr>
              <a:t>'amount'</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value)</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let </a:t>
            </a:r>
            <a:r>
              <a:rPr lang="en" sz="1100" dirty="0">
                <a:solidFill>
                  <a:srgbClr val="A9B7C6"/>
                </a:solidFill>
                <a:latin typeface="Source Code Pro"/>
                <a:ea typeface="Source Code Pro"/>
                <a:cs typeface="Source Code Pro"/>
                <a:sym typeface="Source Code Pro"/>
              </a:rPr>
              <a:t>currentErrors =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state</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errors</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currentErrors[type][subtype] =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validate</a:t>
            </a:r>
            <a:r>
              <a:rPr lang="en" sz="1100" dirty="0">
                <a:solidFill>
                  <a:srgbClr val="A9B7C6"/>
                </a:solidFill>
                <a:latin typeface="Source Code Pro"/>
                <a:ea typeface="Source Code Pro"/>
                <a:cs typeface="Source Code Pro"/>
                <a:sym typeface="Source Code Pro"/>
              </a:rPr>
              <a:t>(value)</a:t>
            </a:r>
            <a:r>
              <a:rPr lang="en" sz="1100" dirty="0">
                <a:solidFill>
                  <a:srgbClr val="CC7832"/>
                </a:solidFill>
                <a:latin typeface="Source Code Pro"/>
                <a:ea typeface="Source Code Pro"/>
                <a:cs typeface="Source Code Pro"/>
                <a:sym typeface="Source Code Pro"/>
              </a:rPr>
              <a:t>;</a:t>
            </a:r>
          </a:p>
          <a:p>
            <a:pPr lvl="0" rtl="0">
              <a:spcBef>
                <a:spcPts val="0"/>
              </a:spcBef>
              <a:buNone/>
            </a:pPr>
            <a:endParaRPr sz="1100" dirty="0">
              <a:solidFill>
                <a:srgbClr val="CC7832"/>
              </a:solidFill>
              <a:latin typeface="Source Code Pro"/>
              <a:ea typeface="Source Code Pro"/>
              <a:cs typeface="Source Code Pro"/>
              <a:sym typeface="Source Code Pro"/>
            </a:endParaRP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setState</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product</a:t>
            </a:r>
            <a:r>
              <a:rPr lang="en" sz="1100" dirty="0">
                <a:solidFill>
                  <a:srgbClr val="A9B7C6"/>
                </a:solidFill>
                <a:latin typeface="Source Code Pro"/>
                <a:ea typeface="Source Code Pro"/>
                <a:cs typeface="Source Code Pro"/>
                <a:sym typeface="Source Code Pro"/>
              </a:rPr>
              <a:t>: changedProduct</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9876AA"/>
                </a:solidFill>
                <a:latin typeface="Source Code Pro"/>
                <a:ea typeface="Source Code Pro"/>
                <a:cs typeface="Source Code Pro"/>
                <a:sym typeface="Source Code Pro"/>
              </a:rPr>
              <a:t>errors</a:t>
            </a:r>
            <a:r>
              <a:rPr lang="en" sz="1100" dirty="0">
                <a:solidFill>
                  <a:srgbClr val="A9B7C6"/>
                </a:solidFill>
                <a:latin typeface="Source Code Pro"/>
                <a:ea typeface="Source Code Pro"/>
                <a:cs typeface="Source Code Pro"/>
                <a:sym typeface="Source Code Pro"/>
              </a:rPr>
              <a:t>: currentErrors</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a:t>
            </a:r>
          </a:p>
          <a:p>
            <a:pPr lvl="0" rtl="0">
              <a:spcBef>
                <a:spcPts val="0"/>
              </a:spcBef>
              <a:buNone/>
            </a:pPr>
            <a:endParaRPr sz="1100" dirty="0">
              <a:solidFill>
                <a:srgbClr val="A9B7C6"/>
              </a:solidFill>
              <a:latin typeface="Source Code Pro"/>
              <a:ea typeface="Source Code Pro"/>
              <a:cs typeface="Source Code Pro"/>
              <a:sym typeface="Source Code Pro"/>
            </a:endParaRPr>
          </a:p>
          <a:p>
            <a:pPr lvl="0" rtl="0">
              <a:spcBef>
                <a:spcPts val="0"/>
              </a:spcBef>
              <a:buNone/>
            </a:pPr>
            <a:r>
              <a:rPr lang="en" sz="1100" dirty="0">
                <a:solidFill>
                  <a:srgbClr val="FFC66D"/>
                </a:solidFill>
                <a:latin typeface="Source Code Pro"/>
                <a:ea typeface="Source Code Pro"/>
                <a:cs typeface="Source Code Pro"/>
                <a:sym typeface="Source Code Pro"/>
              </a:rPr>
              <a:t>createOnAmountChangeHandler</a:t>
            </a:r>
            <a:r>
              <a:rPr lang="en" sz="1100" dirty="0">
                <a:solidFill>
                  <a:srgbClr val="A9B7C6"/>
                </a:solidFill>
                <a:latin typeface="Source Code Pro"/>
                <a:ea typeface="Source Code Pro"/>
                <a:cs typeface="Source Code Pro"/>
                <a:sym typeface="Source Code Pro"/>
              </a:rPr>
              <a:t>(type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subtype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index)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return </a:t>
            </a:r>
            <a:r>
              <a:rPr lang="en" sz="1100" dirty="0">
                <a:solidFill>
                  <a:srgbClr val="A9B7C6"/>
                </a:solidFill>
                <a:latin typeface="Source Code Pro"/>
                <a:ea typeface="Source Code Pro"/>
                <a:cs typeface="Source Code Pro"/>
                <a:sym typeface="Source Code Pro"/>
              </a:rPr>
              <a:t>(event) =&gt;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onAmountChange</a:t>
            </a:r>
            <a:r>
              <a:rPr lang="en" sz="1100" dirty="0">
                <a:solidFill>
                  <a:srgbClr val="A9B7C6"/>
                </a:solidFill>
                <a:latin typeface="Source Code Pro"/>
                <a:ea typeface="Source Code Pro"/>
                <a:cs typeface="Source Code Pro"/>
                <a:sym typeface="Source Code Pro"/>
              </a:rPr>
              <a:t>(type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subtype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index</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event.</a:t>
            </a:r>
            <a:r>
              <a:rPr lang="en" sz="1100" dirty="0">
                <a:solidFill>
                  <a:srgbClr val="9876AA"/>
                </a:solidFill>
                <a:latin typeface="Source Code Pro"/>
                <a:ea typeface="Source Code Pro"/>
                <a:cs typeface="Source Code Pro"/>
                <a:sym typeface="Source Code Pro"/>
              </a:rPr>
              <a:t>target</a:t>
            </a:r>
            <a:r>
              <a:rPr lang="en" sz="1100" dirty="0">
                <a:solidFill>
                  <a:srgbClr val="A9B7C6"/>
                </a:solidFill>
                <a:latin typeface="Source Code Pro"/>
                <a:ea typeface="Source Code Pro"/>
                <a:cs typeface="Source Code Pro"/>
                <a:sym typeface="Source Code Pro"/>
              </a:rPr>
              <a:t>.valueAsNumber)</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a:t>
            </a:r>
          </a:p>
          <a:p>
            <a:pPr lvl="0" rtl="0">
              <a:spcBef>
                <a:spcPts val="0"/>
              </a:spcBef>
              <a:buNone/>
            </a:pPr>
            <a:endParaRPr sz="1100" dirty="0">
              <a:solidFill>
                <a:srgbClr val="A9B7C6"/>
              </a:solidFill>
              <a:latin typeface="Source Code Pro"/>
              <a:ea typeface="Source Code Pro"/>
              <a:cs typeface="Source Code Pro"/>
              <a:sym typeface="Source Code Pro"/>
            </a:endParaRPr>
          </a:p>
          <a:p>
            <a:pPr lvl="0" rtl="0">
              <a:spcBef>
                <a:spcPts val="0"/>
              </a:spcBef>
              <a:buNone/>
            </a:pPr>
            <a:r>
              <a:rPr lang="en" sz="1100" dirty="0">
                <a:solidFill>
                  <a:srgbClr val="FFC66D"/>
                </a:solidFill>
                <a:latin typeface="Source Code Pro"/>
                <a:ea typeface="Source Code Pro"/>
                <a:cs typeface="Source Code Pro"/>
                <a:sym typeface="Source Code Pro"/>
              </a:rPr>
              <a:t>onProductTypeSelected</a:t>
            </a:r>
            <a:r>
              <a:rPr lang="en" sz="1100" dirty="0">
                <a:solidFill>
                  <a:srgbClr val="A9B7C6"/>
                </a:solidFill>
                <a:latin typeface="Source Code Pro"/>
                <a:ea typeface="Source Code Pro"/>
                <a:cs typeface="Source Code Pro"/>
                <a:sym typeface="Source Code Pro"/>
              </a:rPr>
              <a:t>(item) {</a:t>
            </a:r>
          </a:p>
          <a:p>
            <a:pPr lvl="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let </a:t>
            </a:r>
            <a:r>
              <a:rPr lang="en" sz="1100" dirty="0">
                <a:solidFill>
                  <a:srgbClr val="A9B7C6"/>
                </a:solidFill>
                <a:latin typeface="Source Code Pro"/>
                <a:ea typeface="Source Code Pro"/>
                <a:cs typeface="Source Code Pro"/>
                <a:sym typeface="Source Code Pro"/>
              </a:rPr>
              <a:t>changedProduct =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state</a:t>
            </a:r>
            <a:r>
              <a:rPr lang="en" sz="1100" dirty="0">
                <a:solidFill>
                  <a:srgbClr val="A9B7C6"/>
                </a:solidFill>
                <a:latin typeface="Source Code Pro"/>
                <a:ea typeface="Source Code Pro"/>
                <a:cs typeface="Source Code Pro"/>
                <a:sym typeface="Source Code Pro"/>
              </a:rPr>
              <a:t>.product.</a:t>
            </a:r>
            <a:r>
              <a:rPr lang="en" sz="1100" dirty="0">
                <a:solidFill>
                  <a:srgbClr val="FFC66D"/>
                </a:solidFill>
                <a:latin typeface="Source Code Pro"/>
                <a:ea typeface="Source Code Pro"/>
                <a:cs typeface="Source Code Pro"/>
                <a:sym typeface="Source Code Pro"/>
              </a:rPr>
              <a:t>set</a:t>
            </a:r>
            <a:r>
              <a:rPr lang="en" sz="1100" dirty="0">
                <a:solidFill>
                  <a:srgbClr val="A9B7C6"/>
                </a:solidFill>
                <a:latin typeface="Source Code Pro"/>
                <a:ea typeface="Source Code Pro"/>
                <a:cs typeface="Source Code Pro"/>
                <a:sym typeface="Source Code Pro"/>
              </a:rPr>
              <a:t>(</a:t>
            </a:r>
            <a:r>
              <a:rPr lang="en" sz="1100" dirty="0">
                <a:solidFill>
                  <a:srgbClr val="6A8759"/>
                </a:solidFill>
                <a:latin typeface="Source Code Pro"/>
                <a:ea typeface="Source Code Pro"/>
                <a:cs typeface="Source Code Pro"/>
                <a:sym typeface="Source Code Pro"/>
              </a:rPr>
              <a:t>'productType'</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item)</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this</a:t>
            </a:r>
            <a:r>
              <a:rPr lang="en" sz="1100" dirty="0">
                <a:solidFill>
                  <a:srgbClr val="A9B7C6"/>
                </a:solidFill>
                <a:latin typeface="Source Code Pro"/>
                <a:ea typeface="Source Code Pro"/>
                <a:cs typeface="Source Code Pro"/>
                <a:sym typeface="Source Code Pro"/>
              </a:rPr>
              <a:t>.</a:t>
            </a:r>
            <a:r>
              <a:rPr lang="en" sz="1100" dirty="0">
                <a:solidFill>
                  <a:srgbClr val="FFC66D"/>
                </a:solidFill>
                <a:latin typeface="Source Code Pro"/>
                <a:ea typeface="Source Code Pro"/>
                <a:cs typeface="Source Code Pro"/>
                <a:sym typeface="Source Code Pro"/>
              </a:rPr>
              <a:t>setState</a:t>
            </a:r>
            <a:r>
              <a:rPr lang="en" sz="1100" dirty="0">
                <a:solidFill>
                  <a:srgbClr val="A9B7C6"/>
                </a:solidFill>
                <a:latin typeface="Source Code Pro"/>
                <a:ea typeface="Source Code Pro"/>
                <a:cs typeface="Source Code Pro"/>
                <a:sym typeface="Source Code Pro"/>
              </a:rPr>
              <a:t>({</a:t>
            </a:r>
            <a:r>
              <a:rPr lang="en" sz="1100" dirty="0">
                <a:solidFill>
                  <a:srgbClr val="9876AA"/>
                </a:solidFill>
                <a:latin typeface="Source Code Pro"/>
                <a:ea typeface="Source Code Pro"/>
                <a:cs typeface="Source Code Pro"/>
                <a:sym typeface="Source Code Pro"/>
              </a:rPr>
              <a:t>product</a:t>
            </a:r>
            <a:r>
              <a:rPr lang="en" sz="1100" dirty="0">
                <a:solidFill>
                  <a:srgbClr val="A9B7C6"/>
                </a:solidFill>
                <a:latin typeface="Source Code Pro"/>
                <a:ea typeface="Source Code Pro"/>
                <a:cs typeface="Source Code Pro"/>
                <a:sym typeface="Source Code Pro"/>
              </a:rPr>
              <a:t>: changedProduct})</a:t>
            </a:r>
            <a:r>
              <a:rPr lang="en" sz="1100" dirty="0">
                <a:solidFill>
                  <a:srgbClr val="CC7832"/>
                </a:solidFill>
                <a:latin typeface="Source Code Pro"/>
                <a:ea typeface="Source Code Pro"/>
                <a:cs typeface="Source Code Pro"/>
                <a:sym typeface="Source Code Pro"/>
              </a:rPr>
              <a:t>;</a:t>
            </a:r>
          </a:p>
          <a:p>
            <a:pPr lvl="0" rtl="0">
              <a:spcBef>
                <a:spcPts val="0"/>
              </a:spcBef>
              <a:buNone/>
            </a:pPr>
            <a:r>
              <a:rPr lang="en" sz="1100" dirty="0">
                <a:solidFill>
                  <a:srgbClr val="A9B7C6"/>
                </a:solidFill>
                <a:latin typeface="Source Code Pro"/>
                <a:ea typeface="Source Code Pro"/>
                <a:cs typeface="Source Code Pro"/>
                <a:sym typeface="Source Code Pro"/>
              </a:rPr>
              <a:t>}</a:t>
            </a:r>
          </a:p>
        </p:txBody>
      </p:sp>
      <p:sp>
        <p:nvSpPr>
          <p:cNvPr id="206" name="Shape 206"/>
          <p:cNvSpPr/>
          <p:nvPr/>
        </p:nvSpPr>
        <p:spPr>
          <a:xfrm>
            <a:off x="308825" y="973807"/>
            <a:ext cx="3972900" cy="1848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 name="Shape 207"/>
          <p:cNvSpPr/>
          <p:nvPr/>
        </p:nvSpPr>
        <p:spPr>
          <a:xfrm>
            <a:off x="308825" y="4189951"/>
            <a:ext cx="4404600" cy="1848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61" name="Shape 61"/>
          <p:cNvSpPr txBox="1">
            <a:spLocks noGrp="1"/>
          </p:cNvSpPr>
          <p:nvPr>
            <p:ph type="ctrTitle"/>
          </p:nvPr>
        </p:nvSpPr>
        <p:spPr>
          <a:xfrm>
            <a:off x="311700" y="744575"/>
            <a:ext cx="8520600" cy="7998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--What is my background?</a:t>
            </a:r>
          </a:p>
        </p:txBody>
      </p:sp>
      <p:sp>
        <p:nvSpPr>
          <p:cNvPr id="62" name="Shape 62"/>
          <p:cNvSpPr txBox="1"/>
          <p:nvPr/>
        </p:nvSpPr>
        <p:spPr>
          <a:xfrm>
            <a:off x="1997450" y="2018550"/>
            <a:ext cx="6651600" cy="26895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r>
              <a:rPr lang="en" sz="1800">
                <a:solidFill>
                  <a:schemeClr val="lt2"/>
                </a:solidFill>
                <a:latin typeface="Source Code Pro"/>
                <a:ea typeface="Source Code Pro"/>
                <a:cs typeface="Source Code Pro"/>
                <a:sym typeface="Source Code Pro"/>
              </a:rPr>
              <a:t>Big web applications primarily for the desktop with frontend built in  Javascript</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r>
              <a:rPr lang="en" sz="1800">
                <a:solidFill>
                  <a:schemeClr val="lt2"/>
                </a:solidFill>
                <a:latin typeface="Source Code Pro"/>
                <a:ea typeface="Source Code Pro"/>
                <a:cs typeface="Source Code Pro"/>
                <a:sym typeface="Source Code Pro"/>
              </a:rPr>
              <a:t>Enthusiasm for functional programming</a:t>
            </a:r>
          </a:p>
          <a:p>
            <a:pPr marL="0" marR="0" lvl="0" indent="0" rtl="0">
              <a:lnSpc>
                <a:spcPct val="100000"/>
              </a:lnSpc>
              <a:spcBef>
                <a:spcPts val="0"/>
              </a:spcBef>
              <a:spcAft>
                <a:spcPts val="0"/>
              </a:spcAft>
              <a:buNone/>
            </a:pPr>
            <a:endParaRPr sz="1200" dirty="0">
              <a:solidFill>
                <a:schemeClr val="lt2"/>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11"/>
        <p:cNvGrpSpPr/>
        <p:nvPr/>
      </p:nvGrpSpPr>
      <p:grpSpPr>
        <a:xfrm>
          <a:off x="0" y="0"/>
          <a:ext cx="0" cy="0"/>
          <a:chOff x="0" y="0"/>
          <a:chExt cx="0" cy="0"/>
        </a:xfrm>
      </p:grpSpPr>
      <p:pic>
        <p:nvPicPr>
          <p:cNvPr id="215" name="Shape 215"/>
          <p:cNvPicPr preferRelativeResize="0"/>
          <p:nvPr/>
        </p:nvPicPr>
        <p:blipFill rotWithShape="1">
          <a:blip r:embed="rId3">
            <a:alphaModFix/>
          </a:blip>
          <a:srcRect b="35537"/>
          <a:stretch/>
        </p:blipFill>
        <p:spPr>
          <a:xfrm>
            <a:off x="1646470" y="1127493"/>
            <a:ext cx="7259275" cy="3535725"/>
          </a:xfrm>
          <a:prstGeom prst="rect">
            <a:avLst/>
          </a:prstGeom>
          <a:noFill/>
          <a:ln>
            <a:noFill/>
          </a:ln>
        </p:spPr>
      </p:pic>
      <p:pic>
        <p:nvPicPr>
          <p:cNvPr id="212" name="Shape 212"/>
          <p:cNvPicPr preferRelativeResize="0"/>
          <p:nvPr/>
        </p:nvPicPr>
        <p:blipFill rotWithShape="1">
          <a:blip r:embed="rId4">
            <a:alphaModFix/>
          </a:blip>
          <a:srcRect b="35537"/>
          <a:stretch/>
        </p:blipFill>
        <p:spPr>
          <a:xfrm>
            <a:off x="1646471" y="1127494"/>
            <a:ext cx="7259275" cy="3535725"/>
          </a:xfrm>
          <a:prstGeom prst="rect">
            <a:avLst/>
          </a:prstGeom>
          <a:noFill/>
          <a:ln>
            <a:noFill/>
          </a:ln>
        </p:spPr>
      </p:pic>
      <p:pic>
        <p:nvPicPr>
          <p:cNvPr id="213" name="Shape 213"/>
          <p:cNvPicPr preferRelativeResize="0"/>
          <p:nvPr/>
        </p:nvPicPr>
        <p:blipFill rotWithShape="1">
          <a:blip r:embed="rId5">
            <a:alphaModFix/>
          </a:blip>
          <a:srcRect b="35537"/>
          <a:stretch/>
        </p:blipFill>
        <p:spPr>
          <a:xfrm>
            <a:off x="1646471" y="1127495"/>
            <a:ext cx="7259275" cy="3535725"/>
          </a:xfrm>
          <a:prstGeom prst="rect">
            <a:avLst/>
          </a:prstGeom>
          <a:noFill/>
          <a:ln>
            <a:noFill/>
          </a:ln>
        </p:spPr>
      </p:pic>
      <p:sp>
        <p:nvSpPr>
          <p:cNvPr id="216" name="Shape 2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20</a:t>
            </a:fld>
            <a:endParaRPr lang="en"/>
          </a:p>
        </p:txBody>
      </p:sp>
      <p:sp>
        <p:nvSpPr>
          <p:cNvPr id="217" name="Shape 217"/>
          <p:cNvSpPr txBox="1">
            <a:spLocks noGrp="1"/>
          </p:cNvSpPr>
          <p:nvPr>
            <p:ph type="ctrTitle"/>
          </p:nvPr>
        </p:nvSpPr>
        <p:spPr>
          <a:xfrm>
            <a:off x="311700" y="426250"/>
            <a:ext cx="2355300" cy="6621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--Routing</a:t>
            </a:r>
          </a:p>
        </p:txBody>
      </p:sp>
      <p:sp>
        <p:nvSpPr>
          <p:cNvPr id="218" name="Shape 218"/>
          <p:cNvSpPr txBox="1"/>
          <p:nvPr/>
        </p:nvSpPr>
        <p:spPr>
          <a:xfrm>
            <a:off x="3971021" y="585290"/>
            <a:ext cx="841800" cy="5955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00FF"/>
                </a:solidFill>
              </a:rPr>
              <a:t>/home</a:t>
            </a:r>
          </a:p>
        </p:txBody>
      </p:sp>
      <p:sp>
        <p:nvSpPr>
          <p:cNvPr id="219" name="Shape 219"/>
          <p:cNvSpPr txBox="1"/>
          <p:nvPr/>
        </p:nvSpPr>
        <p:spPr>
          <a:xfrm>
            <a:off x="4502315" y="585290"/>
            <a:ext cx="1247700" cy="5955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00FF"/>
                </a:solidFill>
              </a:rPr>
              <a:t>/items</a:t>
            </a:r>
          </a:p>
        </p:txBody>
      </p:sp>
      <p:sp>
        <p:nvSpPr>
          <p:cNvPr id="220" name="Shape 220"/>
          <p:cNvSpPr txBox="1"/>
          <p:nvPr/>
        </p:nvSpPr>
        <p:spPr>
          <a:xfrm>
            <a:off x="5009090" y="585290"/>
            <a:ext cx="1176900" cy="5955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00FF"/>
                </a:solidFill>
              </a:rPr>
              <a:t>/item/1</a:t>
            </a:r>
          </a:p>
        </p:txBody>
      </p:sp>
      <p:sp>
        <p:nvSpPr>
          <p:cNvPr id="221" name="Shape 221"/>
          <p:cNvSpPr txBox="1"/>
          <p:nvPr/>
        </p:nvSpPr>
        <p:spPr>
          <a:xfrm>
            <a:off x="5557089" y="585290"/>
            <a:ext cx="1176900" cy="5955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00FF"/>
                </a:solidFill>
              </a:rPr>
              <a:t>/edit</a:t>
            </a:r>
          </a:p>
        </p:txBody>
      </p:sp>
      <p:pic>
        <p:nvPicPr>
          <p:cNvPr id="214" name="Shape 214"/>
          <p:cNvPicPr preferRelativeResize="0"/>
          <p:nvPr/>
        </p:nvPicPr>
        <p:blipFill rotWithShape="1">
          <a:blip r:embed="rId6">
            <a:alphaModFix/>
          </a:blip>
          <a:srcRect b="35537"/>
          <a:stretch/>
        </p:blipFill>
        <p:spPr>
          <a:xfrm>
            <a:off x="1646469" y="1127491"/>
            <a:ext cx="7259275" cy="3535725"/>
          </a:xfrm>
          <a:prstGeom prst="rect">
            <a:avLst/>
          </a:prstGeom>
          <a:noFill/>
          <a:ln>
            <a:noFill/>
          </a:ln>
        </p:spPr>
      </p:pic>
    </p:spTree>
    <p:extLst>
      <p:ext uri="{BB962C8B-B14F-4D97-AF65-F5344CB8AC3E}">
        <p14:creationId xmlns:p14="http://schemas.microsoft.com/office/powerpoint/2010/main" val="37828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1000"/>
                                        <p:tgtEl>
                                          <p:spTgt spid="215"/>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1000"/>
                                        <p:tgtEl>
                                          <p:spTgt spid="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fade">
                                      <p:cBhvr>
                                        <p:cTn id="15" dur="1000"/>
                                        <p:tgtEl>
                                          <p:spTgt spid="212"/>
                                        </p:tgtEl>
                                      </p:cBhvr>
                                    </p:animEffect>
                                  </p:childTnLst>
                                </p:cTn>
                              </p:par>
                              <p:par>
                                <p:cTn id="16" presetID="10" presetClass="entr" presetSubtype="0" fill="hold" nodeType="withEffect">
                                  <p:stCondLst>
                                    <p:cond delay="0"/>
                                  </p:stCondLst>
                                  <p:childTnLst>
                                    <p:set>
                                      <p:cBhvr>
                                        <p:cTn id="17" dur="1" fill="hold">
                                          <p:stCondLst>
                                            <p:cond delay="0"/>
                                          </p:stCondLst>
                                        </p:cTn>
                                        <p:tgtEl>
                                          <p:spTgt spid="219"/>
                                        </p:tgtEl>
                                        <p:attrNameLst>
                                          <p:attrName>style.visibility</p:attrName>
                                        </p:attrNameLst>
                                      </p:cBhvr>
                                      <p:to>
                                        <p:strVal val="visible"/>
                                      </p:to>
                                    </p:set>
                                    <p:animEffect transition="in" filter="fade">
                                      <p:cBhvr>
                                        <p:cTn id="18" dur="1000"/>
                                        <p:tgtEl>
                                          <p:spTgt spid="2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3"/>
                                        </p:tgtEl>
                                        <p:attrNameLst>
                                          <p:attrName>style.visibility</p:attrName>
                                        </p:attrNameLst>
                                      </p:cBhvr>
                                      <p:to>
                                        <p:strVal val="visible"/>
                                      </p:to>
                                    </p:set>
                                    <p:animEffect transition="in" filter="fade">
                                      <p:cBhvr>
                                        <p:cTn id="23" dur="1000"/>
                                        <p:tgtEl>
                                          <p:spTgt spid="213"/>
                                        </p:tgtEl>
                                      </p:cBhvr>
                                    </p:animEffect>
                                  </p:childTnLst>
                                </p:cTn>
                              </p:par>
                              <p:par>
                                <p:cTn id="24" presetID="10" presetClass="entr" presetSubtype="0" fill="hold" nodeType="withEffect">
                                  <p:stCondLst>
                                    <p:cond delay="0"/>
                                  </p:stCondLst>
                                  <p:childTnLst>
                                    <p:set>
                                      <p:cBhvr>
                                        <p:cTn id="25" dur="1" fill="hold">
                                          <p:stCondLst>
                                            <p:cond delay="0"/>
                                          </p:stCondLst>
                                        </p:cTn>
                                        <p:tgtEl>
                                          <p:spTgt spid="220"/>
                                        </p:tgtEl>
                                        <p:attrNameLst>
                                          <p:attrName>style.visibility</p:attrName>
                                        </p:attrNameLst>
                                      </p:cBhvr>
                                      <p:to>
                                        <p:strVal val="visible"/>
                                      </p:to>
                                    </p:set>
                                    <p:animEffect transition="in" filter="fade">
                                      <p:cBhvr>
                                        <p:cTn id="26" dur="1000"/>
                                        <p:tgtEl>
                                          <p:spTgt spid="2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4"/>
                                        </p:tgtEl>
                                        <p:attrNameLst>
                                          <p:attrName>style.visibility</p:attrName>
                                        </p:attrNameLst>
                                      </p:cBhvr>
                                      <p:to>
                                        <p:strVal val="visible"/>
                                      </p:to>
                                    </p:set>
                                    <p:animEffect transition="in" filter="fade">
                                      <p:cBhvr>
                                        <p:cTn id="31" dur="1000"/>
                                        <p:tgtEl>
                                          <p:spTgt spid="214"/>
                                        </p:tgtEl>
                                      </p:cBhvr>
                                    </p:animEffect>
                                  </p:childTnLst>
                                </p:cTn>
                              </p:par>
                              <p:par>
                                <p:cTn id="32" presetID="10" presetClass="entr" presetSubtype="0" fill="hold" nodeType="withEffect">
                                  <p:stCondLst>
                                    <p:cond delay="0"/>
                                  </p:stCondLst>
                                  <p:childTnLst>
                                    <p:set>
                                      <p:cBhvr>
                                        <p:cTn id="33" dur="1" fill="hold">
                                          <p:stCondLst>
                                            <p:cond delay="0"/>
                                          </p:stCondLst>
                                        </p:cTn>
                                        <p:tgtEl>
                                          <p:spTgt spid="221"/>
                                        </p:tgtEl>
                                        <p:attrNameLst>
                                          <p:attrName>style.visibility</p:attrName>
                                        </p:attrNameLst>
                                      </p:cBhvr>
                                      <p:to>
                                        <p:strVal val="visible"/>
                                      </p:to>
                                    </p:set>
                                    <p:animEffect transition="in" filter="fade">
                                      <p:cBhvr>
                                        <p:cTn id="34"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25"/>
        <p:cNvGrpSpPr/>
        <p:nvPr/>
      </p:nvGrpSpPr>
      <p:grpSpPr>
        <a:xfrm>
          <a:off x="0" y="0"/>
          <a:ext cx="0" cy="0"/>
          <a:chOff x="0" y="0"/>
          <a:chExt cx="0" cy="0"/>
        </a:xfrm>
      </p:grpSpPr>
      <p:sp>
        <p:nvSpPr>
          <p:cNvPr id="226" name="Shape 22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21</a:t>
            </a:fld>
            <a:endParaRPr lang="en"/>
          </a:p>
        </p:txBody>
      </p:sp>
      <p:sp>
        <p:nvSpPr>
          <p:cNvPr id="227" name="Shape 227"/>
          <p:cNvSpPr txBox="1"/>
          <p:nvPr/>
        </p:nvSpPr>
        <p:spPr>
          <a:xfrm>
            <a:off x="771525" y="138450"/>
            <a:ext cx="8051400" cy="4663200"/>
          </a:xfrm>
          <a:prstGeom prst="rect">
            <a:avLst/>
          </a:prstGeom>
          <a:noFill/>
          <a:ln>
            <a:noFill/>
          </a:ln>
        </p:spPr>
        <p:txBody>
          <a:bodyPr lIns="91425" tIns="91425" rIns="91425" bIns="91425" anchor="ctr" anchorCtr="0">
            <a:noAutofit/>
          </a:bodyPr>
          <a:lstStyle/>
          <a:p>
            <a:pPr lvl="0" rtl="0">
              <a:spcBef>
                <a:spcPts val="0"/>
              </a:spcBef>
              <a:buNone/>
            </a:pPr>
            <a:r>
              <a:rPr lang="en" b="1" dirty="0">
                <a:solidFill>
                  <a:srgbClr val="CC7832"/>
                </a:solidFill>
                <a:latin typeface="Source Code Pro"/>
                <a:ea typeface="Source Code Pro"/>
                <a:cs typeface="Source Code Pro"/>
                <a:sym typeface="Source Code Pro"/>
              </a:rPr>
              <a:t>const </a:t>
            </a:r>
            <a:r>
              <a:rPr lang="en" dirty="0">
                <a:solidFill>
                  <a:srgbClr val="A9B7C6"/>
                </a:solidFill>
                <a:latin typeface="Source Code Pro"/>
                <a:ea typeface="Source Code Pro"/>
                <a:cs typeface="Source Code Pro"/>
                <a:sym typeface="Source Code Pro"/>
              </a:rPr>
              <a:t>APP_ROUTES: Routes = [</a:t>
            </a:r>
          </a:p>
          <a:p>
            <a:pPr lvl="0" rtl="0">
              <a:spcBef>
                <a:spcPts val="0"/>
              </a:spcBef>
              <a:buNone/>
            </a:pPr>
            <a:r>
              <a:rPr lang="en" dirty="0">
                <a:solidFill>
                  <a:srgbClr val="A9B7C6"/>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path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'login'</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component</a:t>
            </a:r>
            <a:r>
              <a:rPr lang="en" dirty="0">
                <a:solidFill>
                  <a:srgbClr val="A9B7C6"/>
                </a:solidFill>
                <a:latin typeface="Source Code Pro"/>
                <a:ea typeface="Source Code Pro"/>
                <a:cs typeface="Source Code Pro"/>
                <a:sym typeface="Source Code Pro"/>
              </a:rPr>
              <a:t>: LoginComponent}</a:t>
            </a:r>
            <a:r>
              <a:rPr lang="en" dirty="0">
                <a:solidFill>
                  <a:srgbClr val="CC7832"/>
                </a:solidFill>
                <a:latin typeface="Source Code Pro"/>
                <a:ea typeface="Source Code Pro"/>
                <a:cs typeface="Source Code Pro"/>
                <a:sym typeface="Source Code Pro"/>
              </a:rPr>
              <a:t>,</a:t>
            </a:r>
          </a:p>
          <a:p>
            <a:pPr lv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A9B7C6"/>
                </a:solidFill>
                <a:latin typeface="Source Code Pro"/>
                <a:ea typeface="Source Code Pro"/>
                <a:cs typeface="Source Code Pro"/>
                <a:sym typeface="Source Code Pro"/>
              </a:rPr>
              <a:t>{</a:t>
            </a:r>
            <a:r>
              <a:rPr lang="en" dirty="0">
                <a:solidFill>
                  <a:srgbClr val="9876AA"/>
                </a:solidFill>
                <a:latin typeface="Source Code Pro"/>
                <a:ea typeface="Source Code Pro"/>
                <a:cs typeface="Source Code Pro"/>
                <a:sym typeface="Source Code Pro"/>
              </a:rPr>
              <a:t>path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'home'</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component</a:t>
            </a:r>
            <a:r>
              <a:rPr lang="en" dirty="0">
                <a:solidFill>
                  <a:srgbClr val="A9B7C6"/>
                </a:solidFill>
                <a:latin typeface="Source Code Pro"/>
                <a:ea typeface="Source Code Pro"/>
                <a:cs typeface="Source Code Pro"/>
                <a:sym typeface="Source Code Pro"/>
              </a:rPr>
              <a:t>: CalculatorComponent</a:t>
            </a:r>
            <a:r>
              <a:rPr lang="en" dirty="0">
                <a:solidFill>
                  <a:srgbClr val="CC7832"/>
                </a:solidFill>
                <a:latin typeface="Source Code Pro"/>
                <a:ea typeface="Source Code Pro"/>
                <a:cs typeface="Source Code Pro"/>
                <a:sym typeface="Source Code Pro"/>
              </a:rPr>
              <a:t>, </a:t>
            </a:r>
          </a:p>
          <a:p>
            <a:pPr lvl="0" rtl="0">
              <a:spcBef>
                <a:spcPts val="0"/>
              </a:spcBef>
              <a:buNone/>
            </a:pPr>
            <a:r>
              <a:rPr lang="en" dirty="0">
                <a:solidFill>
                  <a:srgbClr val="9876AA"/>
                </a:solidFill>
                <a:latin typeface="Source Code Pro"/>
                <a:ea typeface="Source Code Pro"/>
                <a:cs typeface="Source Code Pro"/>
                <a:sym typeface="Source Code Pro"/>
              </a:rPr>
              <a:t>    canActivate</a:t>
            </a:r>
            <a:r>
              <a:rPr lang="en" dirty="0">
                <a:solidFill>
                  <a:srgbClr val="A9B7C6"/>
                </a:solidFill>
                <a:latin typeface="Source Code Pro"/>
                <a:ea typeface="Source Code Pro"/>
                <a:cs typeface="Source Code Pro"/>
                <a:sym typeface="Source Code Pro"/>
              </a:rPr>
              <a:t>: [CanActivateIfAuthenticatedGuard]}</a:t>
            </a:r>
            <a:r>
              <a:rPr lang="en" dirty="0">
                <a:solidFill>
                  <a:srgbClr val="CC7832"/>
                </a:solidFill>
                <a:latin typeface="Source Code Pro"/>
                <a:ea typeface="Source Code Pro"/>
                <a:cs typeface="Source Code Pro"/>
                <a:sym typeface="Source Code Pro"/>
              </a:rPr>
              <a:t>,</a:t>
            </a:r>
          </a:p>
          <a:p>
            <a:pPr lvl="0" rt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A9B7C6"/>
                </a:solidFill>
                <a:latin typeface="Source Code Pro"/>
                <a:ea typeface="Source Code Pro"/>
                <a:cs typeface="Source Code Pro"/>
                <a:sym typeface="Source Code Pro"/>
              </a:rPr>
              <a:t>{</a:t>
            </a:r>
          </a:p>
          <a:p>
            <a:pPr lvl="0" rtl="0">
              <a:spcBef>
                <a:spcPts val="0"/>
              </a:spcBef>
              <a:buNone/>
            </a:pPr>
            <a:r>
              <a:rPr lang="en" dirty="0">
                <a:solidFill>
                  <a:srgbClr val="A9B7C6"/>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path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'products'</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component</a:t>
            </a:r>
            <a:r>
              <a:rPr lang="en" dirty="0">
                <a:solidFill>
                  <a:srgbClr val="A9B7C6"/>
                </a:solidFill>
                <a:latin typeface="Source Code Pro"/>
                <a:ea typeface="Source Code Pro"/>
                <a:cs typeface="Source Code Pro"/>
                <a:sym typeface="Source Code Pro"/>
              </a:rPr>
              <a:t>: ProductsComponent</a:t>
            </a:r>
            <a:r>
              <a:rPr lang="en" dirty="0">
                <a:solidFill>
                  <a:srgbClr val="CC7832"/>
                </a:solidFill>
                <a:latin typeface="Source Code Pro"/>
                <a:ea typeface="Source Code Pro"/>
                <a:cs typeface="Source Code Pro"/>
                <a:sym typeface="Source Code Pro"/>
              </a:rPr>
              <a:t>,</a:t>
            </a:r>
          </a:p>
          <a:p>
            <a:pPr lvl="0" rt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canActivate</a:t>
            </a:r>
            <a:r>
              <a:rPr lang="en" dirty="0">
                <a:solidFill>
                  <a:srgbClr val="A9B7C6"/>
                </a:solidFill>
                <a:latin typeface="Source Code Pro"/>
                <a:ea typeface="Source Code Pro"/>
                <a:cs typeface="Source Code Pro"/>
                <a:sym typeface="Source Code Pro"/>
              </a:rPr>
              <a:t>: [CanActivateIfAuthenticatedGuard]</a:t>
            </a:r>
            <a:r>
              <a:rPr lang="en" dirty="0">
                <a:solidFill>
                  <a:srgbClr val="CC7832"/>
                </a:solidFill>
                <a:latin typeface="Source Code Pro"/>
                <a:ea typeface="Source Code Pro"/>
                <a:cs typeface="Source Code Pro"/>
                <a:sym typeface="Source Code Pro"/>
              </a:rPr>
              <a:t>,</a:t>
            </a:r>
          </a:p>
          <a:p>
            <a:pPr lvl="0" rt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children</a:t>
            </a:r>
            <a:r>
              <a:rPr lang="en" dirty="0">
                <a:solidFill>
                  <a:srgbClr val="A9B7C6"/>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path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':id'</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component</a:t>
            </a:r>
            <a:r>
              <a:rPr lang="en" dirty="0">
                <a:solidFill>
                  <a:srgbClr val="A9B7C6"/>
                </a:solidFill>
                <a:latin typeface="Source Code Pro"/>
                <a:ea typeface="Source Code Pro"/>
                <a:cs typeface="Source Code Pro"/>
                <a:sym typeface="Source Code Pro"/>
              </a:rPr>
              <a:t>: ProductDetailComponent}]</a:t>
            </a:r>
          </a:p>
          <a:p>
            <a:pPr lvl="0" rtl="0">
              <a:spcBef>
                <a:spcPts val="0"/>
              </a:spcBef>
              <a:buNone/>
            </a:pPr>
            <a:r>
              <a:rPr lang="en" dirty="0">
                <a:solidFill>
                  <a:srgbClr val="A9B7C6"/>
                </a:solidFill>
                <a:latin typeface="Source Code Pro"/>
                <a:ea typeface="Source Code Pro"/>
                <a:cs typeface="Source Code Pro"/>
                <a:sym typeface="Source Code Pro"/>
              </a:rPr>
              <a:t>   }</a:t>
            </a:r>
            <a:r>
              <a:rPr lang="en" dirty="0">
                <a:solidFill>
                  <a:srgbClr val="CC7832"/>
                </a:solidFill>
                <a:latin typeface="Source Code Pro"/>
                <a:ea typeface="Source Code Pro"/>
                <a:cs typeface="Source Code Pro"/>
                <a:sym typeface="Source Code Pro"/>
              </a:rPr>
              <a:t>,</a:t>
            </a:r>
          </a:p>
          <a:p>
            <a:pPr lvl="0" rt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A9B7C6"/>
                </a:solidFill>
                <a:latin typeface="Source Code Pro"/>
                <a:ea typeface="Source Code Pro"/>
                <a:cs typeface="Source Code Pro"/>
                <a:sym typeface="Source Code Pro"/>
              </a:rPr>
              <a:t>{</a:t>
            </a:r>
            <a:r>
              <a:rPr lang="en" dirty="0">
                <a:solidFill>
                  <a:srgbClr val="9876AA"/>
                </a:solidFill>
                <a:latin typeface="Source Code Pro"/>
                <a:ea typeface="Source Code Pro"/>
                <a:cs typeface="Source Code Pro"/>
                <a:sym typeface="Source Code Pro"/>
              </a:rPr>
              <a:t>path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redirectTo</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'/login'</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pathMatch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'full'</a:t>
            </a:r>
            <a:r>
              <a:rPr lang="en" dirty="0">
                <a:solidFill>
                  <a:srgbClr val="A9B7C6"/>
                </a:solidFill>
                <a:latin typeface="Source Code Pro"/>
                <a:ea typeface="Source Code Pro"/>
                <a:cs typeface="Source Code Pro"/>
                <a:sym typeface="Source Code Pro"/>
              </a:rPr>
              <a:t>}</a:t>
            </a:r>
            <a:r>
              <a:rPr lang="en" dirty="0">
                <a:solidFill>
                  <a:srgbClr val="CC7832"/>
                </a:solidFill>
                <a:latin typeface="Source Code Pro"/>
                <a:ea typeface="Source Code Pro"/>
                <a:cs typeface="Source Code Pro"/>
                <a:sym typeface="Source Code Pro"/>
              </a:rPr>
              <a:t>,</a:t>
            </a:r>
          </a:p>
          <a:p>
            <a:pPr lvl="0" rtl="0">
              <a:spcBef>
                <a:spcPts val="0"/>
              </a:spcBef>
              <a:buNone/>
            </a:pPr>
            <a:r>
              <a:rPr lang="en" dirty="0">
                <a:solidFill>
                  <a:srgbClr val="CC7832"/>
                </a:solidFill>
                <a:latin typeface="Source Code Pro"/>
                <a:ea typeface="Source Code Pro"/>
                <a:cs typeface="Source Code Pro"/>
                <a:sym typeface="Source Code Pro"/>
              </a:rPr>
              <a:t>   </a:t>
            </a:r>
            <a:r>
              <a:rPr lang="en" dirty="0">
                <a:solidFill>
                  <a:srgbClr val="A9B7C6"/>
                </a:solidFill>
                <a:latin typeface="Source Code Pro"/>
                <a:ea typeface="Source Code Pro"/>
                <a:cs typeface="Source Code Pro"/>
                <a:sym typeface="Source Code Pro"/>
              </a:rPr>
              <a:t>{</a:t>
            </a:r>
            <a:r>
              <a:rPr lang="en" dirty="0">
                <a:solidFill>
                  <a:srgbClr val="9876AA"/>
                </a:solidFill>
                <a:latin typeface="Source Code Pro"/>
                <a:ea typeface="Source Code Pro"/>
                <a:cs typeface="Source Code Pro"/>
                <a:sym typeface="Source Code Pro"/>
              </a:rPr>
              <a:t>path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redirectTo</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'/home'</a:t>
            </a:r>
            <a:r>
              <a:rPr lang="en" dirty="0">
                <a:solidFill>
                  <a:srgbClr val="CC7832"/>
                </a:solidFill>
                <a:latin typeface="Source Code Pro"/>
                <a:ea typeface="Source Code Pro"/>
                <a:cs typeface="Source Code Pro"/>
                <a:sym typeface="Source Code Pro"/>
              </a:rPr>
              <a:t>, </a:t>
            </a:r>
            <a:r>
              <a:rPr lang="en" dirty="0">
                <a:solidFill>
                  <a:srgbClr val="9876AA"/>
                </a:solidFill>
                <a:latin typeface="Source Code Pro"/>
                <a:ea typeface="Source Code Pro"/>
                <a:cs typeface="Source Code Pro"/>
                <a:sym typeface="Source Code Pro"/>
              </a:rPr>
              <a:t>pathMatch</a:t>
            </a:r>
            <a:r>
              <a:rPr lang="en" dirty="0">
                <a:solidFill>
                  <a:srgbClr val="A9B7C6"/>
                </a:solidFill>
                <a:latin typeface="Source Code Pro"/>
                <a:ea typeface="Source Code Pro"/>
                <a:cs typeface="Source Code Pro"/>
                <a:sym typeface="Source Code Pro"/>
              </a:rPr>
              <a:t>: </a:t>
            </a:r>
            <a:r>
              <a:rPr lang="en" dirty="0">
                <a:solidFill>
                  <a:srgbClr val="6A8759"/>
                </a:solidFill>
                <a:latin typeface="Source Code Pro"/>
                <a:ea typeface="Source Code Pro"/>
                <a:cs typeface="Source Code Pro"/>
                <a:sym typeface="Source Code Pro"/>
              </a:rPr>
              <a:t>'full'</a:t>
            </a:r>
            <a:r>
              <a:rPr lang="en" dirty="0">
                <a:solidFill>
                  <a:srgbClr val="A9B7C6"/>
                </a:solidFill>
                <a:latin typeface="Source Code Pro"/>
                <a:ea typeface="Source Code Pro"/>
                <a:cs typeface="Source Code Pro"/>
                <a:sym typeface="Source Code Pro"/>
              </a:rPr>
              <a:t>}</a:t>
            </a:r>
          </a:p>
          <a:p>
            <a:pPr lvl="0" rtl="0">
              <a:spcBef>
                <a:spcPts val="0"/>
              </a:spcBef>
              <a:buNone/>
            </a:pPr>
            <a:r>
              <a:rPr lang="en" dirty="0">
                <a:solidFill>
                  <a:srgbClr val="A9B7C6"/>
                </a:solidFill>
                <a:latin typeface="Source Code Pro"/>
                <a:ea typeface="Source Code Pro"/>
                <a:cs typeface="Source Code Pro"/>
                <a:sym typeface="Source Code Pro"/>
              </a:rPr>
              <a:t>]</a:t>
            </a:r>
            <a:r>
              <a:rPr lang="en" dirty="0">
                <a:solidFill>
                  <a:srgbClr val="CC7832"/>
                </a:solidFill>
                <a:latin typeface="Source Code Pro"/>
                <a:ea typeface="Source Code Pro"/>
                <a:cs typeface="Source Code Pro"/>
                <a:sym typeface="Source Code Pro"/>
              </a:rPr>
              <a:t>;</a:t>
            </a:r>
          </a:p>
        </p:txBody>
      </p:sp>
      <p:sp>
        <p:nvSpPr>
          <p:cNvPr id="228" name="Shape 228"/>
          <p:cNvSpPr/>
          <p:nvPr/>
        </p:nvSpPr>
        <p:spPr>
          <a:xfrm>
            <a:off x="1539975" y="2698047"/>
            <a:ext cx="6544500" cy="253200"/>
          </a:xfrm>
          <a:prstGeom prst="rect">
            <a:avLst/>
          </a:prstGeom>
          <a:noFill/>
          <a:ln w="3810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32"/>
        <p:cNvGrpSpPr/>
        <p:nvPr/>
      </p:nvGrpSpPr>
      <p:grpSpPr>
        <a:xfrm>
          <a:off x="0" y="0"/>
          <a:ext cx="0" cy="0"/>
          <a:chOff x="0" y="0"/>
          <a:chExt cx="0" cy="0"/>
        </a:xfrm>
      </p:grpSpPr>
      <p:sp>
        <p:nvSpPr>
          <p:cNvPr id="233" name="Shape 2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22</a:t>
            </a:fld>
            <a:endParaRPr lang="en"/>
          </a:p>
        </p:txBody>
      </p:sp>
      <p:sp>
        <p:nvSpPr>
          <p:cNvPr id="234" name="Shape 234"/>
          <p:cNvSpPr txBox="1"/>
          <p:nvPr/>
        </p:nvSpPr>
        <p:spPr>
          <a:xfrm>
            <a:off x="1431450" y="603375"/>
            <a:ext cx="6281100" cy="3000000"/>
          </a:xfrm>
          <a:prstGeom prst="rect">
            <a:avLst/>
          </a:prstGeom>
          <a:noFill/>
          <a:ln>
            <a:noFill/>
          </a:ln>
        </p:spPr>
        <p:txBody>
          <a:bodyPr lIns="91425" tIns="91425" rIns="91425" bIns="91425" anchor="ctr" anchorCtr="0">
            <a:noAutofit/>
          </a:bodyPr>
          <a:lstStyle/>
          <a:p>
            <a:pPr lvl="0" rtl="0">
              <a:spcBef>
                <a:spcPts val="0"/>
              </a:spcBef>
              <a:buNone/>
            </a:pPr>
            <a:r>
              <a:rPr lang="en">
                <a:solidFill>
                  <a:srgbClr val="E8BF6A"/>
                </a:solidFill>
                <a:latin typeface="Source Code Pro"/>
                <a:ea typeface="Source Code Pro"/>
                <a:cs typeface="Source Code Pro"/>
                <a:sym typeface="Source Code Pro"/>
              </a:rPr>
              <a:t>&lt;div </a:t>
            </a:r>
            <a:r>
              <a:rPr lang="en">
                <a:solidFill>
                  <a:srgbClr val="BABABA"/>
                </a:solidFill>
                <a:latin typeface="Source Code Pro"/>
                <a:ea typeface="Source Code Pro"/>
                <a:cs typeface="Source Code Pro"/>
                <a:sym typeface="Source Code Pro"/>
              </a:rPr>
              <a:t>class=</a:t>
            </a:r>
            <a:r>
              <a:rPr lang="en">
                <a:solidFill>
                  <a:srgbClr val="A5C261"/>
                </a:solidFill>
                <a:latin typeface="Source Code Pro"/>
                <a:ea typeface="Source Code Pro"/>
                <a:cs typeface="Source Code Pro"/>
                <a:sym typeface="Source Code Pro"/>
              </a:rPr>
              <a:t>"kyf-root"</a:t>
            </a:r>
            <a:r>
              <a:rPr lang="en">
                <a:solidFill>
                  <a:srgbClr val="E8BF6A"/>
                </a:solidFill>
                <a:latin typeface="Source Code Pro"/>
                <a:ea typeface="Source Code Pro"/>
                <a:cs typeface="Source Code Pro"/>
                <a:sym typeface="Source Code Pro"/>
              </a:rPr>
              <a:t>&gt;</a:t>
            </a:r>
          </a:p>
          <a:p>
            <a:pPr lvl="0" rtl="0">
              <a:spcBef>
                <a:spcPts val="0"/>
              </a:spcBef>
              <a:buNone/>
            </a:pPr>
            <a:r>
              <a:rPr lang="en">
                <a:solidFill>
                  <a:srgbClr val="E8BF6A"/>
                </a:solidFill>
                <a:latin typeface="Source Code Pro"/>
                <a:ea typeface="Source Code Pro"/>
                <a:cs typeface="Source Code Pro"/>
                <a:sym typeface="Source Code Pro"/>
              </a:rPr>
              <a:t>   &lt;h1 </a:t>
            </a:r>
            <a:r>
              <a:rPr lang="en">
                <a:solidFill>
                  <a:srgbClr val="BABABA"/>
                </a:solidFill>
                <a:latin typeface="Source Code Pro"/>
                <a:ea typeface="Source Code Pro"/>
                <a:cs typeface="Source Code Pro"/>
                <a:sym typeface="Source Code Pro"/>
              </a:rPr>
              <a:t>class=</a:t>
            </a:r>
            <a:r>
              <a:rPr lang="en">
                <a:solidFill>
                  <a:srgbClr val="A5C261"/>
                </a:solidFill>
                <a:latin typeface="Source Code Pro"/>
                <a:ea typeface="Source Code Pro"/>
                <a:cs typeface="Source Code Pro"/>
                <a:sym typeface="Source Code Pro"/>
              </a:rPr>
              <a:t>"kyf-header"</a:t>
            </a:r>
            <a:r>
              <a:rPr lang="en">
                <a:solidFill>
                  <a:srgbClr val="E8BF6A"/>
                </a:solidFill>
                <a:latin typeface="Source Code Pro"/>
                <a:ea typeface="Source Code Pro"/>
                <a:cs typeface="Source Code Pro"/>
                <a:sym typeface="Source Code Pro"/>
              </a:rPr>
              <a:t>&gt;</a:t>
            </a:r>
          </a:p>
          <a:p>
            <a:pPr lvl="0" rtl="0">
              <a:spcBef>
                <a:spcPts val="0"/>
              </a:spcBef>
              <a:buNone/>
            </a:pPr>
            <a:r>
              <a:rPr lang="en">
                <a:solidFill>
                  <a:srgbClr val="E8BF6A"/>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Know-Your-Food</a:t>
            </a: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E8BF6A"/>
                </a:solidFill>
                <a:latin typeface="Source Code Pro"/>
                <a:ea typeface="Source Code Pro"/>
                <a:cs typeface="Source Code Pro"/>
                <a:sym typeface="Source Code Pro"/>
              </a:rPr>
              <a:t>&lt;/h1&gt;</a:t>
            </a:r>
          </a:p>
          <a:p>
            <a:pPr lvl="0" rtl="0">
              <a:spcBef>
                <a:spcPts val="0"/>
              </a:spcBef>
              <a:buNone/>
            </a:pPr>
            <a:r>
              <a:rPr lang="en">
                <a:solidFill>
                  <a:srgbClr val="E8BF6A"/>
                </a:solidFill>
                <a:latin typeface="Source Code Pro"/>
                <a:ea typeface="Source Code Pro"/>
                <a:cs typeface="Source Code Pro"/>
                <a:sym typeface="Source Code Pro"/>
              </a:rPr>
              <a:t>   &lt;kyf-navigation&gt;&lt;/kyf-navigation&gt;</a:t>
            </a:r>
          </a:p>
          <a:p>
            <a:pPr lvl="0" rtl="0">
              <a:spcBef>
                <a:spcPts val="0"/>
              </a:spcBef>
              <a:buNone/>
            </a:pPr>
            <a:r>
              <a:rPr lang="en">
                <a:solidFill>
                  <a:srgbClr val="E8BF6A"/>
                </a:solidFill>
                <a:latin typeface="Source Code Pro"/>
                <a:ea typeface="Source Code Pro"/>
                <a:cs typeface="Source Code Pro"/>
                <a:sym typeface="Source Code Pro"/>
              </a:rPr>
              <a:t>   &lt;div </a:t>
            </a:r>
            <a:r>
              <a:rPr lang="en">
                <a:solidFill>
                  <a:srgbClr val="BABABA"/>
                </a:solidFill>
                <a:latin typeface="Source Code Pro"/>
                <a:ea typeface="Source Code Pro"/>
                <a:cs typeface="Source Code Pro"/>
                <a:sym typeface="Source Code Pro"/>
              </a:rPr>
              <a:t>class=</a:t>
            </a:r>
            <a:r>
              <a:rPr lang="en">
                <a:solidFill>
                  <a:srgbClr val="A5C261"/>
                </a:solidFill>
                <a:latin typeface="Source Code Pro"/>
                <a:ea typeface="Source Code Pro"/>
                <a:cs typeface="Source Code Pro"/>
                <a:sym typeface="Source Code Pro"/>
              </a:rPr>
              <a:t>"kyf-content"</a:t>
            </a:r>
            <a:r>
              <a:rPr lang="en">
                <a:solidFill>
                  <a:srgbClr val="E8BF6A"/>
                </a:solidFill>
                <a:latin typeface="Source Code Pro"/>
                <a:ea typeface="Source Code Pro"/>
                <a:cs typeface="Source Code Pro"/>
                <a:sym typeface="Source Code Pro"/>
              </a:rPr>
              <a:t>&gt;</a:t>
            </a:r>
          </a:p>
          <a:p>
            <a:pPr lvl="0" rtl="0">
              <a:spcBef>
                <a:spcPts val="0"/>
              </a:spcBef>
              <a:buNone/>
            </a:pPr>
            <a:r>
              <a:rPr lang="en">
                <a:solidFill>
                  <a:srgbClr val="E8BF6A"/>
                </a:solidFill>
                <a:latin typeface="Source Code Pro"/>
                <a:ea typeface="Source Code Pro"/>
                <a:cs typeface="Source Code Pro"/>
                <a:sym typeface="Source Code Pro"/>
              </a:rPr>
              <a:t>       &lt;router-outlet&gt;&lt;/router-outlet&gt;</a:t>
            </a:r>
          </a:p>
          <a:p>
            <a:pPr lvl="0" rtl="0">
              <a:spcBef>
                <a:spcPts val="0"/>
              </a:spcBef>
              <a:buNone/>
            </a:pPr>
            <a:r>
              <a:rPr lang="en">
                <a:solidFill>
                  <a:srgbClr val="E8BF6A"/>
                </a:solidFill>
                <a:latin typeface="Source Code Pro"/>
                <a:ea typeface="Source Code Pro"/>
                <a:cs typeface="Source Code Pro"/>
                <a:sym typeface="Source Code Pro"/>
              </a:rPr>
              <a:t>   &lt;/div&gt;</a:t>
            </a:r>
          </a:p>
          <a:p>
            <a:pPr lvl="0" rtl="0">
              <a:spcBef>
                <a:spcPts val="0"/>
              </a:spcBef>
              <a:buNone/>
            </a:pPr>
            <a:r>
              <a:rPr lang="en">
                <a:solidFill>
                  <a:srgbClr val="E8BF6A"/>
                </a:solidFill>
                <a:latin typeface="Source Code Pro"/>
                <a:ea typeface="Source Code Pro"/>
                <a:cs typeface="Source Code Pro"/>
                <a:sym typeface="Source Code Pro"/>
              </a:rPr>
              <a:t>&lt;/div&gt;</a:t>
            </a:r>
          </a:p>
        </p:txBody>
      </p:sp>
      <p:sp>
        <p:nvSpPr>
          <p:cNvPr id="4" name="Shape 199"/>
          <p:cNvSpPr/>
          <p:nvPr/>
        </p:nvSpPr>
        <p:spPr>
          <a:xfrm>
            <a:off x="2028115" y="2419251"/>
            <a:ext cx="4218600" cy="23251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38"/>
        <p:cNvGrpSpPr/>
        <p:nvPr/>
      </p:nvGrpSpPr>
      <p:grpSpPr>
        <a:xfrm>
          <a:off x="0" y="0"/>
          <a:ext cx="0" cy="0"/>
          <a:chOff x="0" y="0"/>
          <a:chExt cx="0" cy="0"/>
        </a:xfrm>
      </p:grpSpPr>
      <p:sp>
        <p:nvSpPr>
          <p:cNvPr id="239" name="Shape 23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23</a:t>
            </a:fld>
            <a:endParaRPr lang="en"/>
          </a:p>
        </p:txBody>
      </p:sp>
      <p:sp>
        <p:nvSpPr>
          <p:cNvPr id="240" name="Shape 240"/>
          <p:cNvSpPr txBox="1"/>
          <p:nvPr/>
        </p:nvSpPr>
        <p:spPr>
          <a:xfrm>
            <a:off x="1088875" y="324750"/>
            <a:ext cx="7601100" cy="4494000"/>
          </a:xfrm>
          <a:prstGeom prst="rect">
            <a:avLst/>
          </a:prstGeom>
          <a:noFill/>
          <a:ln>
            <a:noFill/>
          </a:ln>
        </p:spPr>
        <p:txBody>
          <a:bodyPr lIns="91425" tIns="91425" rIns="91425" bIns="91425" anchor="ctr" anchorCtr="0">
            <a:noAutofit/>
          </a:bodyPr>
          <a:lstStyle/>
          <a:p>
            <a:pPr lvl="0" rtl="0">
              <a:spcBef>
                <a:spcPts val="0"/>
              </a:spcBef>
              <a:buNone/>
            </a:pPr>
            <a:endParaRPr dirty="0">
              <a:solidFill>
                <a:srgbClr val="A9B7C6"/>
              </a:solidFill>
              <a:latin typeface="Source Code Pro"/>
              <a:ea typeface="Source Code Pro"/>
              <a:cs typeface="Source Code Pro"/>
              <a:sym typeface="Source Code Pro"/>
            </a:endParaRPr>
          </a:p>
          <a:p>
            <a:pPr lvl="0">
              <a:spcBef>
                <a:spcPts val="0"/>
              </a:spcBef>
              <a:buNone/>
            </a:pPr>
            <a:r>
              <a:rPr lang="en">
                <a:solidFill>
                  <a:srgbClr val="E8BF6A"/>
                </a:solidFill>
                <a:latin typeface="Source Code Pro"/>
                <a:ea typeface="Source Code Pro"/>
                <a:cs typeface="Source Code Pro"/>
                <a:sym typeface="Source Code Pro"/>
              </a:rPr>
              <a:t>&lt;Router </a:t>
            </a:r>
            <a:r>
              <a:rPr lang="en">
                <a:solidFill>
                  <a:srgbClr val="BABABA"/>
                </a:solidFill>
                <a:latin typeface="Source Code Pro"/>
                <a:ea typeface="Source Code Pro"/>
                <a:cs typeface="Source Code Pro"/>
                <a:sym typeface="Source Code Pro"/>
              </a:rPr>
              <a:t>history</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{hashHistory}</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 </a:t>
            </a:r>
            <a:r>
              <a:rPr lang="en">
                <a:solidFill>
                  <a:srgbClr val="BABABA"/>
                </a:solidFill>
                <a:latin typeface="Source Code Pro"/>
                <a:ea typeface="Source Code Pro"/>
                <a:cs typeface="Source Code Pro"/>
                <a:sym typeface="Source Code Pro"/>
              </a:rPr>
              <a:t>path</a:t>
            </a:r>
            <a:r>
              <a:rPr lang="en">
                <a:solidFill>
                  <a:srgbClr val="6A8759"/>
                </a:solidFill>
                <a:latin typeface="Source Code Pro"/>
                <a:ea typeface="Source Code Pro"/>
                <a:cs typeface="Source Code Pro"/>
                <a:sym typeface="Source Code Pro"/>
              </a:rPr>
              <a:t>='/' </a:t>
            </a:r>
            <a:r>
              <a:rPr lang="en">
                <a:solidFill>
                  <a:srgbClr val="BABABA"/>
                </a:solidFill>
                <a:latin typeface="Source Code Pro"/>
                <a:ea typeface="Source Code Pro"/>
                <a:cs typeface="Source Code Pro"/>
                <a:sym typeface="Source Code Pro"/>
              </a:rPr>
              <a:t>component</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{App}</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&lt;IndexRedirect </a:t>
            </a:r>
            <a:r>
              <a:rPr lang="en">
                <a:solidFill>
                  <a:srgbClr val="BABABA"/>
                </a:solidFill>
                <a:latin typeface="Source Code Pro"/>
                <a:ea typeface="Source Code Pro"/>
                <a:cs typeface="Source Code Pro"/>
                <a:sym typeface="Source Code Pro"/>
              </a:rPr>
              <a:t>to</a:t>
            </a:r>
            <a:r>
              <a:rPr lang="en">
                <a:solidFill>
                  <a:srgbClr val="6A8759"/>
                </a:solidFill>
                <a:latin typeface="Source Code Pro"/>
                <a:ea typeface="Source Code Pro"/>
                <a:cs typeface="Source Code Pro"/>
                <a:sym typeface="Source Code Pro"/>
              </a:rPr>
              <a:t>="/home"</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 </a:t>
            </a:r>
            <a:r>
              <a:rPr lang="en">
                <a:solidFill>
                  <a:srgbClr val="BABABA"/>
                </a:solidFill>
                <a:latin typeface="Source Code Pro"/>
                <a:ea typeface="Source Code Pro"/>
                <a:cs typeface="Source Code Pro"/>
                <a:sym typeface="Source Code Pro"/>
              </a:rPr>
              <a:t>path</a:t>
            </a:r>
            <a:r>
              <a:rPr lang="en">
                <a:solidFill>
                  <a:srgbClr val="6A8759"/>
                </a:solidFill>
                <a:latin typeface="Source Code Pro"/>
                <a:ea typeface="Source Code Pro"/>
                <a:cs typeface="Source Code Pro"/>
                <a:sym typeface="Source Code Pro"/>
              </a:rPr>
              <a:t>='login' </a:t>
            </a:r>
            <a:r>
              <a:rPr lang="en">
                <a:solidFill>
                  <a:srgbClr val="BABABA"/>
                </a:solidFill>
                <a:latin typeface="Source Code Pro"/>
                <a:ea typeface="Source Code Pro"/>
                <a:cs typeface="Source Code Pro"/>
                <a:sym typeface="Source Code Pro"/>
              </a:rPr>
              <a:t>component</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{Login}</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 </a:t>
            </a:r>
            <a:r>
              <a:rPr lang="en">
                <a:solidFill>
                  <a:srgbClr val="BABABA"/>
                </a:solidFill>
                <a:latin typeface="Source Code Pro"/>
                <a:ea typeface="Source Code Pro"/>
                <a:cs typeface="Source Code Pro"/>
                <a:sym typeface="Source Code Pro"/>
              </a:rPr>
              <a:t>path</a:t>
            </a:r>
            <a:r>
              <a:rPr lang="en">
                <a:solidFill>
                  <a:srgbClr val="6A8759"/>
                </a:solidFill>
                <a:latin typeface="Source Code Pro"/>
                <a:ea typeface="Source Code Pro"/>
                <a:cs typeface="Source Code Pro"/>
                <a:sym typeface="Source Code Pro"/>
              </a:rPr>
              <a:t>='home' </a:t>
            </a:r>
            <a:r>
              <a:rPr lang="en">
                <a:solidFill>
                  <a:srgbClr val="BABABA"/>
                </a:solidFill>
                <a:latin typeface="Source Code Pro"/>
                <a:ea typeface="Source Code Pro"/>
                <a:cs typeface="Source Code Pro"/>
                <a:sym typeface="Source Code Pro"/>
              </a:rPr>
              <a:t>component</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{CalculatorComponent} </a:t>
            </a:r>
          </a:p>
          <a:p>
            <a:pPr lvl="0">
              <a:spcBef>
                <a:spcPts val="0"/>
              </a:spcBef>
              <a:buNone/>
            </a:pPr>
            <a:r>
              <a:rPr lang="en">
                <a:solidFill>
                  <a:srgbClr val="BABABA"/>
                </a:solidFill>
                <a:latin typeface="Source Code Pro"/>
                <a:ea typeface="Source Code Pro"/>
                <a:cs typeface="Source Code Pro"/>
                <a:sym typeface="Source Code Pro"/>
              </a:rPr>
              <a:t>              onEnter</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FFC66D"/>
                </a:solidFill>
                <a:latin typeface="Source Code Pro"/>
                <a:ea typeface="Source Code Pro"/>
                <a:cs typeface="Source Code Pro"/>
                <a:sym typeface="Source Code Pro"/>
              </a:rPr>
              <a:t>requireAuth</a:t>
            </a:r>
            <a:r>
              <a:rPr lang="en">
                <a:solidFill>
                  <a:srgbClr val="A9B7C6"/>
                </a:solidFill>
                <a:latin typeface="Source Code Pro"/>
                <a:ea typeface="Source Code Pro"/>
                <a:cs typeface="Source Code Pro"/>
                <a:sym typeface="Source Code Pro"/>
              </a:rPr>
              <a:t>}</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 </a:t>
            </a:r>
            <a:r>
              <a:rPr lang="en">
                <a:solidFill>
                  <a:srgbClr val="BABABA"/>
                </a:solidFill>
                <a:latin typeface="Source Code Pro"/>
                <a:ea typeface="Source Code Pro"/>
                <a:cs typeface="Source Code Pro"/>
                <a:sym typeface="Source Code Pro"/>
              </a:rPr>
              <a:t>path</a:t>
            </a:r>
            <a:r>
              <a:rPr lang="en">
                <a:solidFill>
                  <a:srgbClr val="6A8759"/>
                </a:solidFill>
                <a:latin typeface="Source Code Pro"/>
                <a:ea typeface="Source Code Pro"/>
                <a:cs typeface="Source Code Pro"/>
                <a:sym typeface="Source Code Pro"/>
              </a:rPr>
              <a:t>='products' </a:t>
            </a:r>
            <a:r>
              <a:rPr lang="en">
                <a:solidFill>
                  <a:srgbClr val="BABABA"/>
                </a:solidFill>
                <a:latin typeface="Source Code Pro"/>
                <a:ea typeface="Source Code Pro"/>
                <a:cs typeface="Source Code Pro"/>
                <a:sym typeface="Source Code Pro"/>
              </a:rPr>
              <a:t>component</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{ProductList} </a:t>
            </a:r>
          </a:p>
          <a:p>
            <a:pPr lvl="0">
              <a:spcBef>
                <a:spcPts val="0"/>
              </a:spcBef>
              <a:buNone/>
            </a:pPr>
            <a:r>
              <a:rPr lang="en">
                <a:solidFill>
                  <a:srgbClr val="BABABA"/>
                </a:solidFill>
                <a:latin typeface="Source Code Pro"/>
                <a:ea typeface="Source Code Pro"/>
                <a:cs typeface="Source Code Pro"/>
                <a:sym typeface="Source Code Pro"/>
              </a:rPr>
              <a:t>              onEnter</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FFC66D"/>
                </a:solidFill>
                <a:latin typeface="Source Code Pro"/>
                <a:ea typeface="Source Code Pro"/>
                <a:cs typeface="Source Code Pro"/>
                <a:sym typeface="Source Code Pro"/>
              </a:rPr>
              <a:t>requireAuth</a:t>
            </a:r>
            <a:r>
              <a:rPr lang="en">
                <a:solidFill>
                  <a:srgbClr val="A9B7C6"/>
                </a:solidFill>
                <a:latin typeface="Source Code Pro"/>
                <a:ea typeface="Source Code Pro"/>
                <a:cs typeface="Source Code Pro"/>
                <a:sym typeface="Source Code Pro"/>
              </a:rPr>
              <a:t>}</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 </a:t>
            </a:r>
            <a:r>
              <a:rPr lang="en">
                <a:solidFill>
                  <a:srgbClr val="BABABA"/>
                </a:solidFill>
                <a:latin typeface="Source Code Pro"/>
                <a:ea typeface="Source Code Pro"/>
                <a:cs typeface="Source Code Pro"/>
                <a:sym typeface="Source Code Pro"/>
              </a:rPr>
              <a:t>path</a:t>
            </a:r>
            <a:r>
              <a:rPr lang="en">
                <a:solidFill>
                  <a:srgbClr val="6A8759"/>
                </a:solidFill>
                <a:latin typeface="Source Code Pro"/>
                <a:ea typeface="Source Code Pro"/>
                <a:cs typeface="Source Code Pro"/>
                <a:sym typeface="Source Code Pro"/>
              </a:rPr>
              <a:t>='product/:id' </a:t>
            </a:r>
            <a:r>
              <a:rPr lang="en">
                <a:solidFill>
                  <a:srgbClr val="BABABA"/>
                </a:solidFill>
                <a:latin typeface="Source Code Pro"/>
                <a:ea typeface="Source Code Pro"/>
                <a:cs typeface="Source Code Pro"/>
                <a:sym typeface="Source Code Pro"/>
              </a:rPr>
              <a:t>component</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{ProductDetail} </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&lt;/Route&gt;</a:t>
            </a:r>
          </a:p>
          <a:p>
            <a:pPr lvl="0">
              <a:spcBef>
                <a:spcPts val="0"/>
              </a:spcBef>
              <a:buNone/>
            </a:pPr>
            <a:r>
              <a:rPr lang="en">
                <a:solidFill>
                  <a:srgbClr val="E8BF6A"/>
                </a:solidFill>
                <a:latin typeface="Source Code Pro"/>
                <a:ea typeface="Source Code Pro"/>
                <a:cs typeface="Source Code Pro"/>
                <a:sym typeface="Source Code Pro"/>
              </a:rPr>
              <a:t>       &lt;Route </a:t>
            </a:r>
            <a:r>
              <a:rPr lang="en">
                <a:solidFill>
                  <a:srgbClr val="BABABA"/>
                </a:solidFill>
                <a:latin typeface="Source Code Pro"/>
                <a:ea typeface="Source Code Pro"/>
                <a:cs typeface="Source Code Pro"/>
                <a:sym typeface="Source Code Pro"/>
              </a:rPr>
              <a:t>path</a:t>
            </a:r>
            <a:r>
              <a:rPr lang="en">
                <a:solidFill>
                  <a:srgbClr val="6A8759"/>
                </a:solidFill>
                <a:latin typeface="Source Code Pro"/>
                <a:ea typeface="Source Code Pro"/>
                <a:cs typeface="Source Code Pro"/>
                <a:sym typeface="Source Code Pro"/>
              </a:rPr>
              <a:t>='*' </a:t>
            </a:r>
            <a:r>
              <a:rPr lang="en">
                <a:solidFill>
                  <a:srgbClr val="BABABA"/>
                </a:solidFill>
                <a:latin typeface="Source Code Pro"/>
                <a:ea typeface="Source Code Pro"/>
                <a:cs typeface="Source Code Pro"/>
                <a:sym typeface="Source Code Pro"/>
              </a:rPr>
              <a:t>onEnter</a:t>
            </a:r>
            <a:r>
              <a:rPr lang="en">
                <a:solidFill>
                  <a:srgbClr val="6A8759"/>
                </a:solidFill>
                <a:latin typeface="Source Code Pro"/>
                <a:ea typeface="Source Code Pro"/>
                <a:cs typeface="Source Code Pro"/>
                <a:sym typeface="Source Code Pro"/>
              </a:rPr>
              <a:t>=</a:t>
            </a:r>
            <a:r>
              <a:rPr lang="en">
                <a:solidFill>
                  <a:srgbClr val="A9B7C6"/>
                </a:solidFill>
                <a:latin typeface="Source Code Pro"/>
                <a:ea typeface="Source Code Pro"/>
                <a:cs typeface="Source Code Pro"/>
                <a:sym typeface="Source Code Pro"/>
              </a:rPr>
              <a:t>{</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FFC66D"/>
                </a:solidFill>
                <a:latin typeface="Source Code Pro"/>
                <a:ea typeface="Source Code Pro"/>
                <a:cs typeface="Source Code Pro"/>
                <a:sym typeface="Source Code Pro"/>
              </a:rPr>
              <a:t>avoidPageNotFound</a:t>
            </a:r>
            <a:r>
              <a:rPr lang="en">
                <a:solidFill>
                  <a:srgbClr val="A9B7C6"/>
                </a:solidFill>
                <a:latin typeface="Source Code Pro"/>
                <a:ea typeface="Source Code Pro"/>
                <a:cs typeface="Source Code Pro"/>
                <a:sym typeface="Source Code Pro"/>
              </a:rPr>
              <a:t>} </a:t>
            </a:r>
            <a:r>
              <a:rPr lang="en">
                <a:solidFill>
                  <a:srgbClr val="E8BF6A"/>
                </a:solidFill>
                <a:latin typeface="Source Code Pro"/>
                <a:ea typeface="Source Code Pro"/>
                <a:cs typeface="Source Code Pro"/>
                <a:sym typeface="Source Code Pro"/>
              </a:rPr>
              <a:t>/&gt;</a:t>
            </a:r>
          </a:p>
          <a:p>
            <a:pPr lvl="0">
              <a:spcBef>
                <a:spcPts val="0"/>
              </a:spcBef>
              <a:buNone/>
            </a:pPr>
            <a:r>
              <a:rPr lang="en">
                <a:solidFill>
                  <a:srgbClr val="E8BF6A"/>
                </a:solidFill>
                <a:latin typeface="Source Code Pro"/>
                <a:ea typeface="Source Code Pro"/>
                <a:cs typeface="Source Code Pro"/>
                <a:sym typeface="Source Code Pro"/>
              </a:rPr>
              <a:t>   &lt;/Route&gt;</a:t>
            </a:r>
          </a:p>
          <a:p>
            <a:pPr lvl="0">
              <a:spcBef>
                <a:spcPts val="0"/>
              </a:spcBef>
              <a:buNone/>
            </a:pPr>
            <a:r>
              <a:rPr lang="en">
                <a:solidFill>
                  <a:srgbClr val="E8BF6A"/>
                </a:solidFill>
                <a:latin typeface="Source Code Pro"/>
                <a:ea typeface="Source Code Pro"/>
                <a:cs typeface="Source Code Pro"/>
                <a:sym typeface="Source Code Pro"/>
              </a:rPr>
              <a:t>&lt;/Router&gt;</a:t>
            </a:r>
          </a:p>
          <a:p>
            <a:pPr lvl="0" rtl="0">
              <a:spcBef>
                <a:spcPts val="0"/>
              </a:spcBef>
              <a:buNone/>
            </a:pPr>
            <a:endParaRPr dirty="0">
              <a:solidFill>
                <a:srgbClr val="E8BF6A"/>
              </a:solidFill>
              <a:latin typeface="Source Code Pro"/>
              <a:ea typeface="Source Code Pro"/>
              <a:cs typeface="Source Code Pro"/>
              <a:sym typeface="Source Code Pro"/>
            </a:endParaRPr>
          </a:p>
          <a:p>
            <a:pPr lvl="0" rtl="0">
              <a:spcBef>
                <a:spcPts val="0"/>
              </a:spcBef>
              <a:buNone/>
            </a:pPr>
            <a:r>
              <a:rPr lang="en">
                <a:solidFill>
                  <a:srgbClr val="E8BF6A"/>
                </a:solidFill>
                <a:latin typeface="Source Code Pro"/>
                <a:ea typeface="Source Code Pro"/>
                <a:cs typeface="Source Code Pro"/>
                <a:sym typeface="Source Code Pro"/>
              </a:rPr>
              <a:t>       </a:t>
            </a:r>
          </a:p>
        </p:txBody>
      </p:sp>
      <p:sp>
        <p:nvSpPr>
          <p:cNvPr id="241" name="Shape 241"/>
          <p:cNvSpPr/>
          <p:nvPr/>
        </p:nvSpPr>
        <p:spPr>
          <a:xfrm>
            <a:off x="2106650" y="2761625"/>
            <a:ext cx="5841300" cy="253200"/>
          </a:xfrm>
          <a:prstGeom prst="rect">
            <a:avLst/>
          </a:prstGeom>
          <a:noFill/>
          <a:ln w="3810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45"/>
        <p:cNvGrpSpPr/>
        <p:nvPr/>
      </p:nvGrpSpPr>
      <p:grpSpPr>
        <a:xfrm>
          <a:off x="0" y="0"/>
          <a:ext cx="0" cy="0"/>
          <a:chOff x="0" y="0"/>
          <a:chExt cx="0" cy="0"/>
        </a:xfrm>
      </p:grpSpPr>
      <p:sp>
        <p:nvSpPr>
          <p:cNvPr id="246" name="Shape 24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24</a:t>
            </a:fld>
            <a:endParaRPr lang="en"/>
          </a:p>
        </p:txBody>
      </p:sp>
      <p:sp>
        <p:nvSpPr>
          <p:cNvPr id="247" name="Shape 247"/>
          <p:cNvSpPr txBox="1"/>
          <p:nvPr/>
        </p:nvSpPr>
        <p:spPr>
          <a:xfrm>
            <a:off x="1028875" y="617225"/>
            <a:ext cx="7404000" cy="3520200"/>
          </a:xfrm>
          <a:prstGeom prst="rect">
            <a:avLst/>
          </a:prstGeom>
          <a:noFill/>
          <a:ln>
            <a:noFill/>
          </a:ln>
        </p:spPr>
        <p:txBody>
          <a:bodyPr lIns="91425" tIns="91425" rIns="91425" bIns="91425" anchor="ctr" anchorCtr="0">
            <a:noAutofit/>
          </a:bodyPr>
          <a:lstStyle/>
          <a:p>
            <a:pPr lvl="0" rtl="0">
              <a:spcBef>
                <a:spcPts val="0"/>
              </a:spcBef>
              <a:buNone/>
            </a:pPr>
            <a:r>
              <a:rPr lang="en" b="1">
                <a:solidFill>
                  <a:srgbClr val="CC7832"/>
                </a:solidFill>
                <a:latin typeface="Source Code Pro"/>
                <a:ea typeface="Source Code Pro"/>
                <a:cs typeface="Source Code Pro"/>
                <a:sym typeface="Source Code Pro"/>
              </a:rPr>
              <a:t>class </a:t>
            </a:r>
            <a:r>
              <a:rPr lang="en">
                <a:solidFill>
                  <a:srgbClr val="A9B7C6"/>
                </a:solidFill>
                <a:latin typeface="Source Code Pro"/>
                <a:ea typeface="Source Code Pro"/>
                <a:cs typeface="Source Code Pro"/>
                <a:sym typeface="Source Code Pro"/>
              </a:rPr>
              <a:t>App </a:t>
            </a:r>
            <a:r>
              <a:rPr lang="en" b="1">
                <a:solidFill>
                  <a:srgbClr val="CC7832"/>
                </a:solidFill>
                <a:latin typeface="Source Code Pro"/>
                <a:ea typeface="Source Code Pro"/>
                <a:cs typeface="Source Code Pro"/>
                <a:sym typeface="Source Code Pro"/>
              </a:rPr>
              <a:t>extends </a:t>
            </a:r>
            <a:r>
              <a:rPr lang="en">
                <a:solidFill>
                  <a:srgbClr val="A9B7C6"/>
                </a:solidFill>
                <a:latin typeface="Source Code Pro"/>
                <a:ea typeface="Source Code Pro"/>
                <a:cs typeface="Source Code Pro"/>
                <a:sym typeface="Source Code Pro"/>
              </a:rPr>
              <a:t>Component {</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FFC66D"/>
                </a:solidFill>
                <a:latin typeface="Source Code Pro"/>
                <a:ea typeface="Source Code Pro"/>
                <a:cs typeface="Source Code Pro"/>
                <a:sym typeface="Source Code Pro"/>
              </a:rPr>
              <a:t>render</a:t>
            </a:r>
            <a:r>
              <a:rPr lang="en">
                <a:solidFill>
                  <a:srgbClr val="A9B7C6"/>
                </a:solidFill>
                <a:latin typeface="Source Code Pro"/>
                <a:ea typeface="Source Code Pro"/>
                <a:cs typeface="Source Code Pro"/>
                <a:sym typeface="Source Code Pro"/>
              </a:rPr>
              <a:t>() {</a:t>
            </a:r>
          </a:p>
          <a:p>
            <a:pPr lvl="0" rtl="0">
              <a:spcBef>
                <a:spcPts val="0"/>
              </a:spcBef>
              <a:buNone/>
            </a:pP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return </a:t>
            </a:r>
            <a:r>
              <a:rPr lang="en">
                <a:solidFill>
                  <a:srgbClr val="A9B7C6"/>
                </a:solidFill>
                <a:latin typeface="Source Code Pro"/>
                <a:ea typeface="Source Code Pro"/>
                <a:cs typeface="Source Code Pro"/>
                <a:sym typeface="Source Code Pro"/>
              </a:rPr>
              <a:t>(</a:t>
            </a: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E8BF6A"/>
                </a:solidFill>
                <a:latin typeface="Source Code Pro"/>
                <a:ea typeface="Source Code Pro"/>
                <a:cs typeface="Source Code Pro"/>
                <a:sym typeface="Source Code Pro"/>
              </a:rPr>
              <a:t>&lt;div </a:t>
            </a:r>
            <a:r>
              <a:rPr lang="en">
                <a:solidFill>
                  <a:srgbClr val="BABABA"/>
                </a:solidFill>
                <a:latin typeface="Source Code Pro"/>
                <a:ea typeface="Source Code Pro"/>
                <a:cs typeface="Source Code Pro"/>
                <a:sym typeface="Source Code Pro"/>
              </a:rPr>
              <a:t>className</a:t>
            </a:r>
            <a:r>
              <a:rPr lang="en">
                <a:solidFill>
                  <a:srgbClr val="6A8759"/>
                </a:solidFill>
                <a:latin typeface="Source Code Pro"/>
                <a:ea typeface="Source Code Pro"/>
                <a:cs typeface="Source Code Pro"/>
                <a:sym typeface="Source Code Pro"/>
              </a:rPr>
              <a:t>="container"</a:t>
            </a:r>
            <a:r>
              <a:rPr lang="en">
                <a:solidFill>
                  <a:srgbClr val="E8BF6A"/>
                </a:solidFill>
                <a:latin typeface="Source Code Pro"/>
                <a:ea typeface="Source Code Pro"/>
                <a:cs typeface="Source Code Pro"/>
                <a:sym typeface="Source Code Pro"/>
              </a:rPr>
              <a:t>&gt;</a:t>
            </a:r>
          </a:p>
          <a:p>
            <a:pPr lvl="0" rtl="0">
              <a:spcBef>
                <a:spcPts val="0"/>
              </a:spcBef>
              <a:buNone/>
            </a:pPr>
            <a:r>
              <a:rPr lang="en">
                <a:solidFill>
                  <a:srgbClr val="E8BF6A"/>
                </a:solidFill>
                <a:latin typeface="Source Code Pro"/>
                <a:ea typeface="Source Code Pro"/>
                <a:cs typeface="Source Code Pro"/>
                <a:sym typeface="Source Code Pro"/>
              </a:rPr>
              <a:t>               &lt;div </a:t>
            </a:r>
            <a:r>
              <a:rPr lang="en">
                <a:solidFill>
                  <a:srgbClr val="BABABA"/>
                </a:solidFill>
                <a:latin typeface="Source Code Pro"/>
                <a:ea typeface="Source Code Pro"/>
                <a:cs typeface="Source Code Pro"/>
                <a:sym typeface="Source Code Pro"/>
              </a:rPr>
              <a:t>className</a:t>
            </a:r>
            <a:r>
              <a:rPr lang="en">
                <a:solidFill>
                  <a:srgbClr val="6A8759"/>
                </a:solidFill>
                <a:latin typeface="Source Code Pro"/>
                <a:ea typeface="Source Code Pro"/>
                <a:cs typeface="Source Code Pro"/>
                <a:sym typeface="Source Code Pro"/>
              </a:rPr>
              <a:t>="kyf-root"</a:t>
            </a:r>
            <a:r>
              <a:rPr lang="en">
                <a:solidFill>
                  <a:srgbClr val="E8BF6A"/>
                </a:solidFill>
                <a:latin typeface="Source Code Pro"/>
                <a:ea typeface="Source Code Pro"/>
                <a:cs typeface="Source Code Pro"/>
                <a:sym typeface="Source Code Pro"/>
              </a:rPr>
              <a:t>&gt;</a:t>
            </a:r>
          </a:p>
          <a:p>
            <a:pPr lvl="0" rtl="0">
              <a:spcBef>
                <a:spcPts val="0"/>
              </a:spcBef>
              <a:buNone/>
            </a:pPr>
            <a:r>
              <a:rPr lang="en">
                <a:solidFill>
                  <a:srgbClr val="E8BF6A"/>
                </a:solidFill>
                <a:latin typeface="Source Code Pro"/>
                <a:ea typeface="Source Code Pro"/>
                <a:cs typeface="Source Code Pro"/>
                <a:sym typeface="Source Code Pro"/>
              </a:rPr>
              <a:t>                   &lt;h1 </a:t>
            </a:r>
            <a:r>
              <a:rPr lang="en">
                <a:solidFill>
                  <a:srgbClr val="BABABA"/>
                </a:solidFill>
                <a:latin typeface="Source Code Pro"/>
                <a:ea typeface="Source Code Pro"/>
                <a:cs typeface="Source Code Pro"/>
                <a:sym typeface="Source Code Pro"/>
              </a:rPr>
              <a:t>className</a:t>
            </a:r>
            <a:r>
              <a:rPr lang="en">
                <a:solidFill>
                  <a:srgbClr val="6A8759"/>
                </a:solidFill>
                <a:latin typeface="Source Code Pro"/>
                <a:ea typeface="Source Code Pro"/>
                <a:cs typeface="Source Code Pro"/>
                <a:sym typeface="Source Code Pro"/>
              </a:rPr>
              <a:t>="kyf-header"</a:t>
            </a:r>
            <a:r>
              <a:rPr lang="en">
                <a:solidFill>
                  <a:srgbClr val="E8BF6A"/>
                </a:solidFill>
                <a:latin typeface="Source Code Pro"/>
                <a:ea typeface="Source Code Pro"/>
                <a:cs typeface="Source Code Pro"/>
                <a:sym typeface="Source Code Pro"/>
              </a:rPr>
              <a:t>&gt;</a:t>
            </a:r>
          </a:p>
          <a:p>
            <a:pPr lvl="0" rtl="0">
              <a:spcBef>
                <a:spcPts val="0"/>
              </a:spcBef>
              <a:buNone/>
            </a:pPr>
            <a:r>
              <a:rPr lang="en">
                <a:solidFill>
                  <a:srgbClr val="E8BF6A"/>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Know-Your-Food</a:t>
            </a: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E8BF6A"/>
                </a:solidFill>
                <a:latin typeface="Source Code Pro"/>
                <a:ea typeface="Source Code Pro"/>
                <a:cs typeface="Source Code Pro"/>
                <a:sym typeface="Source Code Pro"/>
              </a:rPr>
              <a:t>&lt;/h1&gt;</a:t>
            </a:r>
          </a:p>
          <a:p>
            <a:pPr lvl="0" rtl="0">
              <a:spcBef>
                <a:spcPts val="0"/>
              </a:spcBef>
              <a:buNone/>
            </a:pPr>
            <a:endParaRPr dirty="0">
              <a:solidFill>
                <a:srgbClr val="E8BF6A"/>
              </a:solidFill>
              <a:latin typeface="Source Code Pro"/>
              <a:ea typeface="Source Code Pro"/>
              <a:cs typeface="Source Code Pro"/>
              <a:sym typeface="Source Code Pro"/>
            </a:endParaRPr>
          </a:p>
          <a:p>
            <a:pPr lvl="0" rtl="0">
              <a:spcBef>
                <a:spcPts val="0"/>
              </a:spcBef>
              <a:buNone/>
            </a:pPr>
            <a:r>
              <a:rPr lang="en">
                <a:solidFill>
                  <a:srgbClr val="E8BF6A"/>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props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children</a:t>
            </a:r>
            <a:r>
              <a:rPr lang="en">
                <a:solidFill>
                  <a:srgbClr val="A9B7C6"/>
                </a:solidFill>
                <a:latin typeface="Source Code Pro"/>
                <a:ea typeface="Source Code Pro"/>
                <a:cs typeface="Source Code Pro"/>
                <a:sym typeface="Source Code Pro"/>
              </a:rPr>
              <a:t>}</a:t>
            </a: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E8BF6A"/>
                </a:solidFill>
                <a:latin typeface="Source Code Pro"/>
                <a:ea typeface="Source Code Pro"/>
                <a:cs typeface="Source Code Pro"/>
                <a:sym typeface="Source Code Pro"/>
              </a:rPr>
              <a:t>&lt;/div&gt;</a:t>
            </a:r>
          </a:p>
          <a:p>
            <a:pPr lvl="0" rtl="0">
              <a:spcBef>
                <a:spcPts val="0"/>
              </a:spcBef>
              <a:buNone/>
            </a:pPr>
            <a:r>
              <a:rPr lang="en">
                <a:solidFill>
                  <a:srgbClr val="E8BF6A"/>
                </a:solidFill>
                <a:latin typeface="Source Code Pro"/>
                <a:ea typeface="Source Code Pro"/>
                <a:cs typeface="Source Code Pro"/>
                <a:sym typeface="Source Code Pro"/>
              </a:rPr>
              <a:t>           &lt;/div&gt;</a:t>
            </a:r>
          </a:p>
          <a:p>
            <a:pPr lvl="0" rtl="0">
              <a:spcBef>
                <a:spcPts val="0"/>
              </a:spcBef>
              <a:buNone/>
            </a:pPr>
            <a:r>
              <a:rPr lang="en">
                <a:solidFill>
                  <a:srgbClr val="E8BF6A"/>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p>
          <a:p>
            <a:pPr lvl="0" rtl="0">
              <a:spcBef>
                <a:spcPts val="0"/>
              </a:spcBef>
              <a:buNone/>
            </a:pPr>
            <a:r>
              <a:rPr lang="en">
                <a:solidFill>
                  <a:srgbClr val="A9B7C6"/>
                </a:solidFill>
                <a:latin typeface="Source Code Pro"/>
                <a:ea typeface="Source Code Pro"/>
                <a:cs typeface="Source Code Pro"/>
                <a:sym typeface="Source Code Pro"/>
              </a:rPr>
              <a:t>}</a:t>
            </a:r>
          </a:p>
        </p:txBody>
      </p:sp>
      <p:sp>
        <p:nvSpPr>
          <p:cNvPr id="248" name="Shape 248"/>
          <p:cNvSpPr/>
          <p:nvPr/>
        </p:nvSpPr>
        <p:spPr>
          <a:xfrm>
            <a:off x="2941100" y="2789000"/>
            <a:ext cx="2681100" cy="253200"/>
          </a:xfrm>
          <a:prstGeom prst="rect">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52"/>
        <p:cNvGrpSpPr/>
        <p:nvPr/>
      </p:nvGrpSpPr>
      <p:grpSpPr>
        <a:xfrm>
          <a:off x="0" y="0"/>
          <a:ext cx="0" cy="0"/>
          <a:chOff x="0" y="0"/>
          <a:chExt cx="0" cy="0"/>
        </a:xfrm>
      </p:grpSpPr>
      <p:sp>
        <p:nvSpPr>
          <p:cNvPr id="253" name="Shape 25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25</a:t>
            </a:fld>
            <a:endParaRPr lang="en"/>
          </a:p>
        </p:txBody>
      </p:sp>
      <p:sp>
        <p:nvSpPr>
          <p:cNvPr id="254" name="Shape 254"/>
          <p:cNvSpPr txBox="1">
            <a:spLocks noGrp="1"/>
          </p:cNvSpPr>
          <p:nvPr>
            <p:ph type="ctrTitle"/>
          </p:nvPr>
        </p:nvSpPr>
        <p:spPr>
          <a:xfrm>
            <a:off x="311700" y="434325"/>
            <a:ext cx="8520600" cy="9873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--React vs. Angular2 ?!</a:t>
            </a:r>
          </a:p>
        </p:txBody>
      </p:sp>
      <p:sp>
        <p:nvSpPr>
          <p:cNvPr id="255" name="Shape 255"/>
          <p:cNvSpPr txBox="1"/>
          <p:nvPr/>
        </p:nvSpPr>
        <p:spPr>
          <a:xfrm>
            <a:off x="751125" y="1761400"/>
            <a:ext cx="7867200" cy="28365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chemeClr val="lt2"/>
                </a:solidFill>
                <a:latin typeface="Source Code Pro"/>
                <a:ea typeface="Source Code Pro"/>
                <a:cs typeface="Source Code Pro"/>
                <a:sym typeface="Source Code Pro"/>
              </a:rPr>
              <a:t>React method count </a:t>
            </a:r>
            <a:r>
              <a:rPr lang="en" sz="1800" dirty="0" smtClean="0">
                <a:solidFill>
                  <a:schemeClr val="lt2"/>
                </a:solidFill>
                <a:latin typeface="Source Code Pro"/>
                <a:ea typeface="Source Code Pro"/>
                <a:cs typeface="Source Code Pro"/>
                <a:sym typeface="Source Code Pro"/>
              </a:rPr>
              <a:t>~tens</a:t>
            </a:r>
            <a:endParaRPr lang="en" sz="1800" dirty="0">
              <a:solidFill>
                <a:schemeClr val="lt2"/>
              </a:solidFill>
              <a:latin typeface="Source Code Pro"/>
              <a:ea typeface="Source Code Pro"/>
              <a:cs typeface="Source Code Pro"/>
              <a:sym typeface="Source Code Pro"/>
            </a:endParaRPr>
          </a:p>
          <a:p>
            <a:pPr lvl="0"/>
            <a:r>
              <a:rPr lang="en" sz="1800" dirty="0">
                <a:solidFill>
                  <a:schemeClr val="lt2"/>
                </a:solidFill>
                <a:latin typeface="Source Code Pro"/>
                <a:ea typeface="Source Code Pro"/>
                <a:cs typeface="Source Code Pro"/>
                <a:sym typeface="Source Code Pro"/>
              </a:rPr>
              <a:t>Angular method count </a:t>
            </a:r>
            <a:r>
              <a:rPr lang="en" sz="1800" dirty="0" smtClean="0">
                <a:solidFill>
                  <a:schemeClr val="lt2"/>
                </a:solidFill>
                <a:latin typeface="Source Code Pro"/>
                <a:ea typeface="Source Code Pro"/>
                <a:cs typeface="Source Code Pro"/>
                <a:sym typeface="Source Code Pro"/>
              </a:rPr>
              <a:t>~</a:t>
            </a:r>
            <a:r>
              <a:rPr lang="en-US" sz="1800" dirty="0">
                <a:solidFill>
                  <a:schemeClr val="lt2"/>
                </a:solidFill>
                <a:latin typeface="Source Code Pro"/>
                <a:ea typeface="Source Code Pro"/>
                <a:cs typeface="Source Code Pro"/>
                <a:sym typeface="Source Code Pro"/>
              </a:rPr>
              <a:t>hundreds </a:t>
            </a:r>
            <a:endParaRPr lang="en" sz="1800" dirty="0">
              <a:solidFill>
                <a:schemeClr val="lt2"/>
              </a:solidFill>
              <a:latin typeface="Source Code Pro"/>
              <a:ea typeface="Source Code Pro"/>
              <a:cs typeface="Source Code Pro"/>
              <a:sym typeface="Source Code Pro"/>
            </a:endParaRPr>
          </a:p>
          <a:p>
            <a:pPr lvl="0" rtl="0">
              <a:spcBef>
                <a:spcPts val="0"/>
              </a:spcBef>
              <a:buNone/>
            </a:pPr>
            <a:endParaRPr sz="1800" dirty="0">
              <a:solidFill>
                <a:schemeClr val="lt2"/>
              </a:solidFill>
              <a:latin typeface="Source Code Pro"/>
              <a:ea typeface="Source Code Pro"/>
              <a:cs typeface="Source Code Pro"/>
              <a:sym typeface="Source Code Pro"/>
            </a:endParaRPr>
          </a:p>
          <a:p>
            <a:pPr lvl="0" rtl="0">
              <a:spcBef>
                <a:spcPts val="0"/>
              </a:spcBef>
              <a:buNone/>
            </a:pPr>
            <a:r>
              <a:rPr lang="en" sz="1800" dirty="0">
                <a:solidFill>
                  <a:schemeClr val="lt2"/>
                </a:solidFill>
                <a:latin typeface="Source Code Pro"/>
                <a:ea typeface="Source Code Pro"/>
                <a:cs typeface="Source Code Pro"/>
                <a:sym typeface="Source Code Pro"/>
              </a:rPr>
              <a:t>React </a:t>
            </a:r>
            <a:r>
              <a:rPr lang="en" sz="1800" dirty="0">
                <a:solidFill>
                  <a:srgbClr val="ADADAD"/>
                </a:solidFill>
                <a:latin typeface="Source Code Pro"/>
                <a:ea typeface="Source Code Pro"/>
                <a:cs typeface="Source Code Pro"/>
                <a:sym typeface="Source Code Pro"/>
              </a:rPr>
              <a:t>dependencies</a:t>
            </a:r>
            <a:r>
              <a:rPr lang="en" sz="1800" dirty="0">
                <a:solidFill>
                  <a:schemeClr val="lt2"/>
                </a:solidFill>
                <a:latin typeface="Source Code Pro"/>
                <a:ea typeface="Source Code Pro"/>
                <a:cs typeface="Source Code Pro"/>
                <a:sym typeface="Source Code Pro"/>
              </a:rPr>
              <a:t>: ~750</a:t>
            </a:r>
          </a:p>
          <a:p>
            <a:pPr lvl="0" rtl="0">
              <a:spcBef>
                <a:spcPts val="0"/>
              </a:spcBef>
              <a:buNone/>
            </a:pPr>
            <a:r>
              <a:rPr lang="en" sz="1800" dirty="0">
                <a:solidFill>
                  <a:schemeClr val="lt2"/>
                </a:solidFill>
                <a:latin typeface="Source Code Pro"/>
                <a:ea typeface="Source Code Pro"/>
                <a:cs typeface="Source Code Pro"/>
                <a:sym typeface="Source Code Pro"/>
              </a:rPr>
              <a:t>Angular 2 with CLI: ~780</a:t>
            </a:r>
          </a:p>
          <a:p>
            <a:pPr lvl="0" rtl="0">
              <a:spcBef>
                <a:spcPts val="0"/>
              </a:spcBef>
              <a:buNone/>
            </a:pPr>
            <a:endParaRPr sz="1800" dirty="0">
              <a:solidFill>
                <a:schemeClr val="lt2"/>
              </a:solidFill>
              <a:latin typeface="Source Code Pro"/>
              <a:ea typeface="Source Code Pro"/>
              <a:cs typeface="Source Code Pro"/>
              <a:sym typeface="Source Code Pro"/>
            </a:endParaRPr>
          </a:p>
          <a:p>
            <a:pPr lvl="0" rtl="0">
              <a:spcBef>
                <a:spcPts val="0"/>
              </a:spcBef>
              <a:buNone/>
            </a:pPr>
            <a:r>
              <a:rPr lang="en" sz="1800" dirty="0">
                <a:solidFill>
                  <a:schemeClr val="lt2"/>
                </a:solidFill>
                <a:latin typeface="Source Code Pro"/>
                <a:ea typeface="Source Code Pro"/>
                <a:cs typeface="Source Code Pro"/>
                <a:sym typeface="Source Code Pro"/>
              </a:rPr>
              <a:t>React fails on routing and forms, wins on code style</a:t>
            </a:r>
          </a:p>
          <a:p>
            <a:pPr lvl="0" rtl="0">
              <a:spcBef>
                <a:spcPts val="0"/>
              </a:spcBef>
              <a:buNone/>
            </a:pPr>
            <a:r>
              <a:rPr lang="en" sz="1800" dirty="0">
                <a:solidFill>
                  <a:schemeClr val="lt2"/>
                </a:solidFill>
                <a:latin typeface="Source Code Pro"/>
                <a:ea typeface="Source Code Pro"/>
                <a:cs typeface="Source Code Pro"/>
                <a:sym typeface="Source Code Pro"/>
              </a:rPr>
              <a:t>Angular fails on boilerplate, wins on completeness</a:t>
            </a:r>
          </a:p>
          <a:p>
            <a:pPr lvl="0" rtl="0">
              <a:spcBef>
                <a:spcPts val="0"/>
              </a:spcBef>
              <a:buNone/>
            </a:pPr>
            <a:endParaRPr sz="1800" dirty="0">
              <a:solidFill>
                <a:schemeClr val="lt2"/>
              </a:solidFill>
              <a:latin typeface="Source Code Pro"/>
              <a:ea typeface="Source Code Pro"/>
              <a:cs typeface="Source Code Pro"/>
              <a:sym typeface="Source Code Pro"/>
            </a:endParaRPr>
          </a:p>
          <a:p>
            <a:pPr lvl="0" rtl="0">
              <a:spcBef>
                <a:spcPts val="0"/>
              </a:spcBef>
              <a:buNone/>
            </a:pPr>
            <a:r>
              <a:rPr lang="en" sz="1800" dirty="0">
                <a:solidFill>
                  <a:schemeClr val="lt2"/>
                </a:solidFill>
                <a:latin typeface="Source Code Pro"/>
                <a:ea typeface="Source Code Pro"/>
                <a:cs typeface="Source Code Pro"/>
                <a:sym typeface="Source Code Pro"/>
              </a:rPr>
              <a:t>Neither has anything to do with Reactive programming :)</a:t>
            </a:r>
          </a:p>
          <a:p>
            <a:pPr lvl="0" rtl="0">
              <a:spcBef>
                <a:spcPts val="0"/>
              </a:spcBef>
              <a:buNone/>
            </a:pPr>
            <a:endParaRPr sz="1800" dirty="0">
              <a:solidFill>
                <a:schemeClr val="lt2"/>
              </a:solidFill>
              <a:latin typeface="Source Code Pro"/>
              <a:ea typeface="Source Code Pro"/>
              <a:cs typeface="Source Code Pro"/>
              <a:sym typeface="Source Code Pro"/>
            </a:endParaRPr>
          </a:p>
          <a:p>
            <a:pPr lvl="0" rtl="0">
              <a:spcBef>
                <a:spcPts val="0"/>
              </a:spcBef>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259"/>
        <p:cNvGrpSpPr/>
        <p:nvPr/>
      </p:nvGrpSpPr>
      <p:grpSpPr>
        <a:xfrm>
          <a:off x="0" y="0"/>
          <a:ext cx="0" cy="0"/>
          <a:chOff x="0" y="0"/>
          <a:chExt cx="0" cy="0"/>
        </a:xfrm>
      </p:grpSpPr>
      <p:sp>
        <p:nvSpPr>
          <p:cNvPr id="260" name="Shape 26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26</a:t>
            </a:fld>
            <a:endParaRPr lang="en"/>
          </a:p>
        </p:txBody>
      </p:sp>
      <p:sp>
        <p:nvSpPr>
          <p:cNvPr id="261" name="Shape 261"/>
          <p:cNvSpPr txBox="1">
            <a:spLocks noGrp="1"/>
          </p:cNvSpPr>
          <p:nvPr>
            <p:ph type="ctrTitle"/>
          </p:nvPr>
        </p:nvSpPr>
        <p:spPr>
          <a:xfrm>
            <a:off x="311700" y="744575"/>
            <a:ext cx="8520600" cy="662100"/>
          </a:xfrm>
          <a:prstGeom prst="rect">
            <a:avLst/>
          </a:prstGeom>
          <a:ln>
            <a:noFill/>
          </a:ln>
        </p:spPr>
        <p:txBody>
          <a:bodyPr lIns="91425" tIns="91425" rIns="91425" bIns="91425" anchor="b" anchorCtr="0">
            <a:noAutofit/>
          </a:bodyPr>
          <a:lstStyle/>
          <a:p>
            <a:pPr lvl="0" algn="l" rtl="0">
              <a:spcBef>
                <a:spcPts val="0"/>
              </a:spcBef>
              <a:buNone/>
            </a:pPr>
            <a:r>
              <a:rPr lang="en" sz="3000" b="1" dirty="0">
                <a:solidFill>
                  <a:srgbClr val="E06666"/>
                </a:solidFill>
                <a:latin typeface="Source Code Pro"/>
                <a:ea typeface="Source Code Pro"/>
                <a:cs typeface="Source Code Pro"/>
                <a:sym typeface="Source Code Pro"/>
              </a:rPr>
              <a:t>--Big Thanks to my contributors!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167" y="1643381"/>
            <a:ext cx="1504950" cy="18241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72" y="1643381"/>
            <a:ext cx="1504950" cy="181506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0666" y="1634260"/>
            <a:ext cx="1496638" cy="1814107"/>
          </a:xfrm>
          <a:prstGeom prst="rect">
            <a:avLst/>
          </a:prstGeom>
        </p:spPr>
      </p:pic>
      <p:sp>
        <p:nvSpPr>
          <p:cNvPr id="5" name="TextBox 4"/>
          <p:cNvSpPr txBox="1"/>
          <p:nvPr/>
        </p:nvSpPr>
        <p:spPr>
          <a:xfrm>
            <a:off x="855864" y="3699164"/>
            <a:ext cx="1258678" cy="307777"/>
          </a:xfrm>
          <a:prstGeom prst="rect">
            <a:avLst/>
          </a:prstGeom>
          <a:noFill/>
        </p:spPr>
        <p:txBody>
          <a:bodyPr wrap="none" rtlCol="0">
            <a:spAutoFit/>
          </a:bodyPr>
          <a:lstStyle/>
          <a:p>
            <a:r>
              <a:rPr lang="en-US" dirty="0" smtClean="0">
                <a:solidFill>
                  <a:schemeClr val="tx1">
                    <a:lumMod val="85000"/>
                  </a:schemeClr>
                </a:solidFill>
                <a:latin typeface="Source Code Pro" panose="020B0604020202020204" charset="0"/>
              </a:rPr>
              <a:t>Hristijan </a:t>
            </a:r>
            <a:endParaRPr lang="mk-MK" dirty="0">
              <a:solidFill>
                <a:schemeClr val="tx1">
                  <a:lumMod val="85000"/>
                </a:schemeClr>
              </a:solidFill>
            </a:endParaRPr>
          </a:p>
        </p:txBody>
      </p:sp>
      <p:sp>
        <p:nvSpPr>
          <p:cNvPr id="8" name="TextBox 7"/>
          <p:cNvSpPr txBox="1"/>
          <p:nvPr/>
        </p:nvSpPr>
        <p:spPr>
          <a:xfrm>
            <a:off x="3091989" y="3699163"/>
            <a:ext cx="936475" cy="307777"/>
          </a:xfrm>
          <a:prstGeom prst="rect">
            <a:avLst/>
          </a:prstGeom>
          <a:noFill/>
        </p:spPr>
        <p:txBody>
          <a:bodyPr wrap="none" rtlCol="0">
            <a:spAutoFit/>
          </a:bodyPr>
          <a:lstStyle/>
          <a:p>
            <a:r>
              <a:rPr lang="en-US" dirty="0" smtClean="0">
                <a:solidFill>
                  <a:schemeClr val="tx1">
                    <a:lumMod val="85000"/>
                  </a:schemeClr>
                </a:solidFill>
                <a:latin typeface="Source Code Pro" panose="020B0604020202020204" charset="0"/>
              </a:rPr>
              <a:t>Emilija</a:t>
            </a:r>
            <a:endParaRPr lang="mk-MK" dirty="0">
              <a:solidFill>
                <a:schemeClr val="tx1">
                  <a:lumMod val="85000"/>
                </a:schemeClr>
              </a:solidFill>
            </a:endParaRPr>
          </a:p>
        </p:txBody>
      </p:sp>
      <p:sp>
        <p:nvSpPr>
          <p:cNvPr id="9" name="TextBox 8"/>
          <p:cNvSpPr txBox="1"/>
          <p:nvPr/>
        </p:nvSpPr>
        <p:spPr>
          <a:xfrm>
            <a:off x="5305945" y="3699162"/>
            <a:ext cx="1043876" cy="307777"/>
          </a:xfrm>
          <a:prstGeom prst="rect">
            <a:avLst/>
          </a:prstGeom>
          <a:noFill/>
        </p:spPr>
        <p:txBody>
          <a:bodyPr wrap="none" rtlCol="0">
            <a:spAutoFit/>
          </a:bodyPr>
          <a:lstStyle/>
          <a:p>
            <a:r>
              <a:rPr lang="en-US" dirty="0" smtClean="0">
                <a:solidFill>
                  <a:schemeClr val="tx1">
                    <a:lumMod val="85000"/>
                  </a:schemeClr>
                </a:solidFill>
                <a:latin typeface="Source Code Pro" panose="020B0604020202020204" charset="0"/>
              </a:rPr>
              <a:t>Valerija</a:t>
            </a:r>
            <a:endParaRPr lang="mk-MK"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sp>
        <p:nvSpPr>
          <p:cNvPr id="79" name="Shape 79"/>
          <p:cNvSpPr txBox="1">
            <a:spLocks noGrp="1"/>
          </p:cNvSpPr>
          <p:nvPr>
            <p:ph type="ctrTitle"/>
          </p:nvPr>
        </p:nvSpPr>
        <p:spPr>
          <a:xfrm>
            <a:off x="311700" y="744575"/>
            <a:ext cx="8520600" cy="7122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--intro</a:t>
            </a:r>
          </a:p>
        </p:txBody>
      </p:sp>
      <p:sp>
        <p:nvSpPr>
          <p:cNvPr id="80" name="Shape 80"/>
          <p:cNvSpPr txBox="1"/>
          <p:nvPr/>
        </p:nvSpPr>
        <p:spPr>
          <a:xfrm>
            <a:off x="1689475" y="1924770"/>
            <a:ext cx="6959700" cy="2580900"/>
          </a:xfrm>
          <a:prstGeom prst="rect">
            <a:avLst/>
          </a:prstGeom>
          <a:noFill/>
          <a:ln>
            <a:noFill/>
          </a:ln>
        </p:spPr>
        <p:txBody>
          <a:bodyPr lIns="91425" tIns="91425" rIns="91425" bIns="91425" anchor="t" anchorCtr="0">
            <a:noAutofit/>
          </a:bodyPr>
          <a:lstStyle/>
          <a:p>
            <a:pPr marL="0" marR="0" lvl="0" indent="0" rtl="0">
              <a:lnSpc>
                <a:spcPct val="100000"/>
              </a:lnSpc>
              <a:spcBef>
                <a:spcPts val="0"/>
              </a:spcBef>
              <a:spcAft>
                <a:spcPts val="0"/>
              </a:spcAft>
              <a:buNone/>
            </a:pPr>
            <a:r>
              <a:rPr lang="en" sz="1800" dirty="0">
                <a:solidFill>
                  <a:schemeClr val="lt2"/>
                </a:solidFill>
                <a:latin typeface="Source Code Pro"/>
                <a:ea typeface="Source Code Pro"/>
                <a:cs typeface="Source Code Pro"/>
                <a:sym typeface="Source Code Pro"/>
              </a:rPr>
              <a:t> --how </a:t>
            </a:r>
            <a:r>
              <a:rPr lang="en" sz="1800" b="1" dirty="0">
                <a:solidFill>
                  <a:srgbClr val="CC0000"/>
                </a:solidFill>
                <a:latin typeface="Source Code Pro"/>
                <a:ea typeface="Source Code Pro"/>
                <a:cs typeface="Source Code Pro"/>
                <a:sym typeface="Source Code Pro"/>
              </a:rPr>
              <a:t>long </a:t>
            </a:r>
            <a:r>
              <a:rPr lang="en" sz="1800" dirty="0">
                <a:solidFill>
                  <a:schemeClr val="lt2"/>
                </a:solidFill>
                <a:latin typeface="Source Code Pro"/>
                <a:ea typeface="Source Code Pro"/>
                <a:cs typeface="Source Code Pro"/>
                <a:sym typeface="Source Code Pro"/>
              </a:rPr>
              <a:t>will your app live?</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r>
              <a:rPr lang="en" sz="1800" dirty="0">
                <a:solidFill>
                  <a:schemeClr val="lt2"/>
                </a:solidFill>
                <a:latin typeface="Source Code Pro"/>
                <a:ea typeface="Source Code Pro"/>
                <a:cs typeface="Source Code Pro"/>
                <a:sym typeface="Source Code Pro"/>
              </a:rPr>
              <a:t> --how </a:t>
            </a:r>
            <a:r>
              <a:rPr lang="en" sz="1800" b="1" dirty="0">
                <a:solidFill>
                  <a:srgbClr val="CC0000"/>
                </a:solidFill>
                <a:latin typeface="Source Code Pro"/>
                <a:ea typeface="Source Code Pro"/>
                <a:cs typeface="Source Code Pro"/>
                <a:sym typeface="Source Code Pro"/>
              </a:rPr>
              <a:t>big</a:t>
            </a:r>
            <a:r>
              <a:rPr lang="en" sz="1800" dirty="0">
                <a:solidFill>
                  <a:schemeClr val="lt2"/>
                </a:solidFill>
                <a:latin typeface="Source Code Pro"/>
                <a:ea typeface="Source Code Pro"/>
                <a:cs typeface="Source Code Pro"/>
                <a:sym typeface="Source Code Pro"/>
              </a:rPr>
              <a:t>, how </a:t>
            </a:r>
            <a:r>
              <a:rPr lang="en" sz="1800" b="1" dirty="0">
                <a:solidFill>
                  <a:srgbClr val="00FF00"/>
                </a:solidFill>
                <a:latin typeface="Source Code Pro"/>
                <a:ea typeface="Source Code Pro"/>
                <a:cs typeface="Source Code Pro"/>
                <a:sym typeface="Source Code Pro"/>
              </a:rPr>
              <a:t>good</a:t>
            </a:r>
            <a:r>
              <a:rPr lang="en" sz="1800" dirty="0">
                <a:solidFill>
                  <a:schemeClr val="lt2"/>
                </a:solidFill>
                <a:latin typeface="Source Code Pro"/>
                <a:ea typeface="Source Code Pro"/>
                <a:cs typeface="Source Code Pro"/>
                <a:sym typeface="Source Code Pro"/>
              </a:rPr>
              <a:t>, how </a:t>
            </a:r>
            <a:r>
              <a:rPr lang="en" sz="1800" b="1" dirty="0">
                <a:solidFill>
                  <a:srgbClr val="00FF00"/>
                </a:solidFill>
                <a:latin typeface="Source Code Pro"/>
                <a:ea typeface="Source Code Pro"/>
                <a:cs typeface="Source Code Pro"/>
                <a:sym typeface="Source Code Pro"/>
              </a:rPr>
              <a:t>flexible </a:t>
            </a:r>
            <a:r>
              <a:rPr lang="en" sz="1800" dirty="0">
                <a:solidFill>
                  <a:schemeClr val="lt2"/>
                </a:solidFill>
                <a:latin typeface="Source Code Pro"/>
                <a:ea typeface="Source Code Pro"/>
                <a:cs typeface="Source Code Pro"/>
                <a:sym typeface="Source Code Pro"/>
              </a:rPr>
              <a:t>is your team?</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r>
              <a:rPr lang="en" sz="1800" dirty="0">
                <a:solidFill>
                  <a:schemeClr val="lt2"/>
                </a:solidFill>
                <a:latin typeface="Source Code Pro"/>
                <a:ea typeface="Source Code Pro"/>
                <a:cs typeface="Source Code Pro"/>
                <a:sym typeface="Source Code Pro"/>
              </a:rPr>
              <a:t> --how </a:t>
            </a:r>
            <a:r>
              <a:rPr lang="en" sz="1800" b="1" dirty="0">
                <a:solidFill>
                  <a:srgbClr val="CC0000"/>
                </a:solidFill>
                <a:latin typeface="Source Code Pro"/>
                <a:ea typeface="Source Code Pro"/>
                <a:cs typeface="Source Code Pro"/>
                <a:sym typeface="Source Code Pro"/>
              </a:rPr>
              <a:t>complex </a:t>
            </a:r>
            <a:r>
              <a:rPr lang="en" sz="1800" dirty="0">
                <a:solidFill>
                  <a:schemeClr val="lt2"/>
                </a:solidFill>
                <a:latin typeface="Source Code Pro"/>
                <a:ea typeface="Source Code Pro"/>
                <a:cs typeface="Source Code Pro"/>
                <a:sym typeface="Source Code Pro"/>
              </a:rPr>
              <a:t>is the business?</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r>
              <a:rPr lang="en" sz="1800" dirty="0">
                <a:solidFill>
                  <a:schemeClr val="lt2"/>
                </a:solidFill>
                <a:latin typeface="Source Code Pro"/>
                <a:ea typeface="Source Code Pro"/>
                <a:cs typeface="Source Code Pro"/>
                <a:sym typeface="Source Code Pro"/>
              </a:rPr>
              <a:t> --who are your users?</a:t>
            </a:r>
          </a:p>
          <a:p>
            <a:pPr marL="0" marR="0" lvl="0" indent="0" rtl="0">
              <a:lnSpc>
                <a:spcPct val="100000"/>
              </a:lnSpc>
              <a:spcBef>
                <a:spcPts val="0"/>
              </a:spcBef>
              <a:spcAft>
                <a:spcPts val="0"/>
              </a:spcAft>
              <a:buNone/>
            </a:pPr>
            <a:r>
              <a:rPr lang="en" sz="1800" dirty="0">
                <a:solidFill>
                  <a:schemeClr val="lt2"/>
                </a:solidFill>
                <a:latin typeface="Source Code Pro"/>
                <a:ea typeface="Source Code Pro"/>
                <a:cs typeface="Source Code Pro"/>
                <a:sym typeface="Source Code Pro"/>
              </a:rPr>
              <a:t>  --how bullet-proof your UI/UX needs to be?</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84"/>
        <p:cNvGrpSpPr/>
        <p:nvPr/>
      </p:nvGrpSpPr>
      <p:grpSpPr>
        <a:xfrm>
          <a:off x="0" y="0"/>
          <a:ext cx="0" cy="0"/>
          <a:chOff x="0" y="0"/>
          <a:chExt cx="0" cy="0"/>
        </a:xfrm>
      </p:grpSpPr>
      <p:sp>
        <p:nvSpPr>
          <p:cNvPr id="85" name="Shape 8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
        <p:nvSpPr>
          <p:cNvPr id="86" name="Shape 86"/>
          <p:cNvSpPr txBox="1">
            <a:spLocks noGrp="1"/>
          </p:cNvSpPr>
          <p:nvPr>
            <p:ph type="ctrTitle"/>
          </p:nvPr>
        </p:nvSpPr>
        <p:spPr>
          <a:xfrm>
            <a:off x="311700" y="744575"/>
            <a:ext cx="8520600" cy="5619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--Reactive, Immutable, Stateless</a:t>
            </a:r>
          </a:p>
        </p:txBody>
      </p:sp>
      <p:sp>
        <p:nvSpPr>
          <p:cNvPr id="87" name="Shape 87"/>
          <p:cNvSpPr txBox="1"/>
          <p:nvPr/>
        </p:nvSpPr>
        <p:spPr>
          <a:xfrm>
            <a:off x="1997450" y="2407800"/>
            <a:ext cx="6651600" cy="804900"/>
          </a:xfrm>
          <a:prstGeom prst="rect">
            <a:avLst/>
          </a:prstGeom>
          <a:noFill/>
          <a:ln>
            <a:noFill/>
          </a:ln>
        </p:spPr>
        <p:txBody>
          <a:bodyPr lIns="91425" tIns="91425" rIns="91425" bIns="91425" anchor="t" anchorCtr="0">
            <a:noAutofit/>
          </a:bodyPr>
          <a:lstStyle/>
          <a:p>
            <a:pPr marL="0" marR="0" lvl="0" indent="0" rtl="0">
              <a:lnSpc>
                <a:spcPct val="100000"/>
              </a:lnSpc>
              <a:spcBef>
                <a:spcPts val="0"/>
              </a:spcBef>
              <a:spcAft>
                <a:spcPts val="0"/>
              </a:spcAft>
              <a:buNone/>
            </a:pPr>
            <a:r>
              <a:rPr lang="en" sz="1800">
                <a:solidFill>
                  <a:schemeClr val="lt2"/>
                </a:solidFill>
                <a:latin typeface="Source Code Pro"/>
                <a:ea typeface="Source Code Pro"/>
                <a:cs typeface="Source Code Pro"/>
                <a:sym typeface="Source Code Pro"/>
              </a:rPr>
              <a:t>What is Reactive programming …and what it is not</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5</a:t>
            </a:fld>
            <a:endParaRPr lang="en"/>
          </a:p>
        </p:txBody>
      </p:sp>
      <p:sp>
        <p:nvSpPr>
          <p:cNvPr id="93" name="Shape 93"/>
          <p:cNvSpPr txBox="1"/>
          <p:nvPr/>
        </p:nvSpPr>
        <p:spPr>
          <a:xfrm>
            <a:off x="5944425" y="3858325"/>
            <a:ext cx="2879700" cy="804900"/>
          </a:xfrm>
          <a:prstGeom prst="rect">
            <a:avLst/>
          </a:prstGeom>
          <a:noFill/>
          <a:ln>
            <a:noFill/>
          </a:ln>
        </p:spPr>
        <p:txBody>
          <a:bodyPr lIns="91425" tIns="91425" rIns="91425" bIns="91425" anchor="t" anchorCtr="0">
            <a:noAutofit/>
          </a:bodyPr>
          <a:lstStyle/>
          <a:p>
            <a:pPr marL="0" marR="0" lvl="0" indent="0" rtl="0">
              <a:lnSpc>
                <a:spcPct val="100000"/>
              </a:lnSpc>
              <a:spcBef>
                <a:spcPts val="0"/>
              </a:spcBef>
              <a:spcAft>
                <a:spcPts val="0"/>
              </a:spcAft>
              <a:buNone/>
            </a:pPr>
            <a:r>
              <a:rPr lang="en" sz="1800">
                <a:solidFill>
                  <a:schemeClr val="lt2"/>
                </a:solidFill>
                <a:latin typeface="Source Code Pro"/>
                <a:ea typeface="Source Code Pro"/>
                <a:cs typeface="Source Code Pro"/>
                <a:sym typeface="Source Code Pro"/>
              </a:rPr>
              <a:t>github.com/janakkar</a:t>
            </a:r>
          </a:p>
        </p:txBody>
      </p:sp>
      <p:pic>
        <p:nvPicPr>
          <p:cNvPr id="94" name="Shape 94"/>
          <p:cNvPicPr preferRelativeResize="0"/>
          <p:nvPr/>
        </p:nvPicPr>
        <p:blipFill>
          <a:blip r:embed="rId3">
            <a:alphaModFix/>
          </a:blip>
          <a:stretch>
            <a:fillRect/>
          </a:stretch>
        </p:blipFill>
        <p:spPr>
          <a:xfrm>
            <a:off x="152400" y="152400"/>
            <a:ext cx="4499539" cy="48387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6</a:t>
            </a:fld>
            <a:endParaRPr lang="en"/>
          </a:p>
        </p:txBody>
      </p:sp>
      <p:sp>
        <p:nvSpPr>
          <p:cNvPr id="100" name="Shape 100"/>
          <p:cNvSpPr txBox="1">
            <a:spLocks noGrp="1"/>
          </p:cNvSpPr>
          <p:nvPr>
            <p:ph type="ctrTitle"/>
          </p:nvPr>
        </p:nvSpPr>
        <p:spPr>
          <a:xfrm>
            <a:off x="311700" y="744575"/>
            <a:ext cx="8520600" cy="662100"/>
          </a:xfrm>
          <a:prstGeom prst="rect">
            <a:avLst/>
          </a:prstGeom>
          <a:ln>
            <a:noFill/>
          </a:ln>
        </p:spPr>
        <p:txBody>
          <a:bodyPr lIns="91425" tIns="91425" rIns="91425" bIns="91425" anchor="b" anchorCtr="0">
            <a:noAutofit/>
          </a:bodyPr>
          <a:lstStyle/>
          <a:p>
            <a:pPr lvl="0" algn="l" rtl="0">
              <a:spcBef>
                <a:spcPts val="0"/>
              </a:spcBef>
              <a:buNone/>
            </a:pPr>
            <a:r>
              <a:rPr lang="en" sz="3000" b="1">
                <a:solidFill>
                  <a:srgbClr val="E06666"/>
                </a:solidFill>
                <a:latin typeface="Source Code Pro"/>
                <a:ea typeface="Source Code Pro"/>
                <a:cs typeface="Source Code Pro"/>
                <a:sym typeface="Source Code Pro"/>
              </a:rPr>
              <a:t>--Project kick-off</a:t>
            </a:r>
          </a:p>
        </p:txBody>
      </p:sp>
      <p:sp>
        <p:nvSpPr>
          <p:cNvPr id="101" name="Shape 101"/>
          <p:cNvSpPr txBox="1"/>
          <p:nvPr/>
        </p:nvSpPr>
        <p:spPr>
          <a:xfrm>
            <a:off x="2213375" y="1318875"/>
            <a:ext cx="6492000" cy="580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None/>
            </a:pPr>
            <a:r>
              <a:rPr lang="en" sz="1800">
                <a:solidFill>
                  <a:schemeClr val="lt2"/>
                </a:solidFill>
                <a:latin typeface="Source Code Pro"/>
                <a:ea typeface="Source Code Pro"/>
                <a:cs typeface="Source Code Pro"/>
                <a:sym typeface="Source Code Pro"/>
              </a:rPr>
              <a:t>Language features--</a:t>
            </a: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a:p>
            <a:pPr marL="0" marR="0" lvl="0" indent="0" rtl="0">
              <a:lnSpc>
                <a:spcPct val="100000"/>
              </a:lnSpc>
              <a:spcBef>
                <a:spcPts val="0"/>
              </a:spcBef>
              <a:spcAft>
                <a:spcPts val="0"/>
              </a:spcAft>
              <a:buNone/>
            </a:pPr>
            <a:endParaRPr sz="1800" dirty="0">
              <a:solidFill>
                <a:schemeClr val="lt2"/>
              </a:solidFill>
              <a:latin typeface="Source Code Pro"/>
              <a:ea typeface="Source Code Pro"/>
              <a:cs typeface="Source Code Pro"/>
              <a:sym typeface="Source Code Pro"/>
            </a:endParaRPr>
          </a:p>
        </p:txBody>
      </p:sp>
      <p:sp>
        <p:nvSpPr>
          <p:cNvPr id="102" name="Shape 102"/>
          <p:cNvSpPr txBox="1"/>
          <p:nvPr/>
        </p:nvSpPr>
        <p:spPr>
          <a:xfrm>
            <a:off x="5300775" y="2064800"/>
            <a:ext cx="3843000" cy="2433000"/>
          </a:xfrm>
          <a:prstGeom prst="rect">
            <a:avLst/>
          </a:prstGeom>
          <a:noFill/>
          <a:ln>
            <a:noFill/>
          </a:ln>
        </p:spPr>
        <p:txBody>
          <a:bodyPr lIns="91425" tIns="91425" rIns="91425" bIns="91425" anchor="ctr" anchorCtr="0">
            <a:noAutofit/>
          </a:bodyPr>
          <a:lstStyle/>
          <a:p>
            <a:pPr lvl="0" rtl="0">
              <a:spcBef>
                <a:spcPts val="0"/>
              </a:spcBef>
              <a:buNone/>
            </a:pPr>
            <a:r>
              <a:rPr lang="en" sz="800" b="1">
                <a:solidFill>
                  <a:srgbClr val="CC7832"/>
                </a:solidFill>
                <a:latin typeface="Source Code Pro"/>
                <a:ea typeface="Source Code Pro"/>
                <a:cs typeface="Source Code Pro"/>
                <a:sym typeface="Source Code Pro"/>
              </a:rPr>
              <a:t>class </a:t>
            </a:r>
            <a:r>
              <a:rPr lang="en" sz="800">
                <a:solidFill>
                  <a:srgbClr val="A9B7C6"/>
                </a:solidFill>
                <a:latin typeface="Source Code Pro"/>
                <a:ea typeface="Source Code Pro"/>
                <a:cs typeface="Source Code Pro"/>
                <a:sym typeface="Source Code Pro"/>
              </a:rPr>
              <a:t>IngredientThreshold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FFC66D"/>
                </a:solidFill>
                <a:latin typeface="Source Code Pro"/>
                <a:ea typeface="Source Code Pro"/>
                <a:cs typeface="Source Code Pro"/>
                <a:sym typeface="Source Code Pro"/>
              </a:rPr>
              <a:t>constructor</a:t>
            </a:r>
            <a:r>
              <a:rPr lang="en" sz="800">
                <a:solidFill>
                  <a:srgbClr val="A9B7C6"/>
                </a:solidFill>
                <a:latin typeface="Source Code Pro"/>
                <a:ea typeface="Source Code Pro"/>
                <a:cs typeface="Source Code Pro"/>
                <a:sym typeface="Source Code Pro"/>
              </a:rPr>
              <a:t>(grade</a:t>
            </a: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threshold</a:t>
            </a: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upperLimit) {</a:t>
            </a:r>
          </a:p>
          <a:p>
            <a:pPr lvl="0" rtl="0">
              <a:spcBef>
                <a:spcPts val="0"/>
              </a:spcBef>
              <a:buNone/>
            </a:pP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grade </a:t>
            </a:r>
            <a:r>
              <a:rPr lang="en" sz="800">
                <a:solidFill>
                  <a:srgbClr val="A9B7C6"/>
                </a:solidFill>
                <a:latin typeface="Source Code Pro"/>
                <a:ea typeface="Source Code Pro"/>
                <a:cs typeface="Source Code Pro"/>
                <a:sym typeface="Source Code Pro"/>
              </a:rPr>
              <a:t>= grade</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threshold </a:t>
            </a:r>
            <a:r>
              <a:rPr lang="en" sz="800">
                <a:solidFill>
                  <a:srgbClr val="A9B7C6"/>
                </a:solidFill>
                <a:latin typeface="Source Code Pro"/>
                <a:ea typeface="Source Code Pro"/>
                <a:cs typeface="Source Code Pro"/>
                <a:sym typeface="Source Code Pro"/>
              </a:rPr>
              <a:t>= </a:t>
            </a:r>
          </a:p>
          <a:p>
            <a:pPr lvl="0" rtl="0">
              <a:spcBef>
                <a:spcPts val="0"/>
              </a:spcBef>
              <a:buNone/>
            </a:pPr>
            <a:r>
              <a:rPr lang="en" sz="800">
                <a:solidFill>
                  <a:srgbClr val="A9B7C6"/>
                </a:solidFill>
                <a:latin typeface="Source Code Pro"/>
                <a:ea typeface="Source Code Pro"/>
                <a:cs typeface="Source Code Pro"/>
                <a:sym typeface="Source Code Pro"/>
              </a:rPr>
              <a:t>threshold</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upperLimit </a:t>
            </a:r>
            <a:r>
              <a:rPr lang="en" sz="800">
                <a:solidFill>
                  <a:srgbClr val="A9B7C6"/>
                </a:solidFill>
                <a:latin typeface="Source Code Pro"/>
                <a:ea typeface="Source Code Pro"/>
                <a:cs typeface="Source Code Pro"/>
                <a:sym typeface="Source Code Pro"/>
              </a:rPr>
              <a:t>= upperLimit</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a:t>
            </a:r>
          </a:p>
          <a:p>
            <a:pPr lvl="0" rtl="0">
              <a:spcBef>
                <a:spcPts val="0"/>
              </a:spcBef>
              <a:buNone/>
            </a:pPr>
            <a:endParaRPr sz="800" dirty="0">
              <a:solidFill>
                <a:srgbClr val="A9B7C6"/>
              </a:solidFill>
              <a:latin typeface="Source Code Pro"/>
              <a:ea typeface="Source Code Pro"/>
              <a:cs typeface="Source Code Pro"/>
              <a:sym typeface="Source Code Pro"/>
            </a:endParaRPr>
          </a:p>
          <a:p>
            <a:pPr lvl="0" rt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FFC66D"/>
                </a:solidFill>
                <a:latin typeface="Source Code Pro"/>
                <a:ea typeface="Source Code Pro"/>
                <a:cs typeface="Source Code Pro"/>
                <a:sym typeface="Source Code Pro"/>
              </a:rPr>
              <a:t>checkThreshold</a:t>
            </a:r>
            <a:r>
              <a:rPr lang="en" sz="800">
                <a:solidFill>
                  <a:srgbClr val="A9B7C6"/>
                </a:solidFill>
                <a:latin typeface="Source Code Pro"/>
                <a:ea typeface="Source Code Pro"/>
                <a:cs typeface="Source Code Pro"/>
                <a:sym typeface="Source Code Pro"/>
              </a:rPr>
              <a:t>(ingredient) {</a:t>
            </a:r>
          </a:p>
          <a:p>
            <a:pPr lvl="0">
              <a:spcBef>
                <a:spcPts val="0"/>
              </a:spcBef>
              <a:buNone/>
            </a:pP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return 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upperLimit </a:t>
            </a:r>
            <a:r>
              <a:rPr lang="en" sz="800">
                <a:solidFill>
                  <a:srgbClr val="A9B7C6"/>
                </a:solidFill>
                <a:latin typeface="Source Code Pro"/>
                <a:ea typeface="Source Code Pro"/>
                <a:cs typeface="Source Code Pro"/>
                <a:sym typeface="Source Code Pro"/>
              </a:rPr>
              <a:t>? </a:t>
            </a:r>
          </a:p>
          <a:p>
            <a:pPr marL="457200" lvl="0" indent="457200" rtl="0">
              <a:spcBef>
                <a:spcPts val="0"/>
              </a:spcBef>
              <a:buNone/>
            </a:pP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threshold </a:t>
            </a:r>
            <a:r>
              <a:rPr lang="en" sz="800">
                <a:solidFill>
                  <a:srgbClr val="A9B7C6"/>
                </a:solidFill>
                <a:latin typeface="Source Code Pro"/>
                <a:ea typeface="Source Code Pro"/>
                <a:cs typeface="Source Code Pro"/>
                <a:sym typeface="Source Code Pro"/>
              </a:rPr>
              <a:t>&gt;= ingredient.</a:t>
            </a:r>
            <a:r>
              <a:rPr lang="en" sz="800">
                <a:solidFill>
                  <a:srgbClr val="9876AA"/>
                </a:solidFill>
                <a:latin typeface="Source Code Pro"/>
                <a:ea typeface="Source Code Pro"/>
                <a:cs typeface="Source Code Pro"/>
                <a:sym typeface="Source Code Pro"/>
              </a:rPr>
              <a:t>amount </a:t>
            </a:r>
            <a:r>
              <a:rPr lang="en" sz="800">
                <a:solidFill>
                  <a:srgbClr val="A9B7C6"/>
                </a:solidFill>
                <a:latin typeface="Source Code Pro"/>
                <a:ea typeface="Source Code Pro"/>
                <a:cs typeface="Source Code Pro"/>
                <a:sym typeface="Source Code Pro"/>
              </a:rPr>
              <a:t>: </a:t>
            </a:r>
          </a:p>
          <a:p>
            <a:pPr marL="457200" lvl="0" indent="457200" rtl="0">
              <a:spcBef>
                <a:spcPts val="0"/>
              </a:spcBef>
              <a:buNone/>
            </a:pP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threshold </a:t>
            </a:r>
            <a:r>
              <a:rPr lang="en" sz="800">
                <a:solidFill>
                  <a:srgbClr val="A9B7C6"/>
                </a:solidFill>
                <a:latin typeface="Source Code Pro"/>
                <a:ea typeface="Source Code Pro"/>
                <a:cs typeface="Source Code Pro"/>
                <a:sym typeface="Source Code Pro"/>
              </a:rPr>
              <a:t>&lt; ingredient.</a:t>
            </a:r>
            <a:r>
              <a:rPr lang="en" sz="800">
                <a:solidFill>
                  <a:srgbClr val="9876AA"/>
                </a:solidFill>
                <a:latin typeface="Source Code Pro"/>
                <a:ea typeface="Source Code Pro"/>
                <a:cs typeface="Source Code Pro"/>
                <a:sym typeface="Source Code Pro"/>
              </a:rPr>
              <a:t>amount</a:t>
            </a:r>
            <a:r>
              <a:rPr lang="en" sz="800">
                <a:solidFill>
                  <a:srgbClr val="CC7832"/>
                </a:solidFill>
                <a:latin typeface="Source Code Pro"/>
                <a:ea typeface="Source Code Pro"/>
                <a:cs typeface="Source Code Pro"/>
                <a:sym typeface="Source Code Pro"/>
              </a:rPr>
              <a:t>;</a:t>
            </a:r>
          </a:p>
          <a:p>
            <a:pPr lvl="0" rt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a:t>
            </a:r>
          </a:p>
          <a:p>
            <a:pPr lvl="0" rtl="0">
              <a:spcBef>
                <a:spcPts val="0"/>
              </a:spcBef>
              <a:buNone/>
            </a:pPr>
            <a:endParaRPr sz="800" dirty="0">
              <a:solidFill>
                <a:srgbClr val="A9B7C6"/>
              </a:solidFill>
              <a:latin typeface="Source Code Pro"/>
              <a:ea typeface="Source Code Pro"/>
              <a:cs typeface="Source Code Pro"/>
              <a:sym typeface="Source Code Pro"/>
            </a:endParaRPr>
          </a:p>
          <a:p>
            <a:pPr lvl="0" rtl="0">
              <a:spcBef>
                <a:spcPts val="0"/>
              </a:spcBef>
              <a:buNone/>
            </a:pPr>
            <a:r>
              <a:rPr lang="en" sz="800">
                <a:solidFill>
                  <a:srgbClr val="A9B7C6"/>
                </a:solidFill>
                <a:latin typeface="Source Code Pro"/>
                <a:ea typeface="Source Code Pro"/>
                <a:cs typeface="Source Code Pro"/>
                <a:sym typeface="Source Code Pro"/>
              </a:rPr>
              <a:t>}</a:t>
            </a:r>
          </a:p>
        </p:txBody>
      </p:sp>
      <p:sp>
        <p:nvSpPr>
          <p:cNvPr id="103" name="Shape 103"/>
          <p:cNvSpPr txBox="1"/>
          <p:nvPr/>
        </p:nvSpPr>
        <p:spPr>
          <a:xfrm>
            <a:off x="268300" y="2113225"/>
            <a:ext cx="4496100" cy="2849100"/>
          </a:xfrm>
          <a:prstGeom prst="rect">
            <a:avLst/>
          </a:prstGeom>
          <a:noFill/>
          <a:ln>
            <a:noFill/>
          </a:ln>
        </p:spPr>
        <p:txBody>
          <a:bodyPr lIns="91425" tIns="91425" rIns="91425" bIns="91425" anchor="ctr" anchorCtr="0">
            <a:noAutofit/>
          </a:bodyPr>
          <a:lstStyle/>
          <a:p>
            <a:pPr lvl="0">
              <a:spcBef>
                <a:spcPts val="0"/>
              </a:spcBef>
              <a:buNone/>
            </a:pPr>
            <a:r>
              <a:rPr lang="en" sz="800" b="1">
                <a:solidFill>
                  <a:srgbClr val="CC7832"/>
                </a:solidFill>
                <a:latin typeface="Source Code Pro"/>
                <a:ea typeface="Source Code Pro"/>
                <a:cs typeface="Source Code Pro"/>
                <a:sym typeface="Source Code Pro"/>
              </a:rPr>
              <a:t>class </a:t>
            </a:r>
            <a:r>
              <a:rPr lang="en" sz="800">
                <a:solidFill>
                  <a:srgbClr val="A9B7C6"/>
                </a:solidFill>
                <a:latin typeface="Source Code Pro"/>
                <a:ea typeface="Source Code Pro"/>
                <a:cs typeface="Source Code Pro"/>
                <a:sym typeface="Source Code Pro"/>
              </a:rPr>
              <a:t>IngredientThreshold {</a:t>
            </a:r>
          </a:p>
          <a:p>
            <a:pPr lvl="0">
              <a:spcBef>
                <a:spcPts val="0"/>
              </a:spcBef>
              <a:buNone/>
            </a:pPr>
            <a:endParaRPr sz="800" dirty="0">
              <a:solidFill>
                <a:srgbClr val="A9B7C6"/>
              </a:solidFill>
              <a:latin typeface="Source Code Pro"/>
              <a:ea typeface="Source Code Pro"/>
              <a:cs typeface="Source Code Pro"/>
              <a:sym typeface="Source Code Pro"/>
            </a:endParaRPr>
          </a:p>
          <a:p>
            <a:pPr lv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grade</a:t>
            </a: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number</a:t>
            </a:r>
            <a:r>
              <a:rPr lang="en" sz="800">
                <a:solidFill>
                  <a:srgbClr val="CC7832"/>
                </a:solidFill>
                <a:latin typeface="Source Code Pro"/>
                <a:ea typeface="Source Code Pro"/>
                <a:cs typeface="Source Code Pro"/>
                <a:sym typeface="Source Code Pro"/>
              </a:rPr>
              <a:t>;</a:t>
            </a:r>
          </a:p>
          <a:p>
            <a:pPr lv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threshold</a:t>
            </a: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number</a:t>
            </a:r>
            <a:r>
              <a:rPr lang="en" sz="800">
                <a:solidFill>
                  <a:srgbClr val="CC7832"/>
                </a:solidFill>
                <a:latin typeface="Source Code Pro"/>
                <a:ea typeface="Source Code Pro"/>
                <a:cs typeface="Source Code Pro"/>
                <a:sym typeface="Source Code Pro"/>
              </a:rPr>
              <a:t>;</a:t>
            </a:r>
          </a:p>
          <a:p>
            <a:pPr lv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9876AA"/>
                </a:solidFill>
                <a:latin typeface="Source Code Pro"/>
                <a:ea typeface="Source Code Pro"/>
                <a:cs typeface="Source Code Pro"/>
                <a:sym typeface="Source Code Pro"/>
              </a:rPr>
              <a:t>upperLimit</a:t>
            </a: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boolean </a:t>
            </a: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false</a:t>
            </a:r>
            <a:r>
              <a:rPr lang="en" sz="800">
                <a:solidFill>
                  <a:srgbClr val="CC7832"/>
                </a:solidFill>
                <a:latin typeface="Source Code Pro"/>
                <a:ea typeface="Source Code Pro"/>
                <a:cs typeface="Source Code Pro"/>
                <a:sym typeface="Source Code Pro"/>
              </a:rPr>
              <a:t>;</a:t>
            </a:r>
          </a:p>
          <a:p>
            <a:pPr lvl="0">
              <a:spcBef>
                <a:spcPts val="0"/>
              </a:spcBef>
              <a:buNone/>
            </a:pPr>
            <a:endParaRPr sz="800" dirty="0">
              <a:solidFill>
                <a:srgbClr val="CC7832"/>
              </a:solidFill>
              <a:latin typeface="Source Code Pro"/>
              <a:ea typeface="Source Code Pro"/>
              <a:cs typeface="Source Code Pro"/>
              <a:sym typeface="Source Code Pro"/>
            </a:endParaRPr>
          </a:p>
          <a:p>
            <a:pPr lvl="0">
              <a:spcBef>
                <a:spcPts val="0"/>
              </a:spcBef>
              <a:buNone/>
            </a:pPr>
            <a:r>
              <a:rPr lang="en" sz="800">
                <a:solidFill>
                  <a:srgbClr val="CC7832"/>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constructor</a:t>
            </a:r>
            <a:r>
              <a:rPr lang="en" sz="800">
                <a:solidFill>
                  <a:srgbClr val="A9B7C6"/>
                </a:solidFill>
                <a:latin typeface="Source Code Pro"/>
                <a:ea typeface="Source Code Pro"/>
                <a:cs typeface="Source Code Pro"/>
                <a:sym typeface="Source Code Pro"/>
              </a:rPr>
              <a:t>(grade: </a:t>
            </a:r>
            <a:r>
              <a:rPr lang="en" sz="800" b="1">
                <a:solidFill>
                  <a:srgbClr val="CC7832"/>
                </a:solidFill>
                <a:latin typeface="Source Code Pro"/>
                <a:ea typeface="Source Code Pro"/>
                <a:cs typeface="Source Code Pro"/>
                <a:sym typeface="Source Code Pro"/>
              </a:rPr>
              <a:t>number</a:t>
            </a: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threshold: </a:t>
            </a:r>
            <a:r>
              <a:rPr lang="en" sz="800" b="1">
                <a:solidFill>
                  <a:srgbClr val="CC7832"/>
                </a:solidFill>
                <a:latin typeface="Source Code Pro"/>
                <a:ea typeface="Source Code Pro"/>
                <a:cs typeface="Source Code Pro"/>
                <a:sym typeface="Source Code Pro"/>
              </a:rPr>
              <a:t>number</a:t>
            </a: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upperLimit: </a:t>
            </a:r>
            <a:r>
              <a:rPr lang="en" sz="800" b="1">
                <a:solidFill>
                  <a:srgbClr val="CC7832"/>
                </a:solidFill>
                <a:latin typeface="Source Code Pro"/>
                <a:ea typeface="Source Code Pro"/>
                <a:cs typeface="Source Code Pro"/>
                <a:sym typeface="Source Code Pro"/>
              </a:rPr>
              <a:t>boolean</a:t>
            </a:r>
            <a:r>
              <a:rPr lang="en" sz="800">
                <a:solidFill>
                  <a:srgbClr val="A9B7C6"/>
                </a:solidFill>
                <a:latin typeface="Source Code Pro"/>
                <a:ea typeface="Source Code Pro"/>
                <a:cs typeface="Source Code Pro"/>
                <a:sym typeface="Source Code Pro"/>
              </a:rPr>
              <a:t>) {</a:t>
            </a:r>
          </a:p>
          <a:p>
            <a:pPr lvl="0">
              <a:spcBef>
                <a:spcPts val="0"/>
              </a:spcBef>
              <a:buNone/>
            </a:pP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grade </a:t>
            </a:r>
            <a:r>
              <a:rPr lang="en" sz="800">
                <a:solidFill>
                  <a:srgbClr val="A9B7C6"/>
                </a:solidFill>
                <a:latin typeface="Source Code Pro"/>
                <a:ea typeface="Source Code Pro"/>
                <a:cs typeface="Source Code Pro"/>
                <a:sym typeface="Source Code Pro"/>
              </a:rPr>
              <a:t>= grade</a:t>
            </a:r>
            <a:r>
              <a:rPr lang="en" sz="800">
                <a:solidFill>
                  <a:srgbClr val="CC7832"/>
                </a:solidFill>
                <a:latin typeface="Source Code Pro"/>
                <a:ea typeface="Source Code Pro"/>
                <a:cs typeface="Source Code Pro"/>
                <a:sym typeface="Source Code Pro"/>
              </a:rPr>
              <a:t>;</a:t>
            </a:r>
          </a:p>
          <a:p>
            <a:pPr lvl="0">
              <a:spcBef>
                <a:spcPts val="0"/>
              </a:spcBef>
              <a:buNone/>
            </a:pPr>
            <a:r>
              <a:rPr lang="en" sz="800">
                <a:solidFill>
                  <a:srgbClr val="CC7832"/>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threshold </a:t>
            </a:r>
            <a:r>
              <a:rPr lang="en" sz="800">
                <a:solidFill>
                  <a:srgbClr val="A9B7C6"/>
                </a:solidFill>
                <a:latin typeface="Source Code Pro"/>
                <a:ea typeface="Source Code Pro"/>
                <a:cs typeface="Source Code Pro"/>
                <a:sym typeface="Source Code Pro"/>
              </a:rPr>
              <a:t>= threshold</a:t>
            </a:r>
            <a:r>
              <a:rPr lang="en" sz="800">
                <a:solidFill>
                  <a:srgbClr val="CC7832"/>
                </a:solidFill>
                <a:latin typeface="Source Code Pro"/>
                <a:ea typeface="Source Code Pro"/>
                <a:cs typeface="Source Code Pro"/>
                <a:sym typeface="Source Code Pro"/>
              </a:rPr>
              <a:t>;</a:t>
            </a:r>
          </a:p>
          <a:p>
            <a:pPr lvl="0">
              <a:spcBef>
                <a:spcPts val="0"/>
              </a:spcBef>
              <a:buNone/>
            </a:pPr>
            <a:r>
              <a:rPr lang="en" sz="800">
                <a:solidFill>
                  <a:srgbClr val="CC7832"/>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upperLimit </a:t>
            </a:r>
            <a:r>
              <a:rPr lang="en" sz="800">
                <a:solidFill>
                  <a:srgbClr val="A9B7C6"/>
                </a:solidFill>
                <a:latin typeface="Source Code Pro"/>
                <a:ea typeface="Source Code Pro"/>
                <a:cs typeface="Source Code Pro"/>
                <a:sym typeface="Source Code Pro"/>
              </a:rPr>
              <a:t>= upperLimit</a:t>
            </a:r>
            <a:r>
              <a:rPr lang="en" sz="800">
                <a:solidFill>
                  <a:srgbClr val="CC7832"/>
                </a:solidFill>
                <a:latin typeface="Source Code Pro"/>
                <a:ea typeface="Source Code Pro"/>
                <a:cs typeface="Source Code Pro"/>
                <a:sym typeface="Source Code Pro"/>
              </a:rPr>
              <a:t>;</a:t>
            </a:r>
          </a:p>
          <a:p>
            <a:pPr lv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a:t>
            </a:r>
          </a:p>
          <a:p>
            <a:pPr lvl="0">
              <a:spcBef>
                <a:spcPts val="0"/>
              </a:spcBef>
              <a:buNone/>
            </a:pPr>
            <a:endParaRPr sz="800" dirty="0">
              <a:solidFill>
                <a:srgbClr val="A9B7C6"/>
              </a:solidFill>
              <a:latin typeface="Source Code Pro"/>
              <a:ea typeface="Source Code Pro"/>
              <a:cs typeface="Source Code Pro"/>
              <a:sym typeface="Source Code Pro"/>
            </a:endParaRPr>
          </a:p>
          <a:p>
            <a:pPr lvl="0">
              <a:spcBef>
                <a:spcPts val="0"/>
              </a:spcBef>
              <a:buNone/>
            </a:pPr>
            <a:r>
              <a:rPr lang="en" sz="800">
                <a:solidFill>
                  <a:srgbClr val="A9B7C6"/>
                </a:solidFill>
                <a:latin typeface="Source Code Pro"/>
                <a:ea typeface="Source Code Pro"/>
                <a:cs typeface="Source Code Pro"/>
                <a:sym typeface="Source Code Pro"/>
              </a:rPr>
              <a:t>   </a:t>
            </a:r>
            <a:r>
              <a:rPr lang="en" sz="800">
                <a:solidFill>
                  <a:srgbClr val="FFC66D"/>
                </a:solidFill>
                <a:latin typeface="Source Code Pro"/>
                <a:ea typeface="Source Code Pro"/>
                <a:cs typeface="Source Code Pro"/>
                <a:sym typeface="Source Code Pro"/>
              </a:rPr>
              <a:t>checkThreshold</a:t>
            </a:r>
            <a:r>
              <a:rPr lang="en" sz="800">
                <a:solidFill>
                  <a:srgbClr val="A9B7C6"/>
                </a:solidFill>
                <a:latin typeface="Source Code Pro"/>
                <a:ea typeface="Source Code Pro"/>
                <a:cs typeface="Source Code Pro"/>
                <a:sym typeface="Source Code Pro"/>
              </a:rPr>
              <a:t>(ingredient: Ingredient) {</a:t>
            </a:r>
          </a:p>
          <a:p>
            <a:pPr lvl="0">
              <a:spcBef>
                <a:spcPts val="0"/>
              </a:spcBef>
              <a:buNone/>
            </a:pP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return 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upperLimit </a:t>
            </a: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threshold </a:t>
            </a:r>
            <a:r>
              <a:rPr lang="en" sz="800">
                <a:solidFill>
                  <a:srgbClr val="A9B7C6"/>
                </a:solidFill>
                <a:latin typeface="Source Code Pro"/>
                <a:ea typeface="Source Code Pro"/>
                <a:cs typeface="Source Code Pro"/>
                <a:sym typeface="Source Code Pro"/>
              </a:rPr>
              <a:t>&gt;= ingredient.</a:t>
            </a:r>
            <a:r>
              <a:rPr lang="en" sz="800">
                <a:solidFill>
                  <a:srgbClr val="9876AA"/>
                </a:solidFill>
                <a:latin typeface="Source Code Pro"/>
                <a:ea typeface="Source Code Pro"/>
                <a:cs typeface="Source Code Pro"/>
                <a:sym typeface="Source Code Pro"/>
              </a:rPr>
              <a:t>amount </a:t>
            </a:r>
            <a:r>
              <a:rPr lang="en" sz="800">
                <a:solidFill>
                  <a:srgbClr val="A9B7C6"/>
                </a:solidFill>
                <a:latin typeface="Source Code Pro"/>
                <a:ea typeface="Source Code Pro"/>
                <a:cs typeface="Source Code Pro"/>
                <a:sym typeface="Source Code Pro"/>
              </a:rPr>
              <a:t>: </a:t>
            </a:r>
            <a:r>
              <a:rPr lang="en" sz="800" b="1">
                <a:solidFill>
                  <a:srgbClr val="CC7832"/>
                </a:solidFill>
                <a:latin typeface="Source Code Pro"/>
                <a:ea typeface="Source Code Pro"/>
                <a:cs typeface="Source Code Pro"/>
                <a:sym typeface="Source Code Pro"/>
              </a:rPr>
              <a:t>this</a:t>
            </a:r>
            <a:r>
              <a:rPr lang="en" sz="800">
                <a:solidFill>
                  <a:srgbClr val="A9B7C6"/>
                </a:solidFill>
                <a:latin typeface="Source Code Pro"/>
                <a:ea typeface="Source Code Pro"/>
                <a:cs typeface="Source Code Pro"/>
                <a:sym typeface="Source Code Pro"/>
              </a:rPr>
              <a:t>.</a:t>
            </a:r>
            <a:r>
              <a:rPr lang="en" sz="800">
                <a:solidFill>
                  <a:srgbClr val="9876AA"/>
                </a:solidFill>
                <a:latin typeface="Source Code Pro"/>
                <a:ea typeface="Source Code Pro"/>
                <a:cs typeface="Source Code Pro"/>
                <a:sym typeface="Source Code Pro"/>
              </a:rPr>
              <a:t>threshold </a:t>
            </a:r>
            <a:r>
              <a:rPr lang="en" sz="800">
                <a:solidFill>
                  <a:srgbClr val="A9B7C6"/>
                </a:solidFill>
                <a:latin typeface="Source Code Pro"/>
                <a:ea typeface="Source Code Pro"/>
                <a:cs typeface="Source Code Pro"/>
                <a:sym typeface="Source Code Pro"/>
              </a:rPr>
              <a:t>&lt; ingredient.</a:t>
            </a:r>
            <a:r>
              <a:rPr lang="en" sz="800">
                <a:solidFill>
                  <a:srgbClr val="9876AA"/>
                </a:solidFill>
                <a:latin typeface="Source Code Pro"/>
                <a:ea typeface="Source Code Pro"/>
                <a:cs typeface="Source Code Pro"/>
                <a:sym typeface="Source Code Pro"/>
              </a:rPr>
              <a:t>amount</a:t>
            </a:r>
            <a:r>
              <a:rPr lang="en" sz="800">
                <a:solidFill>
                  <a:srgbClr val="CC7832"/>
                </a:solidFill>
                <a:latin typeface="Source Code Pro"/>
                <a:ea typeface="Source Code Pro"/>
                <a:cs typeface="Source Code Pro"/>
                <a:sym typeface="Source Code Pro"/>
              </a:rPr>
              <a:t>;</a:t>
            </a:r>
          </a:p>
          <a:p>
            <a:pPr lvl="0">
              <a:spcBef>
                <a:spcPts val="0"/>
              </a:spcBef>
              <a:buNone/>
            </a:pPr>
            <a:r>
              <a:rPr lang="en" sz="800">
                <a:solidFill>
                  <a:srgbClr val="CC7832"/>
                </a:solidFill>
                <a:latin typeface="Source Code Pro"/>
                <a:ea typeface="Source Code Pro"/>
                <a:cs typeface="Source Code Pro"/>
                <a:sym typeface="Source Code Pro"/>
              </a:rPr>
              <a:t>   </a:t>
            </a:r>
            <a:r>
              <a:rPr lang="en" sz="800">
                <a:solidFill>
                  <a:srgbClr val="A9B7C6"/>
                </a:solidFill>
                <a:latin typeface="Source Code Pro"/>
                <a:ea typeface="Source Code Pro"/>
                <a:cs typeface="Source Code Pro"/>
                <a:sym typeface="Source Code Pro"/>
              </a:rPr>
              <a:t>}</a:t>
            </a:r>
          </a:p>
          <a:p>
            <a:pPr lvl="0">
              <a:spcBef>
                <a:spcPts val="0"/>
              </a:spcBef>
              <a:buNone/>
            </a:pPr>
            <a:endParaRPr sz="800" dirty="0">
              <a:solidFill>
                <a:srgbClr val="A9B7C6"/>
              </a:solidFill>
              <a:latin typeface="Source Code Pro"/>
              <a:ea typeface="Source Code Pro"/>
              <a:cs typeface="Source Code Pro"/>
              <a:sym typeface="Source Code Pro"/>
            </a:endParaRPr>
          </a:p>
          <a:p>
            <a:pPr lvl="0">
              <a:spcBef>
                <a:spcPts val="0"/>
              </a:spcBef>
              <a:buNone/>
            </a:pPr>
            <a:r>
              <a:rPr lang="en" sz="800">
                <a:solidFill>
                  <a:srgbClr val="A9B7C6"/>
                </a:solidFill>
                <a:latin typeface="Source Code Pro"/>
                <a:ea typeface="Source Code Pro"/>
                <a:cs typeface="Source Code Pro"/>
                <a:sym typeface="Source Code Pro"/>
              </a:rPr>
              <a:t>}</a:t>
            </a:r>
          </a:p>
          <a:p>
            <a:pPr lvl="0" rtl="0">
              <a:spcBef>
                <a:spcPts val="0"/>
              </a:spcBef>
              <a:buNone/>
            </a:pPr>
            <a:endParaRPr sz="1100" dirty="0">
              <a:solidFill>
                <a:srgbClr val="A9B7C6"/>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sp>
        <p:nvSpPr>
          <p:cNvPr id="109" name="Shape 109"/>
          <p:cNvSpPr txBox="1"/>
          <p:nvPr/>
        </p:nvSpPr>
        <p:spPr>
          <a:xfrm>
            <a:off x="231275" y="519900"/>
            <a:ext cx="8789700" cy="4335000"/>
          </a:xfrm>
          <a:prstGeom prst="rect">
            <a:avLst/>
          </a:prstGeom>
          <a:noFill/>
          <a:ln>
            <a:noFill/>
          </a:ln>
        </p:spPr>
        <p:txBody>
          <a:bodyPr lIns="91425" tIns="91425" rIns="91425" bIns="91425" anchor="ctr" anchorCtr="0">
            <a:noAutofit/>
          </a:bodyPr>
          <a:lstStyle/>
          <a:p>
            <a:pPr lvl="0" rtl="0">
              <a:spcBef>
                <a:spcPts val="0"/>
              </a:spcBef>
              <a:buNone/>
            </a:pPr>
            <a:r>
              <a:rPr lang="en" b="1">
                <a:solidFill>
                  <a:srgbClr val="CC7832"/>
                </a:solidFill>
                <a:latin typeface="Source Code Pro"/>
                <a:ea typeface="Source Code Pro"/>
                <a:cs typeface="Source Code Pro"/>
                <a:sym typeface="Source Code Pro"/>
              </a:rPr>
              <a:t>class </a:t>
            </a:r>
            <a:r>
              <a:rPr lang="en">
                <a:solidFill>
                  <a:srgbClr val="A9B7C6"/>
                </a:solidFill>
                <a:latin typeface="Source Code Pro"/>
                <a:ea typeface="Source Code Pro"/>
                <a:cs typeface="Source Code Pro"/>
                <a:sym typeface="Source Code Pro"/>
              </a:rPr>
              <a:t>IngredientThreshold {</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9876AA"/>
                </a:solidFill>
                <a:latin typeface="Source Code Pro"/>
                <a:ea typeface="Source Code Pro"/>
                <a:cs typeface="Source Code Pro"/>
                <a:sym typeface="Source Code Pro"/>
              </a:rPr>
              <a:t>grade</a:t>
            </a: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number</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9876AA"/>
                </a:solidFill>
                <a:latin typeface="Source Code Pro"/>
                <a:ea typeface="Source Code Pro"/>
                <a:cs typeface="Source Code Pro"/>
                <a:sym typeface="Source Code Pro"/>
              </a:rPr>
              <a:t>threshold</a:t>
            </a: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number</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9876AA"/>
                </a:solidFill>
                <a:latin typeface="Source Code Pro"/>
                <a:ea typeface="Source Code Pro"/>
                <a:cs typeface="Source Code Pro"/>
                <a:sym typeface="Source Code Pro"/>
              </a:rPr>
              <a:t>upperLimit</a:t>
            </a: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boolean </a:t>
            </a: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false</a:t>
            </a:r>
            <a:r>
              <a:rPr lang="en">
                <a:solidFill>
                  <a:srgbClr val="CC7832"/>
                </a:solidFill>
                <a:latin typeface="Source Code Pro"/>
                <a:ea typeface="Source Code Pro"/>
                <a:cs typeface="Source Code Pro"/>
                <a:sym typeface="Source Code Pro"/>
              </a:rPr>
              <a:t>;</a:t>
            </a:r>
          </a:p>
          <a:p>
            <a:pPr lvl="0" rtl="0">
              <a:spcBef>
                <a:spcPts val="0"/>
              </a:spcBef>
              <a:buNone/>
            </a:pPr>
            <a:endParaRPr dirty="0">
              <a:solidFill>
                <a:srgbClr val="CC7832"/>
              </a:solidFill>
              <a:latin typeface="Source Code Pro"/>
              <a:ea typeface="Source Code Pro"/>
              <a:cs typeface="Source Code Pro"/>
              <a:sym typeface="Source Code Pro"/>
            </a:endParaRPr>
          </a:p>
          <a:p>
            <a:pPr lvl="0" rtl="0">
              <a:spcBef>
                <a:spcPts val="0"/>
              </a:spcBef>
              <a:buNone/>
            </a:pPr>
            <a:r>
              <a:rPr lang="en">
                <a:solidFill>
                  <a:srgbClr val="CC7832"/>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constructor</a:t>
            </a:r>
            <a:r>
              <a:rPr lang="en">
                <a:solidFill>
                  <a:srgbClr val="A9B7C6"/>
                </a:solidFill>
                <a:latin typeface="Source Code Pro"/>
                <a:ea typeface="Source Code Pro"/>
                <a:cs typeface="Source Code Pro"/>
                <a:sym typeface="Source Code Pro"/>
              </a:rPr>
              <a:t>(grade: </a:t>
            </a:r>
            <a:r>
              <a:rPr lang="en" b="1">
                <a:solidFill>
                  <a:srgbClr val="CC7832"/>
                </a:solidFill>
                <a:latin typeface="Source Code Pro"/>
                <a:ea typeface="Source Code Pro"/>
                <a:cs typeface="Source Code Pro"/>
                <a:sym typeface="Source Code Pro"/>
              </a:rPr>
              <a:t>number</a:t>
            </a: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threshold: </a:t>
            </a:r>
            <a:r>
              <a:rPr lang="en" b="1">
                <a:solidFill>
                  <a:srgbClr val="CC7832"/>
                </a:solidFill>
                <a:latin typeface="Source Code Pro"/>
                <a:ea typeface="Source Code Pro"/>
                <a:cs typeface="Source Code Pro"/>
                <a:sym typeface="Source Code Pro"/>
              </a:rPr>
              <a:t>number</a:t>
            </a: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upperLimit: </a:t>
            </a:r>
            <a:r>
              <a:rPr lang="en" b="1">
                <a:solidFill>
                  <a:srgbClr val="CC7832"/>
                </a:solidFill>
                <a:latin typeface="Source Code Pro"/>
                <a:ea typeface="Source Code Pro"/>
                <a:cs typeface="Source Code Pro"/>
                <a:sym typeface="Source Code Pro"/>
              </a:rPr>
              <a:t>boolean</a:t>
            </a:r>
            <a:r>
              <a:rPr lang="en">
                <a:solidFill>
                  <a:srgbClr val="A9B7C6"/>
                </a:solidFill>
                <a:latin typeface="Source Code Pro"/>
                <a:ea typeface="Source Code Pro"/>
                <a:cs typeface="Source Code Pro"/>
                <a:sym typeface="Source Code Pro"/>
              </a:rPr>
              <a:t>) {</a:t>
            </a:r>
          </a:p>
          <a:p>
            <a:pPr lvl="0" rtl="0">
              <a:spcBef>
                <a:spcPts val="0"/>
              </a:spcBef>
              <a:buNone/>
            </a:pP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grade </a:t>
            </a:r>
            <a:r>
              <a:rPr lang="en">
                <a:solidFill>
                  <a:srgbClr val="A9B7C6"/>
                </a:solidFill>
                <a:latin typeface="Source Code Pro"/>
                <a:ea typeface="Source Code Pro"/>
                <a:cs typeface="Source Code Pro"/>
                <a:sym typeface="Source Code Pro"/>
              </a:rPr>
              <a:t>= grade</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threshold </a:t>
            </a:r>
            <a:r>
              <a:rPr lang="en">
                <a:solidFill>
                  <a:srgbClr val="A9B7C6"/>
                </a:solidFill>
                <a:latin typeface="Source Code Pro"/>
                <a:ea typeface="Source Code Pro"/>
                <a:cs typeface="Source Code Pro"/>
                <a:sym typeface="Source Code Pro"/>
              </a:rPr>
              <a:t>= threshold</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upperLimit </a:t>
            </a:r>
            <a:r>
              <a:rPr lang="en">
                <a:solidFill>
                  <a:srgbClr val="A9B7C6"/>
                </a:solidFill>
                <a:latin typeface="Source Code Pro"/>
                <a:ea typeface="Source Code Pro"/>
                <a:cs typeface="Source Code Pro"/>
                <a:sym typeface="Source Code Pro"/>
              </a:rPr>
              <a:t>= upperLimit</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FFC66D"/>
                </a:solidFill>
                <a:latin typeface="Source Code Pro"/>
                <a:ea typeface="Source Code Pro"/>
                <a:cs typeface="Source Code Pro"/>
                <a:sym typeface="Source Code Pro"/>
              </a:rPr>
              <a:t>checkThreshold</a:t>
            </a:r>
            <a:r>
              <a:rPr lang="en">
                <a:solidFill>
                  <a:srgbClr val="A9B7C6"/>
                </a:solidFill>
                <a:latin typeface="Source Code Pro"/>
                <a:ea typeface="Source Code Pro"/>
                <a:cs typeface="Source Code Pro"/>
                <a:sym typeface="Source Code Pro"/>
              </a:rPr>
              <a:t>(ingredient: Ingredient) {</a:t>
            </a:r>
          </a:p>
          <a:p>
            <a:pPr lvl="0">
              <a:spcBef>
                <a:spcPts val="0"/>
              </a:spcBef>
              <a:buNone/>
            </a:pP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return 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upperLimit </a:t>
            </a:r>
            <a:r>
              <a:rPr lang="en">
                <a:solidFill>
                  <a:srgbClr val="A9B7C6"/>
                </a:solidFill>
                <a:latin typeface="Source Code Pro"/>
                <a:ea typeface="Source Code Pro"/>
                <a:cs typeface="Source Code Pro"/>
                <a:sym typeface="Source Code Pro"/>
              </a:rPr>
              <a:t>? </a:t>
            </a:r>
          </a:p>
          <a:p>
            <a:pPr marL="1371600" lvl="0" indent="0" rtl="0">
              <a:spcBef>
                <a:spcPts val="0"/>
              </a:spcBef>
              <a:buNone/>
            </a:pPr>
            <a:r>
              <a:rPr lang="en" b="1">
                <a:solidFill>
                  <a:srgbClr val="CC7832"/>
                </a:solidFill>
                <a:latin typeface="Source Code Pro"/>
                <a:ea typeface="Source Code Pro"/>
                <a:cs typeface="Source Code Pro"/>
                <a:sym typeface="Source Code Pro"/>
              </a:rPr>
              <a:t> 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threshold </a:t>
            </a:r>
            <a:r>
              <a:rPr lang="en">
                <a:solidFill>
                  <a:srgbClr val="A9B7C6"/>
                </a:solidFill>
                <a:latin typeface="Source Code Pro"/>
                <a:ea typeface="Source Code Pro"/>
                <a:cs typeface="Source Code Pro"/>
                <a:sym typeface="Source Code Pro"/>
              </a:rPr>
              <a:t>&gt;= ingredient.</a:t>
            </a:r>
            <a:r>
              <a:rPr lang="en">
                <a:solidFill>
                  <a:srgbClr val="9876AA"/>
                </a:solidFill>
                <a:latin typeface="Source Code Pro"/>
                <a:ea typeface="Source Code Pro"/>
                <a:cs typeface="Source Code Pro"/>
                <a:sym typeface="Source Code Pro"/>
              </a:rPr>
              <a:t>amount </a:t>
            </a:r>
            <a:r>
              <a:rPr lang="en">
                <a:solidFill>
                  <a:srgbClr val="A9B7C6"/>
                </a:solidFill>
                <a:latin typeface="Source Code Pro"/>
                <a:ea typeface="Source Code Pro"/>
                <a:cs typeface="Source Code Pro"/>
                <a:sym typeface="Source Code Pro"/>
              </a:rPr>
              <a:t>: </a:t>
            </a:r>
          </a:p>
          <a:p>
            <a:pPr marL="1371600" lvl="0" indent="0" rtl="0">
              <a:spcBef>
                <a:spcPts val="0"/>
              </a:spcBef>
              <a:buNone/>
            </a:pPr>
            <a:r>
              <a:rPr lang="en" b="1">
                <a:solidFill>
                  <a:srgbClr val="CC7832"/>
                </a:solidFill>
                <a:latin typeface="Source Code Pro"/>
                <a:ea typeface="Source Code Pro"/>
                <a:cs typeface="Source Code Pro"/>
                <a:sym typeface="Source Code Pro"/>
              </a:rPr>
              <a:t> 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threshold </a:t>
            </a:r>
            <a:r>
              <a:rPr lang="en">
                <a:solidFill>
                  <a:srgbClr val="A9B7C6"/>
                </a:solidFill>
                <a:latin typeface="Source Code Pro"/>
                <a:ea typeface="Source Code Pro"/>
                <a:cs typeface="Source Code Pro"/>
                <a:sym typeface="Source Code Pro"/>
              </a:rPr>
              <a:t>&lt; ingredient.</a:t>
            </a:r>
            <a:r>
              <a:rPr lang="en">
                <a:solidFill>
                  <a:srgbClr val="9876AA"/>
                </a:solidFill>
                <a:latin typeface="Source Code Pro"/>
                <a:ea typeface="Source Code Pro"/>
                <a:cs typeface="Source Code Pro"/>
                <a:sym typeface="Source Code Pro"/>
              </a:rPr>
              <a:t>amount</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a:t>
            </a:r>
          </a:p>
        </p:txBody>
      </p:sp>
      <p:sp>
        <p:nvSpPr>
          <p:cNvPr id="110" name="Shape 110"/>
          <p:cNvSpPr/>
          <p:nvPr/>
        </p:nvSpPr>
        <p:spPr>
          <a:xfrm>
            <a:off x="573550" y="1093450"/>
            <a:ext cx="3654000" cy="7494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sp>
        <p:nvSpPr>
          <p:cNvPr id="116" name="Shape 116"/>
          <p:cNvSpPr txBox="1"/>
          <p:nvPr/>
        </p:nvSpPr>
        <p:spPr>
          <a:xfrm>
            <a:off x="243475" y="334775"/>
            <a:ext cx="8476200" cy="3999300"/>
          </a:xfrm>
          <a:prstGeom prst="rect">
            <a:avLst/>
          </a:prstGeom>
          <a:noFill/>
          <a:ln>
            <a:noFill/>
          </a:ln>
        </p:spPr>
        <p:txBody>
          <a:bodyPr lIns="91425" tIns="91425" rIns="91425" bIns="91425" anchor="ctr" anchorCtr="0">
            <a:noAutofit/>
          </a:bodyPr>
          <a:lstStyle/>
          <a:p>
            <a:pPr lvl="0" rtl="0">
              <a:spcBef>
                <a:spcPts val="0"/>
              </a:spcBef>
              <a:buNone/>
            </a:pPr>
            <a:r>
              <a:rPr lang="en" b="1">
                <a:solidFill>
                  <a:srgbClr val="CC7832"/>
                </a:solidFill>
                <a:latin typeface="Source Code Pro"/>
                <a:ea typeface="Source Code Pro"/>
                <a:cs typeface="Source Code Pro"/>
                <a:sym typeface="Source Code Pro"/>
              </a:rPr>
              <a:t>class </a:t>
            </a:r>
            <a:r>
              <a:rPr lang="en">
                <a:solidFill>
                  <a:srgbClr val="A9B7C6"/>
                </a:solidFill>
                <a:latin typeface="Source Code Pro"/>
                <a:ea typeface="Source Code Pro"/>
                <a:cs typeface="Source Code Pro"/>
                <a:sym typeface="Source Code Pro"/>
              </a:rPr>
              <a:t>IngredientThreshold {</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FFC66D"/>
                </a:solidFill>
                <a:latin typeface="Source Code Pro"/>
                <a:ea typeface="Source Code Pro"/>
                <a:cs typeface="Source Code Pro"/>
                <a:sym typeface="Source Code Pro"/>
              </a:rPr>
              <a:t>constructor</a:t>
            </a:r>
            <a:r>
              <a:rPr lang="en">
                <a:solidFill>
                  <a:srgbClr val="A9B7C6"/>
                </a:solidFill>
                <a:latin typeface="Source Code Pro"/>
                <a:ea typeface="Source Code Pro"/>
                <a:cs typeface="Source Code Pro"/>
                <a:sym typeface="Source Code Pro"/>
              </a:rPr>
              <a:t>(grade</a:t>
            </a: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threshold</a:t>
            </a: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upperLimit) {</a:t>
            </a:r>
          </a:p>
          <a:p>
            <a:pPr lvl="0" rtl="0">
              <a:spcBef>
                <a:spcPts val="0"/>
              </a:spcBef>
              <a:buNone/>
            </a:pP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grade </a:t>
            </a:r>
            <a:r>
              <a:rPr lang="en">
                <a:solidFill>
                  <a:srgbClr val="A9B7C6"/>
                </a:solidFill>
                <a:latin typeface="Source Code Pro"/>
                <a:ea typeface="Source Code Pro"/>
                <a:cs typeface="Source Code Pro"/>
                <a:sym typeface="Source Code Pro"/>
              </a:rPr>
              <a:t>= grade</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threshold </a:t>
            </a:r>
            <a:r>
              <a:rPr lang="en">
                <a:solidFill>
                  <a:srgbClr val="A9B7C6"/>
                </a:solidFill>
                <a:latin typeface="Source Code Pro"/>
                <a:ea typeface="Source Code Pro"/>
                <a:cs typeface="Source Code Pro"/>
                <a:sym typeface="Source Code Pro"/>
              </a:rPr>
              <a:t>= threshold</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upperLimit </a:t>
            </a:r>
            <a:r>
              <a:rPr lang="en">
                <a:solidFill>
                  <a:srgbClr val="A9B7C6"/>
                </a:solidFill>
                <a:latin typeface="Source Code Pro"/>
                <a:ea typeface="Source Code Pro"/>
                <a:cs typeface="Source Code Pro"/>
                <a:sym typeface="Source Code Pro"/>
              </a:rPr>
              <a:t>= upperLimit</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   </a:t>
            </a:r>
            <a:r>
              <a:rPr lang="en">
                <a:solidFill>
                  <a:srgbClr val="FFC66D"/>
                </a:solidFill>
                <a:latin typeface="Source Code Pro"/>
                <a:ea typeface="Source Code Pro"/>
                <a:cs typeface="Source Code Pro"/>
                <a:sym typeface="Source Code Pro"/>
              </a:rPr>
              <a:t>checkThreshold</a:t>
            </a:r>
            <a:r>
              <a:rPr lang="en">
                <a:solidFill>
                  <a:srgbClr val="A9B7C6"/>
                </a:solidFill>
                <a:latin typeface="Source Code Pro"/>
                <a:ea typeface="Source Code Pro"/>
                <a:cs typeface="Source Code Pro"/>
                <a:sym typeface="Source Code Pro"/>
              </a:rPr>
              <a:t>(ingredient) {</a:t>
            </a:r>
          </a:p>
          <a:p>
            <a:pPr lvl="0">
              <a:spcBef>
                <a:spcPts val="0"/>
              </a:spcBef>
              <a:buNone/>
            </a:pPr>
            <a:r>
              <a:rPr lang="en">
                <a:solidFill>
                  <a:srgbClr val="A9B7C6"/>
                </a:solidFill>
                <a:latin typeface="Source Code Pro"/>
                <a:ea typeface="Source Code Pro"/>
                <a:cs typeface="Source Code Pro"/>
                <a:sym typeface="Source Code Pro"/>
              </a:rPr>
              <a:t>       </a:t>
            </a:r>
            <a:r>
              <a:rPr lang="en" b="1">
                <a:solidFill>
                  <a:srgbClr val="CC7832"/>
                </a:solidFill>
                <a:latin typeface="Source Code Pro"/>
                <a:ea typeface="Source Code Pro"/>
                <a:cs typeface="Source Code Pro"/>
                <a:sym typeface="Source Code Pro"/>
              </a:rPr>
              <a:t>return 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upperLimit </a:t>
            </a:r>
            <a:r>
              <a:rPr lang="en">
                <a:solidFill>
                  <a:srgbClr val="A9B7C6"/>
                </a:solidFill>
                <a:latin typeface="Source Code Pro"/>
                <a:ea typeface="Source Code Pro"/>
                <a:cs typeface="Source Code Pro"/>
                <a:sym typeface="Source Code Pro"/>
              </a:rPr>
              <a:t>? </a:t>
            </a:r>
          </a:p>
          <a:p>
            <a:pPr lvl="0">
              <a:spcBef>
                <a:spcPts val="0"/>
              </a:spcBef>
              <a:buNone/>
            </a:pPr>
            <a:r>
              <a:rPr lang="en" b="1">
                <a:solidFill>
                  <a:srgbClr val="CC7832"/>
                </a:solidFill>
                <a:latin typeface="Source Code Pro"/>
                <a:ea typeface="Source Code Pro"/>
                <a:cs typeface="Source Code Pro"/>
                <a:sym typeface="Source Code Pro"/>
              </a:rPr>
              <a:t>              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threshold </a:t>
            </a:r>
            <a:r>
              <a:rPr lang="en">
                <a:solidFill>
                  <a:srgbClr val="A9B7C6"/>
                </a:solidFill>
                <a:latin typeface="Source Code Pro"/>
                <a:ea typeface="Source Code Pro"/>
                <a:cs typeface="Source Code Pro"/>
                <a:sym typeface="Source Code Pro"/>
              </a:rPr>
              <a:t>&gt;= ingredient.</a:t>
            </a:r>
            <a:r>
              <a:rPr lang="en">
                <a:solidFill>
                  <a:srgbClr val="9876AA"/>
                </a:solidFill>
                <a:latin typeface="Source Code Pro"/>
                <a:ea typeface="Source Code Pro"/>
                <a:cs typeface="Source Code Pro"/>
                <a:sym typeface="Source Code Pro"/>
              </a:rPr>
              <a:t>amount </a:t>
            </a:r>
            <a:r>
              <a:rPr lang="en">
                <a:solidFill>
                  <a:srgbClr val="A9B7C6"/>
                </a:solidFill>
                <a:latin typeface="Source Code Pro"/>
                <a:ea typeface="Source Code Pro"/>
                <a:cs typeface="Source Code Pro"/>
                <a:sym typeface="Source Code Pro"/>
              </a:rPr>
              <a:t>:    </a:t>
            </a:r>
          </a:p>
          <a:p>
            <a:pPr lvl="0" rtl="0">
              <a:spcBef>
                <a:spcPts val="0"/>
              </a:spcBef>
              <a:buNone/>
            </a:pPr>
            <a:r>
              <a:rPr lang="en" b="1">
                <a:solidFill>
                  <a:srgbClr val="CC7832"/>
                </a:solidFill>
                <a:latin typeface="Source Code Pro"/>
                <a:ea typeface="Source Code Pro"/>
                <a:cs typeface="Source Code Pro"/>
                <a:sym typeface="Source Code Pro"/>
              </a:rPr>
              <a:t>              this</a:t>
            </a:r>
            <a:r>
              <a:rPr lang="en">
                <a:solidFill>
                  <a:srgbClr val="A9B7C6"/>
                </a:solidFill>
                <a:latin typeface="Source Code Pro"/>
                <a:ea typeface="Source Code Pro"/>
                <a:cs typeface="Source Code Pro"/>
                <a:sym typeface="Source Code Pro"/>
              </a:rPr>
              <a:t>.</a:t>
            </a:r>
            <a:r>
              <a:rPr lang="en">
                <a:solidFill>
                  <a:srgbClr val="9876AA"/>
                </a:solidFill>
                <a:latin typeface="Source Code Pro"/>
                <a:ea typeface="Source Code Pro"/>
                <a:cs typeface="Source Code Pro"/>
                <a:sym typeface="Source Code Pro"/>
              </a:rPr>
              <a:t>threshold </a:t>
            </a:r>
            <a:r>
              <a:rPr lang="en">
                <a:solidFill>
                  <a:srgbClr val="A9B7C6"/>
                </a:solidFill>
                <a:latin typeface="Source Code Pro"/>
                <a:ea typeface="Source Code Pro"/>
                <a:cs typeface="Source Code Pro"/>
                <a:sym typeface="Source Code Pro"/>
              </a:rPr>
              <a:t>&lt; ingredient.</a:t>
            </a:r>
            <a:r>
              <a:rPr lang="en">
                <a:solidFill>
                  <a:srgbClr val="9876AA"/>
                </a:solidFill>
                <a:latin typeface="Source Code Pro"/>
                <a:ea typeface="Source Code Pro"/>
                <a:cs typeface="Source Code Pro"/>
                <a:sym typeface="Source Code Pro"/>
              </a:rPr>
              <a:t>amount</a:t>
            </a:r>
            <a:r>
              <a:rPr lang="en">
                <a:solidFill>
                  <a:srgbClr val="CC7832"/>
                </a:solidFill>
                <a:latin typeface="Source Code Pro"/>
                <a:ea typeface="Source Code Pro"/>
                <a:cs typeface="Source Code Pro"/>
                <a:sym typeface="Source Code Pro"/>
              </a:rPr>
              <a:t>;</a:t>
            </a:r>
          </a:p>
          <a:p>
            <a:pPr lvl="0" rtl="0">
              <a:spcBef>
                <a:spcPts val="0"/>
              </a:spcBef>
              <a:buNone/>
            </a:pPr>
            <a:r>
              <a:rPr lang="en">
                <a:solidFill>
                  <a:srgbClr val="CC7832"/>
                </a:solidFill>
                <a:latin typeface="Source Code Pro"/>
                <a:ea typeface="Source Code Pro"/>
                <a:cs typeface="Source Code Pro"/>
                <a:sym typeface="Source Code Pro"/>
              </a:rPr>
              <a:t>   </a:t>
            </a:r>
            <a:r>
              <a:rPr lang="en">
                <a:solidFill>
                  <a:srgbClr val="A9B7C6"/>
                </a:solidFill>
                <a:latin typeface="Source Code Pro"/>
                <a:ea typeface="Source Code Pro"/>
                <a:cs typeface="Source Code Pro"/>
                <a:sym typeface="Source Code Pro"/>
              </a:rPr>
              <a:t>}</a:t>
            </a:r>
          </a:p>
          <a:p>
            <a:pPr lvl="0" rtl="0">
              <a:spcBef>
                <a:spcPts val="0"/>
              </a:spcBef>
              <a:buNone/>
            </a:pPr>
            <a:endParaRPr dirty="0">
              <a:solidFill>
                <a:srgbClr val="A9B7C6"/>
              </a:solidFill>
              <a:latin typeface="Source Code Pro"/>
              <a:ea typeface="Source Code Pro"/>
              <a:cs typeface="Source Code Pro"/>
              <a:sym typeface="Source Code Pro"/>
            </a:endParaRPr>
          </a:p>
          <a:p>
            <a:pPr lvl="0" rtl="0">
              <a:spcBef>
                <a:spcPts val="0"/>
              </a:spcBef>
              <a:buNone/>
            </a:pPr>
            <a:r>
              <a:rPr lang="en">
                <a:solidFill>
                  <a:srgbClr val="A9B7C6"/>
                </a:solidFill>
                <a:latin typeface="Source Code Pro"/>
                <a:ea typeface="Source Code Pro"/>
                <a:cs typeface="Source Code Pro"/>
                <a:sym typeface="Source Code Pro"/>
              </a:rPr>
              <a:t>}</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F"/>
        </a:solidFill>
        <a:effectLst/>
      </p:bgPr>
    </p:bg>
    <p:spTree>
      <p:nvGrpSpPr>
        <p:cNvPr id="1" name="Shape 120"/>
        <p:cNvGrpSpPr/>
        <p:nvPr/>
      </p:nvGrpSpPr>
      <p:grpSpPr>
        <a:xfrm>
          <a:off x="0" y="0"/>
          <a:ext cx="0" cy="0"/>
          <a:chOff x="0" y="0"/>
          <a:chExt cx="0" cy="0"/>
        </a:xfrm>
      </p:grpSpPr>
      <p:sp>
        <p:nvSpPr>
          <p:cNvPr id="121" name="Shape 12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sp>
        <p:nvSpPr>
          <p:cNvPr id="122" name="Shape 122"/>
          <p:cNvSpPr txBox="1"/>
          <p:nvPr/>
        </p:nvSpPr>
        <p:spPr>
          <a:xfrm>
            <a:off x="140850" y="92500"/>
            <a:ext cx="8937600" cy="4405800"/>
          </a:xfrm>
          <a:prstGeom prst="rect">
            <a:avLst/>
          </a:prstGeom>
          <a:noFill/>
          <a:ln>
            <a:noFill/>
          </a:ln>
        </p:spPr>
        <p:txBody>
          <a:bodyPr lIns="91425" tIns="91425" rIns="91425" bIns="91425" anchor="ctr" anchorCtr="0">
            <a:noAutofit/>
          </a:bodyPr>
          <a:lstStyle/>
          <a:p>
            <a:pPr lvl="0" rtl="0">
              <a:spcBef>
                <a:spcPts val="0"/>
              </a:spcBef>
              <a:buNone/>
            </a:pPr>
            <a:r>
              <a:rPr lang="en" sz="1100" b="1" dirty="0">
                <a:solidFill>
                  <a:srgbClr val="CC7832"/>
                </a:solidFill>
                <a:latin typeface="Source Code Pro"/>
                <a:ea typeface="Source Code Pro"/>
                <a:cs typeface="Source Code Pro"/>
                <a:sym typeface="Source Code Pro"/>
              </a:rPr>
              <a:t>type </a:t>
            </a:r>
            <a:r>
              <a:rPr lang="en" sz="1100" dirty="0">
                <a:solidFill>
                  <a:srgbClr val="A9B7C6"/>
                </a:solidFill>
                <a:latin typeface="Source Code Pro"/>
                <a:ea typeface="Source Code Pro"/>
                <a:cs typeface="Source Code Pro"/>
                <a:sym typeface="Source Code Pro"/>
              </a:rPr>
              <a:t>ThresholdDictionary = {[</a:t>
            </a:r>
            <a:r>
              <a:rPr lang="en" sz="1100" dirty="0">
                <a:solidFill>
                  <a:srgbClr val="9876AA"/>
                </a:solidFill>
                <a:latin typeface="Source Code Pro"/>
                <a:ea typeface="Source Code Pro"/>
                <a:cs typeface="Source Code Pro"/>
                <a:sym typeface="Source Code Pro"/>
              </a:rPr>
              <a:t>id</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number</a:t>
            </a:r>
            <a:r>
              <a:rPr lang="en" sz="1100" dirty="0">
                <a:solidFill>
                  <a:srgbClr val="A9B7C6"/>
                </a:solidFill>
                <a:latin typeface="Source Code Pro"/>
                <a:ea typeface="Source Code Pro"/>
                <a:cs typeface="Source Code Pro"/>
                <a:sym typeface="Source Code Pro"/>
              </a:rPr>
              <a:t>]: IngredientThreshold[]}</a:t>
            </a:r>
            <a:r>
              <a:rPr lang="en" sz="1100" dirty="0">
                <a:solidFill>
                  <a:srgbClr val="CC7832"/>
                </a:solidFill>
                <a:latin typeface="Source Code Pro"/>
                <a:ea typeface="Source Code Pro"/>
                <a:cs typeface="Source Code Pro"/>
                <a:sym typeface="Source Code Pro"/>
              </a:rPr>
              <a:t>;</a:t>
            </a:r>
          </a:p>
          <a:p>
            <a:pPr lvl="0" rtl="0">
              <a:spcBef>
                <a:spcPts val="0"/>
              </a:spcBef>
              <a:buNone/>
            </a:pPr>
            <a:endParaRPr sz="1100" dirty="0">
              <a:solidFill>
                <a:srgbClr val="CC7832"/>
              </a:solidFill>
              <a:latin typeface="Source Code Pro"/>
              <a:ea typeface="Source Code Pro"/>
              <a:cs typeface="Source Code Pro"/>
              <a:sym typeface="Source Code Pro"/>
            </a:endParaRPr>
          </a:p>
          <a:p>
            <a:pPr marL="0" lvl="0" indent="0" rtl="0">
              <a:spcBef>
                <a:spcPts val="0"/>
              </a:spcBef>
              <a:buNone/>
            </a:pPr>
            <a:r>
              <a:rPr lang="en" sz="1100" b="1" dirty="0">
                <a:solidFill>
                  <a:srgbClr val="CC7832"/>
                </a:solidFill>
                <a:latin typeface="Source Code Pro"/>
                <a:ea typeface="Source Code Pro"/>
                <a:cs typeface="Source Code Pro"/>
                <a:sym typeface="Source Code Pro"/>
              </a:rPr>
              <a:t>const </a:t>
            </a:r>
            <a:r>
              <a:rPr lang="en" sz="1100" dirty="0">
                <a:solidFill>
                  <a:srgbClr val="FFC66D"/>
                </a:solidFill>
                <a:latin typeface="Source Code Pro"/>
                <a:ea typeface="Source Code Pro"/>
                <a:cs typeface="Source Code Pro"/>
                <a:sym typeface="Source Code Pro"/>
              </a:rPr>
              <a:t>initThresholds </a:t>
            </a: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function</a:t>
            </a:r>
            <a:r>
              <a:rPr lang="en" sz="1100" dirty="0">
                <a:solidFill>
                  <a:srgbClr val="A9B7C6"/>
                </a:solidFill>
                <a:latin typeface="Source Code Pro"/>
                <a:ea typeface="Source Code Pro"/>
                <a:cs typeface="Source Code Pro"/>
                <a:sym typeface="Source Code Pro"/>
              </a:rPr>
              <a:t>(thresholdInput: </a:t>
            </a:r>
            <a:r>
              <a:rPr lang="en" sz="1100" b="1" dirty="0">
                <a:solidFill>
                  <a:srgbClr val="CC7832"/>
                </a:solidFill>
                <a:latin typeface="Source Code Pro"/>
                <a:ea typeface="Source Code Pro"/>
                <a:cs typeface="Source Code Pro"/>
                <a:sym typeface="Source Code Pro"/>
              </a:rPr>
              <a:t>number</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ingredients: </a:t>
            </a:r>
            <a:r>
              <a:rPr lang="en" sz="1100" b="1" dirty="0">
                <a:solidFill>
                  <a:srgbClr val="CC7832"/>
                </a:solidFill>
                <a:latin typeface="Source Code Pro"/>
                <a:ea typeface="Source Code Pro"/>
                <a:cs typeface="Source Code Pro"/>
                <a:sym typeface="Source Code Pro"/>
              </a:rPr>
              <a:t>string</a:t>
            </a:r>
            <a:r>
              <a:rPr lang="en" sz="1100" dirty="0">
                <a:solidFill>
                  <a:srgbClr val="A9B7C6"/>
                </a:solidFill>
                <a:latin typeface="Source Code Pro"/>
                <a:ea typeface="Source Code Pro"/>
                <a:cs typeface="Source Code Pro"/>
                <a:sym typeface="Source Code Pro"/>
              </a:rPr>
              <a:t>[]): thresholdDictionary {</a:t>
            </a:r>
          </a:p>
          <a:p>
            <a:pPr marL="0" lvl="0" indent="0" rtl="0">
              <a:spcBef>
                <a:spcPts val="0"/>
              </a:spcBef>
              <a:buNone/>
            </a:pPr>
            <a:r>
              <a:rPr lang="en" sz="1100" dirty="0">
                <a:solidFill>
                  <a:srgbClr val="A9B7C6"/>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const </a:t>
            </a:r>
            <a:r>
              <a:rPr lang="en" sz="1100" dirty="0">
                <a:solidFill>
                  <a:srgbClr val="A9B7C6"/>
                </a:solidFill>
                <a:latin typeface="Source Code Pro"/>
                <a:ea typeface="Source Code Pro"/>
                <a:cs typeface="Source Code Pro"/>
                <a:sym typeface="Source Code Pro"/>
              </a:rPr>
              <a:t>thresholds: ThresholdDictionary = {}</a:t>
            </a:r>
            <a:r>
              <a:rPr lang="en" sz="1100" dirty="0">
                <a:solidFill>
                  <a:srgbClr val="CC7832"/>
                </a:solidFill>
                <a:latin typeface="Source Code Pro"/>
                <a:ea typeface="Source Code Pro"/>
                <a:cs typeface="Source Code Pro"/>
                <a:sym typeface="Source Code Pro"/>
              </a:rPr>
              <a:t>;</a:t>
            </a:r>
          </a:p>
          <a:p>
            <a:pPr marL="0" lvl="0" indent="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ingredients.</a:t>
            </a:r>
            <a:r>
              <a:rPr lang="en" sz="1100" dirty="0">
                <a:solidFill>
                  <a:srgbClr val="FFC66D"/>
                </a:solidFill>
                <a:latin typeface="Source Code Pro"/>
                <a:ea typeface="Source Code Pro"/>
                <a:cs typeface="Source Code Pro"/>
                <a:sym typeface="Source Code Pro"/>
              </a:rPr>
              <a:t>forEach</a:t>
            </a:r>
            <a:r>
              <a:rPr lang="en" sz="1100" dirty="0">
                <a:solidFill>
                  <a:srgbClr val="A9B7C6"/>
                </a:solidFill>
                <a:latin typeface="Source Code Pro"/>
                <a:ea typeface="Source Code Pro"/>
                <a:cs typeface="Source Code Pro"/>
                <a:sym typeface="Source Code Pro"/>
              </a:rPr>
              <a:t>(o =&gt; thresholds[o] = [])</a:t>
            </a:r>
            <a:r>
              <a:rPr lang="en" sz="1100" dirty="0">
                <a:solidFill>
                  <a:srgbClr val="CC7832"/>
                </a:solidFill>
                <a:latin typeface="Source Code Pro"/>
                <a:ea typeface="Source Code Pro"/>
                <a:cs typeface="Source Code Pro"/>
                <a:sym typeface="Source Code Pro"/>
              </a:rPr>
              <a:t>;</a:t>
            </a:r>
          </a:p>
          <a:p>
            <a:pPr lvl="0" indent="457200" rtl="0">
              <a:spcBef>
                <a:spcPts val="0"/>
              </a:spcBef>
              <a:buNone/>
            </a:pPr>
            <a:endParaRPr sz="1100" dirty="0">
              <a:solidFill>
                <a:srgbClr val="CC7832"/>
              </a:solidFill>
              <a:latin typeface="Source Code Pro"/>
              <a:ea typeface="Source Code Pro"/>
              <a:cs typeface="Source Code Pro"/>
              <a:sym typeface="Source Code Pro"/>
            </a:endParaRPr>
          </a:p>
          <a:p>
            <a:pPr marL="0" lvl="0" indent="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thresholdInput.</a:t>
            </a:r>
            <a:r>
              <a:rPr lang="en" sz="1100" dirty="0">
                <a:solidFill>
                  <a:srgbClr val="FFC66D"/>
                </a:solidFill>
                <a:latin typeface="Source Code Pro"/>
                <a:ea typeface="Source Code Pro"/>
                <a:cs typeface="Source Code Pro"/>
                <a:sym typeface="Source Code Pro"/>
              </a:rPr>
              <a:t>forEach</a:t>
            </a:r>
            <a:r>
              <a:rPr lang="en" sz="1100" dirty="0">
                <a:solidFill>
                  <a:srgbClr val="A9B7C6"/>
                </a:solidFill>
                <a:latin typeface="Source Code Pro"/>
                <a:ea typeface="Source Code Pro"/>
                <a:cs typeface="Source Code Pro"/>
                <a:sym typeface="Source Code Pro"/>
              </a:rPr>
              <a:t>((v</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 =&gt; {</a:t>
            </a:r>
          </a:p>
          <a:p>
            <a:pPr marL="0" lvl="0" indent="0" rtl="0">
              <a:spcBef>
                <a:spcPts val="0"/>
              </a:spcBef>
              <a:buNone/>
            </a:pPr>
            <a:r>
              <a:rPr lang="en" sz="1100" dirty="0">
                <a:solidFill>
                  <a:srgbClr val="A9B7C6"/>
                </a:solidFill>
                <a:latin typeface="Source Code Pro"/>
                <a:ea typeface="Source Code Pro"/>
                <a:cs typeface="Source Code Pro"/>
                <a:sym typeface="Source Code Pro"/>
              </a:rPr>
              <a:t>        ingredients.</a:t>
            </a:r>
            <a:r>
              <a:rPr lang="en" sz="1100" dirty="0">
                <a:solidFill>
                  <a:srgbClr val="FFC66D"/>
                </a:solidFill>
                <a:latin typeface="Source Code Pro"/>
                <a:ea typeface="Source Code Pro"/>
                <a:cs typeface="Source Code Pro"/>
                <a:sym typeface="Source Code Pro"/>
              </a:rPr>
              <a:t>forEach</a:t>
            </a:r>
            <a:r>
              <a:rPr lang="en" sz="1100" dirty="0">
                <a:solidFill>
                  <a:srgbClr val="A9B7C6"/>
                </a:solidFill>
                <a:latin typeface="Source Code Pro"/>
                <a:ea typeface="Source Code Pro"/>
                <a:cs typeface="Source Code Pro"/>
                <a:sym typeface="Source Code Pro"/>
              </a:rPr>
              <a:t>((type</a:t>
            </a:r>
            <a:r>
              <a:rPr lang="en" sz="1100" dirty="0">
                <a:solidFill>
                  <a:srgbClr val="CC7832"/>
                </a:solidFill>
                <a:latin typeface="Source Code Pro"/>
                <a:ea typeface="Source Code Pro"/>
                <a:cs typeface="Source Code Pro"/>
                <a:sym typeface="Source Code Pro"/>
              </a:rPr>
              <a:t>,</a:t>
            </a:r>
            <a:r>
              <a:rPr lang="en" sz="1100" dirty="0">
                <a:solidFill>
                  <a:srgbClr val="A9B7C6"/>
                </a:solidFill>
                <a:latin typeface="Source Code Pro"/>
                <a:ea typeface="Source Code Pro"/>
                <a:cs typeface="Source Code Pro"/>
                <a:sym typeface="Source Code Pro"/>
              </a:rPr>
              <a:t>k) =&gt; {</a:t>
            </a:r>
          </a:p>
          <a:p>
            <a:pPr lvl="0" indent="457200" rtl="0">
              <a:spcBef>
                <a:spcPts val="0"/>
              </a:spcBef>
              <a:buNone/>
            </a:pPr>
            <a:r>
              <a:rPr lang="en" sz="1100" dirty="0">
                <a:solidFill>
                  <a:srgbClr val="A9B7C6"/>
                </a:solidFill>
                <a:latin typeface="Source Code Pro"/>
                <a:ea typeface="Source Code Pro"/>
                <a:cs typeface="Source Code Pro"/>
                <a:sym typeface="Source Code Pro"/>
              </a:rPr>
              <a:t>       thresholds[type].</a:t>
            </a:r>
            <a:r>
              <a:rPr lang="en" sz="1100" dirty="0">
                <a:solidFill>
                  <a:srgbClr val="FFC66D"/>
                </a:solidFill>
                <a:latin typeface="Source Code Pro"/>
                <a:ea typeface="Source Code Pro"/>
                <a:cs typeface="Source Code Pro"/>
                <a:sym typeface="Source Code Pro"/>
              </a:rPr>
              <a:t>push</a:t>
            </a:r>
            <a:r>
              <a:rPr lang="en" sz="1100" dirty="0">
                <a:solidFill>
                  <a:srgbClr val="A9B7C6"/>
                </a:solidFill>
                <a:latin typeface="Source Code Pro"/>
                <a:ea typeface="Source Code Pro"/>
                <a:cs typeface="Source Code Pro"/>
                <a:sym typeface="Source Code Pro"/>
              </a:rPr>
              <a:t>(</a:t>
            </a:r>
            <a:r>
              <a:rPr lang="en" sz="1100" b="1" dirty="0">
                <a:solidFill>
                  <a:srgbClr val="CC7832"/>
                </a:solidFill>
                <a:latin typeface="Source Code Pro"/>
                <a:ea typeface="Source Code Pro"/>
                <a:cs typeface="Source Code Pro"/>
                <a:sym typeface="Source Code Pro"/>
              </a:rPr>
              <a:t>new </a:t>
            </a:r>
            <a:r>
              <a:rPr lang="en" sz="1100" dirty="0">
                <a:solidFill>
                  <a:srgbClr val="A9B7C6"/>
                </a:solidFill>
                <a:latin typeface="Source Code Pro"/>
                <a:ea typeface="Source Code Pro"/>
                <a:cs typeface="Source Code Pro"/>
                <a:sym typeface="Source Code Pro"/>
              </a:rPr>
              <a:t>IngredientThreshold(i</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v[k]</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i === </a:t>
            </a:r>
            <a:r>
              <a:rPr lang="en" sz="1100" dirty="0">
                <a:solidFill>
                  <a:srgbClr val="6897BB"/>
                </a:solidFill>
                <a:latin typeface="Source Code Pro"/>
                <a:ea typeface="Source Code Pro"/>
                <a:cs typeface="Source Code Pro"/>
                <a:sym typeface="Source Code Pro"/>
              </a:rPr>
              <a:t>0</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indent="45720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marL="0" lvl="0" indent="0" rtl="0">
              <a:spcBef>
                <a:spcPts val="0"/>
              </a:spcBef>
              <a:buNone/>
            </a:pP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a:t>
            </a:r>
            <a:r>
              <a:rPr lang="en" sz="1100" dirty="0">
                <a:solidFill>
                  <a:srgbClr val="CC7832"/>
                </a:solidFill>
                <a:latin typeface="Source Code Pro"/>
                <a:ea typeface="Source Code Pro"/>
                <a:cs typeface="Source Code Pro"/>
                <a:sym typeface="Source Code Pro"/>
              </a:rPr>
              <a:t>;</a:t>
            </a:r>
          </a:p>
          <a:p>
            <a:pPr lvl="0" indent="457200" rtl="0">
              <a:spcBef>
                <a:spcPts val="0"/>
              </a:spcBef>
              <a:buNone/>
            </a:pPr>
            <a:endParaRPr sz="1100" dirty="0">
              <a:solidFill>
                <a:srgbClr val="CC7832"/>
              </a:solidFill>
              <a:latin typeface="Source Code Pro"/>
              <a:ea typeface="Source Code Pro"/>
              <a:cs typeface="Source Code Pro"/>
              <a:sym typeface="Source Code Pro"/>
            </a:endParaRPr>
          </a:p>
          <a:p>
            <a:pPr marL="0" lvl="0" indent="0" rtl="0">
              <a:spcBef>
                <a:spcPts val="0"/>
              </a:spcBef>
              <a:buNone/>
            </a:pPr>
            <a:r>
              <a:rPr lang="en" sz="1100" dirty="0">
                <a:solidFill>
                  <a:srgbClr val="CC7832"/>
                </a:solidFill>
                <a:latin typeface="Source Code Pro"/>
                <a:ea typeface="Source Code Pro"/>
                <a:cs typeface="Source Code Pro"/>
                <a:sym typeface="Source Code Pro"/>
              </a:rPr>
              <a:t>    </a:t>
            </a:r>
            <a:r>
              <a:rPr lang="en" sz="1100" b="1" dirty="0">
                <a:solidFill>
                  <a:srgbClr val="CC7832"/>
                </a:solidFill>
                <a:latin typeface="Source Code Pro"/>
                <a:ea typeface="Source Code Pro"/>
                <a:cs typeface="Source Code Pro"/>
                <a:sym typeface="Source Code Pro"/>
              </a:rPr>
              <a:t>return </a:t>
            </a:r>
            <a:r>
              <a:rPr lang="en" sz="1100" dirty="0">
                <a:solidFill>
                  <a:srgbClr val="A9B7C6"/>
                </a:solidFill>
                <a:latin typeface="Source Code Pro"/>
                <a:ea typeface="Source Code Pro"/>
                <a:cs typeface="Source Code Pro"/>
                <a:sym typeface="Source Code Pro"/>
              </a:rPr>
              <a:t>thresholds</a:t>
            </a:r>
            <a:r>
              <a:rPr lang="en" sz="1100" dirty="0">
                <a:solidFill>
                  <a:srgbClr val="CC7832"/>
                </a:solidFill>
                <a:latin typeface="Source Code Pro"/>
                <a:ea typeface="Source Code Pro"/>
                <a:cs typeface="Source Code Pro"/>
                <a:sym typeface="Source Code Pro"/>
              </a:rPr>
              <a:t>;</a:t>
            </a:r>
          </a:p>
          <a:p>
            <a:pPr marL="0" lvl="0" indent="0" rtl="0">
              <a:spcBef>
                <a:spcPts val="0"/>
              </a:spcBef>
              <a:buNone/>
            </a:pPr>
            <a:r>
              <a:rPr lang="en" sz="1100" dirty="0">
                <a:solidFill>
                  <a:srgbClr val="A9B7C6"/>
                </a:solidFill>
                <a:latin typeface="Source Code Pro"/>
                <a:ea typeface="Source Code Pro"/>
                <a:cs typeface="Source Code Pro"/>
                <a:sym typeface="Source Code Pro"/>
              </a:rPr>
              <a:t> }</a:t>
            </a:r>
            <a:r>
              <a:rPr lang="en" sz="1100" dirty="0">
                <a:solidFill>
                  <a:srgbClr val="CC7832"/>
                </a:solidFill>
                <a:latin typeface="Source Code Pro"/>
                <a:ea typeface="Source Code Pro"/>
                <a:cs typeface="Source Code Pro"/>
                <a:sym typeface="Source Code Pro"/>
              </a:rPr>
              <a:t>;</a:t>
            </a:r>
          </a:p>
          <a:p>
            <a:pPr lvl="0" indent="457200" rtl="0">
              <a:spcBef>
                <a:spcPts val="0"/>
              </a:spcBef>
              <a:buNone/>
            </a:pPr>
            <a:endParaRPr sz="1100" dirty="0">
              <a:solidFill>
                <a:srgbClr val="CC7832"/>
              </a:solidFill>
              <a:latin typeface="Source Code Pro"/>
              <a:ea typeface="Source Code Pro"/>
              <a:cs typeface="Source Code Pro"/>
              <a:sym typeface="Source Code Pro"/>
            </a:endParaRPr>
          </a:p>
          <a:p>
            <a:pPr marL="0" lvl="0" indent="0" rtl="0">
              <a:spcBef>
                <a:spcPts val="0"/>
              </a:spcBef>
              <a:buNone/>
            </a:pPr>
            <a:r>
              <a:rPr lang="en" sz="1100" b="1" dirty="0">
                <a:solidFill>
                  <a:srgbClr val="CC7832"/>
                </a:solidFill>
                <a:latin typeface="Source Code Pro"/>
                <a:ea typeface="Source Code Pro"/>
                <a:cs typeface="Source Code Pro"/>
                <a:sym typeface="Source Code Pro"/>
              </a:rPr>
              <a:t> const </a:t>
            </a:r>
            <a:r>
              <a:rPr lang="en" sz="1100" dirty="0">
                <a:solidFill>
                  <a:srgbClr val="A9B7C6"/>
                </a:solidFill>
                <a:latin typeface="Source Code Pro"/>
                <a:ea typeface="Source Code Pro"/>
                <a:cs typeface="Source Code Pro"/>
                <a:sym typeface="Source Code Pro"/>
              </a:rPr>
              <a:t>badThresholds: ThresholdDictionary = </a:t>
            </a:r>
            <a:r>
              <a:rPr lang="en" sz="1100" dirty="0">
                <a:solidFill>
                  <a:srgbClr val="FFC66D"/>
                </a:solidFill>
                <a:latin typeface="Source Code Pro"/>
                <a:ea typeface="Source Code Pro"/>
                <a:cs typeface="Source Code Pro"/>
                <a:sym typeface="Source Code Pro"/>
              </a:rPr>
              <a:t>initThresholds</a:t>
            </a:r>
            <a:r>
              <a:rPr lang="en" sz="1100" dirty="0">
                <a:solidFill>
                  <a:srgbClr val="A9B7C6"/>
                </a:solidFill>
                <a:latin typeface="Source Code Pro"/>
                <a:ea typeface="Source Code Pro"/>
                <a:cs typeface="Source Code Pro"/>
                <a:sym typeface="Source Code Pro"/>
              </a:rPr>
              <a:t>(bad</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Object.</a:t>
            </a:r>
            <a:r>
              <a:rPr lang="en" sz="1100" dirty="0">
                <a:solidFill>
                  <a:srgbClr val="FFC66D"/>
                </a:solidFill>
                <a:latin typeface="Source Code Pro"/>
                <a:ea typeface="Source Code Pro"/>
                <a:cs typeface="Source Code Pro"/>
                <a:sym typeface="Source Code Pro"/>
              </a:rPr>
              <a:t>keys</a:t>
            </a:r>
            <a:r>
              <a:rPr lang="en" sz="1100" dirty="0">
                <a:solidFill>
                  <a:srgbClr val="A9B7C6"/>
                </a:solidFill>
                <a:latin typeface="Source Code Pro"/>
                <a:ea typeface="Source Code Pro"/>
                <a:cs typeface="Source Code Pro"/>
                <a:sym typeface="Source Code Pro"/>
              </a:rPr>
              <a:t>(BadIngredient))</a:t>
            </a:r>
            <a:r>
              <a:rPr lang="en" sz="1100" dirty="0">
                <a:solidFill>
                  <a:srgbClr val="CC7832"/>
                </a:solidFill>
                <a:latin typeface="Source Code Pro"/>
                <a:ea typeface="Source Code Pro"/>
                <a:cs typeface="Source Code Pro"/>
                <a:sym typeface="Source Code Pro"/>
              </a:rPr>
              <a:t>;</a:t>
            </a:r>
          </a:p>
          <a:p>
            <a:pPr marL="0" lvl="0" indent="0" rtl="0">
              <a:spcBef>
                <a:spcPts val="0"/>
              </a:spcBef>
              <a:buNone/>
            </a:pPr>
            <a:r>
              <a:rPr lang="en" sz="1100" b="1" dirty="0">
                <a:solidFill>
                  <a:srgbClr val="CC7832"/>
                </a:solidFill>
                <a:latin typeface="Source Code Pro"/>
                <a:ea typeface="Source Code Pro"/>
                <a:cs typeface="Source Code Pro"/>
                <a:sym typeface="Source Code Pro"/>
              </a:rPr>
              <a:t> const </a:t>
            </a:r>
            <a:r>
              <a:rPr lang="en" sz="1100" dirty="0">
                <a:solidFill>
                  <a:srgbClr val="A9B7C6"/>
                </a:solidFill>
                <a:latin typeface="Source Code Pro"/>
                <a:ea typeface="Source Code Pro"/>
                <a:cs typeface="Source Code Pro"/>
                <a:sym typeface="Source Code Pro"/>
              </a:rPr>
              <a:t>goodThresholds: ThresholdDictionary = </a:t>
            </a:r>
            <a:r>
              <a:rPr lang="en" sz="1100" dirty="0">
                <a:solidFill>
                  <a:srgbClr val="FFC66D"/>
                </a:solidFill>
                <a:latin typeface="Source Code Pro"/>
                <a:ea typeface="Source Code Pro"/>
                <a:cs typeface="Source Code Pro"/>
                <a:sym typeface="Source Code Pro"/>
              </a:rPr>
              <a:t>initThresholds</a:t>
            </a:r>
            <a:r>
              <a:rPr lang="en" sz="1100" dirty="0">
                <a:solidFill>
                  <a:srgbClr val="A9B7C6"/>
                </a:solidFill>
                <a:latin typeface="Source Code Pro"/>
                <a:ea typeface="Source Code Pro"/>
                <a:cs typeface="Source Code Pro"/>
                <a:sym typeface="Source Code Pro"/>
              </a:rPr>
              <a:t>(good</a:t>
            </a:r>
            <a:r>
              <a:rPr lang="en" sz="1100" dirty="0">
                <a:solidFill>
                  <a:srgbClr val="CC7832"/>
                </a:solidFill>
                <a:latin typeface="Source Code Pro"/>
                <a:ea typeface="Source Code Pro"/>
                <a:cs typeface="Source Code Pro"/>
                <a:sym typeface="Source Code Pro"/>
              </a:rPr>
              <a:t>, </a:t>
            </a:r>
            <a:r>
              <a:rPr lang="en" sz="1100" dirty="0">
                <a:solidFill>
                  <a:srgbClr val="A9B7C6"/>
                </a:solidFill>
                <a:latin typeface="Source Code Pro"/>
                <a:ea typeface="Source Code Pro"/>
                <a:cs typeface="Source Code Pro"/>
                <a:sym typeface="Source Code Pro"/>
              </a:rPr>
              <a:t>Object.</a:t>
            </a:r>
            <a:r>
              <a:rPr lang="en" sz="1100" dirty="0">
                <a:solidFill>
                  <a:srgbClr val="FFC66D"/>
                </a:solidFill>
                <a:latin typeface="Source Code Pro"/>
                <a:ea typeface="Source Code Pro"/>
                <a:cs typeface="Source Code Pro"/>
                <a:sym typeface="Source Code Pro"/>
              </a:rPr>
              <a:t>keys</a:t>
            </a:r>
            <a:r>
              <a:rPr lang="en" sz="1100" dirty="0">
                <a:solidFill>
                  <a:srgbClr val="A9B7C6"/>
                </a:solidFill>
                <a:latin typeface="Source Code Pro"/>
                <a:ea typeface="Source Code Pro"/>
                <a:cs typeface="Source Code Pro"/>
                <a:sym typeface="Source Code Pro"/>
              </a:rPr>
              <a:t>(GoodIngredient))</a:t>
            </a:r>
            <a:r>
              <a:rPr lang="en" sz="1100" dirty="0">
                <a:solidFill>
                  <a:srgbClr val="CC7832"/>
                </a:solidFill>
                <a:latin typeface="Source Code Pro"/>
                <a:ea typeface="Source Code Pro"/>
                <a:cs typeface="Source Code Pro"/>
                <a:sym typeface="Source Code Pro"/>
              </a:rPr>
              <a:t>;</a:t>
            </a:r>
          </a:p>
          <a:p>
            <a:pPr lvl="0" indent="457200" rtl="0">
              <a:spcBef>
                <a:spcPts val="0"/>
              </a:spcBef>
              <a:buNone/>
            </a:pPr>
            <a:endParaRPr sz="1100" b="1" dirty="0">
              <a:solidFill>
                <a:srgbClr val="CC7832"/>
              </a:solidFill>
              <a:latin typeface="Source Code Pro"/>
              <a:ea typeface="Source Code Pro"/>
              <a:cs typeface="Source Code Pro"/>
              <a:sym typeface="Source Code Pro"/>
            </a:endParaRPr>
          </a:p>
        </p:txBody>
      </p:sp>
      <p:sp>
        <p:nvSpPr>
          <p:cNvPr id="123" name="Shape 123"/>
          <p:cNvSpPr/>
          <p:nvPr/>
        </p:nvSpPr>
        <p:spPr>
          <a:xfrm>
            <a:off x="203525" y="545450"/>
            <a:ext cx="5652300" cy="444000"/>
          </a:xfrm>
          <a:prstGeom prst="rect">
            <a:avLst/>
          </a:prstGeom>
          <a:noFill/>
          <a:ln w="28575"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4432</Words>
  <Application>Microsoft Office PowerPoint</Application>
  <PresentationFormat>On-screen Show (16:9)</PresentationFormat>
  <Paragraphs>502</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Courier New</vt:lpstr>
      <vt:lpstr>Source Code Pro</vt:lpstr>
      <vt:lpstr>Arial</vt:lpstr>
      <vt:lpstr>simple-dark-2</vt:lpstr>
      <vt:lpstr>--How Reactive do we need to be</vt:lpstr>
      <vt:lpstr>--What is my background?</vt:lpstr>
      <vt:lpstr>--intro</vt:lpstr>
      <vt:lpstr>--Reactive, Immutable, Stateless</vt:lpstr>
      <vt:lpstr>PowerPoint Presentation</vt:lpstr>
      <vt:lpstr>--Project kick-off</vt:lpstr>
      <vt:lpstr>PowerPoint Presentation</vt:lpstr>
      <vt:lpstr>PowerPoint Presentation</vt:lpstr>
      <vt:lpstr>PowerPoint Presentation</vt:lpstr>
      <vt:lpstr>PowerPoint Presentation</vt:lpstr>
      <vt:lpstr>--Templating</vt:lpstr>
      <vt:lpstr>PowerPoint Presentation</vt:lpstr>
      <vt:lpstr>PowerPoint Presentation</vt:lpstr>
      <vt:lpstr>--Forms</vt:lpstr>
      <vt:lpstr>PowerPoint Presentation</vt:lpstr>
      <vt:lpstr>PowerPoint Presentation</vt:lpstr>
      <vt:lpstr>PowerPoint Presentation</vt:lpstr>
      <vt:lpstr>PowerPoint Presentation</vt:lpstr>
      <vt:lpstr>PowerPoint Presentation</vt:lpstr>
      <vt:lpstr>--Routing</vt:lpstr>
      <vt:lpstr>PowerPoint Presentation</vt:lpstr>
      <vt:lpstr>PowerPoint Presentation</vt:lpstr>
      <vt:lpstr>PowerPoint Presentation</vt:lpstr>
      <vt:lpstr>PowerPoint Presentation</vt:lpstr>
      <vt:lpstr>--React vs. Angular2 ?!</vt:lpstr>
      <vt:lpstr>--Big Thanks to my contributors!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Reactive do we need to be</dc:title>
  <dc:creator>Jana Karcheska</dc:creator>
  <cp:lastModifiedBy>Jana Karcheska</cp:lastModifiedBy>
  <cp:revision>18</cp:revision>
  <dcterms:modified xsi:type="dcterms:W3CDTF">2017-04-11T15:26:21Z</dcterms:modified>
</cp:coreProperties>
</file>