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40"/>
  </p:handoutMasterIdLst>
  <p:sldIdLst>
    <p:sldId id="256" r:id="rId3"/>
    <p:sldId id="364" r:id="rId4"/>
    <p:sldId id="263" r:id="rId5"/>
    <p:sldId id="365" r:id="rId6"/>
    <p:sldId id="258" r:id="rId7"/>
    <p:sldId id="325" r:id="rId8"/>
    <p:sldId id="323" r:id="rId10"/>
    <p:sldId id="366" r:id="rId11"/>
    <p:sldId id="324" r:id="rId12"/>
    <p:sldId id="259" r:id="rId13"/>
    <p:sldId id="260" r:id="rId14"/>
    <p:sldId id="327" r:id="rId15"/>
    <p:sldId id="270" r:id="rId16"/>
    <p:sldId id="272" r:id="rId17"/>
    <p:sldId id="273" r:id="rId18"/>
    <p:sldId id="307" r:id="rId19"/>
    <p:sldId id="326" r:id="rId20"/>
    <p:sldId id="274" r:id="rId21"/>
    <p:sldId id="275" r:id="rId22"/>
    <p:sldId id="276" r:id="rId23"/>
    <p:sldId id="277" r:id="rId24"/>
    <p:sldId id="328" r:id="rId25"/>
    <p:sldId id="279" r:id="rId26"/>
    <p:sldId id="280" r:id="rId27"/>
    <p:sldId id="333" r:id="rId28"/>
    <p:sldId id="329" r:id="rId29"/>
    <p:sldId id="282" r:id="rId30"/>
    <p:sldId id="398" r:id="rId31"/>
    <p:sldId id="330" r:id="rId32"/>
    <p:sldId id="303" r:id="rId33"/>
    <p:sldId id="301" r:id="rId34"/>
    <p:sldId id="331" r:id="rId35"/>
    <p:sldId id="332" r:id="rId36"/>
    <p:sldId id="334" r:id="rId37"/>
    <p:sldId id="407" r:id="rId38"/>
    <p:sldId id="354" r:id="rId39"/>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680D"/>
    <a:srgbClr val="F498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handoutMaster" Target="handoutMasters/handoutMaster1.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en-US"/>
          </a:p>
        </p:txBody>
      </p:sp>
      <p:sp>
        <p:nvSpPr>
          <p:cNvPr id="3" name="Date Placeholder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en-US"/>
          </a:p>
        </p:txBody>
      </p:sp>
      <p:sp>
        <p:nvSpPr>
          <p:cNvPr id="5" name="Slide Number Placeholder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80 platform modules</a:t>
            </a:r>
            <a:endParaRPr lang="en-US"/>
          </a:p>
          <a:p>
            <a:r>
              <a:rPr lang="en-US"/>
              <a:t>java -listmods</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Java EE, Hibernate, Spring</a:t>
            </a:r>
            <a:endParaRPr lang="en-US"/>
          </a:p>
          <a:p>
            <a:endParaRPr lang="en-US"/>
          </a:p>
          <a:p>
            <a:r>
              <a:rPr lang="en-US"/>
              <a:t>All elements of all packages are available for deep reflection at run time, but only the public and protected types of com.foo.bar are accessible at compile time</a:t>
            </a:r>
            <a:endParaRPr lang="en-US"/>
          </a:p>
          <a:p>
            <a:endParaRPr lang="en-US"/>
          </a:p>
          <a:p>
            <a:r>
              <a:rPr lang="en-US"/>
              <a:t>Here only com.foo.bar is accessible at compile time.</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sym typeface="+mn-ea"/>
              </a:rPr>
              <a:t>gradual migration path to modularization.</a:t>
            </a:r>
            <a:endParaRPr lang="en-US"/>
          </a:p>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pPr indent="0">
              <a:buNone/>
            </a:pPr>
            <a:r>
              <a:rPr lang="en-US"/>
              <a:t> This is a crucial escape hatch in</a:t>
            </a:r>
            <a:endParaRPr lang="en-US"/>
          </a:p>
          <a:p>
            <a:pPr indent="0">
              <a:buNone/>
            </a:pPr>
            <a:r>
              <a:rPr lang="en-US"/>
              <a:t>case some problem prevents a migration</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--add-exports java.base/sun.security.provider=ALL-UNNAMED</a:t>
            </a:r>
            <a:endParaRPr lang="en-US"/>
          </a:p>
          <a:p>
            <a:r>
              <a:rPr lang="en-US"/>
              <a:t>Add-Exports: java.base/sun.security.provider</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p:bg>
      <p:bgPr>
        <a:gradFill rotWithShape="0">
          <a:gsLst>
            <a:gs pos="0">
              <a:srgbClr val="FFFFFF">
                <a:alpha val="100000"/>
              </a:srgbClr>
            </a:gs>
            <a:gs pos="53000">
              <a:srgbClr val="FFFFFF">
                <a:alpha val="81450"/>
              </a:srgbClr>
            </a:gs>
            <a:gs pos="100000">
              <a:srgbClr val="F2F2F2">
                <a:alpha val="64999"/>
              </a:srgbClr>
            </a:gs>
          </a:gsLst>
          <a:lin ang="5400000" scaled="1"/>
          <a:tileRect/>
        </a:gradFill>
        <a:effectLst/>
      </p:bgPr>
    </p:bg>
    <p:spTree>
      <p:nvGrpSpPr>
        <p:cNvPr id="1" name=""/>
        <p:cNvGrpSpPr/>
        <p:nvPr/>
      </p:nvGrpSpPr>
      <p:grpSpPr>
        <a:xfrm>
          <a:off x="0" y="0"/>
          <a:ext cx="0" cy="0"/>
          <a:chOff x="0" y="0"/>
          <a:chExt cx="0" cy="0"/>
        </a:xfrm>
      </p:grpSpPr>
      <p:grpSp>
        <p:nvGrpSpPr>
          <p:cNvPr id="2050" name="Group 4"/>
          <p:cNvGrpSpPr/>
          <p:nvPr/>
        </p:nvGrpSpPr>
        <p:grpSpPr>
          <a:xfrm>
            <a:off x="0" y="0"/>
            <a:ext cx="12192000"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067" name="Group 22"/>
            <p:cNvGrpSpPr/>
            <p:nvPr userDrawn="1"/>
          </p:nvGrpSpPr>
          <p:grpSpPr>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073" name="Group 45"/>
              <p:cNvGrpSpPr/>
              <p:nvPr/>
            </p:nvGrpSpPr>
            <p:grpSpPr>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084" name="Group 23"/>
            <p:cNvGrpSpPr/>
            <p:nvPr userDrawn="1"/>
          </p:nvGrpSpPr>
          <p:grpSpPr>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090" name="Group 29"/>
              <p:cNvGrpSpPr/>
              <p:nvPr/>
            </p:nvGrpSpPr>
            <p:grpSpPr>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cxnSp>
        <p:nvCxnSpPr>
          <p:cNvPr id="58" name="Straight Connector 57"/>
          <p:cNvCxnSpPr/>
          <p:nvPr/>
        </p:nvCxnSpPr>
        <p:spPr>
          <a:xfrm>
            <a:off x="1295400" y="5294313"/>
            <a:ext cx="9601200" cy="0"/>
          </a:xfrm>
          <a:prstGeom prst="line">
            <a:avLst/>
          </a:prstGeom>
          <a:ln w="12700">
            <a:solidFill>
              <a:srgbClr val="016C48"/>
            </a:solidFill>
          </a:ln>
        </p:spPr>
        <p:style>
          <a:lnRef idx="1">
            <a:schemeClr val="accent1"/>
          </a:lnRef>
          <a:fillRef idx="0">
            <a:schemeClr val="accent1"/>
          </a:fillRef>
          <a:effectRef idx="0">
            <a:schemeClr val="accent1"/>
          </a:effectRef>
          <a:fontRef idx="minor">
            <a:schemeClr val="tx1"/>
          </a:fontRef>
        </p:style>
      </p:cxnSp>
      <p:pic>
        <p:nvPicPr>
          <p:cNvPr id="2102" name="Picture 5" descr="C:\Users\branka.bugariska\Desktop\LogotoUshtePogolemo.png"/>
          <p:cNvPicPr>
            <a:picLocks noChangeAspect="1"/>
          </p:cNvPicPr>
          <p:nvPr/>
        </p:nvPicPr>
        <p:blipFill>
          <a:blip r:embed="rId2"/>
          <a:stretch>
            <a:fillRect/>
          </a:stretch>
        </p:blipFill>
        <p:spPr>
          <a:xfrm>
            <a:off x="1293813" y="5414963"/>
            <a:ext cx="1492250" cy="371475"/>
          </a:xfrm>
          <a:prstGeom prst="rect">
            <a:avLst/>
          </a:prstGeom>
          <a:noFill/>
          <a:ln w="9525">
            <a:noFill/>
            <a:miter/>
          </a:ln>
        </p:spPr>
      </p:pic>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pPr fontAlgn="auto"/>
            <a:r>
              <a:rPr lang="en-US" strike="noStrike" noProof="1" smtClean="0"/>
              <a:t>Click to edit Master title style</a:t>
            </a:r>
            <a:endParaRPr lang="en-US" strike="noStrike" noProof="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Pr>
        <a:gradFill flip="none" rotWithShape="1">
          <a:gsLst>
            <a:gs pos="0">
              <a:srgbClr val="4A967C"/>
            </a:gs>
            <a:gs pos="100000">
              <a:srgbClr val="016C48"/>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6146" name="Group 7"/>
          <p:cNvGrpSpPr/>
          <p:nvPr/>
        </p:nvGrpSpPr>
        <p:grpSpPr>
          <a:xfrm>
            <a:off x="0" y="0"/>
            <a:ext cx="12192000"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6163" name="Group 24"/>
            <p:cNvGrpSpPr/>
            <p:nvPr/>
          </p:nvGrpSpPr>
          <p:grpSpPr>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6169" name="Group 47"/>
              <p:cNvGrpSpPr/>
              <p:nvPr/>
            </p:nvGrpSpPr>
            <p:grpSpPr>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6180" name="Group 25"/>
            <p:cNvGrpSpPr/>
            <p:nvPr/>
          </p:nvGrpSpPr>
          <p:grpSpPr>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6186" name="Group 31"/>
              <p:cNvGrpSpPr/>
              <p:nvPr/>
            </p:nvGrpSpPr>
            <p:grpSpPr>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a:p>
        </p:txBody>
      </p:sp>
      <p:cxnSp>
        <p:nvCxnSpPr>
          <p:cNvPr id="59" name="Straight Connector 58"/>
          <p:cNvCxnSpPr/>
          <p:nvPr/>
        </p:nvCxnSpPr>
        <p:spPr>
          <a:xfrm>
            <a:off x="7923213" y="2895600"/>
            <a:ext cx="365918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r>
              <a:rPr lang="en-US" strike="noStrike" noProof="1" smtClean="0"/>
              <a:t>Click icon to add picture</a:t>
            </a:r>
            <a:endParaRPr lang="en-US" strike="noStrike" noProof="1"/>
          </a:p>
        </p:txBody>
      </p: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pPr fontAlgn="auto"/>
            <a:r>
              <a:rPr lang="en-US" strike="noStrike" noProof="1" smtClean="0"/>
              <a:t>Click to edit Master title style</a:t>
            </a:r>
            <a:endParaRPr lang="en-US" strike="noStrike" noProof="1"/>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en-US" strike="noStrike" noProof="1" smtClean="0"/>
              <a:t>Click to edit Master text styles</a:t>
            </a:r>
            <a:endParaRPr lang="en-US" strike="noStrike" noProof="1"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pPr fontAlgn="auto"/>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1295399" y="489856"/>
            <a:ext cx="7587344" cy="5301343"/>
          </a:xfrm>
        </p:spPr>
        <p:txBody>
          <a:bodyPr vert="eaVert"/>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showMasterSp="0">
  <p:cSld name="1_Title Slide">
    <p:bg>
      <p:bgPr>
        <a:solidFill>
          <a:schemeClr val="bg1"/>
        </a:solidFill>
        <a:effectLst/>
      </p:bgPr>
    </p:bg>
    <p:spTree>
      <p:nvGrpSpPr>
        <p:cNvPr id="1" name=""/>
        <p:cNvGrpSpPr/>
        <p:nvPr/>
      </p:nvGrpSpPr>
      <p:grpSpPr>
        <a:xfrm>
          <a:off x="0" y="0"/>
          <a:ext cx="0" cy="0"/>
          <a:chOff x="0" y="0"/>
          <a:chExt cx="0" cy="0"/>
        </a:xfrm>
      </p:grpSpPr>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indent="0" algn="l" defTabSz="914400" rtl="0" eaLnBrk="1" fontAlgn="base" latinLnBrk="0" hangingPunct="1">
              <a:lnSpc>
                <a:spcPct val="100000"/>
              </a:lnSpc>
              <a:spcBef>
                <a:spcPct val="0"/>
              </a:spcBef>
              <a:spcAft>
                <a:spcPct val="0"/>
              </a:spcAft>
              <a:buClrTx/>
              <a:buSzTx/>
              <a:buFontTx/>
              <a:buNone/>
              <a:defRPr/>
            </a:pPr>
            <a:endParaRPr kumimoji="0" lang="zh-CN" altLang="en-US" b="0" i="0" kern="1200" cap="none" spc="0" normalizeH="0" baseline="0" noProof="0" smtClean="0">
              <a:solidFill>
                <a:schemeClr val="tx1"/>
              </a:solidFill>
              <a:latin typeface="Arial" panose="020B0604020202020204" pitchFamily="34" charset="0"/>
              <a:ea typeface="SimSun" panose="02010600030101010101" pitchFamily="2" charset="-122"/>
              <a:cs typeface="+mn-cs"/>
            </a:endParaRPr>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Tx/>
              <a:buNone/>
              <a:defRPr/>
            </a:pPr>
            <a:endParaRPr kumimoji="0" lang="zh-CN" altLang="en-US" b="0" i="0" kern="1200" cap="none" spc="0" normalizeH="0" baseline="0" noProof="0" smtClean="0">
              <a:solidFill>
                <a:schemeClr val="tx1"/>
              </a:solidFill>
              <a:latin typeface="Arial" panose="020B0604020202020204" pitchFamily="34" charset="0"/>
              <a:ea typeface="SimSun" panose="02010600030101010101" pitchFamily="2" charset="-122"/>
              <a:cs typeface="+mn-cs"/>
            </a:endParaRPr>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Tx/>
              <a:buNone/>
              <a:defRPr/>
            </a:pPr>
            <a:fld id="{822D4729-2D1D-4523-A4FA-34ACCC228108}" type="slidenum">
              <a:rPr kumimoji="0" lang="en-US" altLang="zh-CN" b="0" i="0" kern="1200" cap="none" spc="0" normalizeH="0" baseline="0" noProof="0" smtClean="0">
                <a:solidFill>
                  <a:schemeClr val="tx1"/>
                </a:solidFill>
                <a:latin typeface="Arial" panose="020B0604020202020204" pitchFamily="34" charset="0"/>
                <a:ea typeface="SimSun" panose="02010600030101010101" pitchFamily="2" charset="-122"/>
                <a:cs typeface="+mn-cs"/>
              </a:rPr>
            </a:fld>
            <a:endParaRPr kumimoji="0" lang="en-US" altLang="zh-CN" b="0" i="0" kern="1200" cap="none" spc="0" normalizeH="0" baseline="0" noProof="0" smtClean="0">
              <a:solidFill>
                <a:schemeClr val="tx1"/>
              </a:solidFill>
              <a:latin typeface="Arial" panose="020B0604020202020204" pitchFamily="34" charset="0"/>
              <a:ea typeface="SimSun" panose="02010600030101010101" pitchFamily="2" charset="-122"/>
              <a:cs typeface="+mn-cs"/>
            </a:endParaRPr>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95400" y="173355"/>
            <a:ext cx="9601200" cy="861060"/>
          </a:xfrm>
        </p:spPr>
        <p:txBody>
          <a:bodyPr/>
          <a:lstStyle>
            <a:lvl1pPr algn="l">
              <a:defRPr>
                <a:solidFill>
                  <a:srgbClr val="016C48"/>
                </a:solidFill>
              </a:defRPr>
            </a:lvl1pPr>
          </a:lstStyle>
          <a:p>
            <a:pPr fontAlgn="auto"/>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1295400" y="1209675"/>
            <a:ext cx="9601200" cy="4772025"/>
          </a:xfrm>
        </p:spPr>
        <p:txBody>
          <a:body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de">
    <p:spTree>
      <p:nvGrpSpPr>
        <p:cNvPr id="1" name=""/>
        <p:cNvGrpSpPr/>
        <p:nvPr/>
      </p:nvGrpSpPr>
      <p:grpSpPr>
        <a:xfrm>
          <a:off x="0" y="0"/>
          <a:ext cx="0" cy="0"/>
          <a:chOff x="0" y="0"/>
          <a:chExt cx="0" cy="0"/>
        </a:xfrm>
      </p:grpSpPr>
      <p:sp>
        <p:nvSpPr>
          <p:cNvPr id="2" name="Title 1"/>
          <p:cNvSpPr>
            <a:spLocks noGrp="1"/>
          </p:cNvSpPr>
          <p:nvPr>
            <p:ph type="title"/>
          </p:nvPr>
        </p:nvSpPr>
        <p:spPr>
          <a:xfrm>
            <a:off x="1295400" y="173736"/>
            <a:ext cx="9601200" cy="859536"/>
          </a:xfrm>
        </p:spPr>
        <p:txBody>
          <a:bodyPr/>
          <a:lstStyle>
            <a:lvl1pPr>
              <a:defRPr>
                <a:solidFill>
                  <a:srgbClr val="016C48"/>
                </a:solidFill>
              </a:defRPr>
            </a:lvl1pPr>
          </a:lstStyle>
          <a:p>
            <a:pPr fontAlgn="auto"/>
            <a:r>
              <a:rPr lang="en-US" strike="noStrike" noProof="1" smtClean="0"/>
              <a:t>Click to edit Master title style</a:t>
            </a:r>
            <a:endParaRPr lang="en-US" strike="noStrike" noProof="1"/>
          </a:p>
        </p:txBody>
      </p:sp>
      <p:sp>
        <p:nvSpPr>
          <p:cNvPr id="3" name="Content Placeholder 2"/>
          <p:cNvSpPr>
            <a:spLocks noGrp="1"/>
          </p:cNvSpPr>
          <p:nvPr>
            <p:ph idx="1" hasCustomPrompt="1"/>
          </p:nvPr>
        </p:nvSpPr>
        <p:spPr>
          <a:xfrm>
            <a:off x="1295400" y="1207008"/>
            <a:ext cx="9601200" cy="4773168"/>
          </a:xfrm>
          <a:solidFill>
            <a:schemeClr val="tx1">
              <a:lumMod val="10000"/>
              <a:lumOff val="90000"/>
            </a:schemeClr>
          </a:solidFill>
          <a:ln>
            <a:solidFill>
              <a:schemeClr val="tx1">
                <a:lumMod val="50000"/>
                <a:lumOff val="50000"/>
              </a:schemeClr>
            </a:solidFill>
          </a:ln>
        </p:spPr>
        <p:txBody>
          <a:bodyPr tIns="91440" bIns="91440">
            <a:normAutofit/>
          </a:bodyPr>
          <a:lstStyle>
            <a:lvl1pPr marL="0" indent="0">
              <a:spcBef>
                <a:spcPts val="0"/>
              </a:spcBef>
              <a:buNone/>
              <a:defRPr sz="1600" baseline="0">
                <a:latin typeface="Consolas" panose="020B0609020204030204" pitchFamily="49" charset="0"/>
                <a:cs typeface="Consolas" panose="020B0609020204030204" pitchFamily="49" charset="0"/>
              </a:defRPr>
            </a:lvl1pPr>
          </a:lstStyle>
          <a:p>
            <a:pPr lvl="0" fontAlgn="auto"/>
            <a:r>
              <a:rPr lang="en-US" strike="noStrike" noProof="1" smtClean="0"/>
              <a:t>Place your code here…</a:t>
            </a:r>
            <a:endParaRPr lang="en-US" strike="noStrike" noProof="1"/>
          </a:p>
        </p:txBody>
      </p:sp>
      <p:sp>
        <p:nvSpPr>
          <p:cNvPr id="4" name="Date Placeholder 3"/>
          <p:cNvSpPr>
            <a:spLocks noGrp="1"/>
          </p:cNvSpPr>
          <p:nvPr>
            <p:ph type="dt" sz="half" idx="10"/>
          </p:nvPr>
        </p:nvSpPr>
        <p:spPr/>
        <p:txBody>
          <a:bodyPr/>
          <a:lstStyle/>
          <a:p>
            <a:pPr fontAlgn="auto"/>
            <a:fld id="{B51B2453-8663-4C69-AF73-9FD7B1DEC5D0}" type="datetimeFigureOut">
              <a:rPr lang="en-US" altLang="en-US" strike="noStrike" noProof="1" smtClean="0">
                <a:latin typeface="+mn-lt"/>
                <a:ea typeface="+mn-ea"/>
                <a:cs typeface="+mn-cs"/>
              </a:rPr>
            </a:fld>
            <a:endParaRPr lang="en-US" altLang="en-US" strike="noStrike" noProof="1" smtClean="0">
              <a:latin typeface="+mn-lt"/>
              <a:ea typeface="+mn-ea"/>
              <a:cs typeface="+mn-cs"/>
            </a:endParaRPr>
          </a:p>
        </p:txBody>
      </p:sp>
      <p:sp>
        <p:nvSpPr>
          <p:cNvPr id="5" name="Footer Placeholder 4"/>
          <p:cNvSpPr>
            <a:spLocks noGrp="1"/>
          </p:cNvSpPr>
          <p:nvPr>
            <p:ph type="ftr" sz="quarter" idx="11"/>
          </p:nvPr>
        </p:nvSpPr>
        <p:spPr/>
        <p:txBody>
          <a:bodyPr/>
          <a:lstStyle/>
          <a:p>
            <a:pPr fontAlgn="auto"/>
            <a:endParaRPr lang="en-US" strike="noStrike" noProof="1"/>
          </a:p>
        </p:txBody>
      </p:sp>
      <p:sp>
        <p:nvSpPr>
          <p:cNvPr id="6" name="Slide Number Placeholder 5"/>
          <p:cNvSpPr>
            <a:spLocks noGrp="1"/>
          </p:cNvSpPr>
          <p:nvPr>
            <p:ph type="sldNum" sz="quarter" idx="12"/>
          </p:nvPr>
        </p:nvSpPr>
        <p:spPr/>
        <p:txBody>
          <a:bodyPr/>
          <a:lstStyle/>
          <a:p>
            <a:pPr fontAlgn="auto"/>
            <a:fld id="{E31375A4-56A4-47D6-9801-1991572033F7}" type="slidenum">
              <a:rPr lang="en-US" strike="noStrike" noProof="1" smtClean="0">
                <a:latin typeface="+mn-lt"/>
                <a:ea typeface="+mn-ea"/>
                <a:cs typeface="+mn-cs"/>
              </a:rPr>
            </a:fld>
            <a:endParaRPr lang="en-US" strike="noStrike" noProof="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gradFill flip="none" rotWithShape="1">
          <a:gsLst>
            <a:gs pos="0">
              <a:srgbClr val="4A967C"/>
            </a:gs>
            <a:gs pos="97000">
              <a:srgbClr val="4A967C"/>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3074" name="Group 6"/>
          <p:cNvGrpSpPr/>
          <p:nvPr/>
        </p:nvGrpSpPr>
        <p:grpSpPr>
          <a:xfrm>
            <a:off x="0" y="0"/>
            <a:ext cx="12192000" cy="6858000"/>
            <a:chOff x="-1" y="0"/>
            <a:chExt cx="12192002" cy="6858000"/>
          </a:xfrm>
        </p:grpSpPr>
        <p:cxnSp>
          <p:nvCxnSpPr>
            <p:cNvPr id="8" name="Straight Connector 7"/>
            <p:cNvCxnSpPr/>
            <p:nvPr/>
          </p:nvCxnSpPr>
          <p:spPr bwMode="hidden">
            <a:xfrm>
              <a:off x="610194"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nvGrpSpPr>
            <p:cNvPr id="3091" name="Group 23"/>
            <p:cNvGrpSpPr/>
            <p:nvPr userDrawn="1"/>
          </p:nvGrpSpPr>
          <p:grpSpPr>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nvGrpSpPr>
              <p:cNvPr id="3097" name="Group 46"/>
              <p:cNvGrpSpPr/>
              <p:nvPr/>
            </p:nvGrpSpPr>
            <p:grpSpPr>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grpSp>
          <p:nvGrpSpPr>
            <p:cNvPr id="3108" name="Group 24"/>
            <p:cNvGrpSpPr/>
            <p:nvPr userDrawn="1"/>
          </p:nvGrpSpPr>
          <p:grpSpPr>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nvGrpSpPr>
              <p:cNvPr id="3114" name="Group 30"/>
              <p:cNvGrpSpPr/>
              <p:nvPr/>
            </p:nvGrpSpPr>
            <p:grpSpPr>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rgbClr val="016C48">
                    <a:alpha val="25000"/>
                  </a:srgbClr>
                </a:solidFill>
              </a:ln>
            </p:spPr>
            <p:style>
              <a:lnRef idx="1">
                <a:schemeClr val="accent1"/>
              </a:lnRef>
              <a:fillRef idx="0">
                <a:schemeClr val="accent1"/>
              </a:fillRef>
              <a:effectRef idx="0">
                <a:schemeClr val="accent1"/>
              </a:effectRef>
              <a:fontRef idx="minor">
                <a:schemeClr val="tx1"/>
              </a:fontRef>
            </p:style>
          </p:cxnSp>
        </p:grpSp>
      </p:grpSp>
      <p:cxnSp>
        <p:nvCxnSpPr>
          <p:cNvPr id="58" name="Straight Connector 57"/>
          <p:cNvCxnSpPr/>
          <p:nvPr/>
        </p:nvCxnSpPr>
        <p:spPr>
          <a:xfrm>
            <a:off x="1295400" y="5294313"/>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pPr fontAlgn="auto"/>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auto"/>
            <a:r>
              <a:rPr lang="en-US" strike="noStrike" noProof="1" smtClean="0"/>
              <a:t>Click to edit Master text styles</a:t>
            </a:r>
            <a:endParaRPr lang="en-US" strike="noStrike" noProof="1" smtClean="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95400" y="173736"/>
            <a:ext cx="9601200" cy="859536"/>
          </a:xfrm>
        </p:spPr>
        <p:txBody>
          <a:bodyPr/>
          <a:lstStyle/>
          <a:p>
            <a:pPr fontAlgn="auto"/>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1295400" y="1207008"/>
            <a:ext cx="4572000" cy="477316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Content Placeholder 3"/>
          <p:cNvSpPr>
            <a:spLocks noGrp="1"/>
          </p:cNvSpPr>
          <p:nvPr>
            <p:ph sz="half" idx="2"/>
          </p:nvPr>
        </p:nvSpPr>
        <p:spPr>
          <a:xfrm>
            <a:off x="6324600" y="1207008"/>
            <a:ext cx="4572000" cy="477316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173736"/>
            <a:ext cx="9601200" cy="859536"/>
          </a:xfrm>
        </p:spPr>
        <p:txBody>
          <a:bodyPr/>
          <a:lstStyle/>
          <a:p>
            <a:pPr fontAlgn="auto"/>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1295400" y="1207008"/>
            <a:ext cx="4572000" cy="641350"/>
          </a:xfrm>
        </p:spPr>
        <p:txBody>
          <a:bodyPr anchor="ctr">
            <a:normAutofit/>
          </a:bodyPr>
          <a:lstStyle>
            <a:lvl1pPr marL="0" indent="0">
              <a:spcBef>
                <a:spcPts val="0"/>
              </a:spcBef>
              <a:buNone/>
              <a:defRPr sz="2000" b="0">
                <a:solidFill>
                  <a:srgbClr val="016C4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1295400" y="1940560"/>
            <a:ext cx="4572000" cy="385064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5" name="Text Placeholder 4"/>
          <p:cNvSpPr>
            <a:spLocks noGrp="1"/>
          </p:cNvSpPr>
          <p:nvPr>
            <p:ph type="body" sz="quarter" idx="3"/>
          </p:nvPr>
        </p:nvSpPr>
        <p:spPr>
          <a:xfrm>
            <a:off x="6324600" y="1207008"/>
            <a:ext cx="4572000" cy="641350"/>
          </a:xfrm>
        </p:spPr>
        <p:txBody>
          <a:bodyPr anchor="ctr">
            <a:normAutofit/>
          </a:bodyPr>
          <a:lstStyle>
            <a:lvl1pPr marL="0" indent="0">
              <a:spcBef>
                <a:spcPts val="0"/>
              </a:spcBef>
              <a:buNone/>
              <a:defRPr sz="2000" b="0">
                <a:solidFill>
                  <a:srgbClr val="016C4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6324600" y="1938528"/>
            <a:ext cx="4572000" cy="3849624"/>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95400" y="173736"/>
            <a:ext cx="9601200" cy="859536"/>
          </a:xfrm>
        </p:spPr>
        <p:txBody>
          <a:bodyPr/>
          <a:lstStyle/>
          <a:p>
            <a:pPr fontAlgn="auto"/>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showMasterSp="0">
  <p:cSld name="Blank">
    <p:bg>
      <p:bgPr>
        <a:gradFill rotWithShape="0">
          <a:gsLst>
            <a:gs pos="0">
              <a:srgbClr val="FFFFFF">
                <a:alpha val="100000"/>
              </a:srgbClr>
            </a:gs>
            <a:gs pos="53000">
              <a:srgbClr val="FFFFFF">
                <a:alpha val="81450"/>
              </a:srgbClr>
            </a:gs>
            <a:gs pos="100000">
              <a:srgbClr val="F2F2F2">
                <a:alpha val="64999"/>
              </a:srgbClr>
            </a:gs>
          </a:gsLst>
          <a:lin ang="5400000" scaled="1"/>
          <a:tileRect/>
        </a:gradFill>
        <a:effectLst/>
      </p:bgPr>
    </p:bg>
    <p:spTree>
      <p:nvGrpSpPr>
        <p:cNvPr id="1" name=""/>
        <p:cNvGrpSpPr/>
        <p:nvPr/>
      </p:nvGrpSpPr>
      <p:grpSpPr>
        <a:xfrm>
          <a:off x="0" y="0"/>
          <a:ext cx="0" cy="0"/>
          <a:chOff x="0" y="0"/>
          <a:chExt cx="0" cy="0"/>
        </a:xfrm>
      </p:grpSpPr>
      <p:grpSp>
        <p:nvGrpSpPr>
          <p:cNvPr id="4098" name="Group 160"/>
          <p:cNvGrpSpPr/>
          <p:nvPr/>
        </p:nvGrpSpPr>
        <p:grpSpPr>
          <a:xfrm>
            <a:off x="0" y="0"/>
            <a:ext cx="12192000"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4115" name="Group 177"/>
            <p:cNvGrpSpPr/>
            <p:nvPr userDrawn="1"/>
          </p:nvGrpSpPr>
          <p:grpSpPr>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4121" name="Group 200"/>
              <p:cNvGrpSpPr/>
              <p:nvPr/>
            </p:nvGrpSpPr>
            <p:grpSpPr>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4132" name="Group 178"/>
            <p:cNvGrpSpPr/>
            <p:nvPr userDrawn="1"/>
          </p:nvGrpSpPr>
          <p:grpSpPr>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4138" name="Group 184"/>
              <p:cNvGrpSpPr/>
              <p:nvPr/>
            </p:nvGrpSpPr>
            <p:grpSpPr>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Date Placeholder 211"/>
          <p:cNvSpPr>
            <a:spLocks noGrp="1"/>
          </p:cNvSpPr>
          <p:nvPr>
            <p:ph type="dt" sz="half" idx="10"/>
          </p:nvPr>
        </p:nvSpPr>
        <p:spPr>
          <a:xfrm>
            <a:off x="9659938" y="6289675"/>
            <a:ext cx="965200" cy="222250"/>
          </a:xfrm>
          <a:prstGeom prst="rect">
            <a:avLst/>
          </a:prstGeom>
        </p:spPr>
        <p:txBody>
          <a:bodyPr vert="horz" lIns="91440" tIns="45720" rIns="91440" bIns="45720" rtlCol="0"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13" name="Footer Placeholder 212"/>
          <p:cNvSpPr>
            <a:spLocks noGrp="1"/>
          </p:cNvSpPr>
          <p:nvPr>
            <p:ph type="ftr" sz="quarter" idx="11"/>
          </p:nvPr>
        </p:nvSpPr>
        <p:spPr>
          <a:xfrm>
            <a:off x="1963738" y="6289675"/>
            <a:ext cx="7651750" cy="222250"/>
          </a:xfrm>
          <a:prstGeom prst="rect">
            <a:avLst/>
          </a:prstGeom>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14" name="Slide Number Placeholder 213"/>
          <p:cNvSpPr>
            <a:spLocks noGrp="1"/>
          </p:cNvSpPr>
          <p:nvPr>
            <p:ph type="sldNum" sz="quarter" idx="12"/>
          </p:nvPr>
        </p:nvSpPr>
        <p:spPr>
          <a:xfrm>
            <a:off x="10664825" y="6289675"/>
            <a:ext cx="919163" cy="222250"/>
          </a:xfrm>
          <a:prstGeom prst="rect">
            <a:avLst/>
          </a:prstGeom>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Pr>
        <a:gradFill flip="none" rotWithShape="1">
          <a:gsLst>
            <a:gs pos="0">
              <a:srgbClr val="4A967C"/>
            </a:gs>
            <a:gs pos="100000">
              <a:srgbClr val="016C48"/>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5122" name="Group 8"/>
          <p:cNvGrpSpPr/>
          <p:nvPr/>
        </p:nvGrpSpPr>
        <p:grpSpPr>
          <a:xfrm>
            <a:off x="0" y="0"/>
            <a:ext cx="12192000"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5139" name="Group 25"/>
            <p:cNvGrpSpPr/>
            <p:nvPr userDrawn="1"/>
          </p:nvGrpSpPr>
          <p:grpSpPr>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5145" name="Group 48"/>
              <p:cNvGrpSpPr/>
              <p:nvPr/>
            </p:nvGrpSpPr>
            <p:grpSpPr>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5156" name="Group 26"/>
            <p:cNvGrpSpPr/>
            <p:nvPr userDrawn="1"/>
          </p:nvGrpSpPr>
          <p:grpSpPr>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5162" name="Group 32"/>
              <p:cNvGrpSpPr/>
              <p:nvPr/>
            </p:nvGrpSpPr>
            <p:grpSpPr>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5">
                    <a:lumMod val="50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a:p>
        </p:txBody>
      </p:sp>
      <p:cxnSp>
        <p:nvCxnSpPr>
          <p:cNvPr id="60" name="Straight Connector 59"/>
          <p:cNvCxnSpPr/>
          <p:nvPr/>
        </p:nvCxnSpPr>
        <p:spPr>
          <a:xfrm>
            <a:off x="7923213" y="2895600"/>
            <a:ext cx="365918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pPr fontAlgn="auto"/>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en-US" strike="noStrike" noProof="1" smtClean="0"/>
              <a:t>Click to edit Master text styles</a:t>
            </a:r>
            <a:endParaRPr lang="en-US" strike="noStrike" noProof="1"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alpha val="100000"/>
              </a:srgbClr>
            </a:gs>
            <a:gs pos="53000">
              <a:srgbClr val="FFFFFF">
                <a:alpha val="81450"/>
              </a:srgbClr>
            </a:gs>
            <a:gs pos="100000">
              <a:srgbClr val="F2F2F2">
                <a:alpha val="64999"/>
              </a:srgbClr>
            </a:gs>
          </a:gsLst>
          <a:lin ang="5400000" scaled="1"/>
          <a:tileRect/>
        </a:gradFill>
        <a:effectLst/>
      </p:bgPr>
    </p:bg>
    <p:spTree>
      <p:nvGrpSpPr>
        <p:cNvPr id="1" name=""/>
        <p:cNvGrpSpPr/>
        <p:nvPr/>
      </p:nvGrpSpPr>
      <p:grpSpPr>
        <a:xfrm>
          <a:off x="0" y="0"/>
          <a:ext cx="0" cy="0"/>
          <a:chOff x="0" y="0"/>
          <a:chExt cx="0" cy="0"/>
        </a:xfrm>
      </p:grpSpPr>
      <p:grpSp>
        <p:nvGrpSpPr>
          <p:cNvPr id="1026" name="Group 95"/>
          <p:cNvGrpSpPr/>
          <p:nvPr/>
        </p:nvGrpSpPr>
        <p:grpSpPr>
          <a:xfrm>
            <a:off x="0" y="0"/>
            <a:ext cx="12192000"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043" name="Group 112"/>
            <p:cNvGrpSpPr/>
            <p:nvPr userDrawn="1"/>
          </p:nvGrpSpPr>
          <p:grpSpPr>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049" name="Group 135"/>
              <p:cNvGrpSpPr/>
              <p:nvPr/>
            </p:nvGrpSpPr>
            <p:grpSpPr>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060" name="Group 113"/>
            <p:cNvGrpSpPr/>
            <p:nvPr userDrawn="1"/>
          </p:nvGrpSpPr>
          <p:grpSpPr>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066" name="Group 119"/>
              <p:cNvGrpSpPr/>
              <p:nvPr/>
            </p:nvGrpSpPr>
            <p:grpSpPr>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1077" name="Title Placeholder 1"/>
          <p:cNvSpPr>
            <a:spLocks noGrp="1"/>
          </p:cNvSpPr>
          <p:nvPr>
            <p:ph type="title"/>
          </p:nvPr>
        </p:nvSpPr>
        <p:spPr>
          <a:xfrm>
            <a:off x="1295400" y="503238"/>
            <a:ext cx="9601200" cy="1143000"/>
          </a:xfrm>
          <a:prstGeom prst="rect">
            <a:avLst/>
          </a:prstGeom>
          <a:noFill/>
          <a:ln w="9525">
            <a:noFill/>
            <a:miter/>
          </a:ln>
        </p:spPr>
        <p:txBody>
          <a:bodyPr lIns="91440" tIns="45720" rIns="91440" bIns="45720" anchor="b"/>
          <a:lstStyle/>
          <a:p>
            <a:pPr lvl="0"/>
            <a:r>
              <a:rPr lang="en-US" altLang="en-US" dirty="0"/>
              <a:t>Click to edit Master title style</a:t>
            </a:r>
            <a:endParaRPr lang="en-US" altLang="en-US" dirty="0"/>
          </a:p>
        </p:txBody>
      </p:sp>
      <p:sp>
        <p:nvSpPr>
          <p:cNvPr id="1078" name="Text Placeholder 2"/>
          <p:cNvSpPr>
            <a:spLocks noGrp="1"/>
          </p:cNvSpPr>
          <p:nvPr>
            <p:ph type="body"/>
          </p:nvPr>
        </p:nvSpPr>
        <p:spPr>
          <a:xfrm>
            <a:off x="1295400" y="1981200"/>
            <a:ext cx="9601200" cy="3810000"/>
          </a:xfrm>
          <a:prstGeom prst="rect">
            <a:avLst/>
          </a:prstGeom>
          <a:noFill/>
          <a:ln w="9525">
            <a:noFill/>
            <a:miter/>
          </a:ln>
        </p:spPr>
        <p:txBody>
          <a:bodyPr lIns="91440" tIns="45720" rIns="91440" bIns="45720" anchor="t"/>
          <a:lstStyle/>
          <a:p>
            <a:pPr lvl="0"/>
            <a:r>
              <a:rPr lang="en-US" altLang="en-US" dirty="0"/>
              <a:t>Click to edit Master text styles</a:t>
            </a:r>
            <a:endParaRPr lang="en-US" altLang="en-US" dirty="0"/>
          </a:p>
          <a:p>
            <a:pPr lvl="1" indent="-182245"/>
            <a:r>
              <a:rPr lang="en-US" altLang="en-US" dirty="0"/>
              <a:t>Second level</a:t>
            </a:r>
            <a:endParaRPr lang="en-US" altLang="en-US" dirty="0"/>
          </a:p>
          <a:p>
            <a:pPr lvl="2" indent="-179070"/>
            <a:r>
              <a:rPr lang="en-US" altLang="en-US" dirty="0"/>
              <a:t>Third level</a:t>
            </a:r>
            <a:endParaRPr lang="en-US" altLang="en-US" dirty="0"/>
          </a:p>
          <a:p>
            <a:pPr lvl="3" indent="-182245"/>
            <a:r>
              <a:rPr lang="en-US" altLang="en-US" dirty="0"/>
              <a:t>Fourth level</a:t>
            </a:r>
            <a:endParaRPr lang="en-US" altLang="en-US" dirty="0"/>
          </a:p>
          <a:p>
            <a:pPr lvl="4" indent="-179070"/>
            <a:r>
              <a:rPr lang="en-US" altLang="en-US" dirty="0"/>
              <a:t>Fifth level</a:t>
            </a:r>
            <a:endParaRPr lang="en-US" altLang="en-US" dirty="0"/>
          </a:p>
        </p:txBody>
      </p:sp>
      <p:sp>
        <p:nvSpPr>
          <p:cNvPr id="4" name="Date Placeholder 3"/>
          <p:cNvSpPr>
            <a:spLocks noGrp="1"/>
          </p:cNvSpPr>
          <p:nvPr>
            <p:ph type="dt" sz="half" idx="2"/>
          </p:nvPr>
        </p:nvSpPr>
        <p:spPr>
          <a:xfrm>
            <a:off x="9659938" y="6289675"/>
            <a:ext cx="965200" cy="222250"/>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3"/>
          </p:nvPr>
        </p:nvSpPr>
        <p:spPr>
          <a:xfrm>
            <a:off x="1963738" y="6289675"/>
            <a:ext cx="7651750" cy="222250"/>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4"/>
          </p:nvPr>
        </p:nvSpPr>
        <p:spPr>
          <a:xfrm>
            <a:off x="10664825" y="6289675"/>
            <a:ext cx="919163" cy="222250"/>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cxnSp>
        <p:nvCxnSpPr>
          <p:cNvPr id="148" name="Straight Connector 147"/>
          <p:cNvCxnSpPr/>
          <p:nvPr/>
        </p:nvCxnSpPr>
        <p:spPr>
          <a:xfrm>
            <a:off x="609600" y="6172200"/>
            <a:ext cx="10972800" cy="0"/>
          </a:xfrm>
          <a:prstGeom prst="line">
            <a:avLst/>
          </a:prstGeom>
          <a:ln w="12700">
            <a:solidFill>
              <a:srgbClr val="016C48"/>
            </a:solidFill>
          </a:ln>
        </p:spPr>
        <p:style>
          <a:lnRef idx="1">
            <a:schemeClr val="accent1"/>
          </a:lnRef>
          <a:fillRef idx="0">
            <a:schemeClr val="accent1"/>
          </a:fillRef>
          <a:effectRef idx="0">
            <a:schemeClr val="accent1"/>
          </a:effectRef>
          <a:fontRef idx="minor">
            <a:schemeClr val="tx1"/>
          </a:fontRef>
        </p:style>
      </p:cxnSp>
      <p:pic>
        <p:nvPicPr>
          <p:cNvPr id="1083" name="Picture 58" descr="C:\Users\branka.bugariska\Desktop\LogotoUshtePogolemo.png"/>
          <p:cNvPicPr>
            <a:picLocks noChangeAspect="1"/>
          </p:cNvPicPr>
          <p:nvPr/>
        </p:nvPicPr>
        <p:blipFill>
          <a:blip r:embed="rId14"/>
          <a:stretch>
            <a:fillRect/>
          </a:stretch>
        </p:blipFill>
        <p:spPr>
          <a:xfrm>
            <a:off x="628650" y="6232525"/>
            <a:ext cx="1004888" cy="249238"/>
          </a:xfrm>
          <a:prstGeom prst="rect">
            <a:avLst/>
          </a:prstGeom>
          <a:noFill/>
          <a:ln w="9525">
            <a:noFill/>
            <a:miter/>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fade/>
  </p:transition>
  <p:hf sldNum="0" hdr="0" ftr="0" dt="0"/>
  <p:txStyles>
    <p:titleStyle>
      <a:lvl1pPr algn="l" defTabSz="914400" rtl="0" eaLnBrk="1" latinLnBrk="0" hangingPunct="1">
        <a:lnSpc>
          <a:spcPct val="90000"/>
        </a:lnSpc>
        <a:spcBef>
          <a:spcPct val="0"/>
        </a:spcBef>
        <a:buNone/>
        <a:defRPr sz="3200" b="1" kern="1200">
          <a:solidFill>
            <a:srgbClr val="016C48"/>
          </a:solidFill>
          <a:latin typeface="Calibri" panose="020F0502020204030204" charset="0"/>
          <a:ea typeface="+mj-ea"/>
          <a:cs typeface="Consolas" panose="020B0609020204030204" pitchFamily="49" charset="0"/>
        </a:defRPr>
      </a:lvl1pPr>
    </p:titleStyle>
    <p:bodyStyle>
      <a:lvl1pPr marL="228600" indent="-228600" algn="l" defTabSz="914400" rtl="0" eaLnBrk="1" latinLnBrk="0" hangingPunct="1">
        <a:lnSpc>
          <a:spcPct val="90000"/>
        </a:lnSpc>
        <a:spcBef>
          <a:spcPts val="1800"/>
        </a:spcBef>
        <a:buClr>
          <a:srgbClr val="016C48"/>
        </a:buClr>
        <a:buSzPct val="100000"/>
        <a:buFont typeface="Arial" panose="020B0604020202020204" pitchFamily="34" charset="0"/>
        <a:buChar char="•"/>
        <a:defRPr sz="2000" kern="1200">
          <a:solidFill>
            <a:schemeClr val="tx1"/>
          </a:solidFill>
          <a:latin typeface="Calibri" panose="020F0502020204030204" charset="0"/>
          <a:ea typeface="+mn-ea"/>
          <a:cs typeface="+mn-cs"/>
        </a:defRPr>
      </a:lvl1pPr>
      <a:lvl2pPr marL="457200" indent="-182880" algn="l" defTabSz="914400" rtl="0" eaLnBrk="1" latinLnBrk="0" hangingPunct="1">
        <a:lnSpc>
          <a:spcPct val="90000"/>
        </a:lnSpc>
        <a:spcBef>
          <a:spcPts val="1200"/>
        </a:spcBef>
        <a:buClr>
          <a:srgbClr val="016C48"/>
        </a:buClr>
        <a:buSzPct val="100000"/>
        <a:buFont typeface="Arial" panose="020B0604020202020204" pitchFamily="34" charset="0"/>
        <a:buChar char="-"/>
        <a:defRPr sz="1800" kern="1200">
          <a:solidFill>
            <a:schemeClr val="tx1"/>
          </a:solidFill>
          <a:latin typeface="Calibri" panose="020F0502020204030204" charset="0"/>
          <a:ea typeface="+mn-ea"/>
          <a:cs typeface="+mn-cs"/>
        </a:defRPr>
      </a:lvl2pPr>
      <a:lvl3pPr marL="685800" indent="-179705" algn="l" defTabSz="914400" rtl="0" eaLnBrk="1" latinLnBrk="0" hangingPunct="1">
        <a:lnSpc>
          <a:spcPct val="90000"/>
        </a:lnSpc>
        <a:spcBef>
          <a:spcPts val="800"/>
        </a:spcBef>
        <a:buClr>
          <a:srgbClr val="016C48"/>
        </a:buClr>
        <a:buSzPct val="100000"/>
        <a:buFont typeface="Arial" panose="020B0604020202020204" pitchFamily="34" charset="0"/>
        <a:buChar char="-"/>
        <a:defRPr sz="1600" kern="1200">
          <a:solidFill>
            <a:schemeClr val="tx1"/>
          </a:solidFill>
          <a:latin typeface="Calibri" panose="020F0502020204030204" charset="0"/>
          <a:ea typeface="+mn-ea"/>
          <a:cs typeface="+mn-cs"/>
        </a:defRPr>
      </a:lvl3pPr>
      <a:lvl4pPr marL="914400" indent="-182880" algn="l" defTabSz="914400" rtl="0" eaLnBrk="1" latinLnBrk="0" hangingPunct="1">
        <a:lnSpc>
          <a:spcPct val="90000"/>
        </a:lnSpc>
        <a:spcBef>
          <a:spcPts val="800"/>
        </a:spcBef>
        <a:buClr>
          <a:srgbClr val="016C48"/>
        </a:buClr>
        <a:buSzPct val="100000"/>
        <a:buFont typeface="Arial" panose="020B0604020202020204" pitchFamily="34" charset="0"/>
        <a:buChar char="-"/>
        <a:defRPr sz="1400" kern="1200">
          <a:solidFill>
            <a:schemeClr val="tx1"/>
          </a:solidFill>
          <a:latin typeface="Calibri" panose="020F0502020204030204" charset="0"/>
          <a:ea typeface="+mn-ea"/>
          <a:cs typeface="+mn-cs"/>
        </a:defRPr>
      </a:lvl4pPr>
      <a:lvl5pPr marL="1143000" indent="-179705" algn="l" defTabSz="914400" rtl="0" eaLnBrk="1" latinLnBrk="0" hangingPunct="1">
        <a:lnSpc>
          <a:spcPct val="90000"/>
        </a:lnSpc>
        <a:spcBef>
          <a:spcPts val="600"/>
        </a:spcBef>
        <a:buClr>
          <a:srgbClr val="016C48"/>
        </a:buClr>
        <a:buSzPct val="100000"/>
        <a:buFont typeface="Arial" panose="020B0604020202020204" pitchFamily="34" charset="0"/>
        <a:buChar char="-"/>
        <a:defRPr sz="1400" kern="1200">
          <a:solidFill>
            <a:schemeClr val="tx1"/>
          </a:solidFill>
          <a:latin typeface="Calibri" panose="020F0502020204030204" charset="0"/>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anose="020B0604020202020204" pitchFamily="34" charset="0"/>
        <a:buChar char="▪"/>
        <a:defRPr sz="1400" kern="1200">
          <a:solidFill>
            <a:schemeClr val="tx1"/>
          </a:solidFill>
          <a:latin typeface="+mn-lt"/>
          <a:ea typeface="+mn-ea"/>
          <a:cs typeface="+mn-cs"/>
        </a:defRPr>
      </a:lvl8pPr>
      <a:lvl9pPr marL="2057400" indent="-179705" algn="l" defTabSz="914400" rtl="0" eaLnBrk="1" latinLnBrk="0" hangingPunct="1">
        <a:lnSpc>
          <a:spcPct val="90000"/>
        </a:lnSpc>
        <a:spcBef>
          <a:spcPts val="600"/>
        </a:spcBef>
        <a:buClr>
          <a:schemeClr val="accent1"/>
        </a:buClr>
        <a:buSzPct val="100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image" Target="../media/image12.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4.GI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Java 9</a:t>
            </a:r>
            <a:endParaRPr lang="en-US"/>
          </a:p>
        </p:txBody>
      </p:sp>
      <p:sp>
        <p:nvSpPr>
          <p:cNvPr id="3" name="Text Placeholder 2"/>
          <p:cNvSpPr>
            <a:spLocks noGrp="1"/>
          </p:cNvSpPr>
          <p:nvPr>
            <p:ph type="body" idx="1"/>
          </p:nvPr>
        </p:nvSpPr>
        <p:spPr/>
        <p:txBody>
          <a:bodyPr>
            <a:noAutofit/>
          </a:bodyPr>
          <a:p>
            <a:r>
              <a:rPr lang="en-US" sz="2800"/>
              <a:t>Project Jigsaw / JSR 376: JavaTM Platform Module System</a:t>
            </a:r>
            <a:endParaRPr lang="en-US" sz="2800"/>
          </a:p>
          <a:p>
            <a:endParaRPr lang="en-US" sz="28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problems is it truing to solve ?</a:t>
            </a:r>
            <a:endParaRPr lang="en-US"/>
          </a:p>
        </p:txBody>
      </p:sp>
      <p:sp>
        <p:nvSpPr>
          <p:cNvPr id="3" name="Content Placeholder 2"/>
          <p:cNvSpPr>
            <a:spLocks noGrp="1"/>
          </p:cNvSpPr>
          <p:nvPr>
            <p:ph sz="half" idx="1"/>
          </p:nvPr>
        </p:nvSpPr>
        <p:spPr/>
        <p:txBody>
          <a:bodyPr/>
          <a:p>
            <a:pPr marL="0" indent="0">
              <a:buNone/>
            </a:pPr>
            <a:r>
              <a:rPr lang="en-US" sz="2400"/>
              <a:t>Whatever you know for the structure of your system it erases and  connects everything to everything else.</a:t>
            </a:r>
            <a:endParaRPr lang="en-US" sz="2400"/>
          </a:p>
          <a:p>
            <a:pPr marL="0" indent="0">
              <a:buNone/>
            </a:pPr>
            <a:r>
              <a:rPr lang="en-US" sz="2400"/>
              <a:t>Problems: </a:t>
            </a:r>
            <a:endParaRPr lang="en-US" sz="2400"/>
          </a:p>
          <a:p>
            <a:pPr marL="457200" indent="-457200"/>
            <a:r>
              <a:rPr lang="en-US" sz="2400"/>
              <a:t>duplicate classes, </a:t>
            </a:r>
            <a:endParaRPr lang="en-US" sz="2400"/>
          </a:p>
          <a:p>
            <a:pPr marL="457200" indent="-457200"/>
            <a:r>
              <a:rPr lang="en-US" sz="2400"/>
              <a:t>missing classes</a:t>
            </a:r>
            <a:endParaRPr lang="en-US" sz="2400"/>
          </a:p>
          <a:p>
            <a:pPr marL="457200" indent="-457200"/>
            <a:r>
              <a:rPr lang="en-US" sz="2400"/>
              <a:t>slow sequential lookup</a:t>
            </a:r>
            <a:endParaRPr lang="en-US" sz="2400"/>
          </a:p>
        </p:txBody>
      </p:sp>
      <p:pic>
        <p:nvPicPr>
          <p:cNvPr id="4" name="Content Placeholder 3"/>
          <p:cNvPicPr>
            <a:picLocks noChangeAspect="1"/>
          </p:cNvPicPr>
          <p:nvPr>
            <p:ph sz="half" idx="2"/>
          </p:nvPr>
        </p:nvPicPr>
        <p:blipFill>
          <a:blip r:embed="rId1"/>
          <a:stretch>
            <a:fillRect/>
          </a:stretch>
        </p:blipFill>
        <p:spPr>
          <a:xfrm>
            <a:off x="6079490" y="1704340"/>
            <a:ext cx="4572000" cy="3386455"/>
          </a:xfrm>
          <a:prstGeom prst="rect">
            <a:avLst/>
          </a:prstGeom>
        </p:spPr>
      </p:pic>
      <p:sp>
        <p:nvSpPr>
          <p:cNvPr id="5" name="Text Box 4"/>
          <p:cNvSpPr txBox="1"/>
          <p:nvPr/>
        </p:nvSpPr>
        <p:spPr>
          <a:xfrm>
            <a:off x="7242810" y="5761990"/>
            <a:ext cx="3408680" cy="365760"/>
          </a:xfrm>
          <a:prstGeom prst="rect">
            <a:avLst/>
          </a:prstGeom>
          <a:noFill/>
        </p:spPr>
        <p:txBody>
          <a:bodyPr wrap="none" rtlCol="0">
            <a:spAutoFit/>
          </a:bodyPr>
          <a:p>
            <a:pPr algn="l"/>
            <a:r>
              <a:rPr lang="en-US">
                <a:sym typeface="+mn-ea"/>
              </a:rPr>
              <a:t>The problem with the classpath </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Modularity Basic Concepts</a:t>
            </a:r>
            <a:endParaRPr lang="en-US"/>
          </a:p>
        </p:txBody>
      </p:sp>
      <p:sp>
        <p:nvSpPr>
          <p:cNvPr id="3" name="Content Placeholder 2"/>
          <p:cNvSpPr>
            <a:spLocks noGrp="1"/>
          </p:cNvSpPr>
          <p:nvPr>
            <p:ph idx="1"/>
          </p:nvPr>
        </p:nvSpPr>
        <p:spPr/>
        <p:txBody>
          <a:bodyPr/>
          <a:p>
            <a:pPr marL="0" indent="0">
              <a:buNone/>
            </a:pPr>
            <a:endParaRPr lang="en-US"/>
          </a:p>
          <a:p>
            <a:endParaRPr lang="en-US"/>
          </a:p>
        </p:txBody>
      </p:sp>
      <p:sp>
        <p:nvSpPr>
          <p:cNvPr id="21" name="任意多边形 20"/>
          <p:cNvSpPr/>
          <p:nvPr/>
        </p:nvSpPr>
        <p:spPr>
          <a:xfrm>
            <a:off x="875665" y="1454150"/>
            <a:ext cx="9776460" cy="723900"/>
          </a:xfrm>
          <a:custGeom>
            <a:avLst/>
            <a:gdLst>
              <a:gd name="connsiteX0" fmla="*/ 309285 w 5016918"/>
              <a:gd name="connsiteY0" fmla="*/ 0 h 723600"/>
              <a:gd name="connsiteX1" fmla="*/ 4643676 w 5016918"/>
              <a:gd name="connsiteY1" fmla="*/ 0 h 723600"/>
              <a:gd name="connsiteX2" fmla="*/ 4643676 w 5016918"/>
              <a:gd name="connsiteY2" fmla="*/ 539 h 723600"/>
              <a:gd name="connsiteX3" fmla="*/ 4836287 w 5016918"/>
              <a:gd name="connsiteY3" fmla="*/ 539 h 723600"/>
              <a:gd name="connsiteX4" fmla="*/ 5016918 w 5016918"/>
              <a:gd name="connsiteY4" fmla="*/ 361801 h 723600"/>
              <a:gd name="connsiteX5" fmla="*/ 4836287 w 5016918"/>
              <a:gd name="connsiteY5" fmla="*/ 723062 h 723600"/>
              <a:gd name="connsiteX6" fmla="*/ 4643676 w 5016918"/>
              <a:gd name="connsiteY6" fmla="*/ 723062 h 723600"/>
              <a:gd name="connsiteX7" fmla="*/ 4643676 w 5016918"/>
              <a:gd name="connsiteY7" fmla="*/ 723600 h 723600"/>
              <a:gd name="connsiteX8" fmla="*/ 309285 w 5016918"/>
              <a:gd name="connsiteY8" fmla="*/ 723600 h 723600"/>
              <a:gd name="connsiteX9" fmla="*/ 309285 w 5016918"/>
              <a:gd name="connsiteY9" fmla="*/ 723062 h 723600"/>
              <a:gd name="connsiteX10" fmla="*/ 180631 w 5016918"/>
              <a:gd name="connsiteY10" fmla="*/ 723062 h 723600"/>
              <a:gd name="connsiteX11" fmla="*/ 0 w 5016918"/>
              <a:gd name="connsiteY11" fmla="*/ 361801 h 723600"/>
              <a:gd name="connsiteX12" fmla="*/ 180631 w 5016918"/>
              <a:gd name="connsiteY12" fmla="*/ 539 h 723600"/>
              <a:gd name="connsiteX13" fmla="*/ 309285 w 5016918"/>
              <a:gd name="connsiteY13" fmla="*/ 539 h 72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16918" h="723600">
                <a:moveTo>
                  <a:pt x="309285" y="0"/>
                </a:moveTo>
                <a:lnTo>
                  <a:pt x="4643676" y="0"/>
                </a:lnTo>
                <a:lnTo>
                  <a:pt x="4643676" y="539"/>
                </a:lnTo>
                <a:lnTo>
                  <a:pt x="4836287" y="539"/>
                </a:lnTo>
                <a:lnTo>
                  <a:pt x="5016918" y="361801"/>
                </a:lnTo>
                <a:lnTo>
                  <a:pt x="4836287" y="723062"/>
                </a:lnTo>
                <a:lnTo>
                  <a:pt x="4643676" y="723062"/>
                </a:lnTo>
                <a:lnTo>
                  <a:pt x="4643676" y="723600"/>
                </a:lnTo>
                <a:lnTo>
                  <a:pt x="309285" y="723600"/>
                </a:lnTo>
                <a:lnTo>
                  <a:pt x="309285" y="723062"/>
                </a:lnTo>
                <a:lnTo>
                  <a:pt x="180631" y="723062"/>
                </a:lnTo>
                <a:lnTo>
                  <a:pt x="0" y="361801"/>
                </a:lnTo>
                <a:lnTo>
                  <a:pt x="180631" y="539"/>
                </a:lnTo>
                <a:lnTo>
                  <a:pt x="309285" y="539"/>
                </a:lnTo>
                <a:close/>
              </a:path>
            </a:pathLst>
          </a:custGeom>
          <a:solidFill>
            <a:schemeClr val="accent3">
              <a:lumMod val="50000"/>
            </a:schemeClr>
          </a:solidFill>
          <a:ln w="12700" cap="flat" cmpd="sng" algn="ctr">
            <a:noFill/>
            <a:prstDash val="solid"/>
            <a:miter lim="800000"/>
          </a:ln>
          <a:effectLst>
            <a:outerShdw blurRad="50800" dist="38100" dir="5400000" algn="t" rotWithShape="0">
              <a:sysClr val="windowText" lastClr="000000">
                <a:lumMod val="50000"/>
                <a:lumOff val="50000"/>
                <a:alpha val="40000"/>
              </a:sysClr>
            </a:outerShdw>
          </a:effectLst>
        </p:spPr>
        <p:txBody>
          <a:bodyPr lIns="900000" anchor="ctr"/>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0" cap="none" spc="0" normalizeH="0" baseline="0" noProof="0" smtClean="0">
                <a:ln>
                  <a:noFill/>
                </a:ln>
                <a:solidFill>
                  <a:prstClr val="white"/>
                </a:solidFill>
                <a:effectLst/>
                <a:uLnTx/>
                <a:uFillTx/>
                <a:latin typeface="Microsoft YaHei" panose="020B0503020204020204" charset="-122"/>
                <a:ea typeface="Microsoft YaHei" panose="020B0503020204020204" charset="-122"/>
                <a:cs typeface="+mn-cs"/>
              </a:rPr>
              <a:t>What is module ?</a:t>
            </a:r>
            <a:endParaRPr kumimoji="0" lang="en-US" altLang="zh-CN" sz="2400" b="0" i="0" u="none" strike="noStrike" kern="0" cap="none" spc="0" normalizeH="0" baseline="0" noProof="0" smtClean="0">
              <a:ln>
                <a:noFill/>
              </a:ln>
              <a:solidFill>
                <a:prstClr val="white"/>
              </a:solidFill>
              <a:effectLst/>
              <a:uLnTx/>
              <a:uFillTx/>
              <a:latin typeface="Microsoft YaHei" panose="020B0503020204020204" charset="-122"/>
              <a:ea typeface="Microsoft YaHei" panose="020B0503020204020204" charset="-122"/>
              <a:cs typeface="+mn-cs"/>
            </a:endParaRPr>
          </a:p>
        </p:txBody>
      </p:sp>
      <p:sp>
        <p:nvSpPr>
          <p:cNvPr id="22" name="六边形 21"/>
          <p:cNvSpPr/>
          <p:nvPr/>
        </p:nvSpPr>
        <p:spPr>
          <a:xfrm>
            <a:off x="929941" y="1498702"/>
            <a:ext cx="735360" cy="633932"/>
          </a:xfrm>
          <a:prstGeom prst="hexagon">
            <a:avLst/>
          </a:prstGeom>
          <a:solidFill>
            <a:sysClr val="window" lastClr="FFFFFF"/>
          </a:solidFill>
          <a:ln w="12700" cap="flat" cmpd="sng" algn="ctr">
            <a:noFill/>
            <a:prstDash val="solid"/>
            <a:miter lim="800000"/>
          </a:ln>
          <a:effectLst>
            <a:innerShdw blurRad="63500" dist="63500" dir="12000000">
              <a:prstClr val="black">
                <a:alpha val="20000"/>
              </a:prstClr>
            </a:innerShdw>
          </a:effectLst>
        </p:spPr>
        <p:txBody>
          <a:bodyPr lIns="0" tIns="0" rIns="0" bIns="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a:ln>
                  <a:noFill/>
                </a:ln>
                <a:solidFill>
                  <a:prstClr val="black">
                    <a:lumMod val="65000"/>
                    <a:lumOff val="35000"/>
                  </a:prstClr>
                </a:solidFill>
                <a:effectLst/>
                <a:uLnTx/>
                <a:uFillTx/>
                <a:latin typeface="Arial Rounded MT Bold" pitchFamily="34" charset="0"/>
                <a:ea typeface="SimSun" panose="02010600030101010101" pitchFamily="2" charset="-122"/>
                <a:cs typeface="+mn-cs"/>
              </a:rPr>
              <a:t>01</a:t>
            </a:r>
            <a:endParaRPr kumimoji="0" lang="zh-CN" altLang="en-US" sz="2000" b="0" i="0" u="none" strike="noStrike" kern="0" cap="none" spc="0" normalizeH="0" baseline="0" noProof="0" dirty="0">
              <a:ln>
                <a:noFill/>
              </a:ln>
              <a:solidFill>
                <a:prstClr val="black">
                  <a:lumMod val="65000"/>
                  <a:lumOff val="35000"/>
                </a:prstClr>
              </a:solidFill>
              <a:effectLst/>
              <a:uLnTx/>
              <a:uFillTx/>
              <a:latin typeface="Arial Rounded MT Bold" pitchFamily="34" charset="0"/>
              <a:ea typeface="SimSun" panose="02010600030101010101" pitchFamily="2" charset="-122"/>
              <a:cs typeface="+mn-cs"/>
            </a:endParaRPr>
          </a:p>
        </p:txBody>
      </p:sp>
      <p:sp>
        <p:nvSpPr>
          <p:cNvPr id="23" name="任意多边形 22"/>
          <p:cNvSpPr/>
          <p:nvPr/>
        </p:nvSpPr>
        <p:spPr>
          <a:xfrm>
            <a:off x="875665" y="2441575"/>
            <a:ext cx="9776460" cy="723900"/>
          </a:xfrm>
          <a:custGeom>
            <a:avLst/>
            <a:gdLst>
              <a:gd name="connsiteX0" fmla="*/ 309285 w 5016918"/>
              <a:gd name="connsiteY0" fmla="*/ 0 h 723600"/>
              <a:gd name="connsiteX1" fmla="*/ 4643676 w 5016918"/>
              <a:gd name="connsiteY1" fmla="*/ 0 h 723600"/>
              <a:gd name="connsiteX2" fmla="*/ 4643676 w 5016918"/>
              <a:gd name="connsiteY2" fmla="*/ 539 h 723600"/>
              <a:gd name="connsiteX3" fmla="*/ 4836287 w 5016918"/>
              <a:gd name="connsiteY3" fmla="*/ 539 h 723600"/>
              <a:gd name="connsiteX4" fmla="*/ 5016918 w 5016918"/>
              <a:gd name="connsiteY4" fmla="*/ 361801 h 723600"/>
              <a:gd name="connsiteX5" fmla="*/ 4836287 w 5016918"/>
              <a:gd name="connsiteY5" fmla="*/ 723062 h 723600"/>
              <a:gd name="connsiteX6" fmla="*/ 4643676 w 5016918"/>
              <a:gd name="connsiteY6" fmla="*/ 723062 h 723600"/>
              <a:gd name="connsiteX7" fmla="*/ 4643676 w 5016918"/>
              <a:gd name="connsiteY7" fmla="*/ 723600 h 723600"/>
              <a:gd name="connsiteX8" fmla="*/ 309285 w 5016918"/>
              <a:gd name="connsiteY8" fmla="*/ 723600 h 723600"/>
              <a:gd name="connsiteX9" fmla="*/ 309285 w 5016918"/>
              <a:gd name="connsiteY9" fmla="*/ 723062 h 723600"/>
              <a:gd name="connsiteX10" fmla="*/ 180631 w 5016918"/>
              <a:gd name="connsiteY10" fmla="*/ 723062 h 723600"/>
              <a:gd name="connsiteX11" fmla="*/ 0 w 5016918"/>
              <a:gd name="connsiteY11" fmla="*/ 361801 h 723600"/>
              <a:gd name="connsiteX12" fmla="*/ 180631 w 5016918"/>
              <a:gd name="connsiteY12" fmla="*/ 539 h 723600"/>
              <a:gd name="connsiteX13" fmla="*/ 309285 w 5016918"/>
              <a:gd name="connsiteY13" fmla="*/ 539 h 72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16918" h="723600">
                <a:moveTo>
                  <a:pt x="309285" y="0"/>
                </a:moveTo>
                <a:lnTo>
                  <a:pt x="4643676" y="0"/>
                </a:lnTo>
                <a:lnTo>
                  <a:pt x="4643676" y="539"/>
                </a:lnTo>
                <a:lnTo>
                  <a:pt x="4836287" y="539"/>
                </a:lnTo>
                <a:lnTo>
                  <a:pt x="5016918" y="361801"/>
                </a:lnTo>
                <a:lnTo>
                  <a:pt x="4836287" y="723062"/>
                </a:lnTo>
                <a:lnTo>
                  <a:pt x="4643676" y="723062"/>
                </a:lnTo>
                <a:lnTo>
                  <a:pt x="4643676" y="723600"/>
                </a:lnTo>
                <a:lnTo>
                  <a:pt x="309285" y="723600"/>
                </a:lnTo>
                <a:lnTo>
                  <a:pt x="309285" y="723062"/>
                </a:lnTo>
                <a:lnTo>
                  <a:pt x="180631" y="723062"/>
                </a:lnTo>
                <a:lnTo>
                  <a:pt x="0" y="361801"/>
                </a:lnTo>
                <a:lnTo>
                  <a:pt x="180631" y="539"/>
                </a:lnTo>
                <a:lnTo>
                  <a:pt x="309285" y="539"/>
                </a:lnTo>
                <a:close/>
              </a:path>
            </a:pathLst>
          </a:custGeom>
          <a:solidFill>
            <a:schemeClr val="accent3">
              <a:lumMod val="75000"/>
            </a:schemeClr>
          </a:solidFill>
          <a:ln w="12700" cap="flat" cmpd="sng" algn="ctr">
            <a:noFill/>
            <a:prstDash val="solid"/>
            <a:miter lim="800000"/>
          </a:ln>
          <a:effectLst>
            <a:outerShdw blurRad="50800" dist="38100" dir="5400000" algn="t" rotWithShape="0">
              <a:sysClr val="windowText" lastClr="000000">
                <a:lumMod val="50000"/>
                <a:lumOff val="50000"/>
                <a:alpha val="40000"/>
              </a:sysClr>
            </a:outerShdw>
          </a:effectLst>
        </p:spPr>
        <p:txBody>
          <a:bodyPr lIns="900000" anchor="ctr"/>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a:ln>
                  <a:noFill/>
                </a:ln>
                <a:solidFill>
                  <a:prstClr val="white"/>
                </a:solidFill>
                <a:effectLst/>
                <a:uLnTx/>
                <a:uFillTx/>
                <a:latin typeface="Microsoft YaHei" panose="020B0503020204020204" charset="-122"/>
                <a:ea typeface="Microsoft YaHei" panose="020B0503020204020204" charset="-122"/>
                <a:cs typeface="+mn-cs"/>
              </a:rPr>
              <a:t>How does this impact on readability </a:t>
            </a:r>
            <a:r>
              <a:rPr kumimoji="0" lang="en-US" altLang="zh-CN" sz="2400" b="0" i="0" u="none" strike="noStrike" kern="0" cap="none" spc="0" normalizeH="0" baseline="0" noProof="0">
                <a:ln>
                  <a:noFill/>
                </a:ln>
                <a:solidFill>
                  <a:prstClr val="white"/>
                </a:solidFill>
                <a:effectLst/>
                <a:uLnTx/>
                <a:uFillTx/>
                <a:latin typeface="Microsoft YaHei" panose="020B0503020204020204" charset="-122"/>
                <a:ea typeface="Microsoft YaHei" panose="020B0503020204020204" charset="-122"/>
                <a:cs typeface="+mn-cs"/>
              </a:rPr>
              <a:t>and accessibility?</a:t>
            </a:r>
            <a:endParaRPr kumimoji="0" lang="en-US" altLang="zh-CN" sz="2400" b="0" i="0" u="none" strike="noStrike" kern="0" cap="none" spc="0" normalizeH="0" baseline="0" noProof="0">
              <a:ln>
                <a:noFill/>
              </a:ln>
              <a:solidFill>
                <a:prstClr val="white"/>
              </a:solidFill>
              <a:effectLst/>
              <a:uLnTx/>
              <a:uFillTx/>
              <a:latin typeface="Microsoft YaHei" panose="020B0503020204020204" charset="-122"/>
              <a:ea typeface="Microsoft YaHei" panose="020B0503020204020204" charset="-122"/>
              <a:cs typeface="+mn-cs"/>
            </a:endParaRPr>
          </a:p>
        </p:txBody>
      </p:sp>
      <p:sp>
        <p:nvSpPr>
          <p:cNvPr id="24" name="六边形 23"/>
          <p:cNvSpPr/>
          <p:nvPr/>
        </p:nvSpPr>
        <p:spPr>
          <a:xfrm>
            <a:off x="929941" y="2486762"/>
            <a:ext cx="735360" cy="633932"/>
          </a:xfrm>
          <a:prstGeom prst="hexagon">
            <a:avLst/>
          </a:prstGeom>
          <a:solidFill>
            <a:sysClr val="window" lastClr="FFFFFF"/>
          </a:solidFill>
          <a:ln w="12700" cap="flat" cmpd="sng" algn="ctr">
            <a:noFill/>
            <a:prstDash val="solid"/>
            <a:miter lim="800000"/>
          </a:ln>
          <a:effectLst>
            <a:innerShdw blurRad="63500" dist="63500" dir="12000000">
              <a:prstClr val="black">
                <a:alpha val="20000"/>
              </a:prstClr>
            </a:innerShdw>
          </a:effectLst>
        </p:spPr>
        <p:txBody>
          <a:bodyPr lIns="0" tIns="0" rIns="0" bIns="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a:ln>
                  <a:noFill/>
                </a:ln>
                <a:solidFill>
                  <a:prstClr val="black">
                    <a:lumMod val="65000"/>
                    <a:lumOff val="35000"/>
                  </a:prstClr>
                </a:solidFill>
                <a:effectLst/>
                <a:uLnTx/>
                <a:uFillTx/>
                <a:latin typeface="Arial Rounded MT Bold" pitchFamily="34" charset="0"/>
                <a:ea typeface="SimSun" panose="02010600030101010101" pitchFamily="2" charset="-122"/>
                <a:cs typeface="+mn-cs"/>
              </a:rPr>
              <a:t>02</a:t>
            </a:r>
            <a:endParaRPr kumimoji="0" lang="zh-CN" altLang="en-US" sz="2000" b="0" i="0" u="none" strike="noStrike" kern="0" cap="none" spc="0" normalizeH="0" baseline="0" noProof="0" dirty="0">
              <a:ln>
                <a:noFill/>
              </a:ln>
              <a:solidFill>
                <a:prstClr val="black">
                  <a:lumMod val="65000"/>
                  <a:lumOff val="35000"/>
                </a:prstClr>
              </a:solidFill>
              <a:effectLst/>
              <a:uLnTx/>
              <a:uFillTx/>
              <a:latin typeface="Arial Rounded MT Bold" pitchFamily="34" charset="0"/>
              <a:ea typeface="SimSun" panose="02010600030101010101" pitchFamily="2" charset="-122"/>
              <a:cs typeface="+mn-cs"/>
            </a:endParaRPr>
          </a:p>
        </p:txBody>
      </p:sp>
      <p:sp>
        <p:nvSpPr>
          <p:cNvPr id="25" name="任意多边形 24"/>
          <p:cNvSpPr/>
          <p:nvPr/>
        </p:nvSpPr>
        <p:spPr>
          <a:xfrm>
            <a:off x="906145" y="3430270"/>
            <a:ext cx="9766300" cy="723900"/>
          </a:xfrm>
          <a:custGeom>
            <a:avLst/>
            <a:gdLst>
              <a:gd name="connsiteX0" fmla="*/ 309285 w 5016918"/>
              <a:gd name="connsiteY0" fmla="*/ 0 h 723600"/>
              <a:gd name="connsiteX1" fmla="*/ 4643676 w 5016918"/>
              <a:gd name="connsiteY1" fmla="*/ 0 h 723600"/>
              <a:gd name="connsiteX2" fmla="*/ 4643676 w 5016918"/>
              <a:gd name="connsiteY2" fmla="*/ 539 h 723600"/>
              <a:gd name="connsiteX3" fmla="*/ 4836287 w 5016918"/>
              <a:gd name="connsiteY3" fmla="*/ 539 h 723600"/>
              <a:gd name="connsiteX4" fmla="*/ 5016918 w 5016918"/>
              <a:gd name="connsiteY4" fmla="*/ 361801 h 723600"/>
              <a:gd name="connsiteX5" fmla="*/ 4836287 w 5016918"/>
              <a:gd name="connsiteY5" fmla="*/ 723062 h 723600"/>
              <a:gd name="connsiteX6" fmla="*/ 4643676 w 5016918"/>
              <a:gd name="connsiteY6" fmla="*/ 723062 h 723600"/>
              <a:gd name="connsiteX7" fmla="*/ 4643676 w 5016918"/>
              <a:gd name="connsiteY7" fmla="*/ 723600 h 723600"/>
              <a:gd name="connsiteX8" fmla="*/ 309285 w 5016918"/>
              <a:gd name="connsiteY8" fmla="*/ 723600 h 723600"/>
              <a:gd name="connsiteX9" fmla="*/ 309285 w 5016918"/>
              <a:gd name="connsiteY9" fmla="*/ 723062 h 723600"/>
              <a:gd name="connsiteX10" fmla="*/ 180631 w 5016918"/>
              <a:gd name="connsiteY10" fmla="*/ 723062 h 723600"/>
              <a:gd name="connsiteX11" fmla="*/ 0 w 5016918"/>
              <a:gd name="connsiteY11" fmla="*/ 361801 h 723600"/>
              <a:gd name="connsiteX12" fmla="*/ 180631 w 5016918"/>
              <a:gd name="connsiteY12" fmla="*/ 539 h 723600"/>
              <a:gd name="connsiteX13" fmla="*/ 309285 w 5016918"/>
              <a:gd name="connsiteY13" fmla="*/ 539 h 72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16918" h="723600">
                <a:moveTo>
                  <a:pt x="309285" y="0"/>
                </a:moveTo>
                <a:lnTo>
                  <a:pt x="4643676" y="0"/>
                </a:lnTo>
                <a:lnTo>
                  <a:pt x="4643676" y="539"/>
                </a:lnTo>
                <a:lnTo>
                  <a:pt x="4836287" y="539"/>
                </a:lnTo>
                <a:lnTo>
                  <a:pt x="5016918" y="361801"/>
                </a:lnTo>
                <a:lnTo>
                  <a:pt x="4836287" y="723062"/>
                </a:lnTo>
                <a:lnTo>
                  <a:pt x="4643676" y="723062"/>
                </a:lnTo>
                <a:lnTo>
                  <a:pt x="4643676" y="723600"/>
                </a:lnTo>
                <a:lnTo>
                  <a:pt x="309285" y="723600"/>
                </a:lnTo>
                <a:lnTo>
                  <a:pt x="309285" y="723062"/>
                </a:lnTo>
                <a:lnTo>
                  <a:pt x="180631" y="723062"/>
                </a:lnTo>
                <a:lnTo>
                  <a:pt x="0" y="361801"/>
                </a:lnTo>
                <a:lnTo>
                  <a:pt x="180631" y="539"/>
                </a:lnTo>
                <a:lnTo>
                  <a:pt x="309285" y="539"/>
                </a:lnTo>
                <a:close/>
              </a:path>
            </a:pathLst>
          </a:custGeom>
          <a:solidFill>
            <a:schemeClr val="accent3">
              <a:lumMod val="50000"/>
            </a:schemeClr>
          </a:solidFill>
          <a:ln w="12700" cap="flat" cmpd="sng" algn="ctr">
            <a:noFill/>
            <a:prstDash val="solid"/>
            <a:miter lim="800000"/>
          </a:ln>
          <a:effectLst>
            <a:outerShdw blurRad="50800" dist="38100" dir="5400000" algn="t" rotWithShape="0">
              <a:sysClr val="windowText" lastClr="000000">
                <a:lumMod val="50000"/>
                <a:lumOff val="50000"/>
                <a:alpha val="40000"/>
              </a:sysClr>
            </a:outerShdw>
          </a:effectLst>
        </p:spPr>
        <p:txBody>
          <a:bodyPr lIns="900000" anchor="ctr"/>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a:ln>
                  <a:noFill/>
                </a:ln>
                <a:solidFill>
                  <a:prstClr val="white"/>
                </a:solidFill>
                <a:effectLst/>
                <a:uLnTx/>
                <a:uFillTx/>
                <a:latin typeface="Microsoft YaHei" panose="020B0503020204020204" charset="-122"/>
                <a:ea typeface="Microsoft YaHei" panose="020B0503020204020204" charset="-122"/>
                <a:cs typeface="+mn-cs"/>
              </a:rPr>
              <a:t>What is </a:t>
            </a:r>
            <a:r>
              <a:rPr kumimoji="0" lang="en-US" altLang="zh-CN" sz="2400" b="0" i="0" u="none" strike="noStrike" kern="0" cap="none" spc="0" normalizeH="0" baseline="0" noProof="0">
                <a:ln>
                  <a:noFill/>
                </a:ln>
                <a:solidFill>
                  <a:prstClr val="white"/>
                </a:solidFill>
                <a:effectLst/>
                <a:uLnTx/>
                <a:uFillTx/>
                <a:latin typeface="Microsoft YaHei" panose="020B0503020204020204" charset="-122"/>
                <a:ea typeface="Microsoft YaHei" panose="020B0503020204020204" charset="-122"/>
                <a:cs typeface="+mn-cs"/>
              </a:rPr>
              <a:t>U</a:t>
            </a:r>
            <a:r>
              <a:rPr kumimoji="0" lang="zh-CN" altLang="en-US" sz="2400" b="0" i="0" u="none" strike="noStrike" kern="0" cap="none" spc="0" normalizeH="0" baseline="0" noProof="0">
                <a:ln>
                  <a:noFill/>
                </a:ln>
                <a:solidFill>
                  <a:prstClr val="white"/>
                </a:solidFill>
                <a:effectLst/>
                <a:uLnTx/>
                <a:uFillTx/>
                <a:latin typeface="Microsoft YaHei" panose="020B0503020204020204" charset="-122"/>
                <a:ea typeface="Microsoft YaHei" panose="020B0503020204020204" charset="-122"/>
                <a:cs typeface="+mn-cs"/>
              </a:rPr>
              <a:t>nnamed module </a:t>
            </a:r>
            <a:r>
              <a:rPr kumimoji="0" lang="en-US" altLang="zh-CN" sz="2400" b="0" i="0" u="none" strike="noStrike" kern="0" cap="none" spc="0" normalizeH="0" baseline="0" noProof="0">
                <a:ln>
                  <a:noFill/>
                </a:ln>
                <a:solidFill>
                  <a:prstClr val="white"/>
                </a:solidFill>
                <a:effectLst/>
                <a:uLnTx/>
                <a:uFillTx/>
                <a:latin typeface="Microsoft YaHei" panose="020B0503020204020204" charset="-122"/>
                <a:ea typeface="Microsoft YaHei" panose="020B0503020204020204" charset="-122"/>
                <a:cs typeface="+mn-cs"/>
              </a:rPr>
              <a:t>?</a:t>
            </a:r>
            <a:endParaRPr kumimoji="0" lang="en-US" altLang="zh-CN" sz="2400" b="0" i="0" u="none" strike="noStrike" kern="0" cap="none" spc="0" normalizeH="0" baseline="0" noProof="0">
              <a:ln>
                <a:noFill/>
              </a:ln>
              <a:solidFill>
                <a:prstClr val="white"/>
              </a:solidFill>
              <a:effectLst/>
              <a:uLnTx/>
              <a:uFillTx/>
              <a:latin typeface="Microsoft YaHei" panose="020B0503020204020204" charset="-122"/>
              <a:ea typeface="Microsoft YaHei" panose="020B0503020204020204" charset="-122"/>
              <a:cs typeface="+mn-cs"/>
            </a:endParaRPr>
          </a:p>
        </p:txBody>
      </p:sp>
      <p:sp>
        <p:nvSpPr>
          <p:cNvPr id="26" name="六边形 25"/>
          <p:cNvSpPr/>
          <p:nvPr/>
        </p:nvSpPr>
        <p:spPr>
          <a:xfrm>
            <a:off x="929941" y="3474822"/>
            <a:ext cx="735360" cy="633932"/>
          </a:xfrm>
          <a:prstGeom prst="hexagon">
            <a:avLst/>
          </a:prstGeom>
          <a:solidFill>
            <a:sysClr val="window" lastClr="FFFFFF"/>
          </a:solidFill>
          <a:ln w="12700" cap="flat" cmpd="sng" algn="ctr">
            <a:noFill/>
            <a:prstDash val="solid"/>
            <a:miter lim="800000"/>
          </a:ln>
          <a:effectLst>
            <a:innerShdw blurRad="63500" dist="63500" dir="12000000">
              <a:prstClr val="black">
                <a:alpha val="20000"/>
              </a:prstClr>
            </a:innerShdw>
          </a:effectLst>
        </p:spPr>
        <p:txBody>
          <a:bodyPr lIns="0" tIns="0" rIns="0" bIns="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a:ln>
                  <a:noFill/>
                </a:ln>
                <a:solidFill>
                  <a:prstClr val="black">
                    <a:lumMod val="65000"/>
                    <a:lumOff val="35000"/>
                  </a:prstClr>
                </a:solidFill>
                <a:effectLst/>
                <a:uLnTx/>
                <a:uFillTx/>
                <a:latin typeface="Arial Rounded MT Bold" pitchFamily="34" charset="0"/>
                <a:ea typeface="SimSun" panose="02010600030101010101" pitchFamily="2" charset="-122"/>
                <a:cs typeface="+mn-cs"/>
              </a:rPr>
              <a:t>03</a:t>
            </a:r>
            <a:endParaRPr kumimoji="0" lang="zh-CN" altLang="en-US" sz="2000" b="0" i="0" u="none" strike="noStrike" kern="0" cap="none" spc="0" normalizeH="0" baseline="0" noProof="0" dirty="0">
              <a:ln>
                <a:noFill/>
              </a:ln>
              <a:solidFill>
                <a:prstClr val="black">
                  <a:lumMod val="65000"/>
                  <a:lumOff val="35000"/>
                </a:prstClr>
              </a:solidFill>
              <a:effectLst/>
              <a:uLnTx/>
              <a:uFillTx/>
              <a:latin typeface="Arial Rounded MT Bold" pitchFamily="34" charset="0"/>
              <a:ea typeface="SimSun" panose="02010600030101010101" pitchFamily="2" charset="-122"/>
              <a:cs typeface="+mn-cs"/>
            </a:endParaRPr>
          </a:p>
        </p:txBody>
      </p:sp>
      <p:sp>
        <p:nvSpPr>
          <p:cNvPr id="27" name="任意多边形 26"/>
          <p:cNvSpPr/>
          <p:nvPr/>
        </p:nvSpPr>
        <p:spPr>
          <a:xfrm>
            <a:off x="875665" y="4417695"/>
            <a:ext cx="9777095" cy="723900"/>
          </a:xfrm>
          <a:custGeom>
            <a:avLst/>
            <a:gdLst>
              <a:gd name="connsiteX0" fmla="*/ 309285 w 5016918"/>
              <a:gd name="connsiteY0" fmla="*/ 0 h 723600"/>
              <a:gd name="connsiteX1" fmla="*/ 4643676 w 5016918"/>
              <a:gd name="connsiteY1" fmla="*/ 0 h 723600"/>
              <a:gd name="connsiteX2" fmla="*/ 4643676 w 5016918"/>
              <a:gd name="connsiteY2" fmla="*/ 539 h 723600"/>
              <a:gd name="connsiteX3" fmla="*/ 4836287 w 5016918"/>
              <a:gd name="connsiteY3" fmla="*/ 539 h 723600"/>
              <a:gd name="connsiteX4" fmla="*/ 5016918 w 5016918"/>
              <a:gd name="connsiteY4" fmla="*/ 361801 h 723600"/>
              <a:gd name="connsiteX5" fmla="*/ 4836287 w 5016918"/>
              <a:gd name="connsiteY5" fmla="*/ 723062 h 723600"/>
              <a:gd name="connsiteX6" fmla="*/ 4643676 w 5016918"/>
              <a:gd name="connsiteY6" fmla="*/ 723062 h 723600"/>
              <a:gd name="connsiteX7" fmla="*/ 4643676 w 5016918"/>
              <a:gd name="connsiteY7" fmla="*/ 723600 h 723600"/>
              <a:gd name="connsiteX8" fmla="*/ 309285 w 5016918"/>
              <a:gd name="connsiteY8" fmla="*/ 723600 h 723600"/>
              <a:gd name="connsiteX9" fmla="*/ 309285 w 5016918"/>
              <a:gd name="connsiteY9" fmla="*/ 723062 h 723600"/>
              <a:gd name="connsiteX10" fmla="*/ 180631 w 5016918"/>
              <a:gd name="connsiteY10" fmla="*/ 723062 h 723600"/>
              <a:gd name="connsiteX11" fmla="*/ 0 w 5016918"/>
              <a:gd name="connsiteY11" fmla="*/ 361801 h 723600"/>
              <a:gd name="connsiteX12" fmla="*/ 180631 w 5016918"/>
              <a:gd name="connsiteY12" fmla="*/ 539 h 723600"/>
              <a:gd name="connsiteX13" fmla="*/ 309285 w 5016918"/>
              <a:gd name="connsiteY13" fmla="*/ 539 h 72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16918" h="723600">
                <a:moveTo>
                  <a:pt x="309285" y="0"/>
                </a:moveTo>
                <a:lnTo>
                  <a:pt x="4643676" y="0"/>
                </a:lnTo>
                <a:lnTo>
                  <a:pt x="4643676" y="539"/>
                </a:lnTo>
                <a:lnTo>
                  <a:pt x="4836287" y="539"/>
                </a:lnTo>
                <a:lnTo>
                  <a:pt x="5016918" y="361801"/>
                </a:lnTo>
                <a:lnTo>
                  <a:pt x="4836287" y="723062"/>
                </a:lnTo>
                <a:lnTo>
                  <a:pt x="4643676" y="723062"/>
                </a:lnTo>
                <a:lnTo>
                  <a:pt x="4643676" y="723600"/>
                </a:lnTo>
                <a:lnTo>
                  <a:pt x="309285" y="723600"/>
                </a:lnTo>
                <a:lnTo>
                  <a:pt x="309285" y="723062"/>
                </a:lnTo>
                <a:lnTo>
                  <a:pt x="180631" y="723062"/>
                </a:lnTo>
                <a:lnTo>
                  <a:pt x="0" y="361801"/>
                </a:lnTo>
                <a:lnTo>
                  <a:pt x="180631" y="539"/>
                </a:lnTo>
                <a:lnTo>
                  <a:pt x="309285" y="539"/>
                </a:lnTo>
                <a:close/>
              </a:path>
            </a:pathLst>
          </a:custGeom>
          <a:solidFill>
            <a:schemeClr val="accent3">
              <a:lumMod val="75000"/>
            </a:schemeClr>
          </a:solidFill>
          <a:ln w="12700" cap="flat" cmpd="sng" algn="ctr">
            <a:noFill/>
            <a:prstDash val="solid"/>
            <a:miter lim="800000"/>
          </a:ln>
          <a:effectLst>
            <a:outerShdw blurRad="50800" dist="38100" dir="5400000" algn="t" rotWithShape="0">
              <a:sysClr val="windowText" lastClr="000000">
                <a:lumMod val="50000"/>
                <a:lumOff val="50000"/>
                <a:alpha val="40000"/>
              </a:sysClr>
            </a:outerShdw>
          </a:effectLst>
        </p:spPr>
        <p:txBody>
          <a:bodyPr lIns="900000" anchor="ctr"/>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a:ln>
                  <a:noFill/>
                </a:ln>
                <a:solidFill>
                  <a:prstClr val="white"/>
                </a:solidFill>
                <a:effectLst/>
                <a:uLnTx/>
                <a:uFillTx/>
                <a:latin typeface="Microsoft YaHei" panose="020B0503020204020204" charset="-122"/>
                <a:ea typeface="Microsoft YaHei" panose="020B0503020204020204" charset="-122"/>
                <a:cs typeface="+mn-cs"/>
              </a:rPr>
              <a:t>What is Automatic module ?</a:t>
            </a:r>
            <a:endParaRPr kumimoji="0" lang="zh-CN" altLang="en-US" sz="2400" b="0" i="0" u="none" strike="noStrike" kern="0" cap="none" spc="0" normalizeH="0" baseline="0" noProof="0">
              <a:ln>
                <a:noFill/>
              </a:ln>
              <a:solidFill>
                <a:prstClr val="white"/>
              </a:solidFill>
              <a:effectLst/>
              <a:uLnTx/>
              <a:uFillTx/>
              <a:latin typeface="Microsoft YaHei" panose="020B0503020204020204" charset="-122"/>
              <a:ea typeface="Microsoft YaHei" panose="020B0503020204020204" charset="-122"/>
              <a:cs typeface="+mn-cs"/>
            </a:endParaRPr>
          </a:p>
        </p:txBody>
      </p:sp>
      <p:sp>
        <p:nvSpPr>
          <p:cNvPr id="28" name="六边形 27"/>
          <p:cNvSpPr/>
          <p:nvPr/>
        </p:nvSpPr>
        <p:spPr>
          <a:xfrm>
            <a:off x="929941" y="4462881"/>
            <a:ext cx="735360" cy="633932"/>
          </a:xfrm>
          <a:prstGeom prst="hexagon">
            <a:avLst/>
          </a:prstGeom>
          <a:solidFill>
            <a:sysClr val="window" lastClr="FFFFFF"/>
          </a:solidFill>
          <a:ln w="12700" cap="flat" cmpd="sng" algn="ctr">
            <a:noFill/>
            <a:prstDash val="solid"/>
            <a:miter lim="800000"/>
          </a:ln>
          <a:effectLst>
            <a:innerShdw blurRad="63500" dist="63500" dir="12000000">
              <a:prstClr val="black">
                <a:alpha val="20000"/>
              </a:prstClr>
            </a:innerShdw>
          </a:effectLst>
        </p:spPr>
        <p:txBody>
          <a:bodyPr lIns="0" tIns="0" rIns="0" bIns="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0" cap="none" spc="0" normalizeH="0" baseline="0" noProof="0" dirty="0">
                <a:ln>
                  <a:noFill/>
                </a:ln>
                <a:solidFill>
                  <a:prstClr val="black">
                    <a:lumMod val="65000"/>
                    <a:lumOff val="35000"/>
                  </a:prstClr>
                </a:solidFill>
                <a:effectLst/>
                <a:uLnTx/>
                <a:uFillTx/>
                <a:latin typeface="Arial Rounded MT Bold" pitchFamily="34" charset="0"/>
                <a:ea typeface="SimSun" panose="02010600030101010101" pitchFamily="2" charset="-122"/>
                <a:cs typeface="+mn-cs"/>
              </a:rPr>
              <a:t>04</a:t>
            </a:r>
            <a:endParaRPr kumimoji="0" lang="zh-CN" altLang="en-US" sz="2000" b="0" i="0" u="none" strike="noStrike" kern="0" cap="none" spc="0" normalizeH="0" baseline="0" noProof="0" dirty="0">
              <a:ln>
                <a:noFill/>
              </a:ln>
              <a:solidFill>
                <a:prstClr val="black">
                  <a:lumMod val="65000"/>
                  <a:lumOff val="35000"/>
                </a:prstClr>
              </a:solidFill>
              <a:effectLst/>
              <a:uLnTx/>
              <a:uFillTx/>
              <a:latin typeface="Arial Rounded MT Bold" pitchFamily="34" charset="0"/>
              <a:ea typeface="SimSun"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noChangeArrowheads="1"/>
          </p:cNvSpPr>
          <p:nvPr>
            <p:ph type="title"/>
          </p:nvPr>
        </p:nvSpPr>
        <p:spPr/>
        <p:txBody>
          <a:bodyPr/>
          <a:p>
            <a:r>
              <a:rPr lang="en-US"/>
              <a:t>What is Module</a:t>
            </a:r>
            <a:endParaRPr lang="en-US"/>
          </a:p>
        </p:txBody>
      </p:sp>
      <p:sp>
        <p:nvSpPr>
          <p:cNvPr id="3" name="Text Placeholder 2"/>
          <p:cNvSpPr>
            <a:spLocks noGrp="1"/>
          </p:cNvSpPr>
          <p:nvPr>
            <p:ph type="body" idx="1"/>
          </p:nvPr>
        </p:nvSpPr>
        <p:spPr/>
        <p:txBody>
          <a:bodyPr/>
          <a:p>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Define Module</a:t>
            </a:r>
            <a:endParaRPr lang="en-US"/>
          </a:p>
        </p:txBody>
      </p:sp>
      <p:sp>
        <p:nvSpPr>
          <p:cNvPr id="3" name="Content Placeholder 2"/>
          <p:cNvSpPr>
            <a:spLocks noGrp="1"/>
          </p:cNvSpPr>
          <p:nvPr>
            <p:ph idx="1"/>
          </p:nvPr>
        </p:nvSpPr>
        <p:spPr/>
        <p:txBody>
          <a:bodyPr/>
          <a:p>
            <a:r>
              <a:rPr lang="en-US" sz="2400"/>
              <a:t>Module is a named self describing collection of code and data. </a:t>
            </a:r>
            <a:endParaRPr lang="en-US" sz="2400"/>
          </a:p>
          <a:p>
            <a:r>
              <a:rPr lang="en-US" sz="2400"/>
              <a:t>Unit of software that declares the answers to three questions about itself in a file named module-info.java:</a:t>
            </a:r>
            <a:endParaRPr lang="en-US" sz="2400"/>
          </a:p>
          <a:p>
            <a:endParaRPr lang="en-US" sz="2800"/>
          </a:p>
          <a:p>
            <a:pPr lvl="1"/>
            <a:r>
              <a:rPr lang="en-US" sz="2000"/>
              <a:t>What is its name?</a:t>
            </a:r>
            <a:endParaRPr lang="en-US" sz="2000"/>
          </a:p>
          <a:p>
            <a:pPr lvl="1"/>
            <a:r>
              <a:rPr lang="en-US" sz="2000"/>
              <a:t>What does it require?</a:t>
            </a:r>
            <a:endParaRPr lang="en-US" sz="2000"/>
          </a:p>
          <a:p>
            <a:pPr lvl="1"/>
            <a:r>
              <a:rPr lang="en-US" sz="2000"/>
              <a:t>What does it export?</a:t>
            </a:r>
            <a:endParaRPr lang="en-US" sz="2000"/>
          </a:p>
        </p:txBody>
      </p:sp>
      <p:grpSp>
        <p:nvGrpSpPr>
          <p:cNvPr id="10" name="Group 9"/>
          <p:cNvGrpSpPr/>
          <p:nvPr/>
        </p:nvGrpSpPr>
        <p:grpSpPr>
          <a:xfrm>
            <a:off x="6193155" y="2745740"/>
            <a:ext cx="4075430" cy="2260600"/>
            <a:chOff x="10272" y="5785"/>
            <a:chExt cx="6418" cy="3560"/>
          </a:xfrm>
        </p:grpSpPr>
        <p:sp>
          <p:nvSpPr>
            <p:cNvPr id="4" name="Flowchart: Alternate Process 3"/>
            <p:cNvSpPr/>
            <p:nvPr/>
          </p:nvSpPr>
          <p:spPr>
            <a:xfrm>
              <a:off x="10272" y="5785"/>
              <a:ext cx="6419" cy="3560"/>
            </a:xfrm>
            <a:prstGeom prst="flowChartAlternateProcess">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5" name="Flowchart: Alternate Process 4"/>
            <p:cNvSpPr/>
            <p:nvPr/>
          </p:nvSpPr>
          <p:spPr>
            <a:xfrm>
              <a:off x="10608" y="6624"/>
              <a:ext cx="5747" cy="1143"/>
            </a:xfrm>
            <a:prstGeom prst="flowChartAlternateProcess">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 name="Flowchart: Alternate Process 5"/>
            <p:cNvSpPr/>
            <p:nvPr/>
          </p:nvSpPr>
          <p:spPr>
            <a:xfrm>
              <a:off x="10608" y="7931"/>
              <a:ext cx="5747" cy="1143"/>
            </a:xfrm>
            <a:prstGeom prst="flowChartAlternateProcess">
              <a:avLst/>
            </a:prstGeom>
            <a:solidFill>
              <a:schemeClr val="bg1"/>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7" name="Text Box 6"/>
            <p:cNvSpPr txBox="1"/>
            <p:nvPr/>
          </p:nvSpPr>
          <p:spPr>
            <a:xfrm>
              <a:off x="12248" y="6048"/>
              <a:ext cx="2468" cy="576"/>
            </a:xfrm>
            <a:prstGeom prst="rect">
              <a:avLst/>
            </a:prstGeom>
            <a:noFill/>
          </p:spPr>
          <p:txBody>
            <a:bodyPr wrap="none" rtlCol="0">
              <a:spAutoFit/>
            </a:bodyPr>
            <a:p>
              <a:r>
                <a:rPr lang="en-US"/>
                <a:t>module name</a:t>
              </a:r>
              <a:endParaRPr lang="en-US"/>
            </a:p>
          </p:txBody>
        </p:sp>
        <p:sp>
          <p:nvSpPr>
            <p:cNvPr id="8" name="Text Box 7"/>
            <p:cNvSpPr txBox="1"/>
            <p:nvPr/>
          </p:nvSpPr>
          <p:spPr>
            <a:xfrm>
              <a:off x="12747" y="6908"/>
              <a:ext cx="1468" cy="576"/>
            </a:xfrm>
            <a:prstGeom prst="rect">
              <a:avLst/>
            </a:prstGeom>
            <a:noFill/>
          </p:spPr>
          <p:txBody>
            <a:bodyPr wrap="none" rtlCol="0">
              <a:spAutoFit/>
            </a:bodyPr>
            <a:p>
              <a:r>
                <a:rPr lang="en-US"/>
                <a:t>exports</a:t>
              </a:r>
              <a:endParaRPr lang="en-US"/>
            </a:p>
          </p:txBody>
        </p:sp>
        <p:sp>
          <p:nvSpPr>
            <p:cNvPr id="9" name="Text Box 8"/>
            <p:cNvSpPr txBox="1"/>
            <p:nvPr/>
          </p:nvSpPr>
          <p:spPr>
            <a:xfrm>
              <a:off x="12627" y="8215"/>
              <a:ext cx="1588" cy="576"/>
            </a:xfrm>
            <a:prstGeom prst="rect">
              <a:avLst/>
            </a:prstGeom>
            <a:noFill/>
          </p:spPr>
          <p:txBody>
            <a:bodyPr wrap="none" rtlCol="0">
              <a:spAutoFit/>
            </a:bodyPr>
            <a:p>
              <a:r>
                <a:rPr lang="en-US"/>
                <a:t>requires</a:t>
              </a:r>
              <a:endParaRPr 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Define Module</a:t>
            </a:r>
            <a:endParaRPr lang="en-US"/>
          </a:p>
        </p:txBody>
      </p:sp>
      <p:sp>
        <p:nvSpPr>
          <p:cNvPr id="4" name="Text Box 3"/>
          <p:cNvSpPr txBox="1"/>
          <p:nvPr/>
        </p:nvSpPr>
        <p:spPr>
          <a:xfrm>
            <a:off x="5751830" y="1207135"/>
            <a:ext cx="6024880" cy="3139440"/>
          </a:xfrm>
          <a:prstGeom prst="rect">
            <a:avLst/>
          </a:prstGeom>
          <a:noFill/>
        </p:spPr>
        <p:txBody>
          <a:bodyPr wrap="square" rtlCol="0">
            <a:spAutoFit/>
          </a:bodyPr>
          <a:p>
            <a:pPr marL="342900" lvl="0" indent="-342900"/>
            <a:r>
              <a:rPr lang="en-US" sz="2800">
                <a:sym typeface="+mn-ea"/>
              </a:rPr>
              <a:t>3. What does it export?</a:t>
            </a:r>
            <a:endParaRPr lang="en-US" sz="2800">
              <a:sym typeface="+mn-ea"/>
            </a:endParaRPr>
          </a:p>
          <a:p>
            <a:pPr marL="342900" lvl="0" indent="-342900"/>
            <a:endParaRPr lang="en-US" sz="2800">
              <a:sym typeface="+mn-ea"/>
            </a:endParaRPr>
          </a:p>
          <a:p>
            <a:pPr marL="457200" lvl="1" indent="0">
              <a:buNone/>
            </a:pPr>
            <a:r>
              <a:rPr lang="en-US" sz="2400" b="1">
                <a:solidFill>
                  <a:schemeClr val="accent1">
                    <a:lumMod val="75000"/>
                  </a:schemeClr>
                </a:solidFill>
                <a:sym typeface="+mn-ea"/>
              </a:rPr>
              <a:t>module </a:t>
            </a:r>
            <a:r>
              <a:rPr lang="en-US" sz="2400">
                <a:solidFill>
                  <a:schemeClr val="accent1">
                    <a:lumMod val="75000"/>
                  </a:schemeClr>
                </a:solidFill>
                <a:sym typeface="+mn-ea"/>
              </a:rPr>
              <a:t>com.foo.bar {</a:t>
            </a:r>
            <a:endParaRPr lang="en-US" sz="2400">
              <a:solidFill>
                <a:schemeClr val="accent1">
                  <a:lumMod val="75000"/>
                </a:schemeClr>
              </a:solidFill>
              <a:sym typeface="+mn-ea"/>
            </a:endParaRPr>
          </a:p>
          <a:p>
            <a:pPr marL="457200" lvl="1" indent="0">
              <a:buNone/>
            </a:pPr>
            <a:r>
              <a:rPr lang="en-US" sz="2400">
                <a:solidFill>
                  <a:schemeClr val="accent1">
                    <a:lumMod val="75000"/>
                  </a:schemeClr>
                </a:solidFill>
                <a:sym typeface="+mn-ea"/>
              </a:rPr>
              <a:t>    </a:t>
            </a:r>
            <a:r>
              <a:rPr lang="en-US" sz="2400" b="1">
                <a:solidFill>
                  <a:schemeClr val="accent1">
                    <a:lumMod val="75000"/>
                  </a:schemeClr>
                </a:solidFill>
                <a:sym typeface="+mn-ea"/>
              </a:rPr>
              <a:t>requires </a:t>
            </a:r>
            <a:r>
              <a:rPr lang="en-US" sz="2400">
                <a:solidFill>
                  <a:schemeClr val="accent1">
                    <a:lumMod val="75000"/>
                  </a:schemeClr>
                </a:solidFill>
                <a:sym typeface="+mn-ea"/>
              </a:rPr>
              <a:t>org.baz.qux;</a:t>
            </a:r>
            <a:endParaRPr lang="en-US" sz="2400">
              <a:solidFill>
                <a:schemeClr val="accent1">
                  <a:lumMod val="75000"/>
                </a:schemeClr>
              </a:solidFill>
              <a:sym typeface="+mn-ea"/>
            </a:endParaRPr>
          </a:p>
          <a:p>
            <a:pPr marL="457200" lvl="1" indent="0">
              <a:buNone/>
            </a:pPr>
            <a:r>
              <a:rPr lang="en-US" sz="2400">
                <a:solidFill>
                  <a:schemeClr val="accent1">
                    <a:lumMod val="75000"/>
                  </a:schemeClr>
                </a:solidFill>
                <a:sym typeface="+mn-ea"/>
              </a:rPr>
              <a:t>    </a:t>
            </a:r>
            <a:r>
              <a:rPr lang="en-US" sz="2400" b="1">
                <a:solidFill>
                  <a:schemeClr val="accent1">
                    <a:lumMod val="75000"/>
                  </a:schemeClr>
                </a:solidFill>
                <a:sym typeface="+mn-ea"/>
              </a:rPr>
              <a:t>exports </a:t>
            </a:r>
            <a:r>
              <a:rPr lang="en-US" sz="2400">
                <a:solidFill>
                  <a:schemeClr val="accent1">
                    <a:lumMod val="75000"/>
                  </a:schemeClr>
                </a:solidFill>
                <a:sym typeface="+mn-ea"/>
              </a:rPr>
              <a:t>com.foo.bar.alpha;</a:t>
            </a:r>
            <a:endParaRPr lang="en-US" sz="2400">
              <a:solidFill>
                <a:schemeClr val="accent1">
                  <a:lumMod val="75000"/>
                </a:schemeClr>
              </a:solidFill>
              <a:sym typeface="+mn-ea"/>
            </a:endParaRPr>
          </a:p>
          <a:p>
            <a:pPr marL="457200" lvl="1" indent="0">
              <a:buNone/>
            </a:pPr>
            <a:r>
              <a:rPr lang="en-US" sz="2400">
                <a:solidFill>
                  <a:schemeClr val="accent1">
                    <a:lumMod val="75000"/>
                  </a:schemeClr>
                </a:solidFill>
                <a:sym typeface="+mn-ea"/>
              </a:rPr>
              <a:t>    </a:t>
            </a:r>
            <a:r>
              <a:rPr lang="en-US" sz="2400" b="1">
                <a:solidFill>
                  <a:schemeClr val="accent1">
                    <a:lumMod val="75000"/>
                  </a:schemeClr>
                </a:solidFill>
                <a:sym typeface="+mn-ea"/>
              </a:rPr>
              <a:t>exports </a:t>
            </a:r>
            <a:r>
              <a:rPr lang="en-US" sz="2400">
                <a:solidFill>
                  <a:schemeClr val="accent1">
                    <a:lumMod val="75000"/>
                  </a:schemeClr>
                </a:solidFill>
                <a:sym typeface="+mn-ea"/>
              </a:rPr>
              <a:t>com.foo.bar.beta;</a:t>
            </a:r>
            <a:endParaRPr lang="en-US" sz="2400">
              <a:solidFill>
                <a:schemeClr val="accent1">
                  <a:lumMod val="75000"/>
                </a:schemeClr>
              </a:solidFill>
              <a:sym typeface="+mn-ea"/>
            </a:endParaRPr>
          </a:p>
          <a:p>
            <a:pPr marL="457200" lvl="1" indent="0">
              <a:buNone/>
            </a:pPr>
            <a:r>
              <a:rPr lang="en-US" sz="2400">
                <a:solidFill>
                  <a:schemeClr val="accent1">
                    <a:lumMod val="75000"/>
                  </a:schemeClr>
                </a:solidFill>
                <a:sym typeface="+mn-ea"/>
              </a:rPr>
              <a:t>}</a:t>
            </a:r>
            <a:endParaRPr lang="en-US" sz="2400">
              <a:solidFill>
                <a:schemeClr val="accent1">
                  <a:lumMod val="75000"/>
                </a:schemeClr>
              </a:solidFill>
              <a:sym typeface="+mn-ea"/>
            </a:endParaRPr>
          </a:p>
          <a:p>
            <a:endParaRPr lang="en-US" sz="2400">
              <a:solidFill>
                <a:schemeClr val="accent1">
                  <a:lumMod val="75000"/>
                </a:schemeClr>
              </a:solidFill>
              <a:sym typeface="+mn-ea"/>
            </a:endParaRPr>
          </a:p>
        </p:txBody>
      </p:sp>
      <p:sp>
        <p:nvSpPr>
          <p:cNvPr id="5" name="Text Box 4"/>
          <p:cNvSpPr txBox="1"/>
          <p:nvPr/>
        </p:nvSpPr>
        <p:spPr>
          <a:xfrm>
            <a:off x="1295400" y="3350895"/>
            <a:ext cx="4584065" cy="2042160"/>
          </a:xfrm>
          <a:prstGeom prst="rect">
            <a:avLst/>
          </a:prstGeom>
          <a:noFill/>
        </p:spPr>
        <p:txBody>
          <a:bodyPr wrap="square" rtlCol="0">
            <a:spAutoFit/>
          </a:bodyPr>
          <a:p>
            <a:pPr marL="0" lvl="1"/>
            <a:r>
              <a:rPr lang="en-US" sz="2800">
                <a:sym typeface="+mn-ea"/>
              </a:rPr>
              <a:t>2. What does it require?</a:t>
            </a:r>
            <a:endParaRPr lang="en-US" sz="2800">
              <a:sym typeface="+mn-ea"/>
            </a:endParaRPr>
          </a:p>
          <a:p>
            <a:pPr marL="0" lvl="1"/>
            <a:endParaRPr lang="en-US" sz="2800">
              <a:sym typeface="+mn-ea"/>
            </a:endParaRPr>
          </a:p>
          <a:p>
            <a:pPr lvl="1"/>
            <a:r>
              <a:rPr lang="en-US" sz="2400" b="1">
                <a:solidFill>
                  <a:schemeClr val="accent1">
                    <a:lumMod val="75000"/>
                  </a:schemeClr>
                </a:solidFill>
                <a:sym typeface="+mn-ea"/>
              </a:rPr>
              <a:t>module </a:t>
            </a:r>
            <a:r>
              <a:rPr lang="en-US" sz="2400">
                <a:solidFill>
                  <a:schemeClr val="accent1">
                    <a:lumMod val="75000"/>
                  </a:schemeClr>
                </a:solidFill>
                <a:sym typeface="+mn-ea"/>
              </a:rPr>
              <a:t>com.foo.bar {</a:t>
            </a:r>
            <a:endParaRPr lang="en-US" sz="2400">
              <a:solidFill>
                <a:schemeClr val="accent1">
                  <a:lumMod val="75000"/>
                </a:schemeClr>
              </a:solidFill>
              <a:sym typeface="+mn-ea"/>
            </a:endParaRPr>
          </a:p>
          <a:p>
            <a:pPr marL="457200" lvl="1" indent="0">
              <a:buNone/>
            </a:pPr>
            <a:r>
              <a:rPr lang="en-US" sz="2400">
                <a:solidFill>
                  <a:schemeClr val="accent1">
                    <a:lumMod val="75000"/>
                  </a:schemeClr>
                </a:solidFill>
                <a:sym typeface="+mn-ea"/>
              </a:rPr>
              <a:t>     </a:t>
            </a:r>
            <a:r>
              <a:rPr lang="en-US" sz="2400" b="1">
                <a:solidFill>
                  <a:schemeClr val="accent1">
                    <a:lumMod val="75000"/>
                  </a:schemeClr>
                </a:solidFill>
                <a:sym typeface="+mn-ea"/>
              </a:rPr>
              <a:t>requires </a:t>
            </a:r>
            <a:r>
              <a:rPr lang="en-US" sz="2400">
                <a:solidFill>
                  <a:schemeClr val="accent1">
                    <a:lumMod val="75000"/>
                  </a:schemeClr>
                </a:solidFill>
                <a:sym typeface="+mn-ea"/>
              </a:rPr>
              <a:t>org.baz.qux;</a:t>
            </a:r>
            <a:endParaRPr lang="en-US" sz="2400">
              <a:solidFill>
                <a:schemeClr val="accent1">
                  <a:lumMod val="75000"/>
                </a:schemeClr>
              </a:solidFill>
              <a:sym typeface="+mn-ea"/>
            </a:endParaRPr>
          </a:p>
          <a:p>
            <a:pPr marL="457200" lvl="1" indent="0">
              <a:buNone/>
            </a:pPr>
            <a:r>
              <a:rPr lang="en-US" sz="2400">
                <a:solidFill>
                  <a:schemeClr val="accent1">
                    <a:lumMod val="75000"/>
                  </a:schemeClr>
                </a:solidFill>
                <a:sym typeface="+mn-ea"/>
              </a:rPr>
              <a:t>   }</a:t>
            </a:r>
            <a:endParaRPr lang="en-US" sz="2400">
              <a:solidFill>
                <a:schemeClr val="accent1">
                  <a:lumMod val="75000"/>
                </a:schemeClr>
              </a:solidFill>
              <a:sym typeface="+mn-ea"/>
            </a:endParaRPr>
          </a:p>
        </p:txBody>
      </p:sp>
      <p:sp>
        <p:nvSpPr>
          <p:cNvPr id="7" name="Text Box 6"/>
          <p:cNvSpPr txBox="1"/>
          <p:nvPr/>
        </p:nvSpPr>
        <p:spPr>
          <a:xfrm>
            <a:off x="1298448" y="1207008"/>
            <a:ext cx="4370705" cy="1310640"/>
          </a:xfrm>
          <a:prstGeom prst="rect">
            <a:avLst/>
          </a:prstGeom>
          <a:noFill/>
        </p:spPr>
        <p:txBody>
          <a:bodyPr wrap="square" rtlCol="0">
            <a:spAutoFit/>
          </a:bodyPr>
          <a:p>
            <a:pPr marL="0" lvl="1" indent="0" algn="l">
              <a:buNone/>
            </a:pPr>
            <a:r>
              <a:rPr lang="en-US" sz="2800">
                <a:sym typeface="+mn-ea"/>
              </a:rPr>
              <a:t>1. What is its name?</a:t>
            </a:r>
            <a:endParaRPr lang="en-US" sz="2800">
              <a:sym typeface="+mn-ea"/>
            </a:endParaRPr>
          </a:p>
          <a:p>
            <a:pPr marL="0" lvl="1" indent="0" algn="l">
              <a:buNone/>
            </a:pPr>
            <a:endParaRPr lang="en-US" sz="2800">
              <a:sym typeface="+mn-ea"/>
            </a:endParaRPr>
          </a:p>
          <a:p>
            <a:pPr marL="0" lvl="1" indent="0" algn="l">
              <a:buNone/>
            </a:pPr>
            <a:r>
              <a:rPr lang="en-US">
                <a:sym typeface="+mn-ea"/>
              </a:rPr>
              <a:t>   </a:t>
            </a:r>
            <a:r>
              <a:rPr lang="en-US" sz="2400" b="1">
                <a:solidFill>
                  <a:schemeClr val="accent1">
                    <a:lumMod val="75000"/>
                  </a:schemeClr>
                </a:solidFill>
                <a:sym typeface="+mn-ea"/>
              </a:rPr>
              <a:t>module</a:t>
            </a:r>
            <a:r>
              <a:rPr lang="en-US" sz="2400">
                <a:solidFill>
                  <a:schemeClr val="accent1">
                    <a:lumMod val="75000"/>
                  </a:schemeClr>
                </a:solidFill>
                <a:sym typeface="+mn-ea"/>
              </a:rPr>
              <a:t> com.foo.bar { }</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Define Module</a:t>
            </a:r>
            <a:endParaRPr lang="en-US"/>
          </a:p>
        </p:txBody>
      </p:sp>
      <p:sp>
        <p:nvSpPr>
          <p:cNvPr id="3" name="Content Placeholder 2"/>
          <p:cNvSpPr>
            <a:spLocks noGrp="1"/>
          </p:cNvSpPr>
          <p:nvPr>
            <p:ph idx="1"/>
          </p:nvPr>
        </p:nvSpPr>
        <p:spPr/>
        <p:txBody>
          <a:bodyPr/>
          <a:p>
            <a:r>
              <a:rPr lang="en-US" sz="2800"/>
              <a:t>module-info.java source file content:</a:t>
            </a:r>
            <a:endParaRPr lang="en-US" sz="2800"/>
          </a:p>
          <a:p>
            <a:pPr marL="0" indent="0">
              <a:buNone/>
            </a:pPr>
            <a:endParaRPr lang="en-US"/>
          </a:p>
          <a:p>
            <a:pPr marL="457200" lvl="1" indent="0">
              <a:buNone/>
            </a:pPr>
            <a:r>
              <a:rPr lang="en-US" sz="2800" b="1">
                <a:solidFill>
                  <a:schemeClr val="accent1">
                    <a:lumMod val="75000"/>
                  </a:schemeClr>
                </a:solidFill>
                <a:sym typeface="+mn-ea"/>
              </a:rPr>
              <a:t>module </a:t>
            </a:r>
            <a:r>
              <a:rPr lang="en-US" sz="2800">
                <a:solidFill>
                  <a:schemeClr val="accent1">
                    <a:lumMod val="75000"/>
                  </a:schemeClr>
                </a:solidFill>
                <a:sym typeface="+mn-ea"/>
              </a:rPr>
              <a:t>com.foo.bar {</a:t>
            </a:r>
            <a:endParaRPr lang="en-US" sz="2800">
              <a:solidFill>
                <a:schemeClr val="accent1">
                  <a:lumMod val="75000"/>
                </a:schemeClr>
              </a:solidFill>
              <a:sym typeface="+mn-ea"/>
            </a:endParaRPr>
          </a:p>
          <a:p>
            <a:pPr marL="457200" lvl="1" indent="0">
              <a:buNone/>
            </a:pPr>
            <a:r>
              <a:rPr lang="en-US" sz="2800">
                <a:solidFill>
                  <a:schemeClr val="accent1">
                    <a:lumMod val="75000"/>
                  </a:schemeClr>
                </a:solidFill>
                <a:sym typeface="+mn-ea"/>
              </a:rPr>
              <a:t>    </a:t>
            </a:r>
            <a:r>
              <a:rPr lang="en-US" sz="2800" b="1">
                <a:solidFill>
                  <a:schemeClr val="accent1">
                    <a:lumMod val="75000"/>
                  </a:schemeClr>
                </a:solidFill>
                <a:sym typeface="+mn-ea"/>
              </a:rPr>
              <a:t>requires </a:t>
            </a:r>
            <a:r>
              <a:rPr lang="en-US" sz="2800">
                <a:solidFill>
                  <a:schemeClr val="accent1">
                    <a:lumMod val="75000"/>
                  </a:schemeClr>
                </a:solidFill>
                <a:sym typeface="+mn-ea"/>
              </a:rPr>
              <a:t>org.baz.qux;</a:t>
            </a:r>
            <a:endParaRPr lang="en-US" sz="2800">
              <a:solidFill>
                <a:schemeClr val="accent1">
                  <a:lumMod val="75000"/>
                </a:schemeClr>
              </a:solidFill>
              <a:sym typeface="+mn-ea"/>
            </a:endParaRPr>
          </a:p>
          <a:p>
            <a:pPr marL="457200" lvl="1" indent="0">
              <a:buNone/>
            </a:pPr>
            <a:r>
              <a:rPr lang="en-US" sz="2800">
                <a:solidFill>
                  <a:schemeClr val="accent1">
                    <a:lumMod val="75000"/>
                  </a:schemeClr>
                </a:solidFill>
                <a:sym typeface="+mn-ea"/>
              </a:rPr>
              <a:t>    </a:t>
            </a:r>
            <a:r>
              <a:rPr lang="en-US" sz="2800" b="1">
                <a:solidFill>
                  <a:schemeClr val="accent1">
                    <a:lumMod val="75000"/>
                  </a:schemeClr>
                </a:solidFill>
                <a:sym typeface="+mn-ea"/>
              </a:rPr>
              <a:t>exports </a:t>
            </a:r>
            <a:r>
              <a:rPr lang="en-US" sz="2800">
                <a:solidFill>
                  <a:schemeClr val="accent1">
                    <a:lumMod val="75000"/>
                  </a:schemeClr>
                </a:solidFill>
                <a:sym typeface="+mn-ea"/>
              </a:rPr>
              <a:t>com.foo.bar.alpha;</a:t>
            </a:r>
            <a:endParaRPr lang="en-US" sz="2800">
              <a:solidFill>
                <a:schemeClr val="accent1">
                  <a:lumMod val="75000"/>
                </a:schemeClr>
              </a:solidFill>
              <a:sym typeface="+mn-ea"/>
            </a:endParaRPr>
          </a:p>
          <a:p>
            <a:pPr marL="457200" lvl="1" indent="0">
              <a:buNone/>
            </a:pPr>
            <a:r>
              <a:rPr lang="en-US" sz="2800">
                <a:solidFill>
                  <a:schemeClr val="accent1">
                    <a:lumMod val="75000"/>
                  </a:schemeClr>
                </a:solidFill>
                <a:sym typeface="+mn-ea"/>
              </a:rPr>
              <a:t>    </a:t>
            </a:r>
            <a:r>
              <a:rPr lang="en-US" sz="2800" b="1">
                <a:solidFill>
                  <a:schemeClr val="accent1">
                    <a:lumMod val="75000"/>
                  </a:schemeClr>
                </a:solidFill>
                <a:sym typeface="+mn-ea"/>
              </a:rPr>
              <a:t>exports </a:t>
            </a:r>
            <a:r>
              <a:rPr lang="en-US" sz="2800">
                <a:solidFill>
                  <a:schemeClr val="accent1">
                    <a:lumMod val="75000"/>
                  </a:schemeClr>
                </a:solidFill>
                <a:sym typeface="+mn-ea"/>
              </a:rPr>
              <a:t>com.foo.bar.beta;</a:t>
            </a:r>
            <a:endParaRPr lang="en-US" sz="2800">
              <a:solidFill>
                <a:schemeClr val="accent1">
                  <a:lumMod val="75000"/>
                </a:schemeClr>
              </a:solidFill>
              <a:sym typeface="+mn-ea"/>
            </a:endParaRPr>
          </a:p>
          <a:p>
            <a:pPr marL="457200" lvl="1" indent="0">
              <a:buNone/>
            </a:pPr>
            <a:r>
              <a:rPr lang="en-US" sz="2800">
                <a:solidFill>
                  <a:schemeClr val="accent1">
                    <a:lumMod val="75000"/>
                  </a:schemeClr>
                </a:solidFill>
                <a:sym typeface="+mn-ea"/>
              </a:rPr>
              <a:t>}</a:t>
            </a:r>
            <a:endParaRPr lang="en-US" sz="2800">
              <a:solidFill>
                <a:schemeClr val="accent1">
                  <a:lumMod val="75000"/>
                </a:schemeClr>
              </a:solidFill>
              <a:sym typeface="+mn-ea"/>
            </a:endParaRPr>
          </a:p>
          <a:p>
            <a:endParaRPr lang="en-US"/>
          </a:p>
          <a:p>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Define Module</a:t>
            </a:r>
            <a:endParaRPr lang="en-US"/>
          </a:p>
        </p:txBody>
      </p:sp>
      <p:sp>
        <p:nvSpPr>
          <p:cNvPr id="3" name="Content Placeholder 2"/>
          <p:cNvSpPr>
            <a:spLocks noGrp="1"/>
          </p:cNvSpPr>
          <p:nvPr>
            <p:ph idx="1"/>
          </p:nvPr>
        </p:nvSpPr>
        <p:spPr/>
        <p:txBody>
          <a:bodyPr/>
          <a:p>
            <a:r>
              <a:rPr lang="en-US" sz="2800"/>
              <a:t>Modular jar- regular jar with module-info.class in the top level directory</a:t>
            </a:r>
            <a:endParaRPr lang="en-US" sz="2800"/>
          </a:p>
          <a:p>
            <a:r>
              <a:rPr lang="en-US" sz="2800"/>
              <a:t>Module path - the folders where modules reside it is different than class path.</a:t>
            </a:r>
            <a:endParaRPr lang="en-US" sz="28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noChangeArrowheads="1"/>
          </p:cNvSpPr>
          <p:nvPr>
            <p:ph type="title"/>
          </p:nvPr>
        </p:nvSpPr>
        <p:spPr/>
        <p:txBody>
          <a:bodyPr/>
          <a:p>
            <a:r>
              <a:rPr lang="en-US"/>
              <a:t>Readability And Accessibility</a:t>
            </a:r>
            <a:endParaRPr lang="en-US"/>
          </a:p>
        </p:txBody>
      </p:sp>
      <p:sp>
        <p:nvSpPr>
          <p:cNvPr id="3" name="Text Placeholder 2"/>
          <p:cNvSpPr>
            <a:spLocks noGrp="1"/>
          </p:cNvSpPr>
          <p:nvPr>
            <p:ph type="body" idx="1"/>
          </p:nvPr>
        </p:nvSpPr>
        <p:spPr/>
        <p:txBody>
          <a:bodyPr/>
          <a:p>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4000">
                <a:sym typeface="+mn-ea"/>
              </a:rPr>
              <a:t>Readability - </a:t>
            </a:r>
            <a:r>
              <a:rPr lang="en-US" sz="4000"/>
              <a:t>Direct Readability</a:t>
            </a:r>
            <a:endParaRPr lang="en-US" sz="4000"/>
          </a:p>
        </p:txBody>
      </p:sp>
      <p:pic>
        <p:nvPicPr>
          <p:cNvPr id="5" name="Picture 1" descr="C:\Users\katerina\Desktop\download.png"/>
          <p:cNvPicPr>
            <a:picLocks noChangeAspect="1" noChangeArrowheads="1"/>
          </p:cNvPicPr>
          <p:nvPr>
            <p:ph idx="1"/>
          </p:nvPr>
        </p:nvPicPr>
        <p:blipFill>
          <a:blip r:embed="rId1"/>
          <a:srcRect/>
          <a:stretch>
            <a:fillRect/>
          </a:stretch>
        </p:blipFill>
        <p:spPr>
          <a:xfrm>
            <a:off x="810260" y="1782445"/>
            <a:ext cx="5937250" cy="2903220"/>
          </a:xfrm>
          <a:prstGeom prst="rect">
            <a:avLst/>
          </a:prstGeom>
          <a:noFill/>
          <a:ln w="9525">
            <a:noFill/>
            <a:miter lim="800000"/>
            <a:headEnd/>
            <a:tailEnd/>
          </a:ln>
        </p:spPr>
      </p:pic>
      <p:sp>
        <p:nvSpPr>
          <p:cNvPr id="6" name="Text Box 5"/>
          <p:cNvSpPr txBox="1"/>
          <p:nvPr/>
        </p:nvSpPr>
        <p:spPr>
          <a:xfrm>
            <a:off x="6016625" y="1213485"/>
            <a:ext cx="3965575" cy="1310640"/>
          </a:xfrm>
          <a:prstGeom prst="rect">
            <a:avLst/>
          </a:prstGeom>
          <a:noFill/>
        </p:spPr>
        <p:txBody>
          <a:bodyPr wrap="square" rtlCol="0">
            <a:spAutoFit/>
          </a:bodyPr>
          <a:p>
            <a:r>
              <a:rPr lang="en-US" sz="2000" b="1">
                <a:solidFill>
                  <a:schemeClr val="accent1"/>
                </a:solidFill>
                <a:effectLst>
                  <a:outerShdw blurRad="38100" dist="25400" dir="5400000" algn="ctr" rotWithShape="0">
                    <a:srgbClr val="6E747A">
                      <a:alpha val="43000"/>
                    </a:srgbClr>
                  </a:outerShdw>
                </a:effectLst>
              </a:rPr>
              <a:t>module </a:t>
            </a:r>
            <a:r>
              <a:rPr lang="en-US" sz="2000">
                <a:solidFill>
                  <a:schemeClr val="accent1"/>
                </a:solidFill>
                <a:effectLst>
                  <a:outerShdw blurRad="38100" dist="25400" dir="5400000" algn="ctr" rotWithShape="0">
                    <a:srgbClr val="6E747A">
                      <a:alpha val="43000"/>
                    </a:srgbClr>
                  </a:outerShdw>
                </a:effectLst>
              </a:rPr>
              <a:t>com.foo.app {</a:t>
            </a:r>
            <a:endParaRPr lang="en-US" sz="2000">
              <a:solidFill>
                <a:schemeClr val="accent1"/>
              </a:solidFill>
              <a:effectLst>
                <a:outerShdw blurRad="38100" dist="25400" dir="5400000" algn="ctr" rotWithShape="0">
                  <a:srgbClr val="6E747A">
                    <a:alpha val="43000"/>
                  </a:srgbClr>
                </a:outerShdw>
              </a:effectLst>
            </a:endParaRPr>
          </a:p>
          <a:p>
            <a:r>
              <a:rPr lang="en-US" sz="2000">
                <a:solidFill>
                  <a:schemeClr val="accent1"/>
                </a:solidFill>
                <a:effectLst>
                  <a:outerShdw blurRad="38100" dist="25400" dir="5400000" algn="ctr" rotWithShape="0">
                    <a:srgbClr val="6E747A">
                      <a:alpha val="43000"/>
                    </a:srgbClr>
                  </a:outerShdw>
                </a:effectLst>
              </a:rPr>
              <a:t>    </a:t>
            </a:r>
            <a:r>
              <a:rPr lang="en-US" sz="2000" b="1">
                <a:solidFill>
                  <a:schemeClr val="accent1"/>
                </a:solidFill>
                <a:effectLst>
                  <a:outerShdw blurRad="38100" dist="25400" dir="5400000" algn="ctr" rotWithShape="0">
                    <a:srgbClr val="6E747A">
                      <a:alpha val="43000"/>
                    </a:srgbClr>
                  </a:outerShdw>
                </a:effectLst>
              </a:rPr>
              <a:t>requires </a:t>
            </a:r>
            <a:r>
              <a:rPr lang="en-US" sz="2000">
                <a:solidFill>
                  <a:schemeClr val="accent1"/>
                </a:solidFill>
                <a:effectLst>
                  <a:outerShdw blurRad="38100" dist="25400" dir="5400000" algn="ctr" rotWithShape="0">
                    <a:srgbClr val="6E747A">
                      <a:alpha val="43000"/>
                    </a:srgbClr>
                  </a:outerShdw>
                </a:effectLst>
              </a:rPr>
              <a:t>com.foo.bar;</a:t>
            </a:r>
            <a:endParaRPr lang="en-US" sz="2000">
              <a:solidFill>
                <a:schemeClr val="accent1"/>
              </a:solidFill>
              <a:effectLst>
                <a:outerShdw blurRad="38100" dist="25400" dir="5400000" algn="ctr" rotWithShape="0">
                  <a:srgbClr val="6E747A">
                    <a:alpha val="43000"/>
                  </a:srgbClr>
                </a:outerShdw>
              </a:effectLst>
            </a:endParaRPr>
          </a:p>
          <a:p>
            <a:r>
              <a:rPr lang="en-US" sz="2000">
                <a:solidFill>
                  <a:schemeClr val="accent1"/>
                </a:solidFill>
                <a:effectLst>
                  <a:outerShdw blurRad="38100" dist="25400" dir="5400000" algn="ctr" rotWithShape="0">
                    <a:srgbClr val="6E747A">
                      <a:alpha val="43000"/>
                    </a:srgbClr>
                  </a:outerShdw>
                </a:effectLst>
              </a:rPr>
              <a:t>    </a:t>
            </a:r>
            <a:r>
              <a:rPr lang="en-US" sz="2000" b="1">
                <a:solidFill>
                  <a:schemeClr val="accent1"/>
                </a:solidFill>
                <a:effectLst>
                  <a:outerShdw blurRad="38100" dist="25400" dir="5400000" algn="ctr" rotWithShape="0">
                    <a:srgbClr val="6E747A">
                      <a:alpha val="43000"/>
                    </a:srgbClr>
                  </a:outerShdw>
                </a:effectLst>
              </a:rPr>
              <a:t>requires </a:t>
            </a:r>
            <a:r>
              <a:rPr lang="en-US" sz="2000">
                <a:solidFill>
                  <a:schemeClr val="accent1"/>
                </a:solidFill>
                <a:effectLst>
                  <a:outerShdw blurRad="38100" dist="25400" dir="5400000" algn="ctr" rotWithShape="0">
                    <a:srgbClr val="6E747A">
                      <a:alpha val="43000"/>
                    </a:srgbClr>
                  </a:outerShdw>
                </a:effectLst>
              </a:rPr>
              <a:t>java.sql;</a:t>
            </a:r>
            <a:endParaRPr lang="en-US" sz="2000">
              <a:solidFill>
                <a:schemeClr val="accent1"/>
              </a:solidFill>
              <a:effectLst>
                <a:outerShdw blurRad="38100" dist="25400" dir="5400000" algn="ctr" rotWithShape="0">
                  <a:srgbClr val="6E747A">
                    <a:alpha val="43000"/>
                  </a:srgbClr>
                </a:outerShdw>
              </a:effectLst>
            </a:endParaRPr>
          </a:p>
          <a:p>
            <a:r>
              <a:rPr lang="en-US" sz="2000">
                <a:solidFill>
                  <a:schemeClr val="accent1"/>
                </a:solidFill>
                <a:effectLst>
                  <a:outerShdw blurRad="38100" dist="25400" dir="5400000" algn="ctr" rotWithShape="0">
                    <a:srgbClr val="6E747A">
                      <a:alpha val="43000"/>
                    </a:srgbClr>
                  </a:outerShdw>
                </a:effectLst>
              </a:rPr>
              <a:t>}</a:t>
            </a:r>
            <a:endParaRPr lang="en-US" sz="2000">
              <a:solidFill>
                <a:schemeClr val="accent1"/>
              </a:solidFill>
              <a:effectLst>
                <a:outerShdw blurRad="38100" dist="25400" dir="5400000" algn="ctr" rotWithShape="0">
                  <a:srgbClr val="6E747A">
                    <a:alpha val="43000"/>
                  </a:srgbClr>
                </a:outerShdw>
              </a:effectLst>
            </a:endParaRPr>
          </a:p>
        </p:txBody>
      </p:sp>
      <p:sp>
        <p:nvSpPr>
          <p:cNvPr id="7" name="Text Box 6"/>
          <p:cNvSpPr txBox="1"/>
          <p:nvPr/>
        </p:nvSpPr>
        <p:spPr>
          <a:xfrm>
            <a:off x="8301355" y="2254885"/>
            <a:ext cx="3637280" cy="1615440"/>
          </a:xfrm>
          <a:prstGeom prst="rect">
            <a:avLst/>
          </a:prstGeom>
          <a:noFill/>
        </p:spPr>
        <p:txBody>
          <a:bodyPr wrap="square" rtlCol="0">
            <a:spAutoFit/>
          </a:bodyPr>
          <a:p>
            <a:r>
              <a:rPr lang="en-US" sz="2000" b="1">
                <a:solidFill>
                  <a:schemeClr val="accent1"/>
                </a:solidFill>
                <a:effectLst>
                  <a:outerShdw blurRad="38100" dist="25400" dir="5400000" algn="ctr" rotWithShape="0">
                    <a:srgbClr val="6E747A">
                      <a:alpha val="43000"/>
                    </a:srgbClr>
                  </a:outerShdw>
                </a:effectLst>
              </a:rPr>
              <a:t>module </a:t>
            </a:r>
            <a:r>
              <a:rPr lang="en-US" sz="2000">
                <a:solidFill>
                  <a:schemeClr val="accent1"/>
                </a:solidFill>
                <a:effectLst>
                  <a:outerShdw blurRad="38100" dist="25400" dir="5400000" algn="ctr" rotWithShape="0">
                    <a:srgbClr val="6E747A">
                      <a:alpha val="43000"/>
                    </a:srgbClr>
                  </a:outerShdw>
                </a:effectLst>
              </a:rPr>
              <a:t>com.foo.bar {</a:t>
            </a:r>
            <a:endParaRPr lang="en-US" sz="2000">
              <a:solidFill>
                <a:schemeClr val="accent1"/>
              </a:solidFill>
              <a:effectLst>
                <a:outerShdw blurRad="38100" dist="25400" dir="5400000" algn="ctr" rotWithShape="0">
                  <a:srgbClr val="6E747A">
                    <a:alpha val="43000"/>
                  </a:srgbClr>
                </a:outerShdw>
              </a:effectLst>
            </a:endParaRPr>
          </a:p>
          <a:p>
            <a:r>
              <a:rPr lang="en-US" sz="2000">
                <a:solidFill>
                  <a:schemeClr val="accent1"/>
                </a:solidFill>
                <a:effectLst>
                  <a:outerShdw blurRad="38100" dist="25400" dir="5400000" algn="ctr" rotWithShape="0">
                    <a:srgbClr val="6E747A">
                      <a:alpha val="43000"/>
                    </a:srgbClr>
                  </a:outerShdw>
                </a:effectLst>
              </a:rPr>
              <a:t>    </a:t>
            </a:r>
            <a:r>
              <a:rPr lang="en-US" sz="2000" b="1">
                <a:solidFill>
                  <a:schemeClr val="accent1"/>
                </a:solidFill>
                <a:effectLst>
                  <a:outerShdw blurRad="38100" dist="25400" dir="5400000" algn="ctr" rotWithShape="0">
                    <a:srgbClr val="6E747A">
                      <a:alpha val="43000"/>
                    </a:srgbClr>
                  </a:outerShdw>
                </a:effectLst>
              </a:rPr>
              <a:t>requires </a:t>
            </a:r>
            <a:r>
              <a:rPr lang="en-US" sz="2000">
                <a:solidFill>
                  <a:schemeClr val="accent1"/>
                </a:solidFill>
                <a:effectLst>
                  <a:outerShdw blurRad="38100" dist="25400" dir="5400000" algn="ctr" rotWithShape="0">
                    <a:srgbClr val="6E747A">
                      <a:alpha val="43000"/>
                    </a:srgbClr>
                  </a:outerShdw>
                </a:effectLst>
              </a:rPr>
              <a:t>org.baz.qux;</a:t>
            </a:r>
            <a:endParaRPr lang="en-US" sz="2000">
              <a:solidFill>
                <a:schemeClr val="accent1"/>
              </a:solidFill>
              <a:effectLst>
                <a:outerShdw blurRad="38100" dist="25400" dir="5400000" algn="ctr" rotWithShape="0">
                  <a:srgbClr val="6E747A">
                    <a:alpha val="43000"/>
                  </a:srgbClr>
                </a:outerShdw>
              </a:effectLst>
            </a:endParaRPr>
          </a:p>
          <a:p>
            <a:r>
              <a:rPr lang="en-US" sz="2000">
                <a:solidFill>
                  <a:schemeClr val="accent1"/>
                </a:solidFill>
                <a:effectLst>
                  <a:outerShdw blurRad="38100" dist="25400" dir="5400000" algn="ctr" rotWithShape="0">
                    <a:srgbClr val="6E747A">
                      <a:alpha val="43000"/>
                    </a:srgbClr>
                  </a:outerShdw>
                </a:effectLst>
              </a:rPr>
              <a:t>    </a:t>
            </a:r>
            <a:r>
              <a:rPr lang="en-US" sz="2000" b="1">
                <a:solidFill>
                  <a:schemeClr val="accent1"/>
                </a:solidFill>
                <a:effectLst>
                  <a:outerShdw blurRad="38100" dist="25400" dir="5400000" algn="ctr" rotWithShape="0">
                    <a:srgbClr val="6E747A">
                      <a:alpha val="43000"/>
                    </a:srgbClr>
                  </a:outerShdw>
                </a:effectLst>
              </a:rPr>
              <a:t>exports</a:t>
            </a:r>
            <a:r>
              <a:rPr lang="en-US" sz="2000">
                <a:solidFill>
                  <a:schemeClr val="accent1"/>
                </a:solidFill>
                <a:effectLst>
                  <a:outerShdw blurRad="38100" dist="25400" dir="5400000" algn="ctr" rotWithShape="0">
                    <a:srgbClr val="6E747A">
                      <a:alpha val="43000"/>
                    </a:srgbClr>
                  </a:outerShdw>
                </a:effectLst>
              </a:rPr>
              <a:t> com.foo.bar.alpha;</a:t>
            </a:r>
            <a:endParaRPr lang="en-US" sz="2000">
              <a:solidFill>
                <a:schemeClr val="accent1"/>
              </a:solidFill>
              <a:effectLst>
                <a:outerShdw blurRad="38100" dist="25400" dir="5400000" algn="ctr" rotWithShape="0">
                  <a:srgbClr val="6E747A">
                    <a:alpha val="43000"/>
                  </a:srgbClr>
                </a:outerShdw>
              </a:effectLst>
            </a:endParaRPr>
          </a:p>
          <a:p>
            <a:r>
              <a:rPr lang="en-US" sz="2000">
                <a:solidFill>
                  <a:schemeClr val="accent1"/>
                </a:solidFill>
                <a:effectLst>
                  <a:outerShdw blurRad="38100" dist="25400" dir="5400000" algn="ctr" rotWithShape="0">
                    <a:srgbClr val="6E747A">
                      <a:alpha val="43000"/>
                    </a:srgbClr>
                  </a:outerShdw>
                </a:effectLst>
              </a:rPr>
              <a:t>    </a:t>
            </a:r>
            <a:r>
              <a:rPr lang="en-US" sz="2000" b="1">
                <a:solidFill>
                  <a:schemeClr val="accent1"/>
                </a:solidFill>
                <a:effectLst>
                  <a:outerShdw blurRad="38100" dist="25400" dir="5400000" algn="ctr" rotWithShape="0">
                    <a:srgbClr val="6E747A">
                      <a:alpha val="43000"/>
                    </a:srgbClr>
                  </a:outerShdw>
                </a:effectLst>
              </a:rPr>
              <a:t>exports </a:t>
            </a:r>
            <a:r>
              <a:rPr lang="en-US" sz="2000">
                <a:solidFill>
                  <a:schemeClr val="accent1"/>
                </a:solidFill>
                <a:effectLst>
                  <a:outerShdw blurRad="38100" dist="25400" dir="5400000" algn="ctr" rotWithShape="0">
                    <a:srgbClr val="6E747A">
                      <a:alpha val="43000"/>
                    </a:srgbClr>
                  </a:outerShdw>
                </a:effectLst>
              </a:rPr>
              <a:t>com.foo.bar.beta;</a:t>
            </a:r>
            <a:endParaRPr lang="en-US" sz="2000">
              <a:solidFill>
                <a:schemeClr val="accent1"/>
              </a:solidFill>
              <a:effectLst>
                <a:outerShdw blurRad="38100" dist="25400" dir="5400000" algn="ctr" rotWithShape="0">
                  <a:srgbClr val="6E747A">
                    <a:alpha val="43000"/>
                  </a:srgbClr>
                </a:outerShdw>
              </a:effectLst>
            </a:endParaRPr>
          </a:p>
          <a:p>
            <a:r>
              <a:rPr lang="en-US" sz="2000">
                <a:solidFill>
                  <a:schemeClr val="accent1"/>
                </a:solidFill>
                <a:effectLst>
                  <a:outerShdw blurRad="38100" dist="25400" dir="5400000" algn="ctr" rotWithShape="0">
                    <a:srgbClr val="6E747A">
                      <a:alpha val="43000"/>
                    </a:srgbClr>
                  </a:outerShdw>
                </a:effectLst>
              </a:rPr>
              <a:t>}</a:t>
            </a:r>
            <a:endParaRPr lang="en-US" sz="2000">
              <a:solidFill>
                <a:schemeClr val="accent1"/>
              </a:solidFill>
              <a:effectLst>
                <a:outerShdw blurRad="38100" dist="25400" dir="5400000" algn="ctr" rotWithShape="0">
                  <a:srgbClr val="6E747A">
                    <a:alpha val="43000"/>
                  </a:srgbClr>
                </a:outerShdw>
              </a:effectLst>
            </a:endParaRPr>
          </a:p>
        </p:txBody>
      </p:sp>
      <p:sp>
        <p:nvSpPr>
          <p:cNvPr id="8" name="Text Box 7"/>
          <p:cNvSpPr txBox="1"/>
          <p:nvPr/>
        </p:nvSpPr>
        <p:spPr>
          <a:xfrm>
            <a:off x="6747510" y="3962400"/>
            <a:ext cx="4251960" cy="2225040"/>
          </a:xfrm>
          <a:prstGeom prst="rect">
            <a:avLst/>
          </a:prstGeom>
          <a:noFill/>
        </p:spPr>
        <p:txBody>
          <a:bodyPr wrap="square" rtlCol="0">
            <a:spAutoFit/>
          </a:bodyPr>
          <a:p>
            <a:r>
              <a:rPr lang="en-US" sz="2000" b="1">
                <a:solidFill>
                  <a:schemeClr val="accent1"/>
                </a:solidFill>
                <a:effectLst>
                  <a:outerShdw blurRad="38100" dist="25400" dir="5400000" algn="ctr" rotWithShape="0">
                    <a:srgbClr val="6E747A">
                      <a:alpha val="43000"/>
                    </a:srgbClr>
                  </a:outerShdw>
                </a:effectLst>
              </a:rPr>
              <a:t>module </a:t>
            </a:r>
            <a:r>
              <a:rPr lang="en-US" sz="2000">
                <a:solidFill>
                  <a:schemeClr val="accent1"/>
                </a:solidFill>
                <a:effectLst>
                  <a:outerShdw blurRad="38100" dist="25400" dir="5400000" algn="ctr" rotWithShape="0">
                    <a:srgbClr val="6E747A">
                      <a:alpha val="43000"/>
                    </a:srgbClr>
                  </a:outerShdw>
                </a:effectLst>
              </a:rPr>
              <a:t>java.sql {</a:t>
            </a:r>
            <a:endParaRPr lang="en-US" sz="2000">
              <a:solidFill>
                <a:schemeClr val="accent1"/>
              </a:solidFill>
              <a:effectLst>
                <a:outerShdw blurRad="38100" dist="25400" dir="5400000" algn="ctr" rotWithShape="0">
                  <a:srgbClr val="6E747A">
                    <a:alpha val="43000"/>
                  </a:srgbClr>
                </a:outerShdw>
              </a:effectLst>
            </a:endParaRPr>
          </a:p>
          <a:p>
            <a:r>
              <a:rPr lang="en-US" sz="2000">
                <a:solidFill>
                  <a:schemeClr val="accent1"/>
                </a:solidFill>
                <a:effectLst>
                  <a:outerShdw blurRad="38100" dist="25400" dir="5400000" algn="ctr" rotWithShape="0">
                    <a:srgbClr val="6E747A">
                      <a:alpha val="43000"/>
                    </a:srgbClr>
                  </a:outerShdw>
                </a:effectLst>
              </a:rPr>
              <a:t>    </a:t>
            </a:r>
            <a:r>
              <a:rPr lang="en-US" sz="2000" b="1">
                <a:solidFill>
                  <a:schemeClr val="accent1"/>
                </a:solidFill>
                <a:effectLst>
                  <a:outerShdw blurRad="38100" dist="25400" dir="5400000" algn="ctr" rotWithShape="0">
                    <a:srgbClr val="6E747A">
                      <a:alpha val="43000"/>
                    </a:srgbClr>
                  </a:outerShdw>
                </a:effectLst>
              </a:rPr>
              <a:t>requires </a:t>
            </a:r>
            <a:r>
              <a:rPr lang="en-US" sz="2000">
                <a:solidFill>
                  <a:schemeClr val="accent1"/>
                </a:solidFill>
                <a:effectLst>
                  <a:outerShdw blurRad="38100" dist="25400" dir="5400000" algn="ctr" rotWithShape="0">
                    <a:srgbClr val="6E747A">
                      <a:alpha val="43000"/>
                    </a:srgbClr>
                  </a:outerShdw>
                </a:effectLst>
              </a:rPr>
              <a:t>java.logging;</a:t>
            </a:r>
            <a:endParaRPr lang="en-US" sz="2000">
              <a:solidFill>
                <a:schemeClr val="accent1"/>
              </a:solidFill>
              <a:effectLst>
                <a:outerShdw blurRad="38100" dist="25400" dir="5400000" algn="ctr" rotWithShape="0">
                  <a:srgbClr val="6E747A">
                    <a:alpha val="43000"/>
                  </a:srgbClr>
                </a:outerShdw>
              </a:effectLst>
            </a:endParaRPr>
          </a:p>
          <a:p>
            <a:r>
              <a:rPr lang="en-US" sz="2000">
                <a:solidFill>
                  <a:schemeClr val="accent1"/>
                </a:solidFill>
                <a:effectLst>
                  <a:outerShdw blurRad="38100" dist="25400" dir="5400000" algn="ctr" rotWithShape="0">
                    <a:srgbClr val="6E747A">
                      <a:alpha val="43000"/>
                    </a:srgbClr>
                  </a:outerShdw>
                </a:effectLst>
              </a:rPr>
              <a:t>    </a:t>
            </a:r>
            <a:r>
              <a:rPr lang="en-US" sz="2000" b="1">
                <a:solidFill>
                  <a:schemeClr val="accent1"/>
                </a:solidFill>
                <a:effectLst>
                  <a:outerShdw blurRad="38100" dist="25400" dir="5400000" algn="ctr" rotWithShape="0">
                    <a:srgbClr val="6E747A">
                      <a:alpha val="43000"/>
                    </a:srgbClr>
                  </a:outerShdw>
                </a:effectLst>
              </a:rPr>
              <a:t>requires </a:t>
            </a:r>
            <a:r>
              <a:rPr lang="en-US" sz="2000">
                <a:solidFill>
                  <a:schemeClr val="accent1"/>
                </a:solidFill>
                <a:effectLst>
                  <a:outerShdw blurRad="38100" dist="25400" dir="5400000" algn="ctr" rotWithShape="0">
                    <a:srgbClr val="6E747A">
                      <a:alpha val="43000"/>
                    </a:srgbClr>
                  </a:outerShdw>
                </a:effectLst>
              </a:rPr>
              <a:t>java.xml;</a:t>
            </a:r>
            <a:endParaRPr lang="en-US" sz="2000">
              <a:solidFill>
                <a:schemeClr val="accent1"/>
              </a:solidFill>
              <a:effectLst>
                <a:outerShdw blurRad="38100" dist="25400" dir="5400000" algn="ctr" rotWithShape="0">
                  <a:srgbClr val="6E747A">
                    <a:alpha val="43000"/>
                  </a:srgbClr>
                </a:outerShdw>
              </a:effectLst>
            </a:endParaRPr>
          </a:p>
          <a:p>
            <a:r>
              <a:rPr lang="en-US" sz="2000">
                <a:solidFill>
                  <a:schemeClr val="accent1"/>
                </a:solidFill>
                <a:effectLst>
                  <a:outerShdw blurRad="38100" dist="25400" dir="5400000" algn="ctr" rotWithShape="0">
                    <a:srgbClr val="6E747A">
                      <a:alpha val="43000"/>
                    </a:srgbClr>
                  </a:outerShdw>
                </a:effectLst>
              </a:rPr>
              <a:t>    </a:t>
            </a:r>
            <a:r>
              <a:rPr lang="en-US" sz="2000" b="1">
                <a:solidFill>
                  <a:schemeClr val="accent1"/>
                </a:solidFill>
                <a:effectLst>
                  <a:outerShdw blurRad="38100" dist="25400" dir="5400000" algn="ctr" rotWithShape="0">
                    <a:srgbClr val="6E747A">
                      <a:alpha val="43000"/>
                    </a:srgbClr>
                  </a:outerShdw>
                </a:effectLst>
              </a:rPr>
              <a:t>exports </a:t>
            </a:r>
            <a:r>
              <a:rPr lang="en-US" sz="2000">
                <a:solidFill>
                  <a:schemeClr val="accent1"/>
                </a:solidFill>
                <a:effectLst>
                  <a:outerShdw blurRad="38100" dist="25400" dir="5400000" algn="ctr" rotWithShape="0">
                    <a:srgbClr val="6E747A">
                      <a:alpha val="43000"/>
                    </a:srgbClr>
                  </a:outerShdw>
                </a:effectLst>
              </a:rPr>
              <a:t>java.sql;</a:t>
            </a:r>
            <a:endParaRPr lang="en-US" sz="2000">
              <a:solidFill>
                <a:schemeClr val="accent1"/>
              </a:solidFill>
              <a:effectLst>
                <a:outerShdw blurRad="38100" dist="25400" dir="5400000" algn="ctr" rotWithShape="0">
                  <a:srgbClr val="6E747A">
                    <a:alpha val="43000"/>
                  </a:srgbClr>
                </a:outerShdw>
              </a:effectLst>
            </a:endParaRPr>
          </a:p>
          <a:p>
            <a:r>
              <a:rPr lang="en-US" sz="2000">
                <a:solidFill>
                  <a:schemeClr val="accent1"/>
                </a:solidFill>
                <a:effectLst>
                  <a:outerShdw blurRad="38100" dist="25400" dir="5400000" algn="ctr" rotWithShape="0">
                    <a:srgbClr val="6E747A">
                      <a:alpha val="43000"/>
                    </a:srgbClr>
                  </a:outerShdw>
                </a:effectLst>
              </a:rPr>
              <a:t>    </a:t>
            </a:r>
            <a:r>
              <a:rPr lang="en-US" sz="2000" b="1">
                <a:solidFill>
                  <a:schemeClr val="accent1"/>
                </a:solidFill>
                <a:effectLst>
                  <a:outerShdw blurRad="38100" dist="25400" dir="5400000" algn="ctr" rotWithShape="0">
                    <a:srgbClr val="6E747A">
                      <a:alpha val="43000"/>
                    </a:srgbClr>
                  </a:outerShdw>
                </a:effectLst>
              </a:rPr>
              <a:t>exports </a:t>
            </a:r>
            <a:r>
              <a:rPr lang="en-US" sz="2000">
                <a:solidFill>
                  <a:schemeClr val="accent1"/>
                </a:solidFill>
                <a:effectLst>
                  <a:outerShdw blurRad="38100" dist="25400" dir="5400000" algn="ctr" rotWithShape="0">
                    <a:srgbClr val="6E747A">
                      <a:alpha val="43000"/>
                    </a:srgbClr>
                  </a:outerShdw>
                </a:effectLst>
              </a:rPr>
              <a:t>javax.sql;</a:t>
            </a:r>
            <a:endParaRPr lang="en-US" sz="2000">
              <a:solidFill>
                <a:schemeClr val="accent1"/>
              </a:solidFill>
              <a:effectLst>
                <a:outerShdw blurRad="38100" dist="25400" dir="5400000" algn="ctr" rotWithShape="0">
                  <a:srgbClr val="6E747A">
                    <a:alpha val="43000"/>
                  </a:srgbClr>
                </a:outerShdw>
              </a:effectLst>
            </a:endParaRPr>
          </a:p>
          <a:p>
            <a:r>
              <a:rPr lang="en-US" sz="2000">
                <a:solidFill>
                  <a:schemeClr val="accent1"/>
                </a:solidFill>
                <a:effectLst>
                  <a:outerShdw blurRad="38100" dist="25400" dir="5400000" algn="ctr" rotWithShape="0">
                    <a:srgbClr val="6E747A">
                      <a:alpha val="43000"/>
                    </a:srgbClr>
                  </a:outerShdw>
                </a:effectLst>
              </a:rPr>
              <a:t>    </a:t>
            </a:r>
            <a:r>
              <a:rPr lang="en-US" sz="2000" b="1">
                <a:solidFill>
                  <a:schemeClr val="accent1"/>
                </a:solidFill>
                <a:effectLst>
                  <a:outerShdw blurRad="38100" dist="25400" dir="5400000" algn="ctr" rotWithShape="0">
                    <a:srgbClr val="6E747A">
                      <a:alpha val="43000"/>
                    </a:srgbClr>
                  </a:outerShdw>
                </a:effectLst>
              </a:rPr>
              <a:t>exports </a:t>
            </a:r>
            <a:r>
              <a:rPr lang="en-US" sz="2000">
                <a:solidFill>
                  <a:schemeClr val="accent1"/>
                </a:solidFill>
                <a:effectLst>
                  <a:outerShdw blurRad="38100" dist="25400" dir="5400000" algn="ctr" rotWithShape="0">
                    <a:srgbClr val="6E747A">
                      <a:alpha val="43000"/>
                    </a:srgbClr>
                  </a:outerShdw>
                </a:effectLst>
              </a:rPr>
              <a:t>javax.transaction.xa;</a:t>
            </a:r>
            <a:endParaRPr lang="en-US" sz="2000">
              <a:solidFill>
                <a:schemeClr val="accent1"/>
              </a:solidFill>
              <a:effectLst>
                <a:outerShdw blurRad="38100" dist="25400" dir="5400000" algn="ctr" rotWithShape="0">
                  <a:srgbClr val="6E747A">
                    <a:alpha val="43000"/>
                  </a:srgbClr>
                </a:outerShdw>
              </a:effectLst>
            </a:endParaRPr>
          </a:p>
          <a:p>
            <a:r>
              <a:rPr lang="en-US" sz="2000">
                <a:solidFill>
                  <a:schemeClr val="accent1"/>
                </a:solidFill>
                <a:effectLst>
                  <a:outerShdw blurRad="38100" dist="25400" dir="5400000" algn="ctr" rotWithShape="0">
                    <a:srgbClr val="6E747A">
                      <a:alpha val="43000"/>
                    </a:srgbClr>
                  </a:outerShdw>
                </a:effectLst>
              </a:rPr>
              <a:t>}</a:t>
            </a:r>
            <a:endParaRPr lang="en-US" sz="2000">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4000"/>
              <a:t>Readability - </a:t>
            </a:r>
            <a:r>
              <a:rPr lang="en-US" sz="4000">
                <a:sym typeface="+mn-ea"/>
              </a:rPr>
              <a:t>Implied Readability</a:t>
            </a:r>
            <a:endParaRPr lang="en-US" sz="4000"/>
          </a:p>
        </p:txBody>
      </p:sp>
      <p:sp>
        <p:nvSpPr>
          <p:cNvPr id="4" name="Text Box 3"/>
          <p:cNvSpPr txBox="1"/>
          <p:nvPr/>
        </p:nvSpPr>
        <p:spPr>
          <a:xfrm>
            <a:off x="6333490" y="3366135"/>
            <a:ext cx="4740910" cy="2225040"/>
          </a:xfrm>
          <a:prstGeom prst="rect">
            <a:avLst/>
          </a:prstGeom>
          <a:noFill/>
        </p:spPr>
        <p:txBody>
          <a:bodyPr wrap="square" rtlCol="0">
            <a:spAutoFit/>
          </a:bodyPr>
          <a:p>
            <a:r>
              <a:rPr lang="en-US" sz="2000" b="1">
                <a:solidFill>
                  <a:schemeClr val="accent1"/>
                </a:solidFill>
                <a:effectLst>
                  <a:outerShdw blurRad="38100" dist="25400" dir="5400000" algn="ctr" rotWithShape="0">
                    <a:srgbClr val="6E747A">
                      <a:alpha val="43000"/>
                    </a:srgbClr>
                  </a:outerShdw>
                </a:effectLst>
              </a:rPr>
              <a:t>module </a:t>
            </a:r>
            <a:r>
              <a:rPr lang="en-US" sz="2000">
                <a:solidFill>
                  <a:schemeClr val="accent1"/>
                </a:solidFill>
                <a:effectLst>
                  <a:outerShdw blurRad="38100" dist="25400" dir="5400000" algn="ctr" rotWithShape="0">
                    <a:srgbClr val="6E747A">
                      <a:alpha val="43000"/>
                    </a:srgbClr>
                  </a:outerShdw>
                </a:effectLst>
              </a:rPr>
              <a:t>java.sql {</a:t>
            </a:r>
            <a:endParaRPr lang="en-US" sz="2000">
              <a:solidFill>
                <a:schemeClr val="accent1"/>
              </a:solidFill>
              <a:effectLst>
                <a:outerShdw blurRad="38100" dist="25400" dir="5400000" algn="ctr" rotWithShape="0">
                  <a:srgbClr val="6E747A">
                    <a:alpha val="43000"/>
                  </a:srgbClr>
                </a:outerShdw>
              </a:effectLst>
            </a:endParaRPr>
          </a:p>
          <a:p>
            <a:r>
              <a:rPr lang="en-US" sz="2000">
                <a:solidFill>
                  <a:schemeClr val="accent1"/>
                </a:solidFill>
                <a:effectLst>
                  <a:outerShdw blurRad="38100" dist="25400" dir="5400000" algn="ctr" rotWithShape="0">
                    <a:srgbClr val="6E747A">
                      <a:alpha val="43000"/>
                    </a:srgbClr>
                  </a:outerShdw>
                </a:effectLst>
              </a:rPr>
              <a:t>    </a:t>
            </a:r>
            <a:r>
              <a:rPr lang="en-US" sz="2000" b="1">
                <a:solidFill>
                  <a:schemeClr val="accent1"/>
                </a:solidFill>
                <a:effectLst>
                  <a:outerShdw blurRad="38100" dist="25400" dir="5400000" algn="ctr" rotWithShape="0">
                    <a:srgbClr val="6E747A">
                      <a:alpha val="43000"/>
                    </a:srgbClr>
                  </a:outerShdw>
                </a:effectLst>
              </a:rPr>
              <a:t>requires transitive </a:t>
            </a:r>
            <a:r>
              <a:rPr lang="en-US" sz="2000">
                <a:solidFill>
                  <a:schemeClr val="accent1"/>
                </a:solidFill>
                <a:effectLst>
                  <a:outerShdw blurRad="38100" dist="25400" dir="5400000" algn="ctr" rotWithShape="0">
                    <a:srgbClr val="6E747A">
                      <a:alpha val="43000"/>
                    </a:srgbClr>
                  </a:outerShdw>
                </a:effectLst>
              </a:rPr>
              <a:t>java.logging;</a:t>
            </a:r>
            <a:endParaRPr lang="en-US" sz="2000">
              <a:solidFill>
                <a:schemeClr val="accent1"/>
              </a:solidFill>
              <a:effectLst>
                <a:outerShdw blurRad="38100" dist="25400" dir="5400000" algn="ctr" rotWithShape="0">
                  <a:srgbClr val="6E747A">
                    <a:alpha val="43000"/>
                  </a:srgbClr>
                </a:outerShdw>
              </a:effectLst>
            </a:endParaRPr>
          </a:p>
          <a:p>
            <a:r>
              <a:rPr lang="en-US" sz="2000">
                <a:solidFill>
                  <a:schemeClr val="accent1"/>
                </a:solidFill>
                <a:effectLst>
                  <a:outerShdw blurRad="38100" dist="25400" dir="5400000" algn="ctr" rotWithShape="0">
                    <a:srgbClr val="6E747A">
                      <a:alpha val="43000"/>
                    </a:srgbClr>
                  </a:outerShdw>
                </a:effectLst>
              </a:rPr>
              <a:t>    </a:t>
            </a:r>
            <a:r>
              <a:rPr lang="en-US" sz="2000" b="1">
                <a:solidFill>
                  <a:schemeClr val="accent1"/>
                </a:solidFill>
                <a:effectLst>
                  <a:outerShdw blurRad="38100" dist="25400" dir="5400000" algn="ctr" rotWithShape="0">
                    <a:srgbClr val="6E747A">
                      <a:alpha val="43000"/>
                    </a:srgbClr>
                  </a:outerShdw>
                </a:effectLst>
              </a:rPr>
              <a:t>requires </a:t>
            </a:r>
            <a:r>
              <a:rPr lang="en-US" sz="2000" b="1">
                <a:solidFill>
                  <a:schemeClr val="accent1"/>
                </a:solidFill>
                <a:effectLst>
                  <a:outerShdw blurRad="38100" dist="25400" dir="5400000" algn="ctr" rotWithShape="0">
                    <a:srgbClr val="6E747A">
                      <a:alpha val="43000"/>
                    </a:srgbClr>
                  </a:outerShdw>
                </a:effectLst>
                <a:sym typeface="+mn-ea"/>
              </a:rPr>
              <a:t>transitive </a:t>
            </a:r>
            <a:r>
              <a:rPr lang="en-US" sz="2000">
                <a:solidFill>
                  <a:schemeClr val="accent1"/>
                </a:solidFill>
                <a:effectLst>
                  <a:outerShdw blurRad="38100" dist="25400" dir="5400000" algn="ctr" rotWithShape="0">
                    <a:srgbClr val="6E747A">
                      <a:alpha val="43000"/>
                    </a:srgbClr>
                  </a:outerShdw>
                </a:effectLst>
              </a:rPr>
              <a:t>java.xml;</a:t>
            </a:r>
            <a:endParaRPr lang="en-US" sz="2000">
              <a:solidFill>
                <a:schemeClr val="accent1"/>
              </a:solidFill>
              <a:effectLst>
                <a:outerShdw blurRad="38100" dist="25400" dir="5400000" algn="ctr" rotWithShape="0">
                  <a:srgbClr val="6E747A">
                    <a:alpha val="43000"/>
                  </a:srgbClr>
                </a:outerShdw>
              </a:effectLst>
            </a:endParaRPr>
          </a:p>
          <a:p>
            <a:r>
              <a:rPr lang="en-US" sz="2000">
                <a:solidFill>
                  <a:schemeClr val="accent1"/>
                </a:solidFill>
                <a:effectLst>
                  <a:outerShdw blurRad="38100" dist="25400" dir="5400000" algn="ctr" rotWithShape="0">
                    <a:srgbClr val="6E747A">
                      <a:alpha val="43000"/>
                    </a:srgbClr>
                  </a:outerShdw>
                </a:effectLst>
              </a:rPr>
              <a:t>    </a:t>
            </a:r>
            <a:r>
              <a:rPr lang="en-US" sz="2000" b="1">
                <a:solidFill>
                  <a:schemeClr val="accent1"/>
                </a:solidFill>
                <a:effectLst>
                  <a:outerShdw blurRad="38100" dist="25400" dir="5400000" algn="ctr" rotWithShape="0">
                    <a:srgbClr val="6E747A">
                      <a:alpha val="43000"/>
                    </a:srgbClr>
                  </a:outerShdw>
                </a:effectLst>
              </a:rPr>
              <a:t>exports </a:t>
            </a:r>
            <a:r>
              <a:rPr lang="en-US" sz="2000">
                <a:solidFill>
                  <a:schemeClr val="accent1"/>
                </a:solidFill>
                <a:effectLst>
                  <a:outerShdw blurRad="38100" dist="25400" dir="5400000" algn="ctr" rotWithShape="0">
                    <a:srgbClr val="6E747A">
                      <a:alpha val="43000"/>
                    </a:srgbClr>
                  </a:outerShdw>
                </a:effectLst>
              </a:rPr>
              <a:t>java.sql;</a:t>
            </a:r>
            <a:endParaRPr lang="en-US" sz="2000">
              <a:solidFill>
                <a:schemeClr val="accent1"/>
              </a:solidFill>
              <a:effectLst>
                <a:outerShdw blurRad="38100" dist="25400" dir="5400000" algn="ctr" rotWithShape="0">
                  <a:srgbClr val="6E747A">
                    <a:alpha val="43000"/>
                  </a:srgbClr>
                </a:outerShdw>
              </a:effectLst>
            </a:endParaRPr>
          </a:p>
          <a:p>
            <a:r>
              <a:rPr lang="en-US" sz="2000">
                <a:solidFill>
                  <a:schemeClr val="accent1"/>
                </a:solidFill>
                <a:effectLst>
                  <a:outerShdw blurRad="38100" dist="25400" dir="5400000" algn="ctr" rotWithShape="0">
                    <a:srgbClr val="6E747A">
                      <a:alpha val="43000"/>
                    </a:srgbClr>
                  </a:outerShdw>
                </a:effectLst>
              </a:rPr>
              <a:t>    </a:t>
            </a:r>
            <a:r>
              <a:rPr lang="en-US" sz="2000" b="1">
                <a:solidFill>
                  <a:schemeClr val="accent1"/>
                </a:solidFill>
                <a:effectLst>
                  <a:outerShdw blurRad="38100" dist="25400" dir="5400000" algn="ctr" rotWithShape="0">
                    <a:srgbClr val="6E747A">
                      <a:alpha val="43000"/>
                    </a:srgbClr>
                  </a:outerShdw>
                </a:effectLst>
              </a:rPr>
              <a:t>exports </a:t>
            </a:r>
            <a:r>
              <a:rPr lang="en-US" sz="2000">
                <a:solidFill>
                  <a:schemeClr val="accent1"/>
                </a:solidFill>
                <a:effectLst>
                  <a:outerShdw blurRad="38100" dist="25400" dir="5400000" algn="ctr" rotWithShape="0">
                    <a:srgbClr val="6E747A">
                      <a:alpha val="43000"/>
                    </a:srgbClr>
                  </a:outerShdw>
                </a:effectLst>
              </a:rPr>
              <a:t>javax.sql;</a:t>
            </a:r>
            <a:endParaRPr lang="en-US" sz="2000">
              <a:solidFill>
                <a:schemeClr val="accent1"/>
              </a:solidFill>
              <a:effectLst>
                <a:outerShdw blurRad="38100" dist="25400" dir="5400000" algn="ctr" rotWithShape="0">
                  <a:srgbClr val="6E747A">
                    <a:alpha val="43000"/>
                  </a:srgbClr>
                </a:outerShdw>
              </a:effectLst>
            </a:endParaRPr>
          </a:p>
          <a:p>
            <a:r>
              <a:rPr lang="en-US" sz="2000">
                <a:solidFill>
                  <a:schemeClr val="accent1"/>
                </a:solidFill>
                <a:effectLst>
                  <a:outerShdw blurRad="38100" dist="25400" dir="5400000" algn="ctr" rotWithShape="0">
                    <a:srgbClr val="6E747A">
                      <a:alpha val="43000"/>
                    </a:srgbClr>
                  </a:outerShdw>
                </a:effectLst>
              </a:rPr>
              <a:t>    </a:t>
            </a:r>
            <a:r>
              <a:rPr lang="en-US" sz="2000" b="1">
                <a:solidFill>
                  <a:schemeClr val="accent1"/>
                </a:solidFill>
                <a:effectLst>
                  <a:outerShdw blurRad="38100" dist="25400" dir="5400000" algn="ctr" rotWithShape="0">
                    <a:srgbClr val="6E747A">
                      <a:alpha val="43000"/>
                    </a:srgbClr>
                  </a:outerShdw>
                </a:effectLst>
              </a:rPr>
              <a:t>exports </a:t>
            </a:r>
            <a:r>
              <a:rPr lang="en-US" sz="2000">
                <a:solidFill>
                  <a:schemeClr val="accent1"/>
                </a:solidFill>
                <a:effectLst>
                  <a:outerShdw blurRad="38100" dist="25400" dir="5400000" algn="ctr" rotWithShape="0">
                    <a:srgbClr val="6E747A">
                      <a:alpha val="43000"/>
                    </a:srgbClr>
                  </a:outerShdw>
                </a:effectLst>
              </a:rPr>
              <a:t>javax.transaction.xa;</a:t>
            </a:r>
            <a:endParaRPr lang="en-US" sz="2000">
              <a:solidFill>
                <a:schemeClr val="accent1"/>
              </a:solidFill>
              <a:effectLst>
                <a:outerShdw blurRad="38100" dist="25400" dir="5400000" algn="ctr" rotWithShape="0">
                  <a:srgbClr val="6E747A">
                    <a:alpha val="43000"/>
                  </a:srgbClr>
                </a:outerShdw>
              </a:effectLst>
            </a:endParaRPr>
          </a:p>
          <a:p>
            <a:r>
              <a:rPr lang="en-US" sz="2000">
                <a:solidFill>
                  <a:schemeClr val="accent1"/>
                </a:solidFill>
                <a:effectLst>
                  <a:outerShdw blurRad="38100" dist="25400" dir="5400000" algn="ctr" rotWithShape="0">
                    <a:srgbClr val="6E747A">
                      <a:alpha val="43000"/>
                    </a:srgbClr>
                  </a:outerShdw>
                </a:effectLst>
              </a:rPr>
              <a:t>}</a:t>
            </a:r>
            <a:endParaRPr lang="en-US" sz="2000">
              <a:solidFill>
                <a:schemeClr val="accent1"/>
              </a:solidFill>
              <a:effectLst>
                <a:outerShdw blurRad="38100" dist="25400" dir="5400000" algn="ctr" rotWithShape="0">
                  <a:srgbClr val="6E747A">
                    <a:alpha val="43000"/>
                  </a:srgbClr>
                </a:outerShdw>
              </a:effectLst>
            </a:endParaRPr>
          </a:p>
        </p:txBody>
      </p:sp>
      <p:sp>
        <p:nvSpPr>
          <p:cNvPr id="6" name="Text Box 5"/>
          <p:cNvSpPr txBox="1"/>
          <p:nvPr/>
        </p:nvSpPr>
        <p:spPr>
          <a:xfrm>
            <a:off x="6333490" y="1256665"/>
            <a:ext cx="5756910" cy="1463040"/>
          </a:xfrm>
          <a:prstGeom prst="rect">
            <a:avLst/>
          </a:prstGeom>
          <a:noFill/>
        </p:spPr>
        <p:txBody>
          <a:bodyPr wrap="square" rtlCol="0">
            <a:spAutoFit/>
          </a:bodyPr>
          <a:p>
            <a:r>
              <a:rPr lang="en-US">
                <a:solidFill>
                  <a:schemeClr val="accent1"/>
                </a:solidFill>
                <a:effectLst>
                  <a:outerShdw blurRad="38100" dist="25400" dir="5400000" algn="ctr" rotWithShape="0">
                    <a:srgbClr val="6E747A">
                      <a:alpha val="43000"/>
                    </a:srgbClr>
                  </a:outerShdw>
                </a:effectLst>
              </a:rPr>
              <a:t>String url = ...;</a:t>
            </a:r>
            <a:endParaRPr lang="en-US">
              <a:solidFill>
                <a:schemeClr val="accent1"/>
              </a:solidFill>
              <a:effectLst>
                <a:outerShdw blurRad="38100" dist="25400" dir="5400000" algn="ctr" rotWithShape="0">
                  <a:srgbClr val="6E747A">
                    <a:alpha val="43000"/>
                  </a:srgbClr>
                </a:outerShdw>
              </a:effectLst>
            </a:endParaRPr>
          </a:p>
          <a:p>
            <a:r>
              <a:rPr lang="en-US">
                <a:solidFill>
                  <a:schemeClr val="accent1"/>
                </a:solidFill>
                <a:effectLst>
                  <a:outerShdw blurRad="38100" dist="25400" dir="5400000" algn="ctr" rotWithShape="0">
                    <a:srgbClr val="6E747A">
                      <a:alpha val="43000"/>
                    </a:srgbClr>
                  </a:outerShdw>
                </a:effectLst>
              </a:rPr>
              <a:t>Properties props = ...;</a:t>
            </a:r>
            <a:endParaRPr lang="en-US">
              <a:solidFill>
                <a:schemeClr val="accent1"/>
              </a:solidFill>
              <a:effectLst>
                <a:outerShdw blurRad="38100" dist="25400" dir="5400000" algn="ctr" rotWithShape="0">
                  <a:srgbClr val="6E747A">
                    <a:alpha val="43000"/>
                  </a:srgbClr>
                </a:outerShdw>
              </a:effectLst>
            </a:endParaRPr>
          </a:p>
          <a:p>
            <a:r>
              <a:rPr lang="en-US">
                <a:solidFill>
                  <a:schemeClr val="accent1"/>
                </a:solidFill>
                <a:effectLst>
                  <a:outerShdw blurRad="38100" dist="25400" dir="5400000" algn="ctr" rotWithShape="0">
                    <a:srgbClr val="6E747A">
                      <a:alpha val="43000"/>
                    </a:srgbClr>
                  </a:outerShdw>
                </a:effectLst>
              </a:rPr>
              <a:t>Driver d = DriverManager.getDriver(url);</a:t>
            </a:r>
            <a:endParaRPr lang="en-US">
              <a:solidFill>
                <a:schemeClr val="accent1"/>
              </a:solidFill>
              <a:effectLst>
                <a:outerShdw blurRad="38100" dist="25400" dir="5400000" algn="ctr" rotWithShape="0">
                  <a:srgbClr val="6E747A">
                    <a:alpha val="43000"/>
                  </a:srgbClr>
                </a:outerShdw>
              </a:effectLst>
            </a:endParaRPr>
          </a:p>
          <a:p>
            <a:r>
              <a:rPr lang="en-US">
                <a:solidFill>
                  <a:schemeClr val="accent1"/>
                </a:solidFill>
                <a:effectLst>
                  <a:outerShdw blurRad="38100" dist="25400" dir="5400000" algn="ctr" rotWithShape="0">
                    <a:srgbClr val="6E747A">
                      <a:alpha val="43000"/>
                    </a:srgbClr>
                  </a:outerShdw>
                </a:effectLst>
              </a:rPr>
              <a:t>Connection c = d.connect(url, props);</a:t>
            </a:r>
            <a:endParaRPr lang="en-US">
              <a:solidFill>
                <a:schemeClr val="accent1"/>
              </a:solidFill>
              <a:effectLst>
                <a:outerShdw blurRad="38100" dist="25400" dir="5400000" algn="ctr" rotWithShape="0">
                  <a:srgbClr val="6E747A">
                    <a:alpha val="43000"/>
                  </a:srgbClr>
                </a:outerShdw>
              </a:effectLst>
            </a:endParaRPr>
          </a:p>
          <a:p>
            <a:r>
              <a:rPr lang="en-US" b="1">
                <a:solidFill>
                  <a:schemeClr val="accent1"/>
                </a:solidFill>
                <a:effectLst>
                  <a:outerShdw blurRad="38100" dist="25400" dir="5400000" algn="ctr" rotWithShape="0">
                    <a:srgbClr val="6E747A">
                      <a:alpha val="43000"/>
                    </a:srgbClr>
                  </a:outerShdw>
                </a:effectLst>
              </a:rPr>
              <a:t>d.getParentLogger().info("Connection acquired");</a:t>
            </a:r>
            <a:endParaRPr lang="en-US" b="1">
              <a:solidFill>
                <a:schemeClr val="accent1"/>
              </a:solidFill>
              <a:effectLst>
                <a:outerShdw blurRad="38100" dist="25400" dir="5400000" algn="ctr" rotWithShape="0">
                  <a:srgbClr val="6E747A">
                    <a:alpha val="43000"/>
                  </a:srgbClr>
                </a:outerShdw>
              </a:effectLst>
            </a:endParaRPr>
          </a:p>
        </p:txBody>
      </p:sp>
      <p:sp>
        <p:nvSpPr>
          <p:cNvPr id="7" name="Text Box 6"/>
          <p:cNvSpPr txBox="1"/>
          <p:nvPr/>
        </p:nvSpPr>
        <p:spPr>
          <a:xfrm>
            <a:off x="914400" y="5593715"/>
            <a:ext cx="7706995" cy="457200"/>
          </a:xfrm>
          <a:prstGeom prst="rect">
            <a:avLst/>
          </a:prstGeom>
          <a:noFill/>
        </p:spPr>
        <p:txBody>
          <a:bodyPr wrap="none" rtlCol="0">
            <a:spAutoFit/>
          </a:bodyPr>
          <a:p>
            <a:pPr algn="l"/>
            <a:r>
              <a:rPr lang="en-US" sz="2400">
                <a:sym typeface="+mn-ea"/>
              </a:rPr>
              <a:t>Refactor the module -&gt; without breaking it’s consumers.</a:t>
            </a:r>
            <a:endParaRPr lang="en-US" sz="2400"/>
          </a:p>
        </p:txBody>
      </p:sp>
      <p:pic>
        <p:nvPicPr>
          <p:cNvPr id="8" name="Picture 1" descr="C:\Users\katerina\Desktop\download.png"/>
          <p:cNvPicPr>
            <a:picLocks noChangeAspect="1" noChangeArrowheads="1"/>
          </p:cNvPicPr>
          <p:nvPr>
            <p:ph idx="1"/>
          </p:nvPr>
        </p:nvPicPr>
        <p:blipFill>
          <a:blip r:embed="rId1"/>
          <a:srcRect/>
          <a:stretch>
            <a:fillRect/>
          </a:stretch>
        </p:blipFill>
        <p:spPr>
          <a:xfrm>
            <a:off x="480695" y="1256665"/>
            <a:ext cx="5447665" cy="266382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Who is speaking</a:t>
            </a:r>
            <a:endParaRPr lang="en-US"/>
          </a:p>
        </p:txBody>
      </p:sp>
      <p:pic>
        <p:nvPicPr>
          <p:cNvPr id="5" name="Content Placeholder 4" descr="picture2"/>
          <p:cNvPicPr>
            <a:picLocks noChangeAspect="1"/>
          </p:cNvPicPr>
          <p:nvPr>
            <p:ph idx="1"/>
          </p:nvPr>
        </p:nvPicPr>
        <p:blipFill>
          <a:blip r:embed="rId1"/>
          <a:stretch>
            <a:fillRect/>
          </a:stretch>
        </p:blipFill>
        <p:spPr>
          <a:xfrm>
            <a:off x="6766560" y="495300"/>
            <a:ext cx="4723765" cy="4772025"/>
          </a:xfrm>
          <a:prstGeom prst="rect">
            <a:avLst/>
          </a:prstGeom>
        </p:spPr>
      </p:pic>
      <p:sp>
        <p:nvSpPr>
          <p:cNvPr id="6" name="Text Box 5"/>
          <p:cNvSpPr txBox="1"/>
          <p:nvPr/>
        </p:nvSpPr>
        <p:spPr>
          <a:xfrm>
            <a:off x="1356995" y="1544320"/>
            <a:ext cx="4772025" cy="2560320"/>
          </a:xfrm>
          <a:prstGeom prst="rect">
            <a:avLst/>
          </a:prstGeom>
          <a:noFill/>
        </p:spPr>
        <p:txBody>
          <a:bodyPr wrap="square" rtlCol="0">
            <a:spAutoFit/>
          </a:bodyPr>
          <a:p>
            <a:pPr marL="285750" indent="-285750">
              <a:buFont typeface="Arial" panose="020B0604020202020204" pitchFamily="34" charset="0"/>
              <a:buChar char="•"/>
            </a:pPr>
            <a:r>
              <a:rPr lang="en-US"/>
              <a:t>Java developer in SEAVUS</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 Oracle Certified Professional, Java SE 8 Programmer</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Over 8 years in this ever advancing industry</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Mother of two boys / beasts </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ym typeface="+mn-ea"/>
              </a:rPr>
              <a:t>Accessibility</a:t>
            </a:r>
            <a:endParaRPr lang="en-US"/>
          </a:p>
        </p:txBody>
      </p:sp>
      <p:sp>
        <p:nvSpPr>
          <p:cNvPr id="3" name="Content Placeholder 2"/>
          <p:cNvSpPr>
            <a:spLocks noGrp="1"/>
          </p:cNvSpPr>
          <p:nvPr>
            <p:ph idx="1"/>
          </p:nvPr>
        </p:nvSpPr>
        <p:spPr>
          <a:xfrm>
            <a:off x="1295400" y="1209675"/>
            <a:ext cx="9601200" cy="1195705"/>
          </a:xfrm>
        </p:spPr>
        <p:txBody>
          <a:bodyPr>
            <a:normAutofit lnSpcReduction="20000"/>
          </a:bodyPr>
          <a:p>
            <a:r>
              <a:rPr lang="en-US" sz="2400"/>
              <a:t>Accessibility is created of two constrains:</a:t>
            </a:r>
            <a:endParaRPr lang="en-US" sz="2400"/>
          </a:p>
          <a:p>
            <a:pPr lvl="1"/>
            <a:r>
              <a:rPr lang="en-US" sz="2000"/>
              <a:t>The readability relationship</a:t>
            </a:r>
            <a:endParaRPr lang="en-US" sz="2000"/>
          </a:p>
          <a:p>
            <a:pPr lvl="1"/>
            <a:r>
              <a:rPr lang="en-US" sz="2000"/>
              <a:t>The exports declaration.</a:t>
            </a:r>
            <a:endParaRPr lang="en-US" sz="2000"/>
          </a:p>
          <a:p>
            <a:pPr lvl="1"/>
            <a:endParaRPr lang="en-US"/>
          </a:p>
        </p:txBody>
      </p:sp>
      <p:grpSp>
        <p:nvGrpSpPr>
          <p:cNvPr id="24" name="Group 23"/>
          <p:cNvGrpSpPr/>
          <p:nvPr/>
        </p:nvGrpSpPr>
        <p:grpSpPr>
          <a:xfrm>
            <a:off x="2350135" y="2678430"/>
            <a:ext cx="7491730" cy="2915920"/>
            <a:chOff x="2242" y="4218"/>
            <a:chExt cx="11798" cy="4592"/>
          </a:xfrm>
        </p:grpSpPr>
        <p:sp>
          <p:nvSpPr>
            <p:cNvPr id="6" name="Rectangle 5"/>
            <p:cNvSpPr/>
            <p:nvPr/>
          </p:nvSpPr>
          <p:spPr>
            <a:xfrm>
              <a:off x="9594" y="4218"/>
              <a:ext cx="4447" cy="24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23" name="Group 22"/>
            <p:cNvGrpSpPr/>
            <p:nvPr/>
          </p:nvGrpSpPr>
          <p:grpSpPr>
            <a:xfrm>
              <a:off x="2242" y="4218"/>
              <a:ext cx="11424" cy="4592"/>
              <a:chOff x="2242" y="4218"/>
              <a:chExt cx="11424" cy="4592"/>
            </a:xfrm>
          </p:grpSpPr>
          <p:sp>
            <p:nvSpPr>
              <p:cNvPr id="5" name="Rectangle 4"/>
              <p:cNvSpPr/>
              <p:nvPr/>
            </p:nvSpPr>
            <p:spPr>
              <a:xfrm>
                <a:off x="2242" y="4218"/>
                <a:ext cx="4447" cy="24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7" name="Oval 6"/>
              <p:cNvSpPr/>
              <p:nvPr/>
            </p:nvSpPr>
            <p:spPr>
              <a:xfrm>
                <a:off x="2617" y="4808"/>
                <a:ext cx="3696" cy="1184"/>
              </a:xfrm>
              <a:prstGeom prst="ellipse">
                <a:avLst/>
              </a:prstGeom>
            </p:spPr>
            <p:style>
              <a:lnRef idx="1">
                <a:schemeClr val="dk1"/>
              </a:lnRef>
              <a:fillRef idx="2">
                <a:schemeClr val="dk1"/>
              </a:fillRef>
              <a:effectRef idx="1">
                <a:schemeClr val="dk1"/>
              </a:effectRef>
              <a:fontRef idx="minor">
                <a:schemeClr val="dk1"/>
              </a:fontRef>
            </p:style>
            <p:txBody>
              <a:bodyPr rtlCol="0" anchor="ctr"/>
              <a:p>
                <a:pPr algn="ctr"/>
                <a:r>
                  <a:rPr lang="en-US"/>
                  <a:t>class A.B</a:t>
                </a:r>
                <a:endParaRPr lang="en-US"/>
              </a:p>
            </p:txBody>
          </p:sp>
          <p:sp>
            <p:nvSpPr>
              <p:cNvPr id="8" name="Oval 7"/>
              <p:cNvSpPr/>
              <p:nvPr/>
            </p:nvSpPr>
            <p:spPr>
              <a:xfrm>
                <a:off x="9970" y="4808"/>
                <a:ext cx="3696" cy="1184"/>
              </a:xfrm>
              <a:prstGeom prst="ellipse">
                <a:avLst/>
              </a:prstGeom>
            </p:spPr>
            <p:style>
              <a:lnRef idx="1">
                <a:schemeClr val="dk1"/>
              </a:lnRef>
              <a:fillRef idx="2">
                <a:schemeClr val="dk1"/>
              </a:fillRef>
              <a:effectRef idx="1">
                <a:schemeClr val="dk1"/>
              </a:effectRef>
              <a:fontRef idx="minor">
                <a:schemeClr val="dk1"/>
              </a:fontRef>
            </p:style>
            <p:txBody>
              <a:bodyPr rtlCol="0" anchor="ctr"/>
              <a:p>
                <a:pPr algn="ctr"/>
                <a:r>
                  <a:rPr lang="en-US"/>
                  <a:t>class Q.D</a:t>
                </a:r>
                <a:endParaRPr lang="en-US"/>
              </a:p>
            </p:txBody>
          </p:sp>
          <p:sp>
            <p:nvSpPr>
              <p:cNvPr id="9" name="Text Box 8"/>
              <p:cNvSpPr txBox="1"/>
              <p:nvPr/>
            </p:nvSpPr>
            <p:spPr>
              <a:xfrm>
                <a:off x="3562" y="4232"/>
                <a:ext cx="1808" cy="576"/>
              </a:xfrm>
              <a:prstGeom prst="rect">
                <a:avLst/>
              </a:prstGeom>
              <a:noFill/>
            </p:spPr>
            <p:txBody>
              <a:bodyPr wrap="none" rtlCol="0">
                <a:spAutoFit/>
              </a:bodyPr>
              <a:p>
                <a:r>
                  <a:rPr lang="en-US"/>
                  <a:t>Module X</a:t>
                </a:r>
                <a:endParaRPr lang="en-US"/>
              </a:p>
            </p:txBody>
          </p:sp>
          <p:sp>
            <p:nvSpPr>
              <p:cNvPr id="10" name="Text Box 9"/>
              <p:cNvSpPr txBox="1"/>
              <p:nvPr/>
            </p:nvSpPr>
            <p:spPr>
              <a:xfrm>
                <a:off x="10917" y="4232"/>
                <a:ext cx="1801" cy="576"/>
              </a:xfrm>
              <a:prstGeom prst="rect">
                <a:avLst/>
              </a:prstGeom>
              <a:noFill/>
            </p:spPr>
            <p:txBody>
              <a:bodyPr wrap="none" rtlCol="0">
                <a:spAutoFit/>
              </a:bodyPr>
              <a:p>
                <a:r>
                  <a:rPr lang="en-US"/>
                  <a:t>Module Y</a:t>
                </a:r>
                <a:endParaRPr lang="en-US"/>
              </a:p>
            </p:txBody>
          </p:sp>
          <p:sp>
            <p:nvSpPr>
              <p:cNvPr id="12" name="Text Box 11"/>
              <p:cNvSpPr txBox="1"/>
              <p:nvPr/>
            </p:nvSpPr>
            <p:spPr>
              <a:xfrm>
                <a:off x="2749" y="7370"/>
                <a:ext cx="3431" cy="1440"/>
              </a:xfrm>
              <a:prstGeom prst="rect">
                <a:avLst/>
              </a:prstGeom>
              <a:noFill/>
            </p:spPr>
            <p:txBody>
              <a:bodyPr wrap="square" rtlCol="0">
                <a:spAutoFit/>
              </a:bodyPr>
              <a:p>
                <a:r>
                  <a:rPr lang="en-US"/>
                  <a:t>module X{</a:t>
                </a:r>
                <a:endParaRPr lang="en-US"/>
              </a:p>
              <a:p>
                <a:r>
                  <a:rPr lang="en-US"/>
                  <a:t>    requires Y;</a:t>
                </a:r>
                <a:endParaRPr lang="en-US"/>
              </a:p>
              <a:p>
                <a:r>
                  <a:rPr lang="en-US"/>
                  <a:t>}</a:t>
                </a:r>
                <a:endParaRPr lang="en-US"/>
              </a:p>
            </p:txBody>
          </p:sp>
          <p:sp>
            <p:nvSpPr>
              <p:cNvPr id="13" name="Text Box 12"/>
              <p:cNvSpPr txBox="1"/>
              <p:nvPr/>
            </p:nvSpPr>
            <p:spPr>
              <a:xfrm>
                <a:off x="10102" y="7370"/>
                <a:ext cx="3431" cy="1440"/>
              </a:xfrm>
              <a:prstGeom prst="rect">
                <a:avLst/>
              </a:prstGeom>
              <a:noFill/>
            </p:spPr>
            <p:txBody>
              <a:bodyPr wrap="square" rtlCol="0">
                <a:spAutoFit/>
              </a:bodyPr>
              <a:p>
                <a:r>
                  <a:rPr lang="en-US"/>
                  <a:t>module Y{</a:t>
                </a:r>
                <a:endParaRPr lang="en-US"/>
              </a:p>
              <a:p>
                <a:r>
                  <a:rPr lang="en-US"/>
                  <a:t>    exports Q;</a:t>
                </a:r>
                <a:endParaRPr lang="en-US"/>
              </a:p>
              <a:p>
                <a:r>
                  <a:rPr lang="en-US"/>
                  <a:t>}</a:t>
                </a:r>
                <a:endParaRPr lang="en-US"/>
              </a:p>
            </p:txBody>
          </p:sp>
          <p:cxnSp>
            <p:nvCxnSpPr>
              <p:cNvPr id="14" name="Straight Arrow Connector 13"/>
              <p:cNvCxnSpPr/>
              <p:nvPr/>
            </p:nvCxnSpPr>
            <p:spPr>
              <a:xfrm>
                <a:off x="6689" y="4808"/>
                <a:ext cx="2880" cy="0"/>
              </a:xfrm>
              <a:prstGeom prst="straightConnector1">
                <a:avLst/>
              </a:prstGeom>
              <a:ln w="4445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689" y="5992"/>
                <a:ext cx="2912" cy="0"/>
              </a:xfrm>
              <a:prstGeom prst="straightConnector1">
                <a:avLst/>
              </a:prstGeom>
              <a:ln w="444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689" y="5434"/>
                <a:ext cx="2880" cy="0"/>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 Box 17"/>
              <p:cNvSpPr txBox="1"/>
              <p:nvPr/>
            </p:nvSpPr>
            <p:spPr>
              <a:xfrm>
                <a:off x="7635" y="4218"/>
                <a:ext cx="1188" cy="576"/>
              </a:xfrm>
              <a:prstGeom prst="rect">
                <a:avLst/>
              </a:prstGeom>
              <a:noFill/>
            </p:spPr>
            <p:txBody>
              <a:bodyPr wrap="none" rtlCol="0">
                <a:spAutoFit/>
              </a:bodyPr>
              <a:p>
                <a:r>
                  <a:rPr lang="en-US"/>
                  <a:t>reads</a:t>
                </a:r>
                <a:endParaRPr lang="en-US"/>
              </a:p>
            </p:txBody>
          </p:sp>
          <p:sp>
            <p:nvSpPr>
              <p:cNvPr id="19" name="Text Box 18"/>
              <p:cNvSpPr txBox="1"/>
              <p:nvPr/>
            </p:nvSpPr>
            <p:spPr>
              <a:xfrm>
                <a:off x="7335" y="4954"/>
                <a:ext cx="1788" cy="576"/>
              </a:xfrm>
              <a:prstGeom prst="rect">
                <a:avLst/>
              </a:prstGeom>
              <a:noFill/>
            </p:spPr>
            <p:txBody>
              <a:bodyPr wrap="none" rtlCol="0">
                <a:spAutoFit/>
              </a:bodyPr>
              <a:p>
                <a:r>
                  <a:rPr lang="en-US"/>
                  <a:t>accesses</a:t>
                </a:r>
                <a:endParaRPr lang="en-US"/>
              </a:p>
            </p:txBody>
          </p:sp>
          <p:sp>
            <p:nvSpPr>
              <p:cNvPr id="20" name="Text Box 19"/>
              <p:cNvSpPr txBox="1"/>
              <p:nvPr/>
            </p:nvSpPr>
            <p:spPr>
              <a:xfrm>
                <a:off x="7474" y="5898"/>
                <a:ext cx="1468" cy="576"/>
              </a:xfrm>
              <a:prstGeom prst="rect">
                <a:avLst/>
              </a:prstGeom>
              <a:noFill/>
            </p:spPr>
            <p:txBody>
              <a:bodyPr wrap="none" rtlCol="0">
                <a:spAutoFit/>
              </a:bodyPr>
              <a:p>
                <a:r>
                  <a:rPr lang="en-US"/>
                  <a:t>exports</a:t>
                </a:r>
                <a:endParaRPr lang="en-US"/>
              </a:p>
            </p:txBody>
          </p:sp>
        </p:gr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Accessibility</a:t>
            </a:r>
            <a:endParaRPr lang="en-US"/>
          </a:p>
        </p:txBody>
      </p:sp>
      <p:sp>
        <p:nvSpPr>
          <p:cNvPr id="3" name="Content Placeholder 2"/>
          <p:cNvSpPr>
            <a:spLocks noGrp="1"/>
          </p:cNvSpPr>
          <p:nvPr>
            <p:ph idx="1"/>
          </p:nvPr>
        </p:nvSpPr>
        <p:spPr/>
        <p:txBody>
          <a:bodyPr/>
          <a:p>
            <a:r>
              <a:rPr lang="en-US" sz="2800"/>
              <a:t>Accessibility (JDK 9 –) </a:t>
            </a:r>
            <a:endParaRPr lang="en-US" sz="2800"/>
          </a:p>
          <a:p>
            <a:r>
              <a:rPr lang="en-US" sz="2800"/>
              <a:t>public to everyone</a:t>
            </a:r>
            <a:endParaRPr lang="en-US" sz="2800"/>
          </a:p>
          <a:p>
            <a:r>
              <a:rPr lang="en-US" sz="2800"/>
              <a:t>public but only to specific modules</a:t>
            </a:r>
            <a:endParaRPr lang="en-US" sz="2800"/>
          </a:p>
          <a:p>
            <a:r>
              <a:rPr lang="en-US" sz="2800"/>
              <a:t>public only within a module</a:t>
            </a:r>
            <a:endParaRPr lang="en-US" sz="2800"/>
          </a:p>
          <a:p>
            <a:r>
              <a:rPr lang="en-US" sz="2800"/>
              <a:t>protected </a:t>
            </a:r>
            <a:endParaRPr lang="en-US" sz="2800"/>
          </a:p>
          <a:p>
            <a:r>
              <a:rPr lang="en-US" sz="2800"/>
              <a:t>&lt;package&gt;</a:t>
            </a:r>
            <a:endParaRPr lang="en-US" sz="2800"/>
          </a:p>
          <a:p>
            <a:r>
              <a:rPr lang="en-US" sz="2800"/>
              <a:t>private</a:t>
            </a:r>
            <a:endParaRPr lang="en-US" sz="28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noChangeArrowheads="1"/>
          </p:cNvSpPr>
          <p:nvPr>
            <p:ph type="title"/>
          </p:nvPr>
        </p:nvSpPr>
        <p:spPr/>
        <p:txBody>
          <a:bodyPr/>
          <a:p>
            <a:r>
              <a:rPr lang="en-US"/>
              <a:t>Unnamed And Automatic Modules</a:t>
            </a:r>
            <a:endParaRPr lang="en-US"/>
          </a:p>
        </p:txBody>
      </p:sp>
      <p:sp>
        <p:nvSpPr>
          <p:cNvPr id="3" name="Text Placeholder 2"/>
          <p:cNvSpPr>
            <a:spLocks noGrp="1"/>
          </p:cNvSpPr>
          <p:nvPr>
            <p:ph type="body" idx="1"/>
          </p:nvPr>
        </p:nvSpPr>
        <p:spPr/>
        <p:txBody>
          <a:bodyPr/>
          <a:p>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Unnamed Module</a:t>
            </a:r>
            <a:endParaRPr lang="en-US"/>
          </a:p>
        </p:txBody>
      </p:sp>
      <p:sp>
        <p:nvSpPr>
          <p:cNvPr id="3" name="Content Placeholder 2"/>
          <p:cNvSpPr>
            <a:spLocks noGrp="1"/>
          </p:cNvSpPr>
          <p:nvPr>
            <p:ph sz="half" idx="1"/>
          </p:nvPr>
        </p:nvSpPr>
        <p:spPr>
          <a:xfrm>
            <a:off x="1295400" y="1207135"/>
            <a:ext cx="6060440" cy="4773295"/>
          </a:xfrm>
        </p:spPr>
        <p:txBody>
          <a:bodyPr/>
          <a:p>
            <a:r>
              <a:rPr lang="en-US" sz="2800"/>
              <a:t>There are situations in which you will need to load a package that is not put in any module yet and it is still on the classpath. In this scenario if the package is found and loaded it is considered as if it belongs to an “unnamed module”.</a:t>
            </a:r>
            <a:endParaRPr lang="en-US" sz="2800"/>
          </a:p>
          <a:p>
            <a:pPr lvl="1"/>
            <a:r>
              <a:rPr lang="en-US" sz="2400"/>
              <a:t>The unnamed module reads code in any other module</a:t>
            </a:r>
            <a:endParaRPr lang="en-US" sz="2400"/>
          </a:p>
          <a:p>
            <a:pPr lvl="1"/>
            <a:r>
              <a:rPr lang="en-US" sz="2400"/>
              <a:t>The unnamed module exports all of its packages.</a:t>
            </a:r>
            <a:endParaRPr lang="en-US" sz="2400"/>
          </a:p>
        </p:txBody>
      </p:sp>
      <p:pic>
        <p:nvPicPr>
          <p:cNvPr id="4" name="Content Placeholder 3" descr="482498"/>
          <p:cNvPicPr>
            <a:picLocks noChangeAspect="1"/>
          </p:cNvPicPr>
          <p:nvPr>
            <p:ph sz="half" idx="2"/>
          </p:nvPr>
        </p:nvPicPr>
        <p:blipFill>
          <a:blip r:embed="rId1"/>
          <a:stretch>
            <a:fillRect/>
          </a:stretch>
        </p:blipFill>
        <p:spPr>
          <a:xfrm>
            <a:off x="7794625" y="1207135"/>
            <a:ext cx="3840480" cy="394784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Automatic Module</a:t>
            </a:r>
            <a:endParaRPr lang="en-US"/>
          </a:p>
        </p:txBody>
      </p:sp>
      <p:sp>
        <p:nvSpPr>
          <p:cNvPr id="3" name="Content Placeholder 2"/>
          <p:cNvSpPr>
            <a:spLocks noGrp="1"/>
          </p:cNvSpPr>
          <p:nvPr>
            <p:ph sz="half" idx="1"/>
          </p:nvPr>
        </p:nvSpPr>
        <p:spPr>
          <a:xfrm>
            <a:off x="1295400" y="1207135"/>
            <a:ext cx="6080760" cy="4773295"/>
          </a:xfrm>
        </p:spPr>
        <p:txBody>
          <a:bodyPr>
            <a:normAutofit/>
          </a:bodyPr>
          <a:p>
            <a:r>
              <a:rPr lang="en-US" sz="2400"/>
              <a:t>An automatic module is created when we take code from the class path and we put it in the module path. If we take jar from the class pat and put it in the module path this implicitly becomes named module. It’s name is derived from the jar name, and it is not real module because it does not have explicit module-info declaration.</a:t>
            </a:r>
            <a:endParaRPr lang="en-US" sz="2800"/>
          </a:p>
          <a:p>
            <a:pPr lvl="1"/>
            <a:r>
              <a:rPr lang="en-US" sz="2400"/>
              <a:t>The automatic module reads every other named module.</a:t>
            </a:r>
            <a:endParaRPr lang="en-US" sz="2400"/>
          </a:p>
          <a:p>
            <a:pPr lvl="1"/>
            <a:r>
              <a:rPr lang="en-US" sz="2400"/>
              <a:t>The automatic module exports all of its packages. It guarantees direct and implied readability to all other modules.</a:t>
            </a:r>
            <a:endParaRPr lang="en-US" sz="2400"/>
          </a:p>
        </p:txBody>
      </p:sp>
      <p:pic>
        <p:nvPicPr>
          <p:cNvPr id="4" name="Content Placeholder 3" descr="robotics-512"/>
          <p:cNvPicPr>
            <a:picLocks noChangeAspect="1"/>
          </p:cNvPicPr>
          <p:nvPr>
            <p:ph sz="half" idx="2"/>
          </p:nvPr>
        </p:nvPicPr>
        <p:blipFill>
          <a:blip r:embed="rId1"/>
          <a:stretch>
            <a:fillRect/>
          </a:stretch>
        </p:blipFill>
        <p:spPr>
          <a:xfrm>
            <a:off x="7560945" y="1207135"/>
            <a:ext cx="3837305" cy="38373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noChangeArrowheads="1"/>
          </p:cNvSpPr>
          <p:nvPr>
            <p:ph type="title"/>
          </p:nvPr>
        </p:nvSpPr>
        <p:spPr/>
        <p:txBody>
          <a:bodyPr/>
          <a:p>
            <a:r>
              <a:rPr lang="en-US"/>
              <a:t>Example</a:t>
            </a:r>
            <a:endParaRPr lang="en-US"/>
          </a:p>
        </p:txBody>
      </p:sp>
      <p:sp>
        <p:nvSpPr>
          <p:cNvPr id="3" name="Text Placeholder 2"/>
          <p:cNvSpPr>
            <a:spLocks noGrp="1"/>
          </p:cNvSpPr>
          <p:nvPr>
            <p:ph type="body" idx="1"/>
          </p:nvPr>
        </p:nvSpPr>
        <p:spPr/>
        <p:txBody>
          <a:bodyPr/>
          <a:p>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a:t>
            </a:r>
            <a:endParaRPr lang="en-US"/>
          </a:p>
        </p:txBody>
      </p:sp>
      <p:sp>
        <p:nvSpPr>
          <p:cNvPr id="4" name="Text Box 3"/>
          <p:cNvSpPr txBox="1"/>
          <p:nvPr/>
        </p:nvSpPr>
        <p:spPr>
          <a:xfrm>
            <a:off x="4099560" y="1077595"/>
            <a:ext cx="2235835" cy="365760"/>
          </a:xfrm>
          <a:prstGeom prst="rect">
            <a:avLst/>
          </a:prstGeom>
          <a:noFill/>
        </p:spPr>
        <p:txBody>
          <a:bodyPr wrap="none" rtlCol="0">
            <a:spAutoFit/>
          </a:bodyPr>
          <a:p>
            <a:pPr algn="l"/>
            <a:r>
              <a:rPr lang="en-US"/>
              <a:t>com.coffeeshop.app</a:t>
            </a:r>
            <a:endParaRPr lang="en-US"/>
          </a:p>
        </p:txBody>
      </p:sp>
      <p:grpSp>
        <p:nvGrpSpPr>
          <p:cNvPr id="6" name="Group 5"/>
          <p:cNvGrpSpPr/>
          <p:nvPr/>
        </p:nvGrpSpPr>
        <p:grpSpPr>
          <a:xfrm>
            <a:off x="705485" y="1317625"/>
            <a:ext cx="9112250" cy="4222750"/>
            <a:chOff x="960" y="3204"/>
            <a:chExt cx="14350" cy="6650"/>
          </a:xfrm>
        </p:grpSpPr>
        <p:sp>
          <p:nvSpPr>
            <p:cNvPr id="7" name="Text Box 6"/>
            <p:cNvSpPr txBox="1"/>
            <p:nvPr/>
          </p:nvSpPr>
          <p:spPr>
            <a:xfrm>
              <a:off x="960" y="5112"/>
              <a:ext cx="3501" cy="576"/>
            </a:xfrm>
            <a:prstGeom prst="rect">
              <a:avLst/>
            </a:prstGeom>
            <a:noFill/>
          </p:spPr>
          <p:txBody>
            <a:bodyPr wrap="none" rtlCol="0">
              <a:spAutoFit/>
            </a:bodyPr>
            <a:p>
              <a:pPr algn="l"/>
              <a:r>
                <a:rPr lang="en-US"/>
                <a:t>com.coffeeshop.cup</a:t>
              </a:r>
              <a:endParaRPr lang="en-US"/>
            </a:p>
          </p:txBody>
        </p:sp>
        <p:sp>
          <p:nvSpPr>
            <p:cNvPr id="8" name="Text Box 7"/>
            <p:cNvSpPr txBox="1"/>
            <p:nvPr/>
          </p:nvSpPr>
          <p:spPr>
            <a:xfrm>
              <a:off x="11029" y="5112"/>
              <a:ext cx="4281" cy="576"/>
            </a:xfrm>
            <a:prstGeom prst="rect">
              <a:avLst/>
            </a:prstGeom>
            <a:noFill/>
          </p:spPr>
          <p:txBody>
            <a:bodyPr wrap="none" rtlCol="0">
              <a:spAutoFit/>
            </a:bodyPr>
            <a:p>
              <a:pPr algn="l"/>
              <a:r>
                <a:rPr lang="en-US"/>
                <a:t>com.coffeeshop.factories</a:t>
              </a:r>
              <a:endParaRPr lang="en-US"/>
            </a:p>
          </p:txBody>
        </p:sp>
        <p:sp>
          <p:nvSpPr>
            <p:cNvPr id="9" name="Text Box 8"/>
            <p:cNvSpPr txBox="1"/>
            <p:nvPr/>
          </p:nvSpPr>
          <p:spPr>
            <a:xfrm>
              <a:off x="6410" y="6590"/>
              <a:ext cx="4681" cy="576"/>
            </a:xfrm>
            <a:prstGeom prst="rect">
              <a:avLst/>
            </a:prstGeom>
            <a:noFill/>
          </p:spPr>
          <p:txBody>
            <a:bodyPr wrap="none" rtlCol="0">
              <a:spAutoFit/>
            </a:bodyPr>
            <a:p>
              <a:pPr algn="l"/>
              <a:r>
                <a:rPr lang="en-US"/>
                <a:t>com.coffeeshop.ingredients</a:t>
              </a:r>
              <a:endParaRPr lang="en-US"/>
            </a:p>
          </p:txBody>
        </p:sp>
        <p:cxnSp>
          <p:nvCxnSpPr>
            <p:cNvPr id="11" name="Curved Connector 10"/>
            <p:cNvCxnSpPr>
              <a:endCxn id="7" idx="0"/>
            </p:cNvCxnSpPr>
            <p:nvPr/>
          </p:nvCxnSpPr>
          <p:spPr>
            <a:xfrm rot="10800000" flipV="1">
              <a:off x="2711" y="3418"/>
              <a:ext cx="3342" cy="1694"/>
            </a:xfrm>
            <a:prstGeom prst="curvedConnector2">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lg" len="lg"/>
            </a:ln>
          </p:spPr>
        </p:cxnSp>
        <p:cxnSp>
          <p:nvCxnSpPr>
            <p:cNvPr id="12" name="Curved Connector 11"/>
            <p:cNvCxnSpPr>
              <a:endCxn id="8" idx="0"/>
            </p:cNvCxnSpPr>
            <p:nvPr/>
          </p:nvCxnSpPr>
          <p:spPr>
            <a:xfrm>
              <a:off x="9653" y="3204"/>
              <a:ext cx="3517" cy="1908"/>
            </a:xfrm>
            <a:prstGeom prst="curvedConnector2">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lg" len="lg"/>
            </a:ln>
          </p:spPr>
        </p:cxnSp>
        <p:cxnSp>
          <p:nvCxnSpPr>
            <p:cNvPr id="13" name="Curved Connector 12"/>
            <p:cNvCxnSpPr>
              <a:stCxn id="7" idx="2"/>
              <a:endCxn id="9" idx="1"/>
            </p:cNvCxnSpPr>
            <p:nvPr/>
          </p:nvCxnSpPr>
          <p:spPr>
            <a:xfrm rot="5400000" flipV="1">
              <a:off x="3966" y="4434"/>
              <a:ext cx="1190" cy="3699"/>
            </a:xfrm>
            <a:prstGeom prst="curvedConnector2">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lg" len="lg"/>
            </a:ln>
          </p:spPr>
        </p:cxnSp>
        <p:cxnSp>
          <p:nvCxnSpPr>
            <p:cNvPr id="14" name="Curved Connector 13"/>
            <p:cNvCxnSpPr>
              <a:stCxn id="8" idx="2"/>
              <a:endCxn id="9" idx="3"/>
            </p:cNvCxnSpPr>
            <p:nvPr/>
          </p:nvCxnSpPr>
          <p:spPr>
            <a:xfrm rot="5400000">
              <a:off x="11536" y="5244"/>
              <a:ext cx="1190" cy="2079"/>
            </a:xfrm>
            <a:prstGeom prst="curvedConnector2">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lg" len="lg"/>
            </a:ln>
          </p:spPr>
        </p:cxnSp>
        <p:sp>
          <p:nvSpPr>
            <p:cNvPr id="15" name="Text Box 14"/>
            <p:cNvSpPr txBox="1"/>
            <p:nvPr/>
          </p:nvSpPr>
          <p:spPr>
            <a:xfrm>
              <a:off x="9467" y="9278"/>
              <a:ext cx="1828" cy="576"/>
            </a:xfrm>
            <a:prstGeom prst="rect">
              <a:avLst/>
            </a:prstGeom>
            <a:noFill/>
          </p:spPr>
          <p:txBody>
            <a:bodyPr wrap="none" rtlCol="0">
              <a:spAutoFit/>
            </a:bodyPr>
            <a:p>
              <a:r>
                <a:rPr lang="en-US"/>
                <a:t>java.base</a:t>
              </a:r>
              <a:endParaRPr lang="en-US"/>
            </a:p>
          </p:txBody>
        </p:sp>
        <p:cxnSp>
          <p:nvCxnSpPr>
            <p:cNvPr id="16" name="Curved Connector 15"/>
            <p:cNvCxnSpPr>
              <a:stCxn id="7" idx="1"/>
              <a:endCxn id="15" idx="1"/>
            </p:cNvCxnSpPr>
            <p:nvPr/>
          </p:nvCxnSpPr>
          <p:spPr>
            <a:xfrm rot="10800000" flipH="1" flipV="1">
              <a:off x="960" y="5400"/>
              <a:ext cx="8507" cy="4166"/>
            </a:xfrm>
            <a:prstGeom prst="curvedConnector3">
              <a:avLst>
                <a:gd name="adj1" fmla="val -4408"/>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lg" len="lg"/>
            </a:ln>
          </p:spPr>
        </p:cxnSp>
        <p:cxnSp>
          <p:nvCxnSpPr>
            <p:cNvPr id="18" name="Curved Connector 17"/>
            <p:cNvCxnSpPr>
              <a:endCxn id="15" idx="0"/>
            </p:cNvCxnSpPr>
            <p:nvPr/>
          </p:nvCxnSpPr>
          <p:spPr>
            <a:xfrm rot="5400000" flipV="1">
              <a:off x="6065" y="4962"/>
              <a:ext cx="6008" cy="2624"/>
            </a:xfrm>
            <a:prstGeom prst="curvedConnector3">
              <a:avLst>
                <a:gd name="adj1" fmla="val 50017"/>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lg" len="lg"/>
            </a:ln>
          </p:spPr>
        </p:cxnSp>
        <p:cxnSp>
          <p:nvCxnSpPr>
            <p:cNvPr id="19" name="Curved Connector 18"/>
            <p:cNvCxnSpPr>
              <a:stCxn id="8" idx="3"/>
              <a:endCxn id="15" idx="3"/>
            </p:cNvCxnSpPr>
            <p:nvPr/>
          </p:nvCxnSpPr>
          <p:spPr>
            <a:xfrm flipH="1">
              <a:off x="11295" y="5400"/>
              <a:ext cx="4015" cy="4166"/>
            </a:xfrm>
            <a:prstGeom prst="curvedConnector3">
              <a:avLst>
                <a:gd name="adj1" fmla="val -9340"/>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lg" len="lg"/>
            </a:ln>
          </p:spPr>
        </p:cxnSp>
        <p:cxnSp>
          <p:nvCxnSpPr>
            <p:cNvPr id="5" name="Straight Arrow Connector 4"/>
            <p:cNvCxnSpPr/>
            <p:nvPr/>
          </p:nvCxnSpPr>
          <p:spPr>
            <a:xfrm>
              <a:off x="8223" y="7128"/>
              <a:ext cx="1600" cy="21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Services</a:t>
            </a:r>
            <a:endParaRPr lang="en-US"/>
          </a:p>
        </p:txBody>
      </p:sp>
      <p:sp>
        <p:nvSpPr>
          <p:cNvPr id="3" name="Content Placeholder 2"/>
          <p:cNvSpPr>
            <a:spLocks noGrp="1"/>
          </p:cNvSpPr>
          <p:nvPr>
            <p:ph idx="1"/>
          </p:nvPr>
        </p:nvSpPr>
        <p:spPr/>
        <p:txBody>
          <a:bodyPr/>
          <a:p>
            <a:r>
              <a:rPr lang="en-US"/>
              <a:t>Loose coupling with services</a:t>
            </a:r>
            <a:endParaRPr lang="en-US"/>
          </a:p>
          <a:p>
            <a:r>
              <a:rPr lang="en-US"/>
              <a:t>One module requires implementation of interface and other module provides implementation</a:t>
            </a:r>
            <a:endParaRPr lang="en-US"/>
          </a:p>
          <a:p>
            <a:r>
              <a:rPr lang="en-US"/>
              <a:t>There can be more than one provider implementation, ServiceLoader is used and the preferred type is chosen at runtime.</a:t>
            </a:r>
            <a:endParaRPr lang="en-US"/>
          </a:p>
        </p:txBody>
      </p:sp>
      <p:sp>
        <p:nvSpPr>
          <p:cNvPr id="4" name="Text Box 3"/>
          <p:cNvSpPr txBox="1"/>
          <p:nvPr/>
        </p:nvSpPr>
        <p:spPr>
          <a:xfrm>
            <a:off x="1295400" y="3757930"/>
            <a:ext cx="4018280" cy="1737360"/>
          </a:xfrm>
          <a:prstGeom prst="rect">
            <a:avLst/>
          </a:prstGeom>
          <a:noFill/>
        </p:spPr>
        <p:txBody>
          <a:bodyPr wrap="none" rtlCol="0">
            <a:spAutoFit/>
          </a:bodyPr>
          <a:p>
            <a:r>
              <a:rPr lang="en-US"/>
              <a:t>//consumer module</a:t>
            </a:r>
            <a:endParaRPr lang="en-US"/>
          </a:p>
          <a:p>
            <a:r>
              <a:rPr lang="en-US">
                <a:solidFill>
                  <a:schemeClr val="accent1"/>
                </a:solidFill>
                <a:effectLst>
                  <a:outerShdw blurRad="38100" dist="25400" dir="5400000" algn="ctr" rotWithShape="0">
                    <a:srgbClr val="6E747A">
                      <a:alpha val="43000"/>
                    </a:srgbClr>
                  </a:outerShdw>
                </a:effectLst>
              </a:rPr>
              <a:t>module java.user{</a:t>
            </a:r>
            <a:endParaRPr lang="en-US">
              <a:solidFill>
                <a:schemeClr val="accent1"/>
              </a:solidFill>
              <a:effectLst>
                <a:outerShdw blurRad="38100" dist="25400" dir="5400000" algn="ctr" rotWithShape="0">
                  <a:srgbClr val="6E747A">
                    <a:alpha val="43000"/>
                  </a:srgbClr>
                </a:outerShdw>
              </a:effectLst>
            </a:endParaRPr>
          </a:p>
          <a:p>
            <a:r>
              <a:rPr lang="en-US">
                <a:solidFill>
                  <a:schemeClr val="accent1"/>
                </a:solidFill>
                <a:effectLst>
                  <a:outerShdw blurRad="38100" dist="25400" dir="5400000" algn="ctr" rotWithShape="0">
                    <a:srgbClr val="6E747A">
                      <a:alpha val="43000"/>
                    </a:srgbClr>
                  </a:outerShdw>
                </a:effectLst>
              </a:rPr>
              <a:t>    requires java.xyz;</a:t>
            </a:r>
            <a:endParaRPr lang="en-US">
              <a:solidFill>
                <a:schemeClr val="accent1"/>
              </a:solidFill>
              <a:effectLst>
                <a:outerShdw blurRad="38100" dist="25400" dir="5400000" algn="ctr" rotWithShape="0">
                  <a:srgbClr val="6E747A">
                    <a:alpha val="43000"/>
                  </a:srgbClr>
                </a:outerShdw>
              </a:effectLst>
            </a:endParaRPr>
          </a:p>
          <a:p>
            <a:r>
              <a:rPr lang="en-US">
                <a:solidFill>
                  <a:schemeClr val="accent1"/>
                </a:solidFill>
                <a:effectLst>
                  <a:outerShdw blurRad="38100" dist="25400" dir="5400000" algn="ctr" rotWithShape="0">
                    <a:srgbClr val="6E747A">
                      <a:alpha val="43000"/>
                    </a:srgbClr>
                  </a:outerShdw>
                </a:effectLst>
              </a:rPr>
              <a:t>    exports java.abc</a:t>
            </a:r>
            <a:endParaRPr lang="en-US">
              <a:solidFill>
                <a:schemeClr val="accent1"/>
              </a:solidFill>
              <a:effectLst>
                <a:outerShdw blurRad="38100" dist="25400" dir="5400000" algn="ctr" rotWithShape="0">
                  <a:srgbClr val="6E747A">
                    <a:alpha val="43000"/>
                  </a:srgbClr>
                </a:outerShdw>
              </a:effectLst>
            </a:endParaRPr>
          </a:p>
          <a:p>
            <a:r>
              <a:rPr lang="en-US" b="1">
                <a:solidFill>
                  <a:schemeClr val="accent1"/>
                </a:solidFill>
                <a:effectLst>
                  <a:outerShdw blurRad="38100" dist="25400" dir="5400000" algn="ctr" rotWithShape="0">
                    <a:srgbClr val="6E747A">
                      <a:alpha val="43000"/>
                    </a:srgbClr>
                  </a:outerShdw>
                </a:effectLst>
              </a:rPr>
              <a:t>    uses </a:t>
            </a:r>
            <a:r>
              <a:rPr lang="en-US">
                <a:solidFill>
                  <a:schemeClr val="accent1"/>
                </a:solidFill>
                <a:effectLst>
                  <a:outerShdw blurRad="38100" dist="25400" dir="5400000" algn="ctr" rotWithShape="0">
                    <a:srgbClr val="6E747A">
                      <a:alpha val="43000"/>
                    </a:srgbClr>
                  </a:outerShdw>
                </a:effectLst>
              </a:rPr>
              <a:t>java.provider -&gt;&gt; service type</a:t>
            </a:r>
            <a:endParaRPr lang="en-US">
              <a:solidFill>
                <a:schemeClr val="accent1"/>
              </a:solidFill>
              <a:effectLst>
                <a:outerShdw blurRad="38100" dist="25400" dir="5400000" algn="ctr" rotWithShape="0">
                  <a:srgbClr val="6E747A">
                    <a:alpha val="43000"/>
                  </a:srgbClr>
                </a:outerShdw>
              </a:effectLst>
            </a:endParaRPr>
          </a:p>
          <a:p>
            <a:r>
              <a:rPr lang="en-US">
                <a:solidFill>
                  <a:schemeClr val="accent1"/>
                </a:solidFill>
                <a:effectLst>
                  <a:outerShdw blurRad="38100" dist="25400" dir="5400000" algn="ctr" rotWithShape="0">
                    <a:srgbClr val="6E747A">
                      <a:alpha val="43000"/>
                    </a:srgbClr>
                  </a:outerShdw>
                </a:effectLst>
              </a:rPr>
              <a:t>}</a:t>
            </a:r>
            <a:endParaRPr lang="en-US">
              <a:solidFill>
                <a:schemeClr val="accent1"/>
              </a:solidFill>
              <a:effectLst>
                <a:outerShdw blurRad="38100" dist="25400" dir="5400000" algn="ctr" rotWithShape="0">
                  <a:srgbClr val="6E747A">
                    <a:alpha val="43000"/>
                  </a:srgbClr>
                </a:outerShdw>
              </a:effectLst>
            </a:endParaRPr>
          </a:p>
        </p:txBody>
      </p:sp>
      <p:sp>
        <p:nvSpPr>
          <p:cNvPr id="5" name="Text Box 4"/>
          <p:cNvSpPr txBox="1"/>
          <p:nvPr/>
        </p:nvSpPr>
        <p:spPr>
          <a:xfrm>
            <a:off x="4325620" y="3372485"/>
            <a:ext cx="7121525" cy="1188720"/>
          </a:xfrm>
          <a:prstGeom prst="rect">
            <a:avLst/>
          </a:prstGeom>
          <a:noFill/>
        </p:spPr>
        <p:txBody>
          <a:bodyPr wrap="square" rtlCol="0">
            <a:spAutoFit/>
          </a:bodyPr>
          <a:p>
            <a:r>
              <a:rPr lang="en-US"/>
              <a:t>//provider module</a:t>
            </a:r>
            <a:endParaRPr lang="en-US"/>
          </a:p>
          <a:p>
            <a:r>
              <a:rPr lang="en-US">
                <a:solidFill>
                  <a:schemeClr val="accent1"/>
                </a:solidFill>
                <a:effectLst>
                  <a:outerShdw blurRad="38100" dist="25400" dir="5400000" algn="ctr" rotWithShape="0">
                    <a:srgbClr val="6E747A">
                      <a:alpha val="43000"/>
                    </a:srgbClr>
                  </a:outerShdw>
                </a:effectLst>
              </a:rPr>
              <a:t>module java.some.provider{</a:t>
            </a:r>
            <a:endParaRPr lang="en-US">
              <a:solidFill>
                <a:schemeClr val="accent1"/>
              </a:solidFill>
              <a:effectLst>
                <a:outerShdw blurRad="38100" dist="25400" dir="5400000" algn="ctr" rotWithShape="0">
                  <a:srgbClr val="6E747A">
                    <a:alpha val="43000"/>
                  </a:srgbClr>
                </a:outerShdw>
              </a:effectLst>
            </a:endParaRPr>
          </a:p>
          <a:p>
            <a:r>
              <a:rPr lang="en-US" b="1">
                <a:solidFill>
                  <a:schemeClr val="accent1"/>
                </a:solidFill>
                <a:effectLst>
                  <a:outerShdw blurRad="38100" dist="25400" dir="5400000" algn="ctr" rotWithShape="0">
                    <a:srgbClr val="6E747A">
                      <a:alpha val="43000"/>
                    </a:srgbClr>
                  </a:outerShdw>
                </a:effectLst>
              </a:rPr>
              <a:t>    provides </a:t>
            </a:r>
            <a:r>
              <a:rPr lang="en-US">
                <a:solidFill>
                  <a:schemeClr val="accent1"/>
                </a:solidFill>
                <a:effectLst>
                  <a:outerShdw blurRad="38100" dist="25400" dir="5400000" algn="ctr" rotWithShape="0">
                    <a:srgbClr val="6E747A">
                      <a:alpha val="43000"/>
                    </a:srgbClr>
                  </a:outerShdw>
                </a:effectLst>
              </a:rPr>
              <a:t>java.provider  </a:t>
            </a:r>
            <a:r>
              <a:rPr lang="en-US" b="1">
                <a:solidFill>
                  <a:schemeClr val="accent1"/>
                </a:solidFill>
                <a:effectLst>
                  <a:outerShdw blurRad="38100" dist="25400" dir="5400000" algn="ctr" rotWithShape="0">
                    <a:srgbClr val="6E747A">
                      <a:alpha val="43000"/>
                    </a:srgbClr>
                  </a:outerShdw>
                </a:effectLst>
              </a:rPr>
              <a:t>with </a:t>
            </a:r>
            <a:r>
              <a:rPr lang="en-US">
                <a:solidFill>
                  <a:schemeClr val="accent1"/>
                </a:solidFill>
                <a:effectLst>
                  <a:outerShdw blurRad="38100" dist="25400" dir="5400000" algn="ctr" rotWithShape="0">
                    <a:srgbClr val="6E747A">
                      <a:alpha val="43000"/>
                    </a:srgbClr>
                  </a:outerShdw>
                </a:effectLst>
              </a:rPr>
              <a:t>java.providerimplementation</a:t>
            </a:r>
            <a:endParaRPr lang="en-US">
              <a:solidFill>
                <a:schemeClr val="accent1"/>
              </a:solidFill>
              <a:effectLst>
                <a:outerShdw blurRad="38100" dist="25400" dir="5400000" algn="ctr" rotWithShape="0">
                  <a:srgbClr val="6E747A">
                    <a:alpha val="43000"/>
                  </a:srgbClr>
                </a:outerShdw>
              </a:effectLst>
            </a:endParaRPr>
          </a:p>
          <a:p>
            <a:r>
              <a:rPr lang="en-US">
                <a:solidFill>
                  <a:schemeClr val="accent1"/>
                </a:solidFill>
                <a:effectLst>
                  <a:outerShdw blurRad="38100" dist="25400" dir="5400000" algn="ctr" rotWithShape="0">
                    <a:srgbClr val="6E747A">
                      <a:alpha val="43000"/>
                    </a:srgbClr>
                  </a:outerShdw>
                </a:effectLst>
              </a:rPr>
              <a:t>}</a:t>
            </a:r>
            <a:endParaRPr lang="en-US">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Open Modules</a:t>
            </a:r>
            <a:endParaRPr lang="en-US"/>
          </a:p>
        </p:txBody>
      </p:sp>
      <p:sp>
        <p:nvSpPr>
          <p:cNvPr id="3" name="Content Placeholder 2"/>
          <p:cNvSpPr>
            <a:spLocks noGrp="1"/>
          </p:cNvSpPr>
          <p:nvPr>
            <p:ph idx="1"/>
          </p:nvPr>
        </p:nvSpPr>
        <p:spPr>
          <a:xfrm>
            <a:off x="1295400" y="2346325"/>
            <a:ext cx="3965575" cy="2165350"/>
          </a:xfrm>
        </p:spPr>
        <p:txBody>
          <a:bodyPr/>
          <a:p>
            <a:pPr marL="0" indent="0">
              <a:buNone/>
            </a:pPr>
            <a:r>
              <a:rPr lang="en-US" b="1">
                <a:solidFill>
                  <a:schemeClr val="accent1"/>
                </a:solidFill>
                <a:effectLst>
                  <a:outerShdw blurRad="38100" dist="25400" dir="5400000" algn="ctr" rotWithShape="0">
                    <a:srgbClr val="6E747A">
                      <a:alpha val="43000"/>
                    </a:srgbClr>
                  </a:outerShdw>
                </a:effectLst>
              </a:rPr>
              <a:t>open module</a:t>
            </a:r>
            <a:r>
              <a:rPr lang="en-US">
                <a:solidFill>
                  <a:schemeClr val="accent1"/>
                </a:solidFill>
                <a:effectLst>
                  <a:outerShdw blurRad="38100" dist="25400" dir="5400000" algn="ctr" rotWithShape="0">
                    <a:srgbClr val="6E747A">
                      <a:alpha val="43000"/>
                    </a:srgbClr>
                  </a:outerShdw>
                </a:effectLst>
              </a:rPr>
              <a:t> foo.bar {</a:t>
            </a:r>
            <a:endParaRPr lang="en-US">
              <a:solidFill>
                <a:schemeClr val="accent1"/>
              </a:solidFill>
              <a:effectLst>
                <a:outerShdw blurRad="38100" dist="25400" dir="5400000" algn="ctr" rotWithShape="0">
                  <a:srgbClr val="6E747A">
                    <a:alpha val="43000"/>
                  </a:srgbClr>
                </a:outerShdw>
              </a:effectLst>
            </a:endParaRPr>
          </a:p>
          <a:p>
            <a:pPr marL="0" indent="0">
              <a:buNone/>
            </a:pPr>
            <a:r>
              <a:rPr lang="en-US">
                <a:solidFill>
                  <a:schemeClr val="accent1"/>
                </a:solidFill>
                <a:effectLst>
                  <a:outerShdw blurRad="38100" dist="25400" dir="5400000" algn="ctr" rotWithShape="0">
                    <a:srgbClr val="6E747A">
                      <a:alpha val="43000"/>
                    </a:srgbClr>
                  </a:outerShdw>
                </a:effectLst>
              </a:rPr>
              <a:t>   </a:t>
            </a:r>
            <a:r>
              <a:rPr lang="en-US" b="1">
                <a:solidFill>
                  <a:schemeClr val="accent1"/>
                </a:solidFill>
                <a:effectLst>
                  <a:outerShdw blurRad="38100" dist="25400" dir="5400000" algn="ctr" rotWithShape="0">
                    <a:srgbClr val="6E747A">
                      <a:alpha val="43000"/>
                    </a:srgbClr>
                  </a:outerShdw>
                </a:effectLst>
              </a:rPr>
              <a:t>exports </a:t>
            </a:r>
            <a:r>
              <a:rPr lang="en-US">
                <a:solidFill>
                  <a:schemeClr val="accent1"/>
                </a:solidFill>
                <a:effectLst>
                  <a:outerShdw blurRad="38100" dist="25400" dir="5400000" algn="ctr" rotWithShape="0">
                    <a:srgbClr val="6E747A">
                      <a:alpha val="43000"/>
                    </a:srgbClr>
                  </a:outerShdw>
                </a:effectLst>
              </a:rPr>
              <a:t>com.foo.bar;</a:t>
            </a:r>
            <a:endParaRPr lang="en-US">
              <a:solidFill>
                <a:schemeClr val="accent1"/>
              </a:solidFill>
              <a:effectLst>
                <a:outerShdw blurRad="38100" dist="25400" dir="5400000" algn="ctr" rotWithShape="0">
                  <a:srgbClr val="6E747A">
                    <a:alpha val="43000"/>
                  </a:srgbClr>
                </a:outerShdw>
              </a:effectLst>
            </a:endParaRPr>
          </a:p>
          <a:p>
            <a:pPr marL="0" indent="0">
              <a:buNone/>
            </a:pPr>
            <a:r>
              <a:rPr lang="en-US">
                <a:solidFill>
                  <a:schemeClr val="accent1"/>
                </a:solidFill>
                <a:effectLst>
                  <a:outerShdw blurRad="38100" dist="25400" dir="5400000" algn="ctr" rotWithShape="0">
                    <a:srgbClr val="6E747A">
                      <a:alpha val="43000"/>
                    </a:srgbClr>
                  </a:outerShdw>
                </a:effectLst>
              </a:rPr>
              <a:t>   </a:t>
            </a:r>
            <a:r>
              <a:rPr lang="en-US" b="1">
                <a:solidFill>
                  <a:schemeClr val="accent1"/>
                </a:solidFill>
                <a:effectLst>
                  <a:outerShdw blurRad="38100" dist="25400" dir="5400000" algn="ctr" rotWithShape="0">
                    <a:srgbClr val="6E747A">
                      <a:alpha val="43000"/>
                    </a:srgbClr>
                  </a:outerShdw>
                </a:effectLst>
              </a:rPr>
              <a:t>requires </a:t>
            </a:r>
            <a:r>
              <a:rPr lang="en-US">
                <a:solidFill>
                  <a:schemeClr val="accent1"/>
                </a:solidFill>
                <a:effectLst>
                  <a:outerShdw blurRad="38100" dist="25400" dir="5400000" algn="ctr" rotWithShape="0">
                    <a:srgbClr val="6E747A">
                      <a:alpha val="43000"/>
                    </a:srgbClr>
                  </a:outerShdw>
                </a:effectLst>
              </a:rPr>
              <a:t>hibernate.core;</a:t>
            </a:r>
            <a:endParaRPr lang="en-US">
              <a:solidFill>
                <a:schemeClr val="accent1"/>
              </a:solidFill>
              <a:effectLst>
                <a:outerShdw blurRad="38100" dist="25400" dir="5400000" algn="ctr" rotWithShape="0">
                  <a:srgbClr val="6E747A">
                    <a:alpha val="43000"/>
                  </a:srgbClr>
                </a:outerShdw>
              </a:effectLst>
            </a:endParaRPr>
          </a:p>
          <a:p>
            <a:pPr marL="0" indent="0">
              <a:buNone/>
            </a:pPr>
            <a:r>
              <a:rPr lang="en-US">
                <a:solidFill>
                  <a:schemeClr val="accent1"/>
                </a:solidFill>
                <a:effectLst>
                  <a:outerShdw blurRad="38100" dist="25400" dir="5400000" algn="ctr" rotWithShape="0">
                    <a:srgbClr val="6E747A">
                      <a:alpha val="43000"/>
                    </a:srgbClr>
                  </a:outerShdw>
                </a:effectLst>
              </a:rPr>
              <a:t>   </a:t>
            </a:r>
            <a:r>
              <a:rPr lang="en-US" b="1">
                <a:solidFill>
                  <a:schemeClr val="accent1"/>
                </a:solidFill>
                <a:effectLst>
                  <a:outerShdw blurRad="38100" dist="25400" dir="5400000" algn="ctr" rotWithShape="0">
                    <a:srgbClr val="6E747A">
                      <a:alpha val="43000"/>
                    </a:srgbClr>
                  </a:outerShdw>
                </a:effectLst>
              </a:rPr>
              <a:t>requires</a:t>
            </a:r>
            <a:r>
              <a:rPr lang="en-US">
                <a:solidFill>
                  <a:schemeClr val="accent1"/>
                </a:solidFill>
                <a:effectLst>
                  <a:outerShdw blurRad="38100" dist="25400" dir="5400000" algn="ctr" rotWithShape="0">
                    <a:srgbClr val="6E747A">
                      <a:alpha val="43000"/>
                    </a:srgbClr>
                  </a:outerShdw>
                </a:effectLst>
              </a:rPr>
              <a:t> hibernate.entitymanager;</a:t>
            </a:r>
            <a:endParaRPr lang="en-US">
              <a:solidFill>
                <a:schemeClr val="accent1"/>
              </a:solidFill>
              <a:effectLst>
                <a:outerShdw blurRad="38100" dist="25400" dir="5400000" algn="ctr" rotWithShape="0">
                  <a:srgbClr val="6E747A">
                    <a:alpha val="43000"/>
                  </a:srgbClr>
                </a:outerShdw>
              </a:effectLst>
            </a:endParaRPr>
          </a:p>
          <a:p>
            <a:pPr marL="0" indent="0">
              <a:buNone/>
            </a:pPr>
            <a:r>
              <a:rPr lang="en-US">
                <a:solidFill>
                  <a:schemeClr val="accent1"/>
                </a:solidFill>
                <a:effectLst>
                  <a:outerShdw blurRad="38100" dist="25400" dir="5400000" algn="ctr" rotWithShape="0">
                    <a:srgbClr val="6E747A">
                      <a:alpha val="43000"/>
                    </a:srgbClr>
                  </a:outerShdw>
                </a:effectLst>
              </a:rPr>
              <a:t>}</a:t>
            </a:r>
            <a:endParaRPr lang="en-US">
              <a:solidFill>
                <a:schemeClr val="accent1"/>
              </a:solidFill>
              <a:effectLst>
                <a:outerShdw blurRad="38100" dist="25400" dir="5400000" algn="ctr" rotWithShape="0">
                  <a:srgbClr val="6E747A">
                    <a:alpha val="43000"/>
                  </a:srgbClr>
                </a:outerShdw>
              </a:effectLst>
            </a:endParaRPr>
          </a:p>
        </p:txBody>
      </p:sp>
      <p:sp>
        <p:nvSpPr>
          <p:cNvPr id="4" name="Text Box 3"/>
          <p:cNvSpPr txBox="1"/>
          <p:nvPr/>
        </p:nvSpPr>
        <p:spPr>
          <a:xfrm>
            <a:off x="6753225" y="2346325"/>
            <a:ext cx="3865880" cy="1737360"/>
          </a:xfrm>
          <a:prstGeom prst="rect">
            <a:avLst/>
          </a:prstGeom>
          <a:noFill/>
        </p:spPr>
        <p:txBody>
          <a:bodyPr wrap="none" rtlCol="0">
            <a:spAutoFit/>
            <a:scene3d>
              <a:camera prst="orthographicFront"/>
              <a:lightRig rig="threePt" dir="t"/>
            </a:scene3d>
          </a:bodyPr>
          <a:p>
            <a:pPr algn="l"/>
            <a:r>
              <a:rPr lang="en-US" b="1">
                <a:solidFill>
                  <a:schemeClr val="accent1"/>
                </a:solidFill>
                <a:effectLst>
                  <a:outerShdw blurRad="38100" dist="25400" dir="5400000" algn="ctr" rotWithShape="0">
                    <a:srgbClr val="6E747A">
                      <a:alpha val="43000"/>
                    </a:srgbClr>
                  </a:outerShdw>
                </a:effectLst>
              </a:rPr>
              <a:t>module</a:t>
            </a:r>
            <a:r>
              <a:rPr lang="en-US">
                <a:solidFill>
                  <a:schemeClr val="accent1"/>
                </a:solidFill>
                <a:effectLst>
                  <a:outerShdw blurRad="38100" dist="25400" dir="5400000" algn="ctr" rotWithShape="0">
                    <a:srgbClr val="6E747A">
                      <a:alpha val="43000"/>
                    </a:srgbClr>
                  </a:outerShdw>
                </a:effectLst>
              </a:rPr>
              <a:t> foo.bar {</a:t>
            </a:r>
            <a:endParaRPr lang="en-US">
              <a:solidFill>
                <a:schemeClr val="accent1"/>
              </a:solidFill>
              <a:effectLst>
                <a:outerShdw blurRad="38100" dist="25400" dir="5400000" algn="ctr" rotWithShape="0">
                  <a:srgbClr val="6E747A">
                    <a:alpha val="43000"/>
                  </a:srgbClr>
                </a:outerShdw>
              </a:effectLst>
            </a:endParaRPr>
          </a:p>
          <a:p>
            <a:pPr algn="l"/>
            <a:r>
              <a:rPr lang="en-US">
                <a:solidFill>
                  <a:schemeClr val="accent1"/>
                </a:solidFill>
                <a:effectLst>
                  <a:outerShdw blurRad="38100" dist="25400" dir="5400000" algn="ctr" rotWithShape="0">
                    <a:srgbClr val="6E747A">
                      <a:alpha val="43000"/>
                    </a:srgbClr>
                  </a:outerShdw>
                </a:effectLst>
              </a:rPr>
              <a:t>   </a:t>
            </a:r>
            <a:r>
              <a:rPr lang="en-US" b="1">
                <a:solidFill>
                  <a:schemeClr val="accent1"/>
                </a:solidFill>
                <a:effectLst>
                  <a:outerShdw blurRad="38100" dist="25400" dir="5400000" algn="ctr" rotWithShape="0">
                    <a:srgbClr val="6E747A">
                      <a:alpha val="43000"/>
                    </a:srgbClr>
                  </a:outerShdw>
                </a:effectLst>
              </a:rPr>
              <a:t>exports </a:t>
            </a:r>
            <a:r>
              <a:rPr lang="en-US">
                <a:solidFill>
                  <a:schemeClr val="accent1"/>
                </a:solidFill>
                <a:effectLst>
                  <a:outerShdw blurRad="38100" dist="25400" dir="5400000" algn="ctr" rotWithShape="0">
                    <a:srgbClr val="6E747A">
                      <a:alpha val="43000"/>
                    </a:srgbClr>
                  </a:outerShdw>
                </a:effectLst>
              </a:rPr>
              <a:t>com.foo.bar;</a:t>
            </a:r>
            <a:endParaRPr lang="en-US">
              <a:solidFill>
                <a:schemeClr val="accent1"/>
              </a:solidFill>
              <a:effectLst>
                <a:outerShdw blurRad="38100" dist="25400" dir="5400000" algn="ctr" rotWithShape="0">
                  <a:srgbClr val="6E747A">
                    <a:alpha val="43000"/>
                  </a:srgbClr>
                </a:outerShdw>
              </a:effectLst>
            </a:endParaRPr>
          </a:p>
          <a:p>
            <a:pPr algn="l"/>
            <a:r>
              <a:rPr lang="en-US">
                <a:solidFill>
                  <a:schemeClr val="accent1"/>
                </a:solidFill>
                <a:effectLst>
                  <a:outerShdw blurRad="38100" dist="25400" dir="5400000" algn="ctr" rotWithShape="0">
                    <a:srgbClr val="6E747A">
                      <a:alpha val="43000"/>
                    </a:srgbClr>
                  </a:outerShdw>
                </a:effectLst>
              </a:rPr>
              <a:t>   </a:t>
            </a:r>
            <a:r>
              <a:rPr lang="en-US" b="1">
                <a:solidFill>
                  <a:schemeClr val="accent1"/>
                </a:solidFill>
                <a:effectLst>
                  <a:outerShdw blurRad="38100" dist="25400" dir="5400000" algn="ctr" rotWithShape="0">
                    <a:srgbClr val="6E747A">
                      <a:alpha val="43000"/>
                    </a:srgbClr>
                  </a:outerShdw>
                </a:effectLst>
              </a:rPr>
              <a:t>opens </a:t>
            </a:r>
            <a:r>
              <a:rPr lang="en-US">
                <a:solidFill>
                  <a:schemeClr val="accent1"/>
                </a:solidFill>
                <a:effectLst>
                  <a:outerShdw blurRad="38100" dist="25400" dir="5400000" algn="ctr" rotWithShape="0">
                    <a:srgbClr val="6E747A">
                      <a:alpha val="43000"/>
                    </a:srgbClr>
                  </a:outerShdw>
                </a:effectLst>
              </a:rPr>
              <a:t>com.foo.bar.model;</a:t>
            </a:r>
            <a:endParaRPr lang="en-US">
              <a:solidFill>
                <a:schemeClr val="accent1"/>
              </a:solidFill>
              <a:effectLst>
                <a:outerShdw blurRad="38100" dist="25400" dir="5400000" algn="ctr" rotWithShape="0">
                  <a:srgbClr val="6E747A">
                    <a:alpha val="43000"/>
                  </a:srgbClr>
                </a:outerShdw>
              </a:effectLst>
            </a:endParaRPr>
          </a:p>
          <a:p>
            <a:pPr algn="l"/>
            <a:r>
              <a:rPr lang="en-US">
                <a:solidFill>
                  <a:schemeClr val="accent1"/>
                </a:solidFill>
                <a:effectLst>
                  <a:outerShdw blurRad="38100" dist="25400" dir="5400000" algn="ctr" rotWithShape="0">
                    <a:srgbClr val="6E747A">
                      <a:alpha val="43000"/>
                    </a:srgbClr>
                  </a:outerShdw>
                </a:effectLst>
              </a:rPr>
              <a:t>   </a:t>
            </a:r>
            <a:r>
              <a:rPr lang="en-US" b="1">
                <a:solidFill>
                  <a:schemeClr val="accent1"/>
                </a:solidFill>
                <a:effectLst>
                  <a:outerShdw blurRad="38100" dist="25400" dir="5400000" algn="ctr" rotWithShape="0">
                    <a:srgbClr val="6E747A">
                      <a:alpha val="43000"/>
                    </a:srgbClr>
                  </a:outerShdw>
                </a:effectLst>
              </a:rPr>
              <a:t>requires </a:t>
            </a:r>
            <a:r>
              <a:rPr lang="en-US">
                <a:solidFill>
                  <a:schemeClr val="accent1"/>
                </a:solidFill>
                <a:effectLst>
                  <a:outerShdw blurRad="38100" dist="25400" dir="5400000" algn="ctr" rotWithShape="0">
                    <a:srgbClr val="6E747A">
                      <a:alpha val="43000"/>
                    </a:srgbClr>
                  </a:outerShdw>
                </a:effectLst>
              </a:rPr>
              <a:t>hibernate.core;</a:t>
            </a:r>
            <a:endParaRPr lang="en-US">
              <a:solidFill>
                <a:schemeClr val="accent1"/>
              </a:solidFill>
              <a:effectLst>
                <a:outerShdw blurRad="38100" dist="25400" dir="5400000" algn="ctr" rotWithShape="0">
                  <a:srgbClr val="6E747A">
                    <a:alpha val="43000"/>
                  </a:srgbClr>
                </a:outerShdw>
              </a:effectLst>
            </a:endParaRPr>
          </a:p>
          <a:p>
            <a:pPr algn="l"/>
            <a:r>
              <a:rPr lang="en-US">
                <a:solidFill>
                  <a:schemeClr val="accent1"/>
                </a:solidFill>
                <a:effectLst>
                  <a:outerShdw blurRad="38100" dist="25400" dir="5400000" algn="ctr" rotWithShape="0">
                    <a:srgbClr val="6E747A">
                      <a:alpha val="43000"/>
                    </a:srgbClr>
                  </a:outerShdw>
                </a:effectLst>
              </a:rPr>
              <a:t>   </a:t>
            </a:r>
            <a:r>
              <a:rPr lang="en-US" b="1">
                <a:solidFill>
                  <a:schemeClr val="accent1"/>
                </a:solidFill>
                <a:effectLst>
                  <a:outerShdw blurRad="38100" dist="25400" dir="5400000" algn="ctr" rotWithShape="0">
                    <a:srgbClr val="6E747A">
                      <a:alpha val="43000"/>
                    </a:srgbClr>
                  </a:outerShdw>
                </a:effectLst>
              </a:rPr>
              <a:t>requires </a:t>
            </a:r>
            <a:r>
              <a:rPr lang="en-US">
                <a:solidFill>
                  <a:schemeClr val="accent1"/>
                </a:solidFill>
                <a:effectLst>
                  <a:outerShdw blurRad="38100" dist="25400" dir="5400000" algn="ctr" rotWithShape="0">
                    <a:srgbClr val="6E747A">
                      <a:alpha val="43000"/>
                    </a:srgbClr>
                  </a:outerShdw>
                </a:effectLst>
              </a:rPr>
              <a:t>hibernate.entitymanager;</a:t>
            </a:r>
            <a:endParaRPr lang="en-US">
              <a:solidFill>
                <a:schemeClr val="accent1"/>
              </a:solidFill>
              <a:effectLst>
                <a:outerShdw blurRad="38100" dist="25400" dir="5400000" algn="ctr" rotWithShape="0">
                  <a:srgbClr val="6E747A">
                    <a:alpha val="43000"/>
                  </a:srgbClr>
                </a:outerShdw>
              </a:effectLst>
            </a:endParaRPr>
          </a:p>
          <a:p>
            <a:pPr algn="l"/>
            <a:r>
              <a:rPr lang="en-US">
                <a:solidFill>
                  <a:schemeClr val="accent1"/>
                </a:solidFill>
                <a:effectLst>
                  <a:outerShdw blurRad="38100" dist="25400" dir="5400000" algn="ctr" rotWithShape="0">
                    <a:srgbClr val="6E747A">
                      <a:alpha val="43000"/>
                    </a:srgbClr>
                  </a:outerShdw>
                </a:effectLst>
              </a:rPr>
              <a:t>}</a:t>
            </a:r>
            <a:endParaRPr lang="en-US">
              <a:solidFill>
                <a:schemeClr val="accent1"/>
              </a:solidFill>
              <a:effectLst>
                <a:outerShdw blurRad="38100" dist="25400" dir="5400000" algn="ctr" rotWithShape="0">
                  <a:srgbClr val="6E747A">
                    <a:alpha val="43000"/>
                  </a:srgbClr>
                </a:outerShdw>
              </a:effectLst>
            </a:endParaRPr>
          </a:p>
        </p:txBody>
      </p:sp>
      <p:sp>
        <p:nvSpPr>
          <p:cNvPr id="5" name="Text Box 4"/>
          <p:cNvSpPr txBox="1"/>
          <p:nvPr/>
        </p:nvSpPr>
        <p:spPr>
          <a:xfrm>
            <a:off x="1298448" y="1207008"/>
            <a:ext cx="9402445" cy="640080"/>
          </a:xfrm>
          <a:prstGeom prst="rect">
            <a:avLst/>
          </a:prstGeom>
          <a:noFill/>
        </p:spPr>
        <p:txBody>
          <a:bodyPr wrap="square" rtlCol="0">
            <a:spAutoFit/>
          </a:bodyPr>
          <a:p>
            <a:pPr algn="l"/>
            <a:r>
              <a:rPr lang="en-US"/>
              <a:t>Some kinds of framework, libraries require reflective access to members of the non-exported types of other modules -&gt; solution is open modules.</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noChangeArrowheads="1"/>
          </p:cNvSpPr>
          <p:nvPr>
            <p:ph type="title"/>
          </p:nvPr>
        </p:nvSpPr>
        <p:spPr/>
        <p:txBody>
          <a:bodyPr/>
          <a:p>
            <a:r>
              <a:rPr lang="en-US">
                <a:sym typeface="+mn-ea"/>
              </a:rPr>
              <a:t>Migrating to Java 9</a:t>
            </a:r>
            <a:endParaRPr lang="en-US"/>
          </a:p>
        </p:txBody>
      </p:sp>
      <p:sp>
        <p:nvSpPr>
          <p:cNvPr id="3" name="Text Placeholder 2"/>
          <p:cNvSpPr>
            <a:spLocks noGrp="1"/>
          </p:cNvSpPr>
          <p:nvPr>
            <p:ph type="body" idx="1"/>
          </p:nvPr>
        </p:nvSpPr>
        <p:spPr/>
        <p:txBody>
          <a:bodyPr/>
          <a:p>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Content of this presentation</a:t>
            </a:r>
            <a:endParaRPr lang="en-US"/>
          </a:p>
        </p:txBody>
      </p:sp>
      <p:sp>
        <p:nvSpPr>
          <p:cNvPr id="3" name="Content Placeholder 2"/>
          <p:cNvSpPr>
            <a:spLocks noGrp="1"/>
          </p:cNvSpPr>
          <p:nvPr>
            <p:ph idx="1"/>
          </p:nvPr>
        </p:nvSpPr>
        <p:spPr/>
        <p:txBody>
          <a:bodyPr/>
          <a:p>
            <a:pPr marL="342900" indent="-342900"/>
            <a:r>
              <a:rPr lang="en-US" sz="3200">
                <a:solidFill>
                  <a:schemeClr val="accent1"/>
                </a:solidFill>
                <a:effectLst>
                  <a:outerShdw blurRad="38100" dist="25400" dir="5400000" algn="ctr" rotWithShape="0">
                    <a:srgbClr val="6E747A">
                      <a:alpha val="43000"/>
                    </a:srgbClr>
                  </a:outerShdw>
                </a:effectLst>
              </a:rPr>
              <a:t>Why modularity ?</a:t>
            </a:r>
            <a:endParaRPr lang="en-US" sz="3200">
              <a:solidFill>
                <a:schemeClr val="accent1"/>
              </a:solidFill>
              <a:effectLst>
                <a:outerShdw blurRad="38100" dist="25400" dir="5400000" algn="ctr" rotWithShape="0">
                  <a:srgbClr val="6E747A">
                    <a:alpha val="43000"/>
                  </a:srgbClr>
                </a:outerShdw>
              </a:effectLst>
            </a:endParaRPr>
          </a:p>
          <a:p>
            <a:pPr marL="342900" indent="-342900"/>
            <a:r>
              <a:rPr lang="en-US" sz="3200">
                <a:solidFill>
                  <a:schemeClr val="accent1"/>
                </a:solidFill>
                <a:effectLst>
                  <a:outerShdw blurRad="38100" dist="25400" dir="5400000" algn="ctr" rotWithShape="0">
                    <a:srgbClr val="6E747A">
                      <a:alpha val="43000"/>
                    </a:srgbClr>
                  </a:outerShdw>
                </a:effectLst>
              </a:rPr>
              <a:t>Jigsaw In a nutshell</a:t>
            </a:r>
            <a:endParaRPr lang="en-US" sz="3200">
              <a:solidFill>
                <a:schemeClr val="accent1"/>
              </a:solidFill>
              <a:effectLst>
                <a:outerShdw blurRad="38100" dist="25400" dir="5400000" algn="ctr" rotWithShape="0">
                  <a:srgbClr val="6E747A">
                    <a:alpha val="43000"/>
                  </a:srgbClr>
                </a:outerShdw>
              </a:effectLst>
            </a:endParaRPr>
          </a:p>
          <a:p>
            <a:pPr marL="342900" indent="-342900"/>
            <a:r>
              <a:rPr lang="en-US" sz="3200">
                <a:solidFill>
                  <a:schemeClr val="accent1"/>
                </a:solidFill>
                <a:effectLst>
                  <a:outerShdw blurRad="38100" dist="25400" dir="5400000" algn="ctr" rotWithShape="0">
                    <a:srgbClr val="6E747A">
                      <a:alpha val="43000"/>
                    </a:srgbClr>
                  </a:outerShdw>
                </a:effectLst>
              </a:rPr>
              <a:t>Modularity basic concepts</a:t>
            </a:r>
            <a:endParaRPr lang="en-US" sz="3200">
              <a:solidFill>
                <a:schemeClr val="accent1"/>
              </a:solidFill>
              <a:effectLst>
                <a:outerShdw blurRad="38100" dist="25400" dir="5400000" algn="ctr" rotWithShape="0">
                  <a:srgbClr val="6E747A">
                    <a:alpha val="43000"/>
                  </a:srgbClr>
                </a:outerShdw>
              </a:effectLst>
            </a:endParaRPr>
          </a:p>
          <a:p>
            <a:pPr marL="342900" indent="-342900"/>
            <a:r>
              <a:rPr lang="en-US" sz="3200">
                <a:solidFill>
                  <a:schemeClr val="accent1"/>
                </a:solidFill>
                <a:effectLst>
                  <a:outerShdw blurRad="38100" dist="25400" dir="5400000" algn="ctr" rotWithShape="0">
                    <a:srgbClr val="6E747A">
                      <a:alpha val="43000"/>
                    </a:srgbClr>
                  </a:outerShdw>
                </a:effectLst>
              </a:rPr>
              <a:t>Example</a:t>
            </a:r>
            <a:endParaRPr lang="en-US" sz="3200">
              <a:solidFill>
                <a:schemeClr val="accent1"/>
              </a:solidFill>
              <a:effectLst>
                <a:outerShdw blurRad="38100" dist="25400" dir="5400000" algn="ctr" rotWithShape="0">
                  <a:srgbClr val="6E747A">
                    <a:alpha val="43000"/>
                  </a:srgbClr>
                </a:outerShdw>
              </a:effectLst>
            </a:endParaRPr>
          </a:p>
          <a:p>
            <a:pPr marL="342900" indent="-342900"/>
            <a:r>
              <a:rPr lang="en-US" sz="3200">
                <a:solidFill>
                  <a:schemeClr val="accent1"/>
                </a:solidFill>
                <a:effectLst>
                  <a:outerShdw blurRad="38100" dist="25400" dir="5400000" algn="ctr" rotWithShape="0">
                    <a:srgbClr val="6E747A">
                      <a:alpha val="43000"/>
                    </a:srgbClr>
                  </a:outerShdw>
                </a:effectLst>
              </a:rPr>
              <a:t>Migration of existing code to Java 9</a:t>
            </a:r>
            <a:endParaRPr lang="en-US" sz="3200">
              <a:solidFill>
                <a:schemeClr val="accent1"/>
              </a:solidFill>
              <a:effectLst>
                <a:outerShdw blurRad="38100" dist="25400" dir="5400000" algn="ctr" rotWithShape="0">
                  <a:srgbClr val="6E747A">
                    <a:alpha val="43000"/>
                  </a:srgbClr>
                </a:outerShdw>
              </a:effectLst>
            </a:endParaRPr>
          </a:p>
          <a:p>
            <a:pPr marL="342900" indent="-342900">
              <a:buNone/>
            </a:pPr>
            <a:endParaRPr lang="en-US">
              <a:ln w="22225">
                <a:solidFill>
                  <a:schemeClr val="accent2"/>
                </a:solidFill>
                <a:prstDash val="solid"/>
              </a:ln>
              <a:solidFill>
                <a:schemeClr val="accent2">
                  <a:lumMod val="40000"/>
                  <a:lumOff val="60000"/>
                </a:schemeClr>
              </a:solidFill>
              <a:effectLs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Migrating to Java 9 </a:t>
            </a:r>
            <a:endParaRPr lang="en-US"/>
          </a:p>
        </p:txBody>
      </p:sp>
      <p:grpSp>
        <p:nvGrpSpPr>
          <p:cNvPr id="39" name="Group 38"/>
          <p:cNvGrpSpPr/>
          <p:nvPr/>
        </p:nvGrpSpPr>
        <p:grpSpPr>
          <a:xfrm>
            <a:off x="2827020" y="4941570"/>
            <a:ext cx="6537960" cy="914400"/>
            <a:chOff x="3656" y="8592"/>
            <a:chExt cx="10296" cy="1440"/>
          </a:xfrm>
        </p:grpSpPr>
        <p:sp>
          <p:nvSpPr>
            <p:cNvPr id="16" name="Flowchart: Alternate Process 15"/>
            <p:cNvSpPr/>
            <p:nvPr/>
          </p:nvSpPr>
          <p:spPr>
            <a:xfrm>
              <a:off x="3656" y="8592"/>
              <a:ext cx="2160" cy="1440"/>
            </a:xfrm>
            <a:prstGeom prst="flowChartAlternateProcess">
              <a:avLst/>
            </a:prstGeom>
            <a:solidFill>
              <a:srgbClr val="92D050"/>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7" name="Flowchart: Alternate Process 16"/>
            <p:cNvSpPr/>
            <p:nvPr/>
          </p:nvSpPr>
          <p:spPr>
            <a:xfrm>
              <a:off x="6336" y="8592"/>
              <a:ext cx="2160" cy="1440"/>
            </a:xfrm>
            <a:prstGeom prst="flowChartAlternateProcess">
              <a:avLst/>
            </a:prstGeom>
            <a:solidFill>
              <a:srgbClr val="92D050"/>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8" name="Flowchart: Alternate Process 17"/>
            <p:cNvSpPr/>
            <p:nvPr/>
          </p:nvSpPr>
          <p:spPr>
            <a:xfrm>
              <a:off x="9088" y="8592"/>
              <a:ext cx="2160" cy="1440"/>
            </a:xfrm>
            <a:prstGeom prst="flowChartAlternateProcess">
              <a:avLst/>
            </a:prstGeom>
            <a:solidFill>
              <a:srgbClr val="92D050"/>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9" name="Flowchart: Alternate Process 18"/>
            <p:cNvSpPr/>
            <p:nvPr/>
          </p:nvSpPr>
          <p:spPr>
            <a:xfrm>
              <a:off x="11792" y="8592"/>
              <a:ext cx="2160" cy="1440"/>
            </a:xfrm>
            <a:prstGeom prst="flowChartAlternateProcess">
              <a:avLst/>
            </a:prstGeom>
            <a:solidFill>
              <a:srgbClr val="92D050"/>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5" name="Text Box 24"/>
            <p:cNvSpPr txBox="1"/>
            <p:nvPr/>
          </p:nvSpPr>
          <p:spPr>
            <a:xfrm>
              <a:off x="3822" y="8808"/>
              <a:ext cx="1828" cy="1008"/>
            </a:xfrm>
            <a:prstGeom prst="rect">
              <a:avLst/>
            </a:prstGeom>
            <a:noFill/>
          </p:spPr>
          <p:txBody>
            <a:bodyPr wrap="none" rtlCol="0">
              <a:spAutoFit/>
            </a:bodyPr>
            <a:p>
              <a:pPr algn="ctr"/>
              <a:r>
                <a:rPr lang="en-US"/>
                <a:t>module </a:t>
              </a:r>
              <a:endParaRPr lang="en-US"/>
            </a:p>
            <a:p>
              <a:pPr algn="ctr"/>
              <a:r>
                <a:rPr lang="en-US"/>
                <a:t>java.base</a:t>
              </a:r>
              <a:endParaRPr lang="en-US"/>
            </a:p>
          </p:txBody>
        </p:sp>
        <p:sp>
          <p:nvSpPr>
            <p:cNvPr id="27" name="Text Box 26"/>
            <p:cNvSpPr txBox="1"/>
            <p:nvPr/>
          </p:nvSpPr>
          <p:spPr>
            <a:xfrm>
              <a:off x="6632" y="8808"/>
              <a:ext cx="1568" cy="1008"/>
            </a:xfrm>
            <a:prstGeom prst="rect">
              <a:avLst/>
            </a:prstGeom>
            <a:noFill/>
          </p:spPr>
          <p:txBody>
            <a:bodyPr wrap="none" rtlCol="0">
              <a:spAutoFit/>
            </a:bodyPr>
            <a:p>
              <a:pPr algn="ctr"/>
              <a:r>
                <a:rPr lang="en-US"/>
                <a:t>module </a:t>
              </a:r>
              <a:endParaRPr lang="en-US"/>
            </a:p>
            <a:p>
              <a:pPr algn="ctr"/>
              <a:r>
                <a:rPr lang="en-US"/>
                <a:t>java.sql</a:t>
              </a:r>
              <a:endParaRPr lang="en-US"/>
            </a:p>
          </p:txBody>
        </p:sp>
        <p:sp>
          <p:nvSpPr>
            <p:cNvPr id="28" name="Text Box 27"/>
            <p:cNvSpPr txBox="1"/>
            <p:nvPr/>
          </p:nvSpPr>
          <p:spPr>
            <a:xfrm>
              <a:off x="9064" y="8808"/>
              <a:ext cx="2208" cy="1008"/>
            </a:xfrm>
            <a:prstGeom prst="rect">
              <a:avLst/>
            </a:prstGeom>
            <a:noFill/>
          </p:spPr>
          <p:txBody>
            <a:bodyPr wrap="none" rtlCol="0">
              <a:spAutoFit/>
            </a:bodyPr>
            <a:p>
              <a:pPr algn="ctr"/>
              <a:r>
                <a:rPr lang="en-US"/>
                <a:t>module </a:t>
              </a:r>
              <a:endParaRPr lang="en-US"/>
            </a:p>
            <a:p>
              <a:pPr algn="ctr"/>
              <a:r>
                <a:rPr lang="en-US"/>
                <a:t>java.logging</a:t>
              </a:r>
              <a:endParaRPr lang="en-US"/>
            </a:p>
          </p:txBody>
        </p:sp>
        <p:sp>
          <p:nvSpPr>
            <p:cNvPr id="29" name="Text Box 28"/>
            <p:cNvSpPr txBox="1"/>
            <p:nvPr/>
          </p:nvSpPr>
          <p:spPr>
            <a:xfrm>
              <a:off x="12068" y="8808"/>
              <a:ext cx="1608" cy="1008"/>
            </a:xfrm>
            <a:prstGeom prst="rect">
              <a:avLst/>
            </a:prstGeom>
            <a:noFill/>
          </p:spPr>
          <p:txBody>
            <a:bodyPr wrap="none" rtlCol="0">
              <a:spAutoFit/>
            </a:bodyPr>
            <a:p>
              <a:pPr algn="ctr"/>
              <a:r>
                <a:rPr lang="en-US"/>
                <a:t>module </a:t>
              </a:r>
              <a:endParaRPr lang="en-US"/>
            </a:p>
            <a:p>
              <a:pPr algn="ctr"/>
              <a:r>
                <a:rPr lang="en-US"/>
                <a:t>java.xml</a:t>
              </a:r>
              <a:endParaRPr lang="en-US"/>
            </a:p>
          </p:txBody>
        </p:sp>
      </p:grpSp>
      <p:grpSp>
        <p:nvGrpSpPr>
          <p:cNvPr id="37" name="Group 36"/>
          <p:cNvGrpSpPr/>
          <p:nvPr/>
        </p:nvGrpSpPr>
        <p:grpSpPr>
          <a:xfrm>
            <a:off x="4521200" y="1256665"/>
            <a:ext cx="3149600" cy="914400"/>
            <a:chOff x="5720" y="2789"/>
            <a:chExt cx="4960" cy="1440"/>
          </a:xfrm>
        </p:grpSpPr>
        <p:sp>
          <p:nvSpPr>
            <p:cNvPr id="23" name="Flowchart: Alternate Process 22"/>
            <p:cNvSpPr/>
            <p:nvPr/>
          </p:nvSpPr>
          <p:spPr>
            <a:xfrm>
              <a:off x="5720" y="2789"/>
              <a:ext cx="2160" cy="1440"/>
            </a:xfrm>
            <a:prstGeom prst="flowChartAlternateProcess">
              <a:avLst/>
            </a:prstGeom>
            <a:solidFill>
              <a:srgbClr val="F9680D"/>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4" name="Flowchart: Alternate Process 23"/>
            <p:cNvSpPr/>
            <p:nvPr/>
          </p:nvSpPr>
          <p:spPr>
            <a:xfrm>
              <a:off x="8520" y="2789"/>
              <a:ext cx="2160" cy="1440"/>
            </a:xfrm>
            <a:prstGeom prst="flowChartAlternateProcess">
              <a:avLst/>
            </a:prstGeom>
            <a:solidFill>
              <a:srgbClr val="F9680D"/>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0" name="Text Box 29"/>
            <p:cNvSpPr txBox="1"/>
            <p:nvPr/>
          </p:nvSpPr>
          <p:spPr>
            <a:xfrm>
              <a:off x="5866" y="3221"/>
              <a:ext cx="1868" cy="576"/>
            </a:xfrm>
            <a:prstGeom prst="rect">
              <a:avLst/>
            </a:prstGeom>
            <a:noFill/>
          </p:spPr>
          <p:txBody>
            <a:bodyPr wrap="none" rtlCol="0">
              <a:spAutoFit/>
            </a:bodyPr>
            <a:p>
              <a:r>
                <a:rPr lang="en-US"/>
                <a:t>myapp.jar</a:t>
              </a:r>
              <a:endParaRPr lang="en-US"/>
            </a:p>
          </p:txBody>
        </p:sp>
        <p:sp>
          <p:nvSpPr>
            <p:cNvPr id="31" name="Text Box 30"/>
            <p:cNvSpPr txBox="1"/>
            <p:nvPr/>
          </p:nvSpPr>
          <p:spPr>
            <a:xfrm>
              <a:off x="8786" y="3221"/>
              <a:ext cx="1628" cy="576"/>
            </a:xfrm>
            <a:prstGeom prst="rect">
              <a:avLst/>
            </a:prstGeom>
            <a:noFill/>
          </p:spPr>
          <p:txBody>
            <a:bodyPr wrap="none" rtlCol="0">
              <a:spAutoFit/>
            </a:bodyPr>
            <a:p>
              <a:r>
                <a:rPr lang="en-US"/>
                <a:t>mylib.jar</a:t>
              </a:r>
              <a:endParaRPr lang="en-US"/>
            </a:p>
          </p:txBody>
        </p:sp>
      </p:grpSp>
      <p:grpSp>
        <p:nvGrpSpPr>
          <p:cNvPr id="38" name="Group 37"/>
          <p:cNvGrpSpPr/>
          <p:nvPr/>
        </p:nvGrpSpPr>
        <p:grpSpPr>
          <a:xfrm>
            <a:off x="3596640" y="3026410"/>
            <a:ext cx="4998720" cy="914400"/>
            <a:chOff x="4968" y="5576"/>
            <a:chExt cx="7872" cy="1440"/>
          </a:xfrm>
        </p:grpSpPr>
        <p:sp>
          <p:nvSpPr>
            <p:cNvPr id="20" name="Flowchart: Alternate Process 19"/>
            <p:cNvSpPr/>
            <p:nvPr/>
          </p:nvSpPr>
          <p:spPr>
            <a:xfrm>
              <a:off x="4968" y="5576"/>
              <a:ext cx="2160" cy="1440"/>
            </a:xfrm>
            <a:prstGeom prst="flowChartAlternateProcess">
              <a:avLst/>
            </a:prstGeom>
            <a:solidFill>
              <a:schemeClr val="accent1">
                <a:lumMod val="20000"/>
                <a:lumOff val="8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1" name="Flowchart: Alternate Process 20"/>
            <p:cNvSpPr/>
            <p:nvPr/>
          </p:nvSpPr>
          <p:spPr>
            <a:xfrm>
              <a:off x="7696" y="5576"/>
              <a:ext cx="2160" cy="1440"/>
            </a:xfrm>
            <a:prstGeom prst="flowChartAlternateProcess">
              <a:avLst/>
            </a:prstGeom>
            <a:solidFill>
              <a:schemeClr val="accent1">
                <a:lumMod val="20000"/>
                <a:lumOff val="8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2" name="Flowchart: Alternate Process 21"/>
            <p:cNvSpPr/>
            <p:nvPr/>
          </p:nvSpPr>
          <p:spPr>
            <a:xfrm>
              <a:off x="10680" y="5576"/>
              <a:ext cx="2160" cy="1440"/>
            </a:xfrm>
            <a:prstGeom prst="flowChartAlternateProcess">
              <a:avLst/>
            </a:prstGeom>
            <a:solidFill>
              <a:schemeClr val="accent1">
                <a:lumMod val="20000"/>
                <a:lumOff val="8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2" name="Text Box 31"/>
            <p:cNvSpPr txBox="1"/>
            <p:nvPr/>
          </p:nvSpPr>
          <p:spPr>
            <a:xfrm>
              <a:off x="5374" y="6008"/>
              <a:ext cx="1348" cy="576"/>
            </a:xfrm>
            <a:prstGeom prst="rect">
              <a:avLst/>
            </a:prstGeom>
            <a:noFill/>
          </p:spPr>
          <p:txBody>
            <a:bodyPr wrap="none" rtlCol="0">
              <a:spAutoFit/>
            </a:bodyPr>
            <a:p>
              <a:r>
                <a:rPr lang="en-US"/>
                <a:t>lib1.jar</a:t>
              </a:r>
              <a:endParaRPr lang="en-US"/>
            </a:p>
          </p:txBody>
        </p:sp>
        <p:sp>
          <p:nvSpPr>
            <p:cNvPr id="33" name="Text Box 32"/>
            <p:cNvSpPr txBox="1"/>
            <p:nvPr/>
          </p:nvSpPr>
          <p:spPr>
            <a:xfrm>
              <a:off x="7672" y="6008"/>
              <a:ext cx="2208" cy="576"/>
            </a:xfrm>
            <a:prstGeom prst="rect">
              <a:avLst/>
            </a:prstGeom>
            <a:noFill/>
          </p:spPr>
          <p:txBody>
            <a:bodyPr wrap="none" rtlCol="0">
              <a:spAutoFit/>
            </a:bodyPr>
            <a:p>
              <a:r>
                <a:rPr lang="en-US"/>
                <a:t>otherapp.jar</a:t>
              </a:r>
              <a:endParaRPr lang="en-US"/>
            </a:p>
          </p:txBody>
        </p:sp>
        <p:sp>
          <p:nvSpPr>
            <p:cNvPr id="34" name="Text Box 33"/>
            <p:cNvSpPr txBox="1"/>
            <p:nvPr/>
          </p:nvSpPr>
          <p:spPr>
            <a:xfrm>
              <a:off x="11086" y="6008"/>
              <a:ext cx="1348" cy="576"/>
            </a:xfrm>
            <a:prstGeom prst="rect">
              <a:avLst/>
            </a:prstGeom>
            <a:noFill/>
          </p:spPr>
          <p:txBody>
            <a:bodyPr wrap="none" rtlCol="0">
              <a:spAutoFit/>
            </a:bodyPr>
            <a:p>
              <a:r>
                <a:rPr lang="en-US"/>
                <a:t>lib2.jar</a:t>
              </a:r>
              <a:endParaRPr lang="en-US"/>
            </a:p>
          </p:txBody>
        </p:sp>
      </p:grpSp>
      <p:cxnSp>
        <p:nvCxnSpPr>
          <p:cNvPr id="35" name="Straight Connector 34"/>
          <p:cNvCxnSpPr/>
          <p:nvPr/>
        </p:nvCxnSpPr>
        <p:spPr>
          <a:xfrm>
            <a:off x="1473200" y="2548890"/>
            <a:ext cx="9245600" cy="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cxnSp>
        <p:nvCxnSpPr>
          <p:cNvPr id="36" name="Straight Connector 35"/>
          <p:cNvCxnSpPr/>
          <p:nvPr/>
        </p:nvCxnSpPr>
        <p:spPr>
          <a:xfrm>
            <a:off x="1473200" y="4281170"/>
            <a:ext cx="9245600" cy="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sp>
        <p:nvSpPr>
          <p:cNvPr id="41" name="Up Arrow 40"/>
          <p:cNvSpPr/>
          <p:nvPr/>
        </p:nvSpPr>
        <p:spPr>
          <a:xfrm>
            <a:off x="853440" y="1732280"/>
            <a:ext cx="485775" cy="3346450"/>
          </a:xfrm>
          <a:prstGeom prst="up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42" name="Up Arrow 41"/>
          <p:cNvSpPr/>
          <p:nvPr/>
        </p:nvSpPr>
        <p:spPr>
          <a:xfrm rot="10800000">
            <a:off x="10998200" y="1896745"/>
            <a:ext cx="485775" cy="3346450"/>
          </a:xfrm>
          <a:prstGeom prst="up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43" name="Text Box 42"/>
          <p:cNvSpPr txBox="1"/>
          <p:nvPr/>
        </p:nvSpPr>
        <p:spPr>
          <a:xfrm>
            <a:off x="244475" y="5243195"/>
            <a:ext cx="1884680" cy="640080"/>
          </a:xfrm>
          <a:prstGeom prst="rect">
            <a:avLst/>
          </a:prstGeom>
          <a:noFill/>
        </p:spPr>
        <p:txBody>
          <a:bodyPr wrap="none" rtlCol="0">
            <a:spAutoFit/>
          </a:bodyPr>
          <a:p>
            <a:pPr algn="ctr"/>
            <a:r>
              <a:rPr lang="en-US"/>
              <a:t>Bottom Up</a:t>
            </a:r>
            <a:endParaRPr lang="en-US"/>
          </a:p>
          <a:p>
            <a:pPr algn="ctr"/>
            <a:r>
              <a:rPr lang="en-US"/>
              <a:t>Library Migration</a:t>
            </a:r>
            <a:endParaRPr lang="en-US"/>
          </a:p>
        </p:txBody>
      </p:sp>
      <p:sp>
        <p:nvSpPr>
          <p:cNvPr id="44" name="Text Box 43"/>
          <p:cNvSpPr txBox="1"/>
          <p:nvPr/>
        </p:nvSpPr>
        <p:spPr>
          <a:xfrm>
            <a:off x="10444480" y="1256665"/>
            <a:ext cx="1592580" cy="640080"/>
          </a:xfrm>
          <a:prstGeom prst="rect">
            <a:avLst/>
          </a:prstGeom>
          <a:noFill/>
        </p:spPr>
        <p:txBody>
          <a:bodyPr wrap="none" rtlCol="0">
            <a:spAutoFit/>
          </a:bodyPr>
          <a:p>
            <a:pPr algn="ctr"/>
            <a:r>
              <a:rPr lang="en-US"/>
              <a:t>Top Down</a:t>
            </a:r>
            <a:endParaRPr lang="en-US"/>
          </a:p>
          <a:p>
            <a:pPr algn="ctr"/>
            <a:r>
              <a:rPr lang="en-US"/>
              <a:t>App Migration</a:t>
            </a:r>
            <a:endParaRPr lang="en-US"/>
          </a:p>
        </p:txBody>
      </p:sp>
      <p:sp>
        <p:nvSpPr>
          <p:cNvPr id="45" name="Text Box 44"/>
          <p:cNvSpPr txBox="1"/>
          <p:nvPr/>
        </p:nvSpPr>
        <p:spPr>
          <a:xfrm>
            <a:off x="2640330" y="1530985"/>
            <a:ext cx="1452880" cy="365760"/>
          </a:xfrm>
          <a:prstGeom prst="rect">
            <a:avLst/>
          </a:prstGeom>
          <a:noFill/>
        </p:spPr>
        <p:txBody>
          <a:bodyPr wrap="square" rtlCol="0">
            <a:spAutoFit/>
          </a:bodyPr>
          <a:p>
            <a:r>
              <a:rPr lang="en-US"/>
              <a:t>Your app</a:t>
            </a:r>
            <a:endParaRPr lang="en-US"/>
          </a:p>
        </p:txBody>
      </p:sp>
      <p:sp>
        <p:nvSpPr>
          <p:cNvPr id="46" name="Text Box 45"/>
          <p:cNvSpPr txBox="1"/>
          <p:nvPr/>
        </p:nvSpPr>
        <p:spPr>
          <a:xfrm>
            <a:off x="1680210" y="3085465"/>
            <a:ext cx="1833880" cy="640080"/>
          </a:xfrm>
          <a:prstGeom prst="rect">
            <a:avLst/>
          </a:prstGeom>
          <a:noFill/>
        </p:spPr>
        <p:txBody>
          <a:bodyPr wrap="none" rtlCol="0">
            <a:spAutoFit/>
          </a:bodyPr>
          <a:p>
            <a:pPr algn="ctr"/>
            <a:r>
              <a:rPr lang="en-US"/>
              <a:t>Libraries and </a:t>
            </a:r>
            <a:endParaRPr lang="en-US"/>
          </a:p>
          <a:p>
            <a:pPr algn="ctr"/>
            <a:r>
              <a:rPr lang="en-US"/>
              <a:t>Third party apps</a:t>
            </a:r>
            <a:endParaRPr lang="en-US"/>
          </a:p>
        </p:txBody>
      </p:sp>
      <p:sp>
        <p:nvSpPr>
          <p:cNvPr id="47" name="Text Box 46"/>
          <p:cNvSpPr txBox="1"/>
          <p:nvPr/>
        </p:nvSpPr>
        <p:spPr>
          <a:xfrm>
            <a:off x="2061210" y="4560570"/>
            <a:ext cx="614680" cy="365760"/>
          </a:xfrm>
          <a:prstGeom prst="rect">
            <a:avLst/>
          </a:prstGeom>
          <a:noFill/>
        </p:spPr>
        <p:txBody>
          <a:bodyPr wrap="none" rtlCol="0">
            <a:spAutoFit/>
          </a:bodyPr>
          <a:p>
            <a:r>
              <a:rPr lang="en-US"/>
              <a:t>JDK</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r>
              <a:rPr lang="en-US">
                <a:sym typeface="+mn-ea"/>
              </a:rPr>
              <a:t>Migrating to Java 9 </a:t>
            </a:r>
            <a:endParaRPr lang="en-US"/>
          </a:p>
        </p:txBody>
      </p:sp>
      <p:sp>
        <p:nvSpPr>
          <p:cNvPr id="3" name="Content Placeholder 2"/>
          <p:cNvSpPr>
            <a:spLocks noGrp="1"/>
          </p:cNvSpPr>
          <p:nvPr>
            <p:ph idx="1"/>
          </p:nvPr>
        </p:nvSpPr>
        <p:spPr/>
        <p:txBody>
          <a:bodyPr/>
          <a:p>
            <a:r>
              <a:rPr lang="en-US">
                <a:sym typeface="+mn-ea"/>
              </a:rPr>
              <a:t>Top down would be migrating your application and using not migrated libraries that are still residing on the classpath.</a:t>
            </a:r>
            <a:endParaRPr lang="en-US"/>
          </a:p>
          <a:p>
            <a:r>
              <a:rPr lang="en-US">
                <a:sym typeface="+mn-ea"/>
              </a:rPr>
              <a:t>Bottom up would be migrating the libraries first and using migrated modularized libraries while your app is still on the class path.</a:t>
            </a:r>
            <a:endParaRPr lang="en-US"/>
          </a:p>
          <a:p>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Migrating to Java 9 </a:t>
            </a:r>
            <a:endParaRPr lang="en-US"/>
          </a:p>
        </p:txBody>
      </p:sp>
      <p:grpSp>
        <p:nvGrpSpPr>
          <p:cNvPr id="39" name="Group 38"/>
          <p:cNvGrpSpPr/>
          <p:nvPr/>
        </p:nvGrpSpPr>
        <p:grpSpPr>
          <a:xfrm rot="0">
            <a:off x="2649220" y="4813935"/>
            <a:ext cx="6537960" cy="914400"/>
            <a:chOff x="3656" y="8592"/>
            <a:chExt cx="10296" cy="1440"/>
          </a:xfrm>
        </p:grpSpPr>
        <p:sp>
          <p:nvSpPr>
            <p:cNvPr id="16" name="Flowchart: Alternate Process 15"/>
            <p:cNvSpPr/>
            <p:nvPr/>
          </p:nvSpPr>
          <p:spPr>
            <a:xfrm>
              <a:off x="3656" y="8592"/>
              <a:ext cx="2160" cy="1440"/>
            </a:xfrm>
            <a:prstGeom prst="flowChartAlternateProcess">
              <a:avLst/>
            </a:prstGeom>
            <a:solidFill>
              <a:srgbClr val="92D050"/>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7" name="Flowchart: Alternate Process 16"/>
            <p:cNvSpPr/>
            <p:nvPr/>
          </p:nvSpPr>
          <p:spPr>
            <a:xfrm>
              <a:off x="6336" y="8592"/>
              <a:ext cx="2160" cy="1440"/>
            </a:xfrm>
            <a:prstGeom prst="flowChartAlternateProcess">
              <a:avLst/>
            </a:prstGeom>
            <a:solidFill>
              <a:srgbClr val="92D050"/>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8" name="Flowchart: Alternate Process 17"/>
            <p:cNvSpPr/>
            <p:nvPr/>
          </p:nvSpPr>
          <p:spPr>
            <a:xfrm>
              <a:off x="9088" y="8592"/>
              <a:ext cx="2160" cy="1440"/>
            </a:xfrm>
            <a:prstGeom prst="flowChartAlternateProcess">
              <a:avLst/>
            </a:prstGeom>
            <a:solidFill>
              <a:srgbClr val="92D050"/>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9" name="Flowchart: Alternate Process 18"/>
            <p:cNvSpPr/>
            <p:nvPr/>
          </p:nvSpPr>
          <p:spPr>
            <a:xfrm>
              <a:off x="11792" y="8592"/>
              <a:ext cx="2160" cy="1440"/>
            </a:xfrm>
            <a:prstGeom prst="flowChartAlternateProcess">
              <a:avLst/>
            </a:prstGeom>
            <a:solidFill>
              <a:srgbClr val="92D050"/>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5" name="Text Box 24"/>
            <p:cNvSpPr txBox="1"/>
            <p:nvPr/>
          </p:nvSpPr>
          <p:spPr>
            <a:xfrm>
              <a:off x="3822" y="8808"/>
              <a:ext cx="1828" cy="1008"/>
            </a:xfrm>
            <a:prstGeom prst="rect">
              <a:avLst/>
            </a:prstGeom>
            <a:noFill/>
          </p:spPr>
          <p:txBody>
            <a:bodyPr wrap="none" rtlCol="0">
              <a:spAutoFit/>
            </a:bodyPr>
            <a:p>
              <a:pPr algn="ctr"/>
              <a:r>
                <a:rPr lang="en-US"/>
                <a:t>module </a:t>
              </a:r>
              <a:endParaRPr lang="en-US"/>
            </a:p>
            <a:p>
              <a:pPr algn="ctr"/>
              <a:r>
                <a:rPr lang="en-US"/>
                <a:t>java.base</a:t>
              </a:r>
              <a:endParaRPr lang="en-US"/>
            </a:p>
          </p:txBody>
        </p:sp>
        <p:sp>
          <p:nvSpPr>
            <p:cNvPr id="27" name="Text Box 26"/>
            <p:cNvSpPr txBox="1"/>
            <p:nvPr/>
          </p:nvSpPr>
          <p:spPr>
            <a:xfrm>
              <a:off x="6632" y="8808"/>
              <a:ext cx="1568" cy="1008"/>
            </a:xfrm>
            <a:prstGeom prst="rect">
              <a:avLst/>
            </a:prstGeom>
            <a:noFill/>
          </p:spPr>
          <p:txBody>
            <a:bodyPr wrap="none" rtlCol="0">
              <a:spAutoFit/>
            </a:bodyPr>
            <a:p>
              <a:pPr algn="ctr"/>
              <a:r>
                <a:rPr lang="en-US"/>
                <a:t>module </a:t>
              </a:r>
              <a:endParaRPr lang="en-US"/>
            </a:p>
            <a:p>
              <a:pPr algn="ctr"/>
              <a:r>
                <a:rPr lang="en-US"/>
                <a:t>java.sql</a:t>
              </a:r>
              <a:endParaRPr lang="en-US"/>
            </a:p>
          </p:txBody>
        </p:sp>
        <p:sp>
          <p:nvSpPr>
            <p:cNvPr id="28" name="Text Box 27"/>
            <p:cNvSpPr txBox="1"/>
            <p:nvPr/>
          </p:nvSpPr>
          <p:spPr>
            <a:xfrm>
              <a:off x="9064" y="8808"/>
              <a:ext cx="2208" cy="1008"/>
            </a:xfrm>
            <a:prstGeom prst="rect">
              <a:avLst/>
            </a:prstGeom>
            <a:noFill/>
          </p:spPr>
          <p:txBody>
            <a:bodyPr wrap="none" rtlCol="0">
              <a:spAutoFit/>
            </a:bodyPr>
            <a:p>
              <a:pPr algn="ctr"/>
              <a:r>
                <a:rPr lang="en-US"/>
                <a:t>module </a:t>
              </a:r>
              <a:endParaRPr lang="en-US"/>
            </a:p>
            <a:p>
              <a:pPr algn="ctr"/>
              <a:r>
                <a:rPr lang="en-US"/>
                <a:t>java.logging</a:t>
              </a:r>
              <a:endParaRPr lang="en-US"/>
            </a:p>
          </p:txBody>
        </p:sp>
        <p:sp>
          <p:nvSpPr>
            <p:cNvPr id="29" name="Text Box 28"/>
            <p:cNvSpPr txBox="1"/>
            <p:nvPr/>
          </p:nvSpPr>
          <p:spPr>
            <a:xfrm>
              <a:off x="12068" y="8808"/>
              <a:ext cx="1608" cy="1008"/>
            </a:xfrm>
            <a:prstGeom prst="rect">
              <a:avLst/>
            </a:prstGeom>
            <a:noFill/>
          </p:spPr>
          <p:txBody>
            <a:bodyPr wrap="none" rtlCol="0">
              <a:spAutoFit/>
            </a:bodyPr>
            <a:p>
              <a:pPr algn="ctr"/>
              <a:r>
                <a:rPr lang="en-US"/>
                <a:t>module </a:t>
              </a:r>
              <a:endParaRPr lang="en-US"/>
            </a:p>
            <a:p>
              <a:pPr algn="ctr"/>
              <a:r>
                <a:rPr lang="en-US"/>
                <a:t>java.xml</a:t>
              </a:r>
              <a:endParaRPr lang="en-US"/>
            </a:p>
          </p:txBody>
        </p:sp>
      </p:grpSp>
      <p:sp>
        <p:nvSpPr>
          <p:cNvPr id="23" name="Flowchart: Alternate Process 22"/>
          <p:cNvSpPr/>
          <p:nvPr/>
        </p:nvSpPr>
        <p:spPr>
          <a:xfrm>
            <a:off x="4343400" y="1129030"/>
            <a:ext cx="1371600" cy="914400"/>
          </a:xfrm>
          <a:prstGeom prst="flowChartAlternateProcess">
            <a:avLst/>
          </a:prstGeom>
          <a:solidFill>
            <a:srgbClr val="92D050"/>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4" name="Flowchart: Alternate Process 23"/>
          <p:cNvSpPr/>
          <p:nvPr/>
        </p:nvSpPr>
        <p:spPr>
          <a:xfrm>
            <a:off x="6121400" y="1129030"/>
            <a:ext cx="1371600" cy="914400"/>
          </a:xfrm>
          <a:prstGeom prst="flowChartAlternateProcess">
            <a:avLst/>
          </a:prstGeom>
          <a:solidFill>
            <a:srgbClr val="92D050"/>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0" name="Text Box 29"/>
          <p:cNvSpPr txBox="1"/>
          <p:nvPr/>
        </p:nvSpPr>
        <p:spPr>
          <a:xfrm>
            <a:off x="4532630" y="1266190"/>
            <a:ext cx="932180" cy="640080"/>
          </a:xfrm>
          <a:prstGeom prst="rect">
            <a:avLst/>
          </a:prstGeom>
          <a:noFill/>
        </p:spPr>
        <p:txBody>
          <a:bodyPr wrap="none" rtlCol="0">
            <a:spAutoFit/>
          </a:bodyPr>
          <a:p>
            <a:pPr algn="ctr"/>
            <a:r>
              <a:rPr lang="en-US"/>
              <a:t>module</a:t>
            </a:r>
            <a:endParaRPr lang="en-US"/>
          </a:p>
          <a:p>
            <a:pPr algn="ctr"/>
            <a:r>
              <a:rPr lang="en-US"/>
              <a:t>myapp</a:t>
            </a:r>
            <a:endParaRPr lang="en-US"/>
          </a:p>
        </p:txBody>
      </p:sp>
      <p:sp>
        <p:nvSpPr>
          <p:cNvPr id="31" name="Text Box 30"/>
          <p:cNvSpPr txBox="1"/>
          <p:nvPr/>
        </p:nvSpPr>
        <p:spPr>
          <a:xfrm>
            <a:off x="6290310" y="1250950"/>
            <a:ext cx="995680" cy="640080"/>
          </a:xfrm>
          <a:prstGeom prst="rect">
            <a:avLst/>
          </a:prstGeom>
          <a:noFill/>
        </p:spPr>
        <p:txBody>
          <a:bodyPr wrap="none" rtlCol="0">
            <a:spAutoFit/>
          </a:bodyPr>
          <a:p>
            <a:pPr algn="ctr"/>
            <a:r>
              <a:rPr lang="en-US"/>
              <a:t>module </a:t>
            </a:r>
            <a:endParaRPr lang="en-US"/>
          </a:p>
          <a:p>
            <a:pPr algn="ctr"/>
            <a:r>
              <a:rPr lang="en-US"/>
              <a:t>mylib</a:t>
            </a:r>
            <a:endParaRPr lang="en-US"/>
          </a:p>
        </p:txBody>
      </p:sp>
      <p:grpSp>
        <p:nvGrpSpPr>
          <p:cNvPr id="38" name="Group 37"/>
          <p:cNvGrpSpPr/>
          <p:nvPr/>
        </p:nvGrpSpPr>
        <p:grpSpPr>
          <a:xfrm rot="0">
            <a:off x="3418840" y="2898775"/>
            <a:ext cx="4998720" cy="914400"/>
            <a:chOff x="4968" y="5576"/>
            <a:chExt cx="7872" cy="1440"/>
          </a:xfrm>
        </p:grpSpPr>
        <p:sp>
          <p:nvSpPr>
            <p:cNvPr id="20" name="Flowchart: Alternate Process 19"/>
            <p:cNvSpPr/>
            <p:nvPr/>
          </p:nvSpPr>
          <p:spPr>
            <a:xfrm>
              <a:off x="4968" y="5576"/>
              <a:ext cx="2160" cy="1440"/>
            </a:xfrm>
            <a:prstGeom prst="flowChartAlternateProcess">
              <a:avLst/>
            </a:prstGeom>
            <a:solidFill>
              <a:schemeClr val="accent1">
                <a:lumMod val="20000"/>
                <a:lumOff val="8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1" name="Flowchart: Alternate Process 20"/>
            <p:cNvSpPr/>
            <p:nvPr/>
          </p:nvSpPr>
          <p:spPr>
            <a:xfrm>
              <a:off x="7696" y="5576"/>
              <a:ext cx="2160" cy="1440"/>
            </a:xfrm>
            <a:prstGeom prst="flowChartAlternateProcess">
              <a:avLst/>
            </a:prstGeom>
            <a:solidFill>
              <a:schemeClr val="accent1">
                <a:lumMod val="20000"/>
                <a:lumOff val="8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2" name="Flowchart: Alternate Process 21"/>
            <p:cNvSpPr/>
            <p:nvPr/>
          </p:nvSpPr>
          <p:spPr>
            <a:xfrm>
              <a:off x="10680" y="5576"/>
              <a:ext cx="2160" cy="1440"/>
            </a:xfrm>
            <a:prstGeom prst="flowChartAlternateProcess">
              <a:avLst/>
            </a:prstGeom>
            <a:solidFill>
              <a:schemeClr val="accent1">
                <a:lumMod val="20000"/>
                <a:lumOff val="8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2" name="Text Box 31"/>
            <p:cNvSpPr txBox="1"/>
            <p:nvPr/>
          </p:nvSpPr>
          <p:spPr>
            <a:xfrm>
              <a:off x="5374" y="6008"/>
              <a:ext cx="1348" cy="576"/>
            </a:xfrm>
            <a:prstGeom prst="rect">
              <a:avLst/>
            </a:prstGeom>
            <a:noFill/>
          </p:spPr>
          <p:txBody>
            <a:bodyPr wrap="none" rtlCol="0">
              <a:spAutoFit/>
            </a:bodyPr>
            <a:p>
              <a:r>
                <a:rPr lang="en-US"/>
                <a:t>lib1.jar</a:t>
              </a:r>
              <a:endParaRPr lang="en-US"/>
            </a:p>
          </p:txBody>
        </p:sp>
        <p:sp>
          <p:nvSpPr>
            <p:cNvPr id="33" name="Text Box 32"/>
            <p:cNvSpPr txBox="1"/>
            <p:nvPr/>
          </p:nvSpPr>
          <p:spPr>
            <a:xfrm>
              <a:off x="7672" y="6008"/>
              <a:ext cx="2208" cy="576"/>
            </a:xfrm>
            <a:prstGeom prst="rect">
              <a:avLst/>
            </a:prstGeom>
            <a:noFill/>
          </p:spPr>
          <p:txBody>
            <a:bodyPr wrap="none" rtlCol="0">
              <a:spAutoFit/>
            </a:bodyPr>
            <a:p>
              <a:r>
                <a:rPr lang="en-US"/>
                <a:t>otherapp.jar</a:t>
              </a:r>
              <a:endParaRPr lang="en-US"/>
            </a:p>
          </p:txBody>
        </p:sp>
        <p:sp>
          <p:nvSpPr>
            <p:cNvPr id="34" name="Text Box 33"/>
            <p:cNvSpPr txBox="1"/>
            <p:nvPr/>
          </p:nvSpPr>
          <p:spPr>
            <a:xfrm>
              <a:off x="11086" y="6008"/>
              <a:ext cx="1348" cy="576"/>
            </a:xfrm>
            <a:prstGeom prst="rect">
              <a:avLst/>
            </a:prstGeom>
            <a:noFill/>
          </p:spPr>
          <p:txBody>
            <a:bodyPr wrap="none" rtlCol="0">
              <a:spAutoFit/>
            </a:bodyPr>
            <a:p>
              <a:r>
                <a:rPr lang="en-US"/>
                <a:t>lib2.jar</a:t>
              </a:r>
              <a:endParaRPr lang="en-US"/>
            </a:p>
          </p:txBody>
        </p:sp>
      </p:grpSp>
      <p:cxnSp>
        <p:nvCxnSpPr>
          <p:cNvPr id="35" name="Straight Connector 34"/>
          <p:cNvCxnSpPr/>
          <p:nvPr/>
        </p:nvCxnSpPr>
        <p:spPr>
          <a:xfrm>
            <a:off x="1295400" y="2421255"/>
            <a:ext cx="9245600" cy="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cxnSp>
        <p:nvCxnSpPr>
          <p:cNvPr id="36" name="Straight Connector 35"/>
          <p:cNvCxnSpPr/>
          <p:nvPr/>
        </p:nvCxnSpPr>
        <p:spPr>
          <a:xfrm>
            <a:off x="1295400" y="4153535"/>
            <a:ext cx="9245600" cy="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sp>
        <p:nvSpPr>
          <p:cNvPr id="42" name="Up Arrow 41"/>
          <p:cNvSpPr/>
          <p:nvPr/>
        </p:nvSpPr>
        <p:spPr>
          <a:xfrm rot="10800000">
            <a:off x="10820400" y="1769110"/>
            <a:ext cx="485775" cy="3346450"/>
          </a:xfrm>
          <a:prstGeom prst="up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44" name="Text Box 43"/>
          <p:cNvSpPr txBox="1"/>
          <p:nvPr/>
        </p:nvSpPr>
        <p:spPr>
          <a:xfrm>
            <a:off x="10266680" y="1129030"/>
            <a:ext cx="1592580" cy="640080"/>
          </a:xfrm>
          <a:prstGeom prst="rect">
            <a:avLst/>
          </a:prstGeom>
          <a:noFill/>
        </p:spPr>
        <p:txBody>
          <a:bodyPr wrap="none" rtlCol="0">
            <a:spAutoFit/>
          </a:bodyPr>
          <a:p>
            <a:pPr algn="ctr"/>
            <a:r>
              <a:rPr lang="en-US"/>
              <a:t>Top Down</a:t>
            </a:r>
            <a:endParaRPr lang="en-US"/>
          </a:p>
          <a:p>
            <a:pPr algn="ctr"/>
            <a:r>
              <a:rPr lang="en-US"/>
              <a:t>App Migration</a:t>
            </a:r>
            <a:endParaRPr lang="en-US"/>
          </a:p>
        </p:txBody>
      </p:sp>
      <p:sp>
        <p:nvSpPr>
          <p:cNvPr id="45" name="Text Box 44"/>
          <p:cNvSpPr txBox="1"/>
          <p:nvPr/>
        </p:nvSpPr>
        <p:spPr>
          <a:xfrm>
            <a:off x="2462530" y="1403350"/>
            <a:ext cx="1452880" cy="365760"/>
          </a:xfrm>
          <a:prstGeom prst="rect">
            <a:avLst/>
          </a:prstGeom>
          <a:noFill/>
        </p:spPr>
        <p:txBody>
          <a:bodyPr wrap="square" rtlCol="0">
            <a:spAutoFit/>
          </a:bodyPr>
          <a:p>
            <a:r>
              <a:rPr lang="en-US"/>
              <a:t>Your app</a:t>
            </a:r>
            <a:endParaRPr lang="en-US"/>
          </a:p>
        </p:txBody>
      </p:sp>
      <p:sp>
        <p:nvSpPr>
          <p:cNvPr id="46" name="Text Box 45"/>
          <p:cNvSpPr txBox="1"/>
          <p:nvPr/>
        </p:nvSpPr>
        <p:spPr>
          <a:xfrm>
            <a:off x="1502410" y="2957830"/>
            <a:ext cx="1833880" cy="640080"/>
          </a:xfrm>
          <a:prstGeom prst="rect">
            <a:avLst/>
          </a:prstGeom>
          <a:noFill/>
        </p:spPr>
        <p:txBody>
          <a:bodyPr wrap="none" rtlCol="0">
            <a:spAutoFit/>
          </a:bodyPr>
          <a:p>
            <a:pPr algn="ctr"/>
            <a:r>
              <a:rPr lang="en-US"/>
              <a:t>Libraries and </a:t>
            </a:r>
            <a:endParaRPr lang="en-US"/>
          </a:p>
          <a:p>
            <a:pPr algn="ctr"/>
            <a:r>
              <a:rPr lang="en-US"/>
              <a:t>Third party apps</a:t>
            </a:r>
            <a:endParaRPr lang="en-US"/>
          </a:p>
        </p:txBody>
      </p:sp>
      <p:sp>
        <p:nvSpPr>
          <p:cNvPr id="47" name="Text Box 46"/>
          <p:cNvSpPr txBox="1"/>
          <p:nvPr/>
        </p:nvSpPr>
        <p:spPr>
          <a:xfrm>
            <a:off x="1883410" y="4432935"/>
            <a:ext cx="614680" cy="365760"/>
          </a:xfrm>
          <a:prstGeom prst="rect">
            <a:avLst/>
          </a:prstGeom>
          <a:noFill/>
        </p:spPr>
        <p:txBody>
          <a:bodyPr wrap="none" rtlCol="0">
            <a:spAutoFit/>
          </a:bodyPr>
          <a:p>
            <a:r>
              <a:rPr lang="en-US"/>
              <a:t>JDK</a:t>
            </a:r>
            <a:endParaRPr lang="en-US"/>
          </a:p>
        </p:txBody>
      </p:sp>
      <p:grpSp>
        <p:nvGrpSpPr>
          <p:cNvPr id="5" name="Group 4"/>
          <p:cNvGrpSpPr/>
          <p:nvPr/>
        </p:nvGrpSpPr>
        <p:grpSpPr>
          <a:xfrm rot="0">
            <a:off x="1386840" y="2655570"/>
            <a:ext cx="8820150" cy="1242060"/>
            <a:chOff x="2464" y="5193"/>
            <a:chExt cx="13890" cy="1956"/>
          </a:xfrm>
        </p:grpSpPr>
        <p:sp>
          <p:nvSpPr>
            <p:cNvPr id="3" name="Flowchart: Process 2"/>
            <p:cNvSpPr/>
            <p:nvPr/>
          </p:nvSpPr>
          <p:spPr>
            <a:xfrm>
              <a:off x="2464" y="5193"/>
              <a:ext cx="13891" cy="1956"/>
            </a:xfrm>
            <a:prstGeom prst="flowChartProcess">
              <a:avLst/>
            </a:prstGeom>
            <a:solidFill>
              <a:schemeClr val="accent1">
                <a:lumMod val="75000"/>
                <a:alpha val="79000"/>
              </a:schemeClr>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4" name="Text Box 3"/>
            <p:cNvSpPr txBox="1"/>
            <p:nvPr/>
          </p:nvSpPr>
          <p:spPr>
            <a:xfrm>
              <a:off x="7373" y="5883"/>
              <a:ext cx="4074" cy="576"/>
            </a:xfrm>
            <a:prstGeom prst="rect">
              <a:avLst/>
            </a:prstGeom>
            <a:noFill/>
          </p:spPr>
          <p:txBody>
            <a:bodyPr wrap="none" rtlCol="0">
              <a:spAutoFit/>
            </a:bodyPr>
            <a:p>
              <a:r>
                <a:rPr lang="en-US" b="1"/>
                <a:t>AUTOMATIC MODULE</a:t>
              </a:r>
              <a:endParaRPr lang="en-US" b="1"/>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Migrating to Java 9 </a:t>
            </a:r>
            <a:endParaRPr lang="en-US"/>
          </a:p>
        </p:txBody>
      </p:sp>
      <p:sp>
        <p:nvSpPr>
          <p:cNvPr id="43" name="Text Box 42"/>
          <p:cNvSpPr txBox="1"/>
          <p:nvPr/>
        </p:nvSpPr>
        <p:spPr>
          <a:xfrm>
            <a:off x="596265" y="5339715"/>
            <a:ext cx="1884680" cy="640080"/>
          </a:xfrm>
          <a:prstGeom prst="rect">
            <a:avLst/>
          </a:prstGeom>
          <a:noFill/>
        </p:spPr>
        <p:txBody>
          <a:bodyPr wrap="none" rtlCol="0">
            <a:spAutoFit/>
          </a:bodyPr>
          <a:p>
            <a:pPr algn="ctr"/>
            <a:r>
              <a:rPr lang="en-US"/>
              <a:t>Bottom Up</a:t>
            </a:r>
            <a:endParaRPr lang="en-US"/>
          </a:p>
          <a:p>
            <a:pPr algn="ctr"/>
            <a:r>
              <a:rPr lang="en-US"/>
              <a:t>Library Migration</a:t>
            </a:r>
            <a:endParaRPr lang="en-US"/>
          </a:p>
        </p:txBody>
      </p:sp>
      <p:grpSp>
        <p:nvGrpSpPr>
          <p:cNvPr id="39" name="Group 38"/>
          <p:cNvGrpSpPr/>
          <p:nvPr/>
        </p:nvGrpSpPr>
        <p:grpSpPr>
          <a:xfrm rot="0">
            <a:off x="3268980" y="5065395"/>
            <a:ext cx="6537960" cy="914400"/>
            <a:chOff x="3656" y="8592"/>
            <a:chExt cx="10296" cy="1440"/>
          </a:xfrm>
        </p:grpSpPr>
        <p:sp>
          <p:nvSpPr>
            <p:cNvPr id="16" name="Flowchart: Alternate Process 15"/>
            <p:cNvSpPr/>
            <p:nvPr/>
          </p:nvSpPr>
          <p:spPr>
            <a:xfrm>
              <a:off x="3656" y="8592"/>
              <a:ext cx="2160" cy="1440"/>
            </a:xfrm>
            <a:prstGeom prst="flowChartAlternateProcess">
              <a:avLst/>
            </a:prstGeom>
            <a:solidFill>
              <a:srgbClr val="92D050"/>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7" name="Flowchart: Alternate Process 16"/>
            <p:cNvSpPr/>
            <p:nvPr/>
          </p:nvSpPr>
          <p:spPr>
            <a:xfrm>
              <a:off x="6336" y="8592"/>
              <a:ext cx="2160" cy="1440"/>
            </a:xfrm>
            <a:prstGeom prst="flowChartAlternateProcess">
              <a:avLst/>
            </a:prstGeom>
            <a:solidFill>
              <a:srgbClr val="92D050"/>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8" name="Flowchart: Alternate Process 17"/>
            <p:cNvSpPr/>
            <p:nvPr/>
          </p:nvSpPr>
          <p:spPr>
            <a:xfrm>
              <a:off x="9088" y="8592"/>
              <a:ext cx="2160" cy="1440"/>
            </a:xfrm>
            <a:prstGeom prst="flowChartAlternateProcess">
              <a:avLst/>
            </a:prstGeom>
            <a:solidFill>
              <a:srgbClr val="92D050"/>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9" name="Flowchart: Alternate Process 18"/>
            <p:cNvSpPr/>
            <p:nvPr/>
          </p:nvSpPr>
          <p:spPr>
            <a:xfrm>
              <a:off x="11792" y="8592"/>
              <a:ext cx="2160" cy="1440"/>
            </a:xfrm>
            <a:prstGeom prst="flowChartAlternateProcess">
              <a:avLst/>
            </a:prstGeom>
            <a:solidFill>
              <a:srgbClr val="92D050"/>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5" name="Text Box 24"/>
            <p:cNvSpPr txBox="1"/>
            <p:nvPr/>
          </p:nvSpPr>
          <p:spPr>
            <a:xfrm>
              <a:off x="3822" y="8808"/>
              <a:ext cx="1828" cy="1008"/>
            </a:xfrm>
            <a:prstGeom prst="rect">
              <a:avLst/>
            </a:prstGeom>
            <a:noFill/>
          </p:spPr>
          <p:txBody>
            <a:bodyPr wrap="none" rtlCol="0">
              <a:spAutoFit/>
            </a:bodyPr>
            <a:p>
              <a:pPr algn="ctr"/>
              <a:r>
                <a:rPr lang="en-US"/>
                <a:t>module </a:t>
              </a:r>
              <a:endParaRPr lang="en-US"/>
            </a:p>
            <a:p>
              <a:pPr algn="ctr"/>
              <a:r>
                <a:rPr lang="en-US"/>
                <a:t>java.base</a:t>
              </a:r>
              <a:endParaRPr lang="en-US"/>
            </a:p>
          </p:txBody>
        </p:sp>
        <p:sp>
          <p:nvSpPr>
            <p:cNvPr id="27" name="Text Box 26"/>
            <p:cNvSpPr txBox="1"/>
            <p:nvPr/>
          </p:nvSpPr>
          <p:spPr>
            <a:xfrm>
              <a:off x="6632" y="8808"/>
              <a:ext cx="1568" cy="1008"/>
            </a:xfrm>
            <a:prstGeom prst="rect">
              <a:avLst/>
            </a:prstGeom>
            <a:noFill/>
          </p:spPr>
          <p:txBody>
            <a:bodyPr wrap="none" rtlCol="0">
              <a:spAutoFit/>
            </a:bodyPr>
            <a:p>
              <a:pPr algn="ctr"/>
              <a:r>
                <a:rPr lang="en-US"/>
                <a:t>module </a:t>
              </a:r>
              <a:endParaRPr lang="en-US"/>
            </a:p>
            <a:p>
              <a:pPr algn="ctr"/>
              <a:r>
                <a:rPr lang="en-US"/>
                <a:t>java.sql</a:t>
              </a:r>
              <a:endParaRPr lang="en-US"/>
            </a:p>
          </p:txBody>
        </p:sp>
        <p:sp>
          <p:nvSpPr>
            <p:cNvPr id="28" name="Text Box 27"/>
            <p:cNvSpPr txBox="1"/>
            <p:nvPr/>
          </p:nvSpPr>
          <p:spPr>
            <a:xfrm>
              <a:off x="9064" y="8808"/>
              <a:ext cx="2208" cy="1008"/>
            </a:xfrm>
            <a:prstGeom prst="rect">
              <a:avLst/>
            </a:prstGeom>
            <a:noFill/>
          </p:spPr>
          <p:txBody>
            <a:bodyPr wrap="none" rtlCol="0">
              <a:spAutoFit/>
            </a:bodyPr>
            <a:p>
              <a:pPr algn="ctr"/>
              <a:r>
                <a:rPr lang="en-US"/>
                <a:t>module </a:t>
              </a:r>
              <a:endParaRPr lang="en-US"/>
            </a:p>
            <a:p>
              <a:pPr algn="ctr"/>
              <a:r>
                <a:rPr lang="en-US"/>
                <a:t>java.logging</a:t>
              </a:r>
              <a:endParaRPr lang="en-US"/>
            </a:p>
          </p:txBody>
        </p:sp>
        <p:sp>
          <p:nvSpPr>
            <p:cNvPr id="29" name="Text Box 28"/>
            <p:cNvSpPr txBox="1"/>
            <p:nvPr/>
          </p:nvSpPr>
          <p:spPr>
            <a:xfrm>
              <a:off x="12068" y="8808"/>
              <a:ext cx="1608" cy="1008"/>
            </a:xfrm>
            <a:prstGeom prst="rect">
              <a:avLst/>
            </a:prstGeom>
            <a:noFill/>
          </p:spPr>
          <p:txBody>
            <a:bodyPr wrap="none" rtlCol="0">
              <a:spAutoFit/>
            </a:bodyPr>
            <a:p>
              <a:pPr algn="ctr"/>
              <a:r>
                <a:rPr lang="en-US"/>
                <a:t>module </a:t>
              </a:r>
              <a:endParaRPr lang="en-US"/>
            </a:p>
            <a:p>
              <a:pPr algn="ctr"/>
              <a:r>
                <a:rPr lang="en-US"/>
                <a:t>java.xml</a:t>
              </a:r>
              <a:endParaRPr lang="en-US"/>
            </a:p>
          </p:txBody>
        </p:sp>
      </p:grpSp>
      <p:grpSp>
        <p:nvGrpSpPr>
          <p:cNvPr id="37" name="Group 36"/>
          <p:cNvGrpSpPr/>
          <p:nvPr/>
        </p:nvGrpSpPr>
        <p:grpSpPr>
          <a:xfrm rot="0">
            <a:off x="4963160" y="1380490"/>
            <a:ext cx="3149600" cy="914400"/>
            <a:chOff x="5720" y="2789"/>
            <a:chExt cx="4960" cy="1440"/>
          </a:xfrm>
        </p:grpSpPr>
        <p:sp>
          <p:nvSpPr>
            <p:cNvPr id="23" name="Flowchart: Alternate Process 22"/>
            <p:cNvSpPr/>
            <p:nvPr/>
          </p:nvSpPr>
          <p:spPr>
            <a:xfrm>
              <a:off x="5720" y="2789"/>
              <a:ext cx="2160" cy="1440"/>
            </a:xfrm>
            <a:prstGeom prst="flowChartAlternateProcess">
              <a:avLst/>
            </a:prstGeom>
            <a:solidFill>
              <a:srgbClr val="F9680D"/>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4" name="Flowchart: Alternate Process 23"/>
            <p:cNvSpPr/>
            <p:nvPr/>
          </p:nvSpPr>
          <p:spPr>
            <a:xfrm>
              <a:off x="8520" y="2789"/>
              <a:ext cx="2160" cy="1440"/>
            </a:xfrm>
            <a:prstGeom prst="flowChartAlternateProcess">
              <a:avLst/>
            </a:prstGeom>
            <a:solidFill>
              <a:srgbClr val="F9680D"/>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0" name="Text Box 29"/>
            <p:cNvSpPr txBox="1"/>
            <p:nvPr/>
          </p:nvSpPr>
          <p:spPr>
            <a:xfrm>
              <a:off x="5866" y="3221"/>
              <a:ext cx="1868" cy="576"/>
            </a:xfrm>
            <a:prstGeom prst="rect">
              <a:avLst/>
            </a:prstGeom>
            <a:noFill/>
          </p:spPr>
          <p:txBody>
            <a:bodyPr wrap="none" rtlCol="0">
              <a:spAutoFit/>
            </a:bodyPr>
            <a:p>
              <a:r>
                <a:rPr lang="en-US"/>
                <a:t>myapp.jar</a:t>
              </a:r>
              <a:endParaRPr lang="en-US"/>
            </a:p>
          </p:txBody>
        </p:sp>
        <p:sp>
          <p:nvSpPr>
            <p:cNvPr id="31" name="Text Box 30"/>
            <p:cNvSpPr txBox="1"/>
            <p:nvPr/>
          </p:nvSpPr>
          <p:spPr>
            <a:xfrm>
              <a:off x="8786" y="3221"/>
              <a:ext cx="1628" cy="576"/>
            </a:xfrm>
            <a:prstGeom prst="rect">
              <a:avLst/>
            </a:prstGeom>
            <a:noFill/>
          </p:spPr>
          <p:txBody>
            <a:bodyPr wrap="none" rtlCol="0">
              <a:spAutoFit/>
            </a:bodyPr>
            <a:p>
              <a:r>
                <a:rPr lang="en-US"/>
                <a:t>mylib.jar</a:t>
              </a:r>
              <a:endParaRPr lang="en-US"/>
            </a:p>
          </p:txBody>
        </p:sp>
      </p:grpSp>
      <p:sp>
        <p:nvSpPr>
          <p:cNvPr id="20" name="Flowchart: Alternate Process 19"/>
          <p:cNvSpPr/>
          <p:nvPr/>
        </p:nvSpPr>
        <p:spPr>
          <a:xfrm>
            <a:off x="4038600" y="3150235"/>
            <a:ext cx="1371600" cy="914400"/>
          </a:xfrm>
          <a:prstGeom prst="flowChartAlternateProcess">
            <a:avLst/>
          </a:prstGeom>
          <a:solidFill>
            <a:srgbClr val="92D050"/>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1" name="Flowchart: Alternate Process 20"/>
          <p:cNvSpPr/>
          <p:nvPr/>
        </p:nvSpPr>
        <p:spPr>
          <a:xfrm>
            <a:off x="5770880" y="3150235"/>
            <a:ext cx="1371600" cy="914400"/>
          </a:xfrm>
          <a:prstGeom prst="flowChartAlternateProcess">
            <a:avLst/>
          </a:prstGeom>
          <a:solidFill>
            <a:srgbClr val="92D050"/>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2" name="Flowchart: Alternate Process 21"/>
          <p:cNvSpPr/>
          <p:nvPr/>
        </p:nvSpPr>
        <p:spPr>
          <a:xfrm>
            <a:off x="7665720" y="3150235"/>
            <a:ext cx="1371600" cy="914400"/>
          </a:xfrm>
          <a:prstGeom prst="flowChartAlternateProcess">
            <a:avLst/>
          </a:prstGeom>
          <a:solidFill>
            <a:srgbClr val="92D050"/>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2" name="Text Box 31"/>
          <p:cNvSpPr txBox="1"/>
          <p:nvPr/>
        </p:nvSpPr>
        <p:spPr>
          <a:xfrm>
            <a:off x="4226560" y="3287395"/>
            <a:ext cx="995680" cy="640080"/>
          </a:xfrm>
          <a:prstGeom prst="rect">
            <a:avLst/>
          </a:prstGeom>
          <a:noFill/>
        </p:spPr>
        <p:txBody>
          <a:bodyPr wrap="none" rtlCol="0">
            <a:spAutoFit/>
          </a:bodyPr>
          <a:p>
            <a:pPr algn="ctr"/>
            <a:r>
              <a:rPr lang="en-US"/>
              <a:t>module </a:t>
            </a:r>
            <a:endParaRPr lang="en-US"/>
          </a:p>
          <a:p>
            <a:pPr algn="ctr"/>
            <a:r>
              <a:rPr lang="en-US"/>
              <a:t>lib1</a:t>
            </a:r>
            <a:endParaRPr lang="en-US"/>
          </a:p>
        </p:txBody>
      </p:sp>
      <p:sp>
        <p:nvSpPr>
          <p:cNvPr id="33" name="Text Box 32"/>
          <p:cNvSpPr txBox="1"/>
          <p:nvPr/>
        </p:nvSpPr>
        <p:spPr>
          <a:xfrm>
            <a:off x="5914390" y="3287395"/>
            <a:ext cx="1084580" cy="640080"/>
          </a:xfrm>
          <a:prstGeom prst="rect">
            <a:avLst/>
          </a:prstGeom>
          <a:noFill/>
        </p:spPr>
        <p:txBody>
          <a:bodyPr wrap="none" rtlCol="0">
            <a:spAutoFit/>
          </a:bodyPr>
          <a:p>
            <a:pPr algn="ctr"/>
            <a:r>
              <a:rPr lang="en-US"/>
              <a:t>module</a:t>
            </a:r>
            <a:endParaRPr lang="en-US"/>
          </a:p>
          <a:p>
            <a:pPr algn="ctr"/>
            <a:r>
              <a:rPr lang="en-US"/>
              <a:t>otherapp</a:t>
            </a:r>
            <a:endParaRPr lang="en-US"/>
          </a:p>
        </p:txBody>
      </p:sp>
      <p:sp>
        <p:nvSpPr>
          <p:cNvPr id="34" name="Text Box 33"/>
          <p:cNvSpPr txBox="1"/>
          <p:nvPr/>
        </p:nvSpPr>
        <p:spPr>
          <a:xfrm>
            <a:off x="7885430" y="3287395"/>
            <a:ext cx="932180" cy="640080"/>
          </a:xfrm>
          <a:prstGeom prst="rect">
            <a:avLst/>
          </a:prstGeom>
          <a:noFill/>
        </p:spPr>
        <p:txBody>
          <a:bodyPr wrap="none" rtlCol="0">
            <a:spAutoFit/>
          </a:bodyPr>
          <a:p>
            <a:r>
              <a:rPr lang="en-US"/>
              <a:t>module</a:t>
            </a:r>
            <a:endParaRPr lang="en-US"/>
          </a:p>
          <a:p>
            <a:pPr algn="ctr"/>
            <a:r>
              <a:rPr lang="en-US"/>
              <a:t>lib2</a:t>
            </a:r>
            <a:endParaRPr lang="en-US"/>
          </a:p>
        </p:txBody>
      </p:sp>
      <p:cxnSp>
        <p:nvCxnSpPr>
          <p:cNvPr id="35" name="Straight Connector 34"/>
          <p:cNvCxnSpPr/>
          <p:nvPr/>
        </p:nvCxnSpPr>
        <p:spPr>
          <a:xfrm>
            <a:off x="1915160" y="2672715"/>
            <a:ext cx="9245600" cy="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cxnSp>
        <p:nvCxnSpPr>
          <p:cNvPr id="36" name="Straight Connector 35"/>
          <p:cNvCxnSpPr/>
          <p:nvPr/>
        </p:nvCxnSpPr>
        <p:spPr>
          <a:xfrm>
            <a:off x="1915160" y="4404995"/>
            <a:ext cx="9245600" cy="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sp>
        <p:nvSpPr>
          <p:cNvPr id="41" name="Up Arrow 40"/>
          <p:cNvSpPr/>
          <p:nvPr/>
        </p:nvSpPr>
        <p:spPr>
          <a:xfrm>
            <a:off x="1295400" y="1856105"/>
            <a:ext cx="485775" cy="3346450"/>
          </a:xfrm>
          <a:prstGeom prst="up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45" name="Text Box 44"/>
          <p:cNvSpPr txBox="1"/>
          <p:nvPr/>
        </p:nvSpPr>
        <p:spPr>
          <a:xfrm>
            <a:off x="3082290" y="1654810"/>
            <a:ext cx="1452880" cy="365760"/>
          </a:xfrm>
          <a:prstGeom prst="rect">
            <a:avLst/>
          </a:prstGeom>
          <a:noFill/>
        </p:spPr>
        <p:txBody>
          <a:bodyPr wrap="square" rtlCol="0">
            <a:spAutoFit/>
          </a:bodyPr>
          <a:p>
            <a:r>
              <a:rPr lang="en-US"/>
              <a:t>Your app</a:t>
            </a:r>
            <a:endParaRPr lang="en-US"/>
          </a:p>
        </p:txBody>
      </p:sp>
      <p:sp>
        <p:nvSpPr>
          <p:cNvPr id="46" name="Text Box 45"/>
          <p:cNvSpPr txBox="1"/>
          <p:nvPr/>
        </p:nvSpPr>
        <p:spPr>
          <a:xfrm>
            <a:off x="2122170" y="3209290"/>
            <a:ext cx="1833880" cy="640080"/>
          </a:xfrm>
          <a:prstGeom prst="rect">
            <a:avLst/>
          </a:prstGeom>
          <a:noFill/>
        </p:spPr>
        <p:txBody>
          <a:bodyPr wrap="none" rtlCol="0">
            <a:spAutoFit/>
          </a:bodyPr>
          <a:p>
            <a:pPr algn="ctr"/>
            <a:r>
              <a:rPr lang="en-US"/>
              <a:t>Libraries and </a:t>
            </a:r>
            <a:endParaRPr lang="en-US"/>
          </a:p>
          <a:p>
            <a:pPr algn="ctr"/>
            <a:r>
              <a:rPr lang="en-US"/>
              <a:t>Third party apps</a:t>
            </a:r>
            <a:endParaRPr lang="en-US"/>
          </a:p>
        </p:txBody>
      </p:sp>
      <p:sp>
        <p:nvSpPr>
          <p:cNvPr id="47" name="Text Box 46"/>
          <p:cNvSpPr txBox="1"/>
          <p:nvPr/>
        </p:nvSpPr>
        <p:spPr>
          <a:xfrm>
            <a:off x="2503170" y="4684395"/>
            <a:ext cx="614680" cy="365760"/>
          </a:xfrm>
          <a:prstGeom prst="rect">
            <a:avLst/>
          </a:prstGeom>
          <a:noFill/>
        </p:spPr>
        <p:txBody>
          <a:bodyPr wrap="none" rtlCol="0">
            <a:spAutoFit/>
          </a:bodyPr>
          <a:p>
            <a:r>
              <a:rPr lang="en-US"/>
              <a:t>JDK</a:t>
            </a:r>
            <a:endParaRPr lang="en-US"/>
          </a:p>
        </p:txBody>
      </p:sp>
      <p:grpSp>
        <p:nvGrpSpPr>
          <p:cNvPr id="5" name="Group 4"/>
          <p:cNvGrpSpPr/>
          <p:nvPr/>
        </p:nvGrpSpPr>
        <p:grpSpPr>
          <a:xfrm rot="0">
            <a:off x="2046605" y="1216660"/>
            <a:ext cx="8820785" cy="1242060"/>
            <a:chOff x="2464" y="5193"/>
            <a:chExt cx="13891" cy="1956"/>
          </a:xfrm>
        </p:grpSpPr>
        <p:sp>
          <p:nvSpPr>
            <p:cNvPr id="3" name="Flowchart: Process 2"/>
            <p:cNvSpPr/>
            <p:nvPr/>
          </p:nvSpPr>
          <p:spPr>
            <a:xfrm>
              <a:off x="2464" y="5193"/>
              <a:ext cx="13891" cy="1956"/>
            </a:xfrm>
            <a:prstGeom prst="flowChartProcess">
              <a:avLst/>
            </a:prstGeom>
            <a:solidFill>
              <a:schemeClr val="accent1">
                <a:lumMod val="75000"/>
                <a:alpha val="79000"/>
              </a:schemeClr>
            </a:soli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4" name="Text Box 3"/>
            <p:cNvSpPr txBox="1"/>
            <p:nvPr/>
          </p:nvSpPr>
          <p:spPr>
            <a:xfrm>
              <a:off x="7373" y="5883"/>
              <a:ext cx="3788" cy="576"/>
            </a:xfrm>
            <a:prstGeom prst="rect">
              <a:avLst/>
            </a:prstGeom>
            <a:noFill/>
          </p:spPr>
          <p:txBody>
            <a:bodyPr wrap="none" rtlCol="0">
              <a:spAutoFit/>
            </a:bodyPr>
            <a:p>
              <a:r>
                <a:rPr lang="en-US" b="1"/>
                <a:t>UNNAMED MODULE</a:t>
              </a:r>
              <a:endParaRPr lang="en-US" b="1"/>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noChangeArrowheads="1"/>
          </p:cNvSpPr>
          <p:nvPr>
            <p:ph type="title"/>
          </p:nvPr>
        </p:nvSpPr>
        <p:spPr/>
        <p:txBody>
          <a:bodyPr/>
          <a:p>
            <a:r>
              <a:rPr lang="en-US">
                <a:sym typeface="+mn-ea"/>
              </a:rPr>
              <a:t>Questions?</a:t>
            </a:r>
            <a:endParaRPr lang="en-US"/>
          </a:p>
        </p:txBody>
      </p:sp>
      <p:pic>
        <p:nvPicPr>
          <p:cNvPr id="2" name="Content Placeholder 1" descr="150326-beer-calories"/>
          <p:cNvPicPr>
            <a:picLocks noChangeAspect="1"/>
          </p:cNvPicPr>
          <p:nvPr>
            <p:ph idx="1"/>
          </p:nvPr>
        </p:nvPicPr>
        <p:blipFill>
          <a:blip r:embed="rId1"/>
          <a:stretch>
            <a:fillRect/>
          </a:stretch>
        </p:blipFill>
        <p:spPr>
          <a:xfrm>
            <a:off x="2461260" y="1207135"/>
            <a:ext cx="7268210" cy="47732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Prizes</a:t>
            </a:r>
            <a:endParaRPr lang="en-US"/>
          </a:p>
        </p:txBody>
      </p:sp>
      <p:sp>
        <p:nvSpPr>
          <p:cNvPr id="3" name="Content Placeholder 2"/>
          <p:cNvSpPr>
            <a:spLocks noGrp="1"/>
          </p:cNvSpPr>
          <p:nvPr>
            <p:ph sz="half" idx="1"/>
          </p:nvPr>
        </p:nvSpPr>
        <p:spPr>
          <a:xfrm>
            <a:off x="1295400" y="1207135"/>
            <a:ext cx="9601200" cy="4773295"/>
          </a:xfrm>
        </p:spPr>
        <p:txBody>
          <a:bodyPr/>
          <a:p>
            <a:r>
              <a:rPr lang="en-US"/>
              <a:t>Hard Disc:</a:t>
            </a:r>
            <a:endParaRPr lang="en-US"/>
          </a:p>
          <a:p>
            <a:r>
              <a:rPr lang="en-US"/>
              <a:t>Martin Spasovski @moondowner</a:t>
            </a:r>
            <a:endParaRPr lang="en-US"/>
          </a:p>
          <a:p>
            <a:endParaRPr lang="en-US"/>
          </a:p>
          <a:p>
            <a:r>
              <a:rPr lang="en-US"/>
              <a:t>Java t-shirts:</a:t>
            </a:r>
            <a:endParaRPr lang="en-US"/>
          </a:p>
          <a:p>
            <a:r>
              <a:rPr lang="en-US"/>
              <a:t>Thunder God @LordRaydenMK</a:t>
            </a:r>
            <a:endParaRPr lang="en-US"/>
          </a:p>
          <a:p>
            <a:r>
              <a:rPr lang="en-US"/>
              <a:t>Gjorgji Noveski @kacibe_ti</a:t>
            </a:r>
            <a:endParaRPr lang="en-US"/>
          </a:p>
          <a:p>
            <a:r>
              <a:rPr lang="en-US"/>
              <a:t>MolYDolY @molYCS</a:t>
            </a:r>
            <a:endParaRPr lang="en-US"/>
          </a:p>
          <a:p>
            <a:r>
              <a:rPr lang="en-US"/>
              <a:t>Ilievski Martin @martinmaxs</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References</a:t>
            </a:r>
            <a:endParaRPr lang="en-US"/>
          </a:p>
        </p:txBody>
      </p:sp>
      <p:sp>
        <p:nvSpPr>
          <p:cNvPr id="3" name="Content Placeholder 2"/>
          <p:cNvSpPr>
            <a:spLocks noGrp="1"/>
          </p:cNvSpPr>
          <p:nvPr>
            <p:ph sz="half" idx="1"/>
          </p:nvPr>
        </p:nvSpPr>
        <p:spPr>
          <a:xfrm>
            <a:off x="1295400" y="1207135"/>
            <a:ext cx="4982210" cy="4773295"/>
          </a:xfrm>
        </p:spPr>
        <p:txBody>
          <a:bodyPr/>
          <a:p>
            <a:r>
              <a:rPr lang="en-US" sz="2000">
                <a:solidFill>
                  <a:schemeClr val="tx1"/>
                </a:solidFill>
                <a:effectLst>
                  <a:outerShdw blurRad="38100" dist="19050" dir="2700000" algn="tl" rotWithShape="0">
                    <a:schemeClr val="dk1">
                      <a:alpha val="40000"/>
                    </a:schemeClr>
                  </a:outerShdw>
                </a:effectLst>
              </a:rPr>
              <a:t>Project Jigsaw - </a:t>
            </a:r>
            <a:r>
              <a:rPr lang="en-US" sz="2000">
                <a:solidFill>
                  <a:schemeClr val="accent1"/>
                </a:solidFill>
                <a:effectLst>
                  <a:outerShdw blurRad="38100" dist="25400" dir="5400000" algn="ctr" rotWithShape="0">
                    <a:srgbClr val="6E747A">
                      <a:alpha val="43000"/>
                    </a:srgbClr>
                  </a:outerShdw>
                </a:effectLst>
              </a:rPr>
              <a:t>http://openjdk.java.net/projects/jigsaw/</a:t>
            </a:r>
            <a:endParaRPr lang="en-US" sz="2000">
              <a:solidFill>
                <a:schemeClr val="accent1"/>
              </a:solidFill>
              <a:effectLst>
                <a:outerShdw blurRad="38100" dist="25400" dir="5400000" algn="ctr" rotWithShape="0">
                  <a:srgbClr val="6E747A">
                    <a:alpha val="43000"/>
                  </a:srgbClr>
                </a:outerShdw>
              </a:effectLst>
            </a:endParaRPr>
          </a:p>
          <a:p>
            <a:r>
              <a:rPr lang="en-US" sz="2000">
                <a:solidFill>
                  <a:schemeClr val="tx1"/>
                </a:solidFill>
                <a:effectLst>
                  <a:outerShdw blurRad="38100" dist="19050" dir="2700000" algn="tl" rotWithShape="0">
                    <a:schemeClr val="dk1">
                      <a:alpha val="40000"/>
                    </a:schemeClr>
                  </a:outerShdw>
                </a:effectLst>
              </a:rPr>
              <a:t>Project Jigsaw: Talks - </a:t>
            </a:r>
            <a:r>
              <a:rPr lang="en-US" sz="2000">
                <a:solidFill>
                  <a:schemeClr val="accent1"/>
                </a:solidFill>
                <a:effectLst>
                  <a:outerShdw blurRad="38100" dist="25400" dir="5400000" algn="ctr" rotWithShape="0">
                    <a:srgbClr val="6E747A">
                      <a:alpha val="43000"/>
                    </a:srgbClr>
                  </a:outerShdw>
                </a:effectLst>
              </a:rPr>
              <a:t>http://openjdk.java.net/projects/jigsaw/talks/#j1-2016</a:t>
            </a:r>
            <a:endParaRPr lang="en-US" sz="2000">
              <a:solidFill>
                <a:schemeClr val="accent1"/>
              </a:solidFill>
              <a:effectLst>
                <a:outerShdw blurRad="38100" dist="25400" dir="5400000" algn="ctr" rotWithShape="0">
                  <a:srgbClr val="6E747A">
                    <a:alpha val="43000"/>
                  </a:srgbClr>
                </a:outerShdw>
              </a:effectLst>
            </a:endParaRPr>
          </a:p>
          <a:p>
            <a:r>
              <a:rPr lang="en-US" sz="2000">
                <a:solidFill>
                  <a:schemeClr val="tx1"/>
                </a:solidFill>
                <a:effectLst>
                  <a:outerShdw blurRad="38100" dist="19050" dir="2700000" algn="tl" rotWithShape="0">
                    <a:schemeClr val="dk1">
                      <a:alpha val="40000"/>
                    </a:schemeClr>
                  </a:outerShdw>
                </a:effectLst>
              </a:rPr>
              <a:t>Follow @mreinhold </a:t>
            </a:r>
            <a:r>
              <a:rPr lang="en-US" sz="2000">
                <a:solidFill>
                  <a:schemeClr val="accent1"/>
                </a:solidFill>
                <a:effectLst>
                  <a:outerShdw blurRad="38100" dist="25400" dir="5400000" algn="ctr" rotWithShape="0">
                    <a:srgbClr val="6E747A">
                      <a:alpha val="43000"/>
                    </a:srgbClr>
                  </a:outerShdw>
                </a:effectLst>
              </a:rPr>
              <a:t>https://twitter.com/mreinhold</a:t>
            </a:r>
            <a:endParaRPr lang="en-US" sz="2000">
              <a:solidFill>
                <a:schemeClr val="accent1"/>
              </a:solidFill>
              <a:effectLst>
                <a:outerShdw blurRad="38100" dist="25400" dir="5400000" algn="ctr" rotWithShape="0">
                  <a:srgbClr val="6E747A">
                    <a:alpha val="43000"/>
                  </a:srgbClr>
                </a:outerShdw>
              </a:effectLst>
            </a:endParaRPr>
          </a:p>
          <a:p>
            <a:r>
              <a:rPr lang="en-US" sz="1800">
                <a:solidFill>
                  <a:schemeClr val="tx1"/>
                </a:solidFill>
                <a:effectLst>
                  <a:outerShdw blurRad="38100" dist="19050" dir="2700000" algn="tl" rotWithShape="0">
                    <a:schemeClr val="dk1">
                      <a:alpha val="40000"/>
                    </a:schemeClr>
                  </a:outerShdw>
                </a:effectLst>
              </a:rPr>
              <a:t>In Seavus Library you can find: Java 9 Modularity </a:t>
            </a:r>
            <a:endParaRPr lang="en-US" sz="1800">
              <a:solidFill>
                <a:schemeClr val="tx1"/>
              </a:solidFill>
              <a:effectLst>
                <a:outerShdw blurRad="38100" dist="19050" dir="2700000" algn="tl" rotWithShape="0">
                  <a:schemeClr val="dk1">
                    <a:alpha val="40000"/>
                  </a:schemeClr>
                </a:outerShdw>
              </a:effectLst>
            </a:endParaRPr>
          </a:p>
        </p:txBody>
      </p:sp>
      <p:pic>
        <p:nvPicPr>
          <p:cNvPr id="4" name="Content Placeholder 3"/>
          <p:cNvPicPr>
            <a:picLocks noChangeAspect="1"/>
          </p:cNvPicPr>
          <p:nvPr>
            <p:ph sz="half" idx="2"/>
          </p:nvPr>
        </p:nvPicPr>
        <p:blipFill>
          <a:blip r:embed="rId1"/>
          <a:stretch>
            <a:fillRect/>
          </a:stretch>
        </p:blipFill>
        <p:spPr>
          <a:xfrm>
            <a:off x="7213600" y="1981200"/>
            <a:ext cx="2793365" cy="3810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Why Modularity ?</a:t>
            </a:r>
            <a:endParaRPr lang="en-US"/>
          </a:p>
        </p:txBody>
      </p:sp>
      <p:pic>
        <p:nvPicPr>
          <p:cNvPr id="4" name="Content Placeholder 3" descr="puzzle-pieces"/>
          <p:cNvPicPr>
            <a:picLocks noChangeAspect="1"/>
          </p:cNvPicPr>
          <p:nvPr>
            <p:ph idx="1"/>
          </p:nvPr>
        </p:nvPicPr>
        <p:blipFill>
          <a:blip r:embed="rId1"/>
          <a:stretch>
            <a:fillRect/>
          </a:stretch>
        </p:blipFill>
        <p:spPr>
          <a:xfrm>
            <a:off x="2727325" y="1042988"/>
            <a:ext cx="6737350" cy="47720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Jigsaw in a nutshell </a:t>
            </a:r>
            <a:endParaRPr lang="en-US"/>
          </a:p>
        </p:txBody>
      </p:sp>
      <p:sp>
        <p:nvSpPr>
          <p:cNvPr id="3" name="Content Placeholder 2"/>
          <p:cNvSpPr>
            <a:spLocks noGrp="1"/>
          </p:cNvSpPr>
          <p:nvPr>
            <p:ph sz="half" idx="1"/>
          </p:nvPr>
        </p:nvSpPr>
        <p:spPr/>
        <p:txBody>
          <a:bodyPr/>
          <a:p>
            <a:pPr marL="0" indent="0">
              <a:buNone/>
            </a:pPr>
            <a:r>
              <a:rPr lang="en-US" sz="2400">
                <a:solidFill>
                  <a:schemeClr val="accent1"/>
                </a:solidFill>
                <a:effectLst>
                  <a:outerShdw blurRad="38100" dist="25400" dir="5400000" algn="ctr" rotWithShape="0">
                    <a:srgbClr val="6E747A">
                      <a:alpha val="43000"/>
                    </a:srgbClr>
                  </a:outerShdw>
                </a:effectLst>
              </a:rPr>
              <a:t>Create Modular System</a:t>
            </a:r>
            <a:endParaRPr lang="en-US" sz="2400">
              <a:solidFill>
                <a:schemeClr val="accent1"/>
              </a:solidFill>
              <a:effectLst>
                <a:outerShdw blurRad="38100" dist="25400" dir="5400000" algn="ctr" rotWithShape="0">
                  <a:srgbClr val="6E747A">
                    <a:alpha val="43000"/>
                  </a:srgbClr>
                </a:outerShdw>
              </a:effectLst>
            </a:endParaRPr>
          </a:p>
          <a:p>
            <a:pPr marL="0" indent="0">
              <a:buNone/>
            </a:pPr>
            <a:endParaRPr lang="en-US" sz="2800">
              <a:solidFill>
                <a:schemeClr val="accent1"/>
              </a:solidFill>
              <a:effectLst>
                <a:outerShdw blurRad="38100" dist="25400" dir="5400000" algn="ctr" rotWithShape="0">
                  <a:srgbClr val="6E747A">
                    <a:alpha val="43000"/>
                  </a:srgbClr>
                </a:outerShdw>
              </a:effectLst>
            </a:endParaRPr>
          </a:p>
          <a:p>
            <a:pPr marL="0" indent="0">
              <a:buNone/>
            </a:pPr>
            <a:r>
              <a:rPr lang="en-US" sz="2400">
                <a:solidFill>
                  <a:schemeClr val="accent1"/>
                </a:solidFill>
                <a:effectLst>
                  <a:outerShdw blurRad="38100" dist="25400" dir="5400000" algn="ctr" rotWithShape="0">
                    <a:srgbClr val="6E747A">
                      <a:alpha val="43000"/>
                    </a:srgbClr>
                  </a:outerShdw>
                </a:effectLst>
              </a:rPr>
              <a:t>Key values of the project:</a:t>
            </a:r>
            <a:endParaRPr lang="en-US" sz="2400">
              <a:solidFill>
                <a:schemeClr val="accent1"/>
              </a:solidFill>
              <a:effectLst>
                <a:outerShdw blurRad="38100" dist="25400" dir="5400000" algn="ctr" rotWithShape="0">
                  <a:srgbClr val="6E747A">
                    <a:alpha val="43000"/>
                  </a:srgbClr>
                </a:outerShdw>
              </a:effectLst>
            </a:endParaRPr>
          </a:p>
          <a:p>
            <a:pPr marL="914400" lvl="1" indent="-457200">
              <a:buFont typeface="Arial" panose="020B0604020202020204" pitchFamily="34" charset="0"/>
              <a:buChar char="•"/>
            </a:pPr>
            <a:r>
              <a:rPr lang="en-US" sz="2000">
                <a:solidFill>
                  <a:schemeClr val="tx1"/>
                </a:solidFill>
                <a:effectLst>
                  <a:outerShdw blurRad="38100" dist="25400" dir="5400000" algn="ctr" rotWithShape="0">
                    <a:srgbClr val="6E747A">
                      <a:alpha val="43000"/>
                    </a:srgbClr>
                  </a:outerShdw>
                </a:effectLst>
              </a:rPr>
              <a:t>strong encapsulation</a:t>
            </a:r>
            <a:endParaRPr lang="en-US" sz="2000">
              <a:solidFill>
                <a:schemeClr val="tx1"/>
              </a:solidFill>
              <a:effectLst>
                <a:outerShdw blurRad="38100" dist="25400" dir="5400000" algn="ctr" rotWithShape="0">
                  <a:srgbClr val="6E747A">
                    <a:alpha val="43000"/>
                  </a:srgbClr>
                </a:outerShdw>
              </a:effectLst>
            </a:endParaRPr>
          </a:p>
          <a:p>
            <a:pPr marL="914400" lvl="1" indent="-457200">
              <a:buFont typeface="Arial" panose="020B0604020202020204" pitchFamily="34" charset="0"/>
              <a:buChar char="•"/>
            </a:pPr>
            <a:r>
              <a:rPr lang="en-US" sz="2000">
                <a:solidFill>
                  <a:schemeClr val="tx1"/>
                </a:solidFill>
                <a:effectLst>
                  <a:outerShdw blurRad="38100" dist="25400" dir="5400000" algn="ctr" rotWithShape="0">
                    <a:srgbClr val="6E747A">
                      <a:alpha val="43000"/>
                    </a:srgbClr>
                  </a:outerShdw>
                </a:effectLst>
              </a:rPr>
              <a:t>reliable configuration</a:t>
            </a:r>
            <a:endParaRPr lang="en-US" sz="2000">
              <a:solidFill>
                <a:schemeClr val="tx1"/>
              </a:solidFill>
              <a:effectLst>
                <a:outerShdw blurRad="38100" dist="25400" dir="5400000" algn="ctr" rotWithShape="0">
                  <a:srgbClr val="6E747A">
                    <a:alpha val="43000"/>
                  </a:srgbClr>
                </a:outerShdw>
              </a:effectLst>
            </a:endParaRPr>
          </a:p>
          <a:p>
            <a:pPr marL="0" indent="0">
              <a:buNone/>
            </a:pPr>
            <a:endParaRPr lang="en-US" sz="2000">
              <a:solidFill>
                <a:schemeClr val="tx1"/>
              </a:solidFill>
              <a:effectLst>
                <a:outerShdw blurRad="38100" dist="25400" dir="5400000" algn="ctr" rotWithShape="0">
                  <a:srgbClr val="6E747A">
                    <a:alpha val="43000"/>
                  </a:srgbClr>
                </a:outerShdw>
              </a:effectLst>
            </a:endParaRPr>
          </a:p>
          <a:p>
            <a:pPr lvl="0"/>
            <a:endParaRPr lang="en-US" sz="2800"/>
          </a:p>
          <a:p>
            <a:endParaRPr lang="en-US"/>
          </a:p>
        </p:txBody>
      </p:sp>
      <p:pic>
        <p:nvPicPr>
          <p:cNvPr id="4" name="Content Placeholder 3" descr="project-jigsaw-I"/>
          <p:cNvPicPr>
            <a:picLocks noChangeAspect="1"/>
          </p:cNvPicPr>
          <p:nvPr>
            <p:ph sz="half" idx="2"/>
          </p:nvPr>
        </p:nvPicPr>
        <p:blipFill>
          <a:blip r:embed="rId1"/>
          <a:stretch>
            <a:fillRect/>
          </a:stretch>
        </p:blipFill>
        <p:spPr>
          <a:xfrm>
            <a:off x="6324600" y="2614295"/>
            <a:ext cx="4572000" cy="25431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Jigsaw in a nutshell </a:t>
            </a:r>
            <a:endParaRPr lang="en-US" sz="3200"/>
          </a:p>
        </p:txBody>
      </p:sp>
      <p:sp>
        <p:nvSpPr>
          <p:cNvPr id="3" name="Content Placeholder 2"/>
          <p:cNvSpPr>
            <a:spLocks noGrp="1"/>
          </p:cNvSpPr>
          <p:nvPr>
            <p:ph sz="half" idx="1"/>
          </p:nvPr>
        </p:nvSpPr>
        <p:spPr/>
        <p:txBody>
          <a:bodyPr/>
          <a:p>
            <a:endParaRPr lang="en-US"/>
          </a:p>
          <a:p>
            <a:pPr marL="0" indent="0">
              <a:buNone/>
            </a:pPr>
            <a:endParaRPr lang="en-US"/>
          </a:p>
        </p:txBody>
      </p:sp>
      <p:pic>
        <p:nvPicPr>
          <p:cNvPr id="4" name="Content Placeholder 3" descr="jdk-tr1"/>
          <p:cNvPicPr>
            <a:picLocks noChangeAspect="1"/>
          </p:cNvPicPr>
          <p:nvPr>
            <p:ph sz="half" idx="2"/>
          </p:nvPr>
        </p:nvPicPr>
        <p:blipFill>
          <a:blip r:embed="rId1"/>
          <a:stretch>
            <a:fillRect/>
          </a:stretch>
        </p:blipFill>
        <p:spPr>
          <a:xfrm>
            <a:off x="636905" y="1134745"/>
            <a:ext cx="11087735" cy="4700905"/>
          </a:xfrm>
          <a:prstGeom prst="rect">
            <a:avLst/>
          </a:prstGeom>
        </p:spPr>
      </p:pic>
      <p:sp>
        <p:nvSpPr>
          <p:cNvPr id="5" name="Text Box 4"/>
          <p:cNvSpPr txBox="1"/>
          <p:nvPr/>
        </p:nvSpPr>
        <p:spPr>
          <a:xfrm>
            <a:off x="4647565" y="6394450"/>
            <a:ext cx="3103880" cy="365760"/>
          </a:xfrm>
          <a:prstGeom prst="rect">
            <a:avLst/>
          </a:prstGeom>
          <a:noFill/>
        </p:spPr>
        <p:txBody>
          <a:bodyPr wrap="none" rtlCol="0">
            <a:spAutoFit/>
          </a:bodyPr>
          <a:p>
            <a:pPr algn="l"/>
            <a:r>
              <a:rPr lang="en-US">
                <a:sym typeface="+mn-ea"/>
              </a:rPr>
              <a:t>module graph of the platform</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What it means for the platform ? - Security</a:t>
            </a:r>
            <a:endParaRPr lang="en-US"/>
          </a:p>
        </p:txBody>
      </p:sp>
      <p:pic>
        <p:nvPicPr>
          <p:cNvPr id="5" name="Content Placeholder 4"/>
          <p:cNvPicPr>
            <a:picLocks noChangeAspect="1"/>
          </p:cNvPicPr>
          <p:nvPr>
            <p:ph idx="1"/>
          </p:nvPr>
        </p:nvPicPr>
        <p:blipFill>
          <a:blip r:embed="rId1"/>
          <a:stretch>
            <a:fillRect/>
          </a:stretch>
        </p:blipFill>
        <p:spPr>
          <a:xfrm>
            <a:off x="978535" y="1034415"/>
            <a:ext cx="9515475" cy="47720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What module means for the platform ? - Security</a:t>
            </a:r>
            <a:endParaRPr lang="en-US"/>
          </a:p>
        </p:txBody>
      </p:sp>
      <p:pic>
        <p:nvPicPr>
          <p:cNvPr id="4" name="Content Placeholder 3"/>
          <p:cNvPicPr>
            <a:picLocks noChangeAspect="1"/>
          </p:cNvPicPr>
          <p:nvPr>
            <p:ph idx="1"/>
          </p:nvPr>
        </p:nvPicPr>
        <p:blipFill>
          <a:blip r:embed="rId1"/>
          <a:stretch>
            <a:fillRect/>
          </a:stretch>
        </p:blipFill>
        <p:spPr>
          <a:xfrm>
            <a:off x="1433195" y="1034415"/>
            <a:ext cx="8004810" cy="45497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What module means for the platform ? - Scalability</a:t>
            </a:r>
            <a:endParaRPr lang="en-US">
              <a:sym typeface="+mn-ea"/>
            </a:endParaRPr>
          </a:p>
        </p:txBody>
      </p:sp>
      <p:sp>
        <p:nvSpPr>
          <p:cNvPr id="3" name="Content Placeholder 2"/>
          <p:cNvSpPr>
            <a:spLocks noGrp="1"/>
          </p:cNvSpPr>
          <p:nvPr>
            <p:ph idx="1"/>
          </p:nvPr>
        </p:nvSpPr>
        <p:spPr/>
        <p:txBody>
          <a:bodyPr/>
          <a:p>
            <a:pPr marL="0" indent="0">
              <a:buNone/>
            </a:pPr>
            <a:endParaRPr lang="en-US" sz="4000">
              <a:ln w="22225">
                <a:solidFill>
                  <a:schemeClr val="accent2"/>
                </a:solidFill>
                <a:prstDash val="solid"/>
              </a:ln>
              <a:solidFill>
                <a:schemeClr val="accent2">
                  <a:lumMod val="40000"/>
                  <a:lumOff val="60000"/>
                </a:schemeClr>
              </a:solidFill>
              <a:effectLst/>
            </a:endParaRPr>
          </a:p>
          <a:p>
            <a:pPr marL="0" indent="0">
              <a:buNone/>
            </a:pPr>
            <a:r>
              <a:rPr lang="en-US" sz="4000">
                <a:solidFill>
                  <a:schemeClr val="tx1"/>
                </a:solidFill>
                <a:effectLst>
                  <a:outerShdw blurRad="38100" dist="19050" dir="2700000" algn="tl" rotWithShape="0">
                    <a:schemeClr val="dk1">
                      <a:alpha val="40000"/>
                    </a:schemeClr>
                  </a:outerShdw>
                </a:effectLst>
              </a:rPr>
              <a:t>jlink</a:t>
            </a:r>
            <a:r>
              <a:rPr lang="en-US">
                <a:solidFill>
                  <a:schemeClr val="tx1"/>
                </a:solidFill>
                <a:effectLst>
                  <a:outerShdw blurRad="38100" dist="19050" dir="2700000" algn="tl" rotWithShape="0">
                    <a:schemeClr val="dk1">
                      <a:alpha val="40000"/>
                    </a:schemeClr>
                  </a:outerShdw>
                </a:effectLst>
              </a:rPr>
              <a:t> </a:t>
            </a:r>
            <a:r>
              <a:rPr lang="en-US">
                <a:solidFill>
                  <a:schemeClr val="accent1"/>
                </a:solidFill>
                <a:effectLst>
                  <a:outerShdw blurRad="38100" dist="25400" dir="5400000" algn="ctr" rotWithShape="0">
                    <a:srgbClr val="6E747A">
                      <a:alpha val="43000"/>
                    </a:srgbClr>
                  </a:outerShdw>
                </a:effectLst>
              </a:rPr>
              <a:t>                               </a:t>
            </a:r>
            <a:r>
              <a:rPr lang="en-US">
                <a:solidFill>
                  <a:schemeClr val="tx1"/>
                </a:solidFill>
                <a:effectLst>
                  <a:outerShdw blurRad="38100" dist="19050" dir="2700000" algn="tl" rotWithShape="0">
                    <a:schemeClr val="dk1">
                      <a:alpha val="40000"/>
                    </a:schemeClr>
                  </a:outerShdw>
                </a:effectLst>
              </a:rPr>
              <a:t>custom modular run-time image</a:t>
            </a:r>
            <a:endParaRPr lang="en-US">
              <a:solidFill>
                <a:schemeClr val="tx1"/>
              </a:solidFill>
              <a:effectLst>
                <a:outerShdw blurRad="38100" dist="19050" dir="2700000" algn="tl" rotWithShape="0">
                  <a:schemeClr val="dk1">
                    <a:alpha val="40000"/>
                  </a:schemeClr>
                </a:outerShdw>
              </a:effectLst>
            </a:endParaRPr>
          </a:p>
          <a:p>
            <a:pPr marL="0" indent="0">
              <a:buNone/>
            </a:pPr>
            <a:endParaRPr lang="en-US">
              <a:solidFill>
                <a:schemeClr val="tx1"/>
              </a:solidFill>
              <a:effectLst>
                <a:outerShdw blurRad="38100" dist="19050" dir="2700000" algn="tl" rotWithShape="0">
                  <a:schemeClr val="dk1">
                    <a:alpha val="40000"/>
                  </a:schemeClr>
                </a:outerShdw>
              </a:effectLst>
            </a:endParaRPr>
          </a:p>
          <a:p>
            <a:pPr marL="0" indent="0">
              <a:buNone/>
            </a:pPr>
            <a:r>
              <a:rPr lang="en-US">
                <a:solidFill>
                  <a:schemeClr val="tx1"/>
                </a:solidFill>
                <a:effectLst>
                  <a:outerShdw blurRad="38100" dist="19050" dir="2700000" algn="tl" rotWithShape="0">
                    <a:schemeClr val="dk1">
                      <a:alpha val="40000"/>
                    </a:schemeClr>
                  </a:outerShdw>
                </a:effectLst>
              </a:rPr>
              <a:t>your app modules + only the required subset of JRE modules = </a:t>
            </a:r>
            <a:r>
              <a:rPr lang="en-US">
                <a:solidFill>
                  <a:schemeClr val="tx1"/>
                </a:solidFill>
                <a:effectLst>
                  <a:outerShdw blurRad="38100" dist="19050" dir="2700000" algn="tl" rotWithShape="0">
                    <a:schemeClr val="dk1">
                      <a:alpha val="40000"/>
                    </a:schemeClr>
                  </a:outerShdw>
                </a:effectLst>
                <a:sym typeface="+mn-ea"/>
              </a:rPr>
              <a:t>modular run-time image</a:t>
            </a:r>
            <a:endParaRPr lang="en-US">
              <a:solidFill>
                <a:schemeClr val="tx1"/>
              </a:solidFill>
              <a:effectLst>
                <a:outerShdw blurRad="38100" dist="19050" dir="2700000" algn="tl" rotWithShape="0">
                  <a:schemeClr val="dk1">
                    <a:alpha val="40000"/>
                  </a:schemeClr>
                </a:outerShdw>
              </a:effectLst>
              <a:sym typeface="+mn-ea"/>
            </a:endParaRPr>
          </a:p>
        </p:txBody>
      </p:sp>
      <p:sp>
        <p:nvSpPr>
          <p:cNvPr id="4" name="Right Arrow 3"/>
          <p:cNvSpPr/>
          <p:nvPr/>
        </p:nvSpPr>
        <p:spPr>
          <a:xfrm>
            <a:off x="2633980" y="2118995"/>
            <a:ext cx="979170" cy="485775"/>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6426</Words>
  <Application>WPS Presentation</Application>
  <PresentationFormat>Widescreen</PresentationFormat>
  <Paragraphs>423</Paragraphs>
  <Slides>36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36</vt:i4>
      </vt:variant>
    </vt:vector>
  </HeadingPairs>
  <TitlesOfParts>
    <vt:vector size="44" baseType="lpstr">
      <vt:lpstr>Arial</vt:lpstr>
      <vt:lpstr>SimSun</vt:lpstr>
      <vt:lpstr>Wingdings</vt:lpstr>
      <vt:lpstr>Calibri</vt:lpstr>
      <vt:lpstr>Consolas</vt:lpstr>
      <vt:lpstr>Microsoft YaHei</vt:lpstr>
      <vt:lpstr>Arial Rounded MT Bold</vt:lpstr>
      <vt:lpstr>Diamond Grid 16x9</vt:lpstr>
      <vt:lpstr>Java 9</vt:lpstr>
      <vt:lpstr>Who is speaking</vt:lpstr>
      <vt:lpstr>Content of this presentation</vt:lpstr>
      <vt:lpstr>Why Modularity ?</vt:lpstr>
      <vt:lpstr>Jigsaw in a nutshell </vt:lpstr>
      <vt:lpstr>Jigsaw in a nutshell </vt:lpstr>
      <vt:lpstr>What it means for the platform ? - Security</vt:lpstr>
      <vt:lpstr>What module means for the platform ? - Security</vt:lpstr>
      <vt:lpstr>What module means for the platform ? - Scalability</vt:lpstr>
      <vt:lpstr>What problems is it truing to solve ?</vt:lpstr>
      <vt:lpstr>Modularity Basic Concepts</vt:lpstr>
      <vt:lpstr>What is Module</vt:lpstr>
      <vt:lpstr>Define Module</vt:lpstr>
      <vt:lpstr>Define Module</vt:lpstr>
      <vt:lpstr>Define Module</vt:lpstr>
      <vt:lpstr>Define Module</vt:lpstr>
      <vt:lpstr>Readability And Accessibility</vt:lpstr>
      <vt:lpstr>Readability - Direct Readability</vt:lpstr>
      <vt:lpstr>Readability - Implied Readability</vt:lpstr>
      <vt:lpstr>Accessibility</vt:lpstr>
      <vt:lpstr>Accessibility</vt:lpstr>
      <vt:lpstr>Unnamed And Automatic Modules</vt:lpstr>
      <vt:lpstr>Unnamed Module</vt:lpstr>
      <vt:lpstr>Automatic Module</vt:lpstr>
      <vt:lpstr>Example</vt:lpstr>
      <vt:lpstr>EXAMPLE</vt:lpstr>
      <vt:lpstr>Services</vt:lpstr>
      <vt:lpstr>Open Modules</vt:lpstr>
      <vt:lpstr>Migrating to Java 9</vt:lpstr>
      <vt:lpstr>Migrating to Java 9 </vt:lpstr>
      <vt:lpstr>Migrating to Java 9 </vt:lpstr>
      <vt:lpstr>Migrating to Java 9 </vt:lpstr>
      <vt:lpstr>Migrating to Java 9 </vt:lpstr>
      <vt:lpstr>Questions?</vt:lpstr>
      <vt:lpstr>Prizes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9</dc:title>
  <dc:creator>katerina.doneva</dc:creator>
  <cp:lastModifiedBy>katerina.doneva</cp:lastModifiedBy>
  <cp:revision>99</cp:revision>
  <dcterms:created xsi:type="dcterms:W3CDTF">2016-12-08T14:32:00Z</dcterms:created>
  <dcterms:modified xsi:type="dcterms:W3CDTF">2017-03-11T13:05:22Z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1033-10.2.0.5811</vt:lpwstr>
  </property>
</Properties>
</file>