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ojan Peshov" initials="" lastIdx="6" clrIdx="0"/>
  <p:cmAuthor id="1" name="Sashko Peshevski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940" autoAdjust="0"/>
  </p:normalViewPr>
  <p:slideViewPr>
    <p:cSldViewPr>
      <p:cViewPr>
        <p:scale>
          <a:sx n="64" d="100"/>
          <a:sy n="64" d="100"/>
        </p:scale>
        <p:origin x="-2994" y="-5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32477339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fld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endParaRPr lang="en-US"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07" name="Shape 2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71450" marR="0" lvl="0" indent="-9525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58800" marR="0" lvl="1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lang="en-US"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vsnittsrubri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0" cy="102155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ctr" rtl="0">
              <a:spcBef>
                <a:spcPts val="0"/>
              </a:spcBef>
              <a:defRPr sz="2200" b="0" cap="none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14" name="Shape 14"/>
          <p:cNvGrpSpPr/>
          <p:nvPr/>
        </p:nvGrpSpPr>
        <p:grpSpPr>
          <a:xfrm>
            <a:off x="2414351" y="2223226"/>
            <a:ext cx="4748942" cy="602356"/>
            <a:chOff x="1983298" y="3771325"/>
            <a:chExt cx="4748942" cy="803141"/>
          </a:xfrm>
        </p:grpSpPr>
        <p:pic>
          <p:nvPicPr>
            <p:cNvPr id="15" name="Shape 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6140451" y="3771325"/>
              <a:ext cx="591789" cy="8031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Shape 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49894" y="3789039"/>
              <a:ext cx="807186" cy="7365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Shape 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88821" y="3789039"/>
              <a:ext cx="604610" cy="7854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Shape 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3298" y="3771325"/>
              <a:ext cx="702751" cy="78542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" name="Shape 19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457200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22" name="Shape 22"/>
          <p:cNvSpPr txBox="1"/>
          <p:nvPr/>
        </p:nvSpPr>
        <p:spPr>
          <a:xfrm>
            <a:off x="6059228" y="4824185"/>
            <a:ext cx="26275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38635" y="41511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Rubrik och lodrät 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 rot="5400000">
            <a:off x="7459255" y="1721080"/>
            <a:ext cx="2778631" cy="672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 rot="5400000">
            <a:off x="2371054" y="-1246028"/>
            <a:ext cx="3926795" cy="775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3350" algn="l" rtl="0">
              <a:spcBef>
                <a:spcPts val="340"/>
              </a:spcBef>
              <a:buClr>
                <a:schemeClr val="dk1"/>
              </a:buClr>
              <a:buFont typeface="Noto Sans Symbols"/>
              <a:buChar char="▪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76200" algn="l" rtl="0">
              <a:spcBef>
                <a:spcPts val="340"/>
              </a:spcBef>
              <a:buClr>
                <a:schemeClr val="accent1"/>
              </a:buClr>
              <a:buFont typeface="Arial"/>
              <a:buChar char="•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57150" algn="l" rtl="0">
              <a:spcBef>
                <a:spcPts val="340"/>
              </a:spcBef>
              <a:buClr>
                <a:schemeClr val="dk1"/>
              </a:buClr>
              <a:buFont typeface="Noto Sans Symbols"/>
              <a:buChar char="✓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9050" algn="l" rtl="0">
              <a:spcBef>
                <a:spcPts val="340"/>
              </a:spcBef>
              <a:buClr>
                <a:schemeClr val="dk1"/>
              </a:buClr>
              <a:buFont typeface="Arial"/>
              <a:buChar char="–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9050" algn="l" rtl="0">
              <a:spcBef>
                <a:spcPts val="340"/>
              </a:spcBef>
              <a:buClr>
                <a:schemeClr val="dk1"/>
              </a:buClr>
              <a:buFont typeface="Arial"/>
              <a:buChar char="»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0" name="Shape 90"/>
          <p:cNvCxnSpPr/>
          <p:nvPr/>
        </p:nvCxnSpPr>
        <p:spPr>
          <a:xfrm>
            <a:off x="8460460" y="667827"/>
            <a:ext cx="0" cy="39267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1" name="Shape 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254173" y="3704797"/>
            <a:ext cx="1148163" cy="6314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Shape 92"/>
          <p:cNvCxnSpPr/>
          <p:nvPr/>
        </p:nvCxnSpPr>
        <p:spPr>
          <a:xfrm>
            <a:off x="336579" y="667827"/>
            <a:ext cx="0" cy="39267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Shape 93"/>
          <p:cNvSpPr txBox="1"/>
          <p:nvPr/>
        </p:nvSpPr>
        <p:spPr>
          <a:xfrm rot="5400000">
            <a:off x="-1048116" y="3209928"/>
            <a:ext cx="249238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drät rubrik och 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 rot="5400000">
            <a:off x="7459255" y="1721080"/>
            <a:ext cx="2778631" cy="67212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cxnSp>
        <p:nvCxnSpPr>
          <p:cNvPr id="96" name="Shape 96"/>
          <p:cNvCxnSpPr/>
          <p:nvPr/>
        </p:nvCxnSpPr>
        <p:spPr>
          <a:xfrm>
            <a:off x="8460460" y="667827"/>
            <a:ext cx="0" cy="39267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7" name="Shape 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8254173" y="3704797"/>
            <a:ext cx="1148163" cy="6314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 rot="5400000">
            <a:off x="2371054" y="-1246028"/>
            <a:ext cx="3926795" cy="775450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3350" algn="l" rtl="0">
              <a:spcBef>
                <a:spcPts val="340"/>
              </a:spcBef>
              <a:buClr>
                <a:schemeClr val="dk1"/>
              </a:buClr>
              <a:buFont typeface="Noto Sans Symbols"/>
              <a:buChar char="▪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76200" algn="l" rtl="0">
              <a:spcBef>
                <a:spcPts val="340"/>
              </a:spcBef>
              <a:buClr>
                <a:schemeClr val="accent1"/>
              </a:buClr>
              <a:buFont typeface="Arial"/>
              <a:buChar char="•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57150" algn="l" rtl="0">
              <a:spcBef>
                <a:spcPts val="340"/>
              </a:spcBef>
              <a:buClr>
                <a:schemeClr val="dk1"/>
              </a:buClr>
              <a:buFont typeface="Noto Sans Symbols"/>
              <a:buChar char="✓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19050" algn="l" rtl="0">
              <a:spcBef>
                <a:spcPts val="340"/>
              </a:spcBef>
              <a:buClr>
                <a:schemeClr val="dk1"/>
              </a:buClr>
              <a:buFont typeface="Arial"/>
              <a:buChar char="–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19050" algn="l" rtl="0">
              <a:spcBef>
                <a:spcPts val="340"/>
              </a:spcBef>
              <a:buClr>
                <a:schemeClr val="dk1"/>
              </a:buClr>
              <a:buFont typeface="Arial"/>
              <a:buChar char="»"/>
              <a:defRPr sz="17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254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9" name="Shape 99"/>
          <p:cNvCxnSpPr/>
          <p:nvPr/>
        </p:nvCxnSpPr>
        <p:spPr>
          <a:xfrm>
            <a:off x="336579" y="667827"/>
            <a:ext cx="0" cy="392679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" name="Shape 100"/>
          <p:cNvSpPr txBox="1"/>
          <p:nvPr/>
        </p:nvSpPr>
        <p:spPr>
          <a:xfrm rot="5400000">
            <a:off x="-1048116" y="3209928"/>
            <a:ext cx="249238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ubrik och innehåll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3350" rtl="0">
              <a:spcBef>
                <a:spcPts val="0"/>
              </a:spcBef>
              <a:buClr>
                <a:srgbClr val="595959"/>
              </a:buClr>
              <a:buFont typeface="Noto Sans Symbols"/>
              <a:buChar char="▪"/>
              <a:defRPr>
                <a:solidFill>
                  <a:srgbClr val="595959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595959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595959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595959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595959"/>
                </a:solidFill>
              </a:defRPr>
            </a:lvl5pPr>
            <a:lvl6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rtl="0">
              <a:spcBef>
                <a:spcPts val="0"/>
              </a:spcBef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7" name="Shape 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Shape 28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Shape 29"/>
          <p:cNvCxnSpPr/>
          <p:nvPr/>
        </p:nvCxnSpPr>
        <p:spPr>
          <a:xfrm>
            <a:off x="457200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31" name="Shape 31"/>
          <p:cNvSpPr txBox="1"/>
          <p:nvPr/>
        </p:nvSpPr>
        <p:spPr>
          <a:xfrm>
            <a:off x="6059228" y="4824185"/>
            <a:ext cx="26275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ubrikbild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5586" y="1333232"/>
            <a:ext cx="6480719" cy="2463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Jämförels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818902"/>
            <a:ext cx="4040187" cy="6207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2000" b="0">
                <a:solidFill>
                  <a:srgbClr val="000000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57200" y="1571437"/>
            <a:ext cx="4040187" cy="314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/>
            </a:lvl1pPr>
            <a:lvl2pPr rtl="0">
              <a:spcBef>
                <a:spcPts val="0"/>
              </a:spcBef>
              <a:defRPr sz="17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700"/>
            </a:lvl4pPr>
            <a:lvl5pPr rtl="0">
              <a:spcBef>
                <a:spcPts val="0"/>
              </a:spcBef>
              <a:defRPr sz="17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4645026" y="818902"/>
            <a:ext cx="4041773" cy="6070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2000" b="0">
                <a:solidFill>
                  <a:srgbClr val="000000"/>
                </a:solidFill>
              </a:defRPr>
            </a:lvl1pPr>
            <a:lvl2pPr marL="457200" indent="0" rtl="0">
              <a:spcBef>
                <a:spcPts val="0"/>
              </a:spcBef>
              <a:buFont typeface="Arial"/>
              <a:buNone/>
              <a:defRPr sz="2000" b="1"/>
            </a:lvl2pPr>
            <a:lvl3pPr marL="914400" indent="0" rtl="0">
              <a:spcBef>
                <a:spcPts val="0"/>
              </a:spcBef>
              <a:buFont typeface="Arial"/>
              <a:buNone/>
              <a:defRPr sz="1800" b="1"/>
            </a:lvl3pPr>
            <a:lvl4pPr marL="1371600" indent="0" rtl="0">
              <a:spcBef>
                <a:spcPts val="0"/>
              </a:spcBef>
              <a:buFont typeface="Arial"/>
              <a:buNone/>
              <a:defRPr sz="1600" b="1"/>
            </a:lvl4pPr>
            <a:lvl5pPr marL="1828800" indent="0" rtl="0">
              <a:spcBef>
                <a:spcPts val="0"/>
              </a:spcBef>
              <a:buFont typeface="Arial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4"/>
          </p:nvPr>
        </p:nvSpPr>
        <p:spPr>
          <a:xfrm>
            <a:off x="4645026" y="1571437"/>
            <a:ext cx="4041773" cy="314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/>
            </a:lvl1pPr>
            <a:lvl2pPr rtl="0">
              <a:spcBef>
                <a:spcPts val="0"/>
              </a:spcBef>
              <a:defRPr sz="17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700"/>
            </a:lvl4pPr>
            <a:lvl5pPr rtl="0">
              <a:spcBef>
                <a:spcPts val="0"/>
              </a:spcBef>
              <a:defRPr sz="1700"/>
            </a:lvl5pPr>
            <a:lvl6pPr rtl="0">
              <a:spcBef>
                <a:spcPts val="0"/>
              </a:spcBef>
              <a:defRPr sz="1600"/>
            </a:lvl6pPr>
            <a:lvl7pPr rtl="0">
              <a:spcBef>
                <a:spcPts val="0"/>
              </a:spcBef>
              <a:defRPr sz="1600"/>
            </a:lvl7pPr>
            <a:lvl8pPr rtl="0">
              <a:spcBef>
                <a:spcPts val="0"/>
              </a:spcBef>
              <a:defRPr sz="1600"/>
            </a:lvl8pPr>
            <a:lvl9pPr rtl="0">
              <a:spcBef>
                <a:spcPts val="0"/>
              </a:spcBef>
              <a:defRPr sz="1600"/>
            </a:lvl9pPr>
          </a:lstStyle>
          <a:p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" name="Shape 40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457200" y="140427"/>
            <a:ext cx="8229600" cy="54236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6059228" y="4824185"/>
            <a:ext cx="26275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pic>
        <p:nvPicPr>
          <p:cNvPr id="44" name="Shape 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ast rubri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hape 46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48" name="Shape 48"/>
          <p:cNvSpPr txBox="1"/>
          <p:nvPr/>
        </p:nvSpPr>
        <p:spPr>
          <a:xfrm>
            <a:off x="6194412" y="4824185"/>
            <a:ext cx="249238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cxnSp>
        <p:nvCxnSpPr>
          <p:cNvPr id="49" name="Shape 49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170860"/>
            <a:ext cx="6947328" cy="51193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51" name="Shape 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vå innehållsdela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839533"/>
            <a:ext cx="4038598" cy="3853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/>
            </a:lvl1pPr>
            <a:lvl2pPr rtl="0">
              <a:spcBef>
                <a:spcPts val="0"/>
              </a:spcBef>
              <a:defRPr sz="17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700"/>
            </a:lvl4pPr>
            <a:lvl5pPr rtl="0">
              <a:spcBef>
                <a:spcPts val="0"/>
              </a:spcBef>
              <a:defRPr sz="17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648200" y="839533"/>
            <a:ext cx="4038598" cy="385325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/>
            </a:lvl1pPr>
            <a:lvl2pPr rtl="0">
              <a:spcBef>
                <a:spcPts val="0"/>
              </a:spcBef>
              <a:defRPr sz="17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700"/>
            </a:lvl4pPr>
            <a:lvl5pPr rtl="0">
              <a:spcBef>
                <a:spcPts val="0"/>
              </a:spcBef>
              <a:defRPr sz="17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>
            <a:endParaRPr/>
          </a:p>
        </p:txBody>
      </p:sp>
      <p:cxnSp>
        <p:nvCxnSpPr>
          <p:cNvPr id="55" name="Shape 55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" name="Shape 56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457200" y="150684"/>
            <a:ext cx="8229600" cy="51714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spcBef>
                <a:spcPts val="0"/>
              </a:spcBef>
              <a:defRPr sz="220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059228" y="4824185"/>
            <a:ext cx="26275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pic>
        <p:nvPicPr>
          <p:cNvPr id="60" name="Shape 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hape 62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Shape 63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65" name="Shape 65"/>
          <p:cNvSpPr txBox="1"/>
          <p:nvPr/>
        </p:nvSpPr>
        <p:spPr>
          <a:xfrm>
            <a:off x="6194412" y="4824185"/>
            <a:ext cx="249238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pic>
        <p:nvPicPr>
          <p:cNvPr id="66" name="Shape 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nehåll med bild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457200" y="656108"/>
            <a:ext cx="3008313" cy="7263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0">
                <a:latin typeface="Arial"/>
                <a:ea typeface="Arial"/>
                <a:cs typeface="Arial"/>
                <a:sym typeface="Arial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575050" y="656108"/>
            <a:ext cx="5111750" cy="39385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1700"/>
            </a:lvl1pPr>
            <a:lvl2pPr rtl="0">
              <a:spcBef>
                <a:spcPts val="0"/>
              </a:spcBef>
              <a:defRPr sz="1700"/>
            </a:lvl2pPr>
            <a:lvl3pPr rtl="0">
              <a:spcBef>
                <a:spcPts val="0"/>
              </a:spcBef>
              <a:defRPr sz="1700"/>
            </a:lvl3pPr>
            <a:lvl4pPr rtl="0">
              <a:spcBef>
                <a:spcPts val="0"/>
              </a:spcBef>
              <a:defRPr sz="1700"/>
            </a:lvl4pPr>
            <a:lvl5pPr rtl="0">
              <a:spcBef>
                <a:spcPts val="0"/>
              </a:spcBef>
              <a:defRPr sz="17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457200" y="1382441"/>
            <a:ext cx="3008313" cy="3212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7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cxnSp>
        <p:nvCxnSpPr>
          <p:cNvPr id="71" name="Shape 71"/>
          <p:cNvCxnSpPr/>
          <p:nvPr/>
        </p:nvCxnSpPr>
        <p:spPr>
          <a:xfrm>
            <a:off x="457200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Shape 72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6194412" y="4824185"/>
            <a:ext cx="249238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KLICKA HÄR FÖR ATT ÄNDRA FORMAT</a:t>
            </a:r>
          </a:p>
        </p:txBody>
      </p:sp>
      <p:pic>
        <p:nvPicPr>
          <p:cNvPr id="76" name="Shape 7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Bild med bild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 sz="2000" b="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pic" idx="2"/>
          </p:nvPr>
        </p:nvSpPr>
        <p:spPr>
          <a:xfrm>
            <a:off x="1792288" y="656108"/>
            <a:ext cx="5486399" cy="28895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3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Arial"/>
              <a:buNone/>
              <a:defRPr sz="1700"/>
            </a:lvl1pPr>
            <a:lvl2pPr marL="457200" indent="0" rtl="0">
              <a:spcBef>
                <a:spcPts val="0"/>
              </a:spcBef>
              <a:buFont typeface="Arial"/>
              <a:buNone/>
              <a:defRPr sz="1200"/>
            </a:lvl2pPr>
            <a:lvl3pPr marL="914400" indent="0" rtl="0">
              <a:spcBef>
                <a:spcPts val="0"/>
              </a:spcBef>
              <a:buFont typeface="Arial"/>
              <a:buNone/>
              <a:defRPr sz="1000"/>
            </a:lvl3pPr>
            <a:lvl4pPr marL="1371600" indent="0" rtl="0">
              <a:spcBef>
                <a:spcPts val="0"/>
              </a:spcBef>
              <a:buFont typeface="Arial"/>
              <a:buNone/>
              <a:defRPr sz="900"/>
            </a:lvl4pPr>
            <a:lvl5pPr marL="1828800" indent="0" rtl="0">
              <a:spcBef>
                <a:spcPts val="0"/>
              </a:spcBef>
              <a:buFont typeface="Arial"/>
              <a:buNone/>
              <a:defRPr sz="900"/>
            </a:lvl5pPr>
            <a:lvl6pPr marL="2286000" indent="0" rtl="0">
              <a:spcBef>
                <a:spcPts val="0"/>
              </a:spcBef>
              <a:buFont typeface="Calibri"/>
              <a:buNone/>
              <a:defRPr sz="900"/>
            </a:lvl6pPr>
            <a:lvl7pPr marL="2743200" indent="0" rtl="0">
              <a:spcBef>
                <a:spcPts val="0"/>
              </a:spcBef>
              <a:buFont typeface="Calibri"/>
              <a:buNone/>
              <a:defRPr sz="900"/>
            </a:lvl7pPr>
            <a:lvl8pPr marL="3200400" indent="0" rtl="0">
              <a:spcBef>
                <a:spcPts val="0"/>
              </a:spcBef>
              <a:buFont typeface="Calibri"/>
              <a:buNone/>
              <a:defRPr sz="900"/>
            </a:lvl8pPr>
            <a:lvl9pPr marL="3657600" indent="0" rtl="0">
              <a:spcBef>
                <a:spcPts val="0"/>
              </a:spcBef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KLICKA HÄR FÖR ATT ÄNDRA FORMAT</a:t>
            </a:r>
          </a:p>
        </p:txBody>
      </p:sp>
      <p:cxnSp>
        <p:nvCxnSpPr>
          <p:cNvPr id="82" name="Shape 82"/>
          <p:cNvCxnSpPr/>
          <p:nvPr/>
        </p:nvCxnSpPr>
        <p:spPr>
          <a:xfrm>
            <a:off x="395536" y="667827"/>
            <a:ext cx="8229600" cy="1496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Shape 83"/>
          <p:cNvCxnSpPr/>
          <p:nvPr/>
        </p:nvCxnSpPr>
        <p:spPr>
          <a:xfrm>
            <a:off x="395536" y="483771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‹#›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85" name="Shape 85"/>
          <p:cNvSpPr txBox="1"/>
          <p:nvPr/>
        </p:nvSpPr>
        <p:spPr>
          <a:xfrm>
            <a:off x="6059228" y="4824185"/>
            <a:ext cx="2627572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C1C1"/>
              </a:buClr>
              <a:buSzPct val="25000"/>
              <a:buFont typeface="Calibri"/>
              <a:buNone/>
            </a:pPr>
            <a:r>
              <a:rPr lang="en-US" sz="1200" b="0" i="0" u="none" strike="noStrike" cap="none" baseline="0">
                <a:solidFill>
                  <a:srgbClr val="C1C1C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Delivering Business Value through IT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38635" y="4227337"/>
            <a:ext cx="1148099" cy="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68279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0" marR="0" indent="0" algn="l" rtl="0">
              <a:spcBef>
                <a:spcPts val="0"/>
              </a:spcBef>
              <a:defRPr sz="1800" b="0" i="0" u="none" strike="noStrike" cap="none" baseline="0"/>
            </a:lvl2pPr>
            <a:lvl3pPr marL="0" marR="0" indent="0" algn="l" rtl="0">
              <a:spcBef>
                <a:spcPts val="0"/>
              </a:spcBef>
              <a:defRPr sz="1800" b="0" i="0" u="none" strike="noStrike" cap="none" baseline="0"/>
            </a:lvl3pPr>
            <a:lvl4pPr marL="0" marR="0" indent="0" algn="l" rtl="0">
              <a:spcBef>
                <a:spcPts val="0"/>
              </a:spcBef>
              <a:defRPr sz="1800" b="0" i="0" u="none" strike="noStrike" cap="none" baseline="0"/>
            </a:lvl4pPr>
            <a:lvl5pPr marL="0" marR="0" indent="0" algn="l" rtl="0">
              <a:spcBef>
                <a:spcPts val="0"/>
              </a:spcBef>
              <a:defRPr sz="1800" b="0" i="0" u="none" strike="noStrike" cap="none" baseline="0"/>
            </a:lvl5pPr>
            <a:lvl6pPr marL="0" marR="0" indent="0" algn="l" rtl="0">
              <a:spcBef>
                <a:spcPts val="0"/>
              </a:spcBef>
              <a:defRPr sz="1800" b="0" i="0" u="none" strike="noStrike" cap="none" baseline="0"/>
            </a:lvl6pPr>
            <a:lvl7pPr marL="0" marR="0" indent="0" algn="l" rtl="0">
              <a:spcBef>
                <a:spcPts val="0"/>
              </a:spcBef>
              <a:defRPr sz="1800" b="0" i="0" u="none" strike="noStrike" cap="none" baseline="0"/>
            </a:lvl7pPr>
            <a:lvl8pPr marL="0" marR="0" indent="0" algn="l" rtl="0">
              <a:spcBef>
                <a:spcPts val="0"/>
              </a:spcBef>
              <a:defRPr sz="1800" b="0" i="0" u="none" strike="noStrike" cap="none" baseline="0"/>
            </a:lvl8pPr>
            <a:lvl9pPr marL="0" marR="0" indent="0" algn="l" rtl="0">
              <a:spcBef>
                <a:spcPts val="0"/>
              </a:spcBef>
              <a:defRPr sz="1800" b="0" i="0" u="none" strike="noStrike" cap="none" baseline="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92089"/>
            <a:ext cx="8229600" cy="290253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33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▪"/>
              <a:defRPr sz="17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1pPr>
            <a:lvl2pPr marL="742950" marR="0" indent="-762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defRPr sz="17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2pPr>
            <a:lvl3pPr marL="1143000" marR="0" indent="-571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Char char="✓"/>
              <a:defRPr sz="17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3pPr>
            <a:lvl4pPr marL="1600200" marR="0" indent="-190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 sz="17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4pPr>
            <a:lvl5pPr marL="2057400" marR="0" indent="-190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700" b="0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defRPr>
            </a:lvl5pPr>
            <a:lvl6pPr marL="25146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6pPr>
            <a:lvl7pPr marL="29718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7pPr>
            <a:lvl8pPr marL="34290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8pPr>
            <a:lvl9pPr marL="3886200" marR="0" indent="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defRPr>
            </a:lvl9pPr>
          </a:lstStyle>
          <a:p>
            <a:endParaRPr/>
          </a:p>
        </p:txBody>
      </p:sp>
      <p:pic>
        <p:nvPicPr>
          <p:cNvPr id="11" name="Shape 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21074" y="123478"/>
            <a:ext cx="1410364" cy="5040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755575" y="3133700"/>
            <a:ext cx="7772400" cy="6621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 feature detection using Java and OpenCV</a:t>
            </a:r>
            <a:b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</a:br>
            <a:endParaRPr lang="en-US"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7" name="Shape 107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1</a:t>
            </a:fld>
            <a:endParaRPr lang="en-US"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08" name="Shape 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19871" y="3795885"/>
            <a:ext cx="2055028" cy="770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Problems with detection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Bad lightening</a:t>
            </a: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Bad image quality</a:t>
            </a: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Sometimes can detect more </a:t>
            </a:r>
            <a:r>
              <a:rPr lang="en-US" dirty="0">
                <a:solidFill>
                  <a:schemeClr val="dk1"/>
                </a:solidFill>
                <a:rtl val="0"/>
              </a:rPr>
              <a:t>than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two eyes or noses</a:t>
            </a: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Sometimes can detect two eyes on one eye</a:t>
            </a: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 features detection on wrong places</a:t>
            </a: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10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80" name="Shape 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725" y="1527073"/>
            <a:ext cx="2501074" cy="230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to improve face feature detection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Convert the image in black and white format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 regions of interest on the face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Example: If you want to detect eyes, cut the image around the eyes and then run eyes detection</a:t>
            </a: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Try different trained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haar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cascade xml files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</a:t>
            </a:r>
            <a:r>
              <a:rPr lang="en-US" dirty="0">
                <a:solidFill>
                  <a:schemeClr val="dk1"/>
                </a:solidFill>
                <a:rtl val="0"/>
              </a:rPr>
              <a:t>common 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logic in iterating detected arrays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11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88" name="Shape 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643758"/>
            <a:ext cx="2160240" cy="763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Shape 1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3928" y="2414596"/>
            <a:ext cx="864095" cy="992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Conclusion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It is free to use for both personal and business proposes, 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only several algorithms are patented, but they are marked as non free.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It is easy to use in Java, just a few lines of code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Can be implemented in various applications </a:t>
            </a:r>
          </a:p>
          <a:p>
            <a: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because it offers a lot of functionalities and algorithms.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7950" marR="0" lvl="0" indent="-6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Noto Sans Symbols"/>
              <a:buNone/>
            </a:pPr>
            <a:r>
              <a:rPr lang="en-US" sz="2800" b="1" i="0" u="none" strike="noStrike" cap="none" baseline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QUESTIONS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4326" y="1779661"/>
            <a:ext cx="3133856" cy="234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107950" marR="0" lvl="0" indent="-6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indent="-6350" algn="ctr">
              <a:buSzPct val="25000"/>
              <a:buNone/>
            </a:pPr>
            <a:r>
              <a:rPr lang="en-US" sz="1700" b="0" i="0" u="none" strike="noStrike" cap="none" baseline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rtl val="0"/>
              </a:rPr>
              <a:t>		</a:t>
            </a:r>
            <a:r>
              <a:rPr lang="en-US" b="1" i="1" dirty="0"/>
              <a:t>Thanks to all </a:t>
            </a:r>
            <a:r>
              <a:rPr lang="en-US" b="1" i="1" dirty="0" smtClean="0"/>
              <a:t>employees in </a:t>
            </a:r>
            <a:r>
              <a:rPr lang="en-US" b="1" i="1" dirty="0"/>
              <a:t>Polar Cape Macedonia that were included in researching and investigating </a:t>
            </a:r>
            <a:r>
              <a:rPr lang="en-US" b="1" i="1" dirty="0" err="1"/>
              <a:t>OpenCV</a:t>
            </a:r>
            <a:endParaRPr lang="en-US" b="1" i="1" dirty="0"/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Noto Sans Symbols"/>
              <a:buNone/>
            </a:pPr>
            <a:endParaRPr lang="en-US" sz="1700" b="1" i="1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Noto Sans Symbols"/>
              <a:buNone/>
            </a:pPr>
            <a:endParaRPr lang="en-US" b="1" i="1" dirty="0"/>
          </a:p>
          <a:p>
            <a:pPr marL="107950" indent="-6350" algn="ctr">
              <a:buSzPct val="25000"/>
              <a:buNone/>
            </a:pPr>
            <a:r>
              <a:rPr lang="en-US" b="1" dirty="0"/>
              <a:t>dragan.miladinoski@gmail.com</a:t>
            </a:r>
          </a:p>
          <a:p>
            <a:pPr marL="107950" marR="0" lvl="0" indent="-63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Noto Sans Symbols"/>
              <a:buNone/>
            </a:pPr>
            <a:endParaRPr lang="en-US"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14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212" name="Shape 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5816" y="771551"/>
            <a:ext cx="2565285" cy="2448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Content</a:t>
            </a:r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?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face detection and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haar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cascade classifiers?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to make face detection in Java using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endParaRPr lang="en-US"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Live Demo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Problems in face detection process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 to improve face detection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2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OpenCV ?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8575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(Open Source Computer Vision Library) </a:t>
            </a:r>
          </a:p>
          <a:p>
            <a:pPr marL="685800" marR="0" lvl="1" indent="-2984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is an open source computer vision </a:t>
            </a:r>
          </a:p>
          <a:p>
            <a:pPr marL="685800" marR="0" lvl="1" indent="-2984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and machine learning software library.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library has more than 2500 optimized algorithms used for: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Recognize faces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Identify objects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Image matching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Track camera movements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Track moving objects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Tracking eyes movements</a:t>
            </a:r>
          </a:p>
          <a:p>
            <a:pPr marL="685800" marR="0" lvl="1" indent="-2921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Recognize scenery </a:t>
            </a:r>
          </a:p>
          <a:p>
            <a:pPr marL="685800" marR="0" lvl="1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3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3250" y="2821050"/>
            <a:ext cx="3341323" cy="187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OpenCV ?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68580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Very large community and millions of downloads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supports Java, C++, C, Python and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</a:t>
            </a:r>
            <a:endParaRPr lang="en-US"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runs on different platform </a:t>
            </a:r>
          </a:p>
          <a:p>
            <a:pPr marR="0" lvl="1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(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Windows,Linux,Android,iOS,Blackberry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…)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It is used by big companies such as </a:t>
            </a:r>
          </a:p>
          <a:p>
            <a:pPr marR="0" lvl="1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Google, Microsoft, Intel, IBM, Sony, Toyota,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nVidia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Honda …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Easy to use and install</a:t>
            </a: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285750" marR="0" lvl="0" indent="-1778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4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3375" y="2218575"/>
            <a:ext cx="4351199" cy="252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 detection and Haar Cascade Classifiers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457200" y="828772"/>
            <a:ext cx="8229600" cy="1709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is face detection?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What are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Haar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Feature – based Cascade Classifiers?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  <a:rtl val="0"/>
              </a:rPr>
              <a:t>You can train your own files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5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 detection and Haar Cascade Classifiers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742950" marR="0" lvl="1" indent="-1841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Dramatically increases the speed of the detector by focusing attention on promising regions of the image</a:t>
            </a:r>
          </a:p>
          <a:p>
            <a:pPr marL="742950" marR="0" lvl="1" indent="-762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1841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OpenCV's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algorithm is currently using the following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Haar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-like features which are the input to the basic classifiers:</a:t>
            </a:r>
          </a:p>
          <a:p>
            <a:pPr marL="742950" marR="0" lvl="1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82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6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6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49" name="Shape 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1132" y="2301468"/>
            <a:ext cx="3384300" cy="23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Shape 1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08103" y="2067693"/>
            <a:ext cx="2554570" cy="2172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 detection and Haar Cascade Classifiers</a:t>
            </a: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sz="1700" b="0" i="0" u="none" strike="noStrike" cap="none" baseline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 already contains many pre-trained classifiers for:</a:t>
            </a: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endParaRPr sz="17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Eyes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Nose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Mouth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Face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Smile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Body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Profile face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Frontal face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…...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7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1635646"/>
            <a:ext cx="2952326" cy="2521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80752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Make face detection using Java and OpenCV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457200" y="828770"/>
            <a:ext cx="8229600" cy="38719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Load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OpenCV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driver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System.load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(‘path-to-the-driver/driver-name’);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Load </a:t>
            </a:r>
            <a:r>
              <a:rPr lang="en-US" sz="17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haar</a:t>
            </a: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cascade classifier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CascadeClassifier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classifier = new </a:t>
            </a: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CascadeClassifier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(‘path-to-the-classifier’);</a:t>
            </a: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▪"/>
            </a:pPr>
            <a:r>
              <a:rPr lang="en-US" sz="17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Detect face feature and return position of the detected feature in the original image</a:t>
            </a:r>
          </a:p>
          <a:p>
            <a:pPr marL="742950" marR="0" lvl="1" indent="-184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MatOfRect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detections = new </a:t>
            </a: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MatOfRect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();</a:t>
            </a:r>
          </a:p>
          <a:p>
            <a:pPr marL="565150" marR="0" lvl="1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</a:t>
            </a:r>
            <a:r>
              <a:rPr lang="en-US" sz="1700" b="0" i="0" u="none" strike="noStrike" cap="none" baseline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classifier.detectMultiScale</a:t>
            </a:r>
            <a:r>
              <a:rPr lang="en-US" sz="1700" b="0" i="0" u="none" strike="noStrike" cap="none" baseline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(source, detections);</a:t>
            </a:r>
          </a:p>
          <a:p>
            <a:pPr marL="107950" marR="0" lvl="0" indent="-6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Noto Sans Symbols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742950" marR="0" lvl="1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endParaRPr sz="17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1143000" marR="0" lvl="2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endParaRPr sz="1400" b="0" i="0" u="none" strike="noStrike" cap="none" baseline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8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457200" y="191988"/>
            <a:ext cx="6915040" cy="475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Live Demo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496678" y="4824185"/>
            <a:ext cx="2133598" cy="27384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rtl val="0"/>
              </a:rPr>
              <a:t>9</a:t>
            </a:fld>
            <a:endParaRPr lang="en-US"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pic>
        <p:nvPicPr>
          <p:cNvPr id="172" name="Shape 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519" y="771550"/>
            <a:ext cx="9144000" cy="3803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Office-tema">
  <a:themeElements>
    <a:clrScheme name="Polar Cape 1">
      <a:dk1>
        <a:srgbClr val="000000"/>
      </a:dk1>
      <a:lt1>
        <a:srgbClr val="FFFFFF"/>
      </a:lt1>
      <a:dk2>
        <a:srgbClr val="B3B3B3"/>
      </a:dk2>
      <a:lt2>
        <a:srgbClr val="FFFFFF"/>
      </a:lt2>
      <a:accent1>
        <a:srgbClr val="FF00FF"/>
      </a:accent1>
      <a:accent2>
        <a:srgbClr val="999999"/>
      </a:accent2>
      <a:accent3>
        <a:srgbClr val="333333"/>
      </a:accent3>
      <a:accent4>
        <a:srgbClr val="FF00FF"/>
      </a:accent4>
      <a:accent5>
        <a:srgbClr val="999999"/>
      </a:accent5>
      <a:accent6>
        <a:srgbClr val="191919"/>
      </a:accent6>
      <a:hlink>
        <a:srgbClr val="0000FF"/>
      </a:hlink>
      <a:folHlink>
        <a:srgbClr val="0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460</Words>
  <Application>Microsoft Office PowerPoint</Application>
  <PresentationFormat>On-screen Show (16:9)</PresentationFormat>
  <Paragraphs>166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Office-tema</vt:lpstr>
      <vt:lpstr>Face feature detection using Java and OpenCV </vt:lpstr>
      <vt:lpstr>Content</vt:lpstr>
      <vt:lpstr>What is OpenCV ?</vt:lpstr>
      <vt:lpstr>What is OpenCV ?</vt:lpstr>
      <vt:lpstr>Face detection and Haar Cascade Classifiers</vt:lpstr>
      <vt:lpstr>Face detection and Haar Cascade Classifiers</vt:lpstr>
      <vt:lpstr>Face detection and Haar Cascade Classifiers</vt:lpstr>
      <vt:lpstr>Make face detection using Java and OpenCV</vt:lpstr>
      <vt:lpstr>Live Demo</vt:lpstr>
      <vt:lpstr>Problems with detection</vt:lpstr>
      <vt:lpstr>How to improve face feature detection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feature detection using Java and OpenCV </dc:title>
  <cp:lastModifiedBy>User-DM</cp:lastModifiedBy>
  <cp:revision>9</cp:revision>
  <dcterms:modified xsi:type="dcterms:W3CDTF">2015-12-15T07:45:53Z</dcterms:modified>
</cp:coreProperties>
</file>