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github.com/sinisa229/springCloudNetflixShowcase" TargetMode="External"/><Relationship Id="rId4" Type="http://schemas.openxmlformats.org/officeDocument/2006/relationships/hyperlink" Target="http://cloud.spring.io/spring-cloud-netflix/spring-cloud-netflix.html" TargetMode="External"/><Relationship Id="rId5" Type="http://schemas.openxmlformats.org/officeDocument/2006/relationships/hyperlink" Target="http://techblog.netflix.com/2013/08/deploying-netflix-api.html" TargetMode="External"/><Relationship Id="rId6" Type="http://schemas.openxmlformats.org/officeDocument/2006/relationships/hyperlink" Target="https://github.com/joshlong/service-registration-and-discovery" TargetMode="External"/><Relationship Id="rId7" Type="http://schemas.openxmlformats.org/officeDocument/2006/relationships/hyperlink" Target="https://spring.io/blog/2015/01/20/microservice-registration-and-discovery-with-spring-cloud-and-netflix-s-eureka" TargetMode="External"/><Relationship Id="rId8" Type="http://schemas.openxmlformats.org/officeDocument/2006/relationships/hyperlink" Target="https://spring.io/blog/2015/07/14/microservices-with-spring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rPr lang="en"/>
              <a:t>Spring Cloud Netflix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rPr lang="en"/>
              <a:t>Sinisha Mihajlovski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Hystrix Clients</a:t>
            </a:r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</a:pPr>
            <a:r>
              <a:rPr lang="en"/>
              <a:t>Netflix has created a library called Hystrix that implements the circuit breaker pattern. In a microservice architecture it is common to have multiple layers of service calls.</a:t>
            </a:r>
          </a:p>
        </p:txBody>
      </p:sp>
      <p:pic>
        <p:nvPicPr>
          <p:cNvPr id="111" name="Shape 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1549" y="2192574"/>
            <a:ext cx="4500900" cy="295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Hystrix Clients</a:t>
            </a:r>
          </a:p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7F7F8"/>
                </a:highlight>
                <a:latin typeface="Verdana"/>
                <a:ea typeface="Verdana"/>
                <a:cs typeface="Verdana"/>
                <a:sym typeface="Verdana"/>
              </a:rPr>
              <a:t>@SpringBootApplication</a:t>
            </a:r>
            <a:br>
              <a:rPr lang="en" sz="1200">
                <a:solidFill>
                  <a:schemeClr val="dk1"/>
                </a:solidFill>
                <a:highlight>
                  <a:srgbClr val="F7F7F8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b="1" lang="en" sz="1200">
                <a:solidFill>
                  <a:schemeClr val="dk1"/>
                </a:solidFill>
                <a:highlight>
                  <a:srgbClr val="F7F7F8"/>
                </a:highlight>
                <a:latin typeface="Verdana"/>
                <a:ea typeface="Verdana"/>
                <a:cs typeface="Verdana"/>
                <a:sym typeface="Verdana"/>
              </a:rPr>
              <a:t>@EnableCircuitBreaker</a:t>
            </a:r>
            <a:br>
              <a:rPr lang="en" sz="1200">
                <a:solidFill>
                  <a:schemeClr val="dk1"/>
                </a:solidFill>
                <a:highlight>
                  <a:srgbClr val="F7F7F8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200">
                <a:solidFill>
                  <a:schemeClr val="dk1"/>
                </a:solidFill>
                <a:highlight>
                  <a:srgbClr val="F7F7F8"/>
                </a:highlight>
                <a:latin typeface="Verdana"/>
                <a:ea typeface="Verdana"/>
                <a:cs typeface="Verdana"/>
                <a:sym typeface="Verdana"/>
              </a:rPr>
              <a:t>public class Application {</a:t>
            </a:r>
            <a:br>
              <a:rPr lang="en" sz="1200">
                <a:solidFill>
                  <a:schemeClr val="dk1"/>
                </a:solidFill>
                <a:highlight>
                  <a:srgbClr val="F7F7F8"/>
                </a:highlight>
                <a:latin typeface="Verdana"/>
                <a:ea typeface="Verdana"/>
                <a:cs typeface="Verdana"/>
                <a:sym typeface="Verdana"/>
              </a:rPr>
            </a:br>
            <a:br>
              <a:rPr lang="en" sz="1200">
                <a:solidFill>
                  <a:schemeClr val="dk1"/>
                </a:solidFill>
                <a:highlight>
                  <a:srgbClr val="F7F7F8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200">
                <a:solidFill>
                  <a:schemeClr val="dk1"/>
                </a:solidFill>
                <a:highlight>
                  <a:srgbClr val="F7F7F8"/>
                </a:highlight>
                <a:latin typeface="Verdana"/>
                <a:ea typeface="Verdana"/>
                <a:cs typeface="Verdana"/>
                <a:sym typeface="Verdana"/>
              </a:rPr>
              <a:t>    public static void main(String[] args) {</a:t>
            </a:r>
            <a:br>
              <a:rPr lang="en" sz="1200">
                <a:solidFill>
                  <a:schemeClr val="dk1"/>
                </a:solidFill>
                <a:highlight>
                  <a:srgbClr val="F7F7F8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200">
                <a:solidFill>
                  <a:schemeClr val="dk1"/>
                </a:solidFill>
                <a:highlight>
                  <a:srgbClr val="F7F7F8"/>
                </a:highlight>
                <a:latin typeface="Verdana"/>
                <a:ea typeface="Verdana"/>
                <a:cs typeface="Verdana"/>
                <a:sym typeface="Verdana"/>
              </a:rPr>
              <a:t>        new SpringApplicationBuilder(Application.class).web(true).run(args);</a:t>
            </a:r>
            <a:br>
              <a:rPr lang="en" sz="1200">
                <a:solidFill>
                  <a:schemeClr val="dk1"/>
                </a:solidFill>
                <a:highlight>
                  <a:srgbClr val="F7F7F8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200">
                <a:solidFill>
                  <a:schemeClr val="dk1"/>
                </a:solidFill>
                <a:highlight>
                  <a:srgbClr val="F7F7F8"/>
                </a:highlight>
                <a:latin typeface="Verdana"/>
                <a:ea typeface="Verdana"/>
                <a:cs typeface="Verdana"/>
                <a:sym typeface="Verdana"/>
              </a:rPr>
              <a:t>    }</a:t>
            </a:r>
            <a:br>
              <a:rPr lang="en" sz="1200">
                <a:solidFill>
                  <a:schemeClr val="dk1"/>
                </a:solidFill>
                <a:highlight>
                  <a:srgbClr val="F7F7F8"/>
                </a:highlight>
                <a:latin typeface="Verdana"/>
                <a:ea typeface="Verdana"/>
                <a:cs typeface="Verdana"/>
                <a:sym typeface="Verdana"/>
              </a:rPr>
            </a:br>
            <a:br>
              <a:rPr lang="en" sz="1200">
                <a:solidFill>
                  <a:schemeClr val="dk1"/>
                </a:solidFill>
                <a:highlight>
                  <a:srgbClr val="F7F7F8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200">
                <a:solidFill>
                  <a:schemeClr val="dk1"/>
                </a:solidFill>
                <a:highlight>
                  <a:srgbClr val="F7F7F8"/>
                </a:highlight>
                <a:latin typeface="Verdana"/>
                <a:ea typeface="Verdana"/>
                <a:cs typeface="Verdana"/>
                <a:sym typeface="Verdana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Hystrix Clients</a:t>
            </a:r>
          </a:p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7F7F8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7F7F8"/>
                </a:highlight>
                <a:latin typeface="Verdana"/>
                <a:ea typeface="Verdana"/>
                <a:cs typeface="Verdana"/>
                <a:sym typeface="Verdana"/>
              </a:rPr>
              <a:t>@Component</a:t>
            </a:r>
            <a:br>
              <a:rPr lang="en" sz="1200">
                <a:solidFill>
                  <a:schemeClr val="dk1"/>
                </a:solidFill>
                <a:highlight>
                  <a:srgbClr val="F7F7F8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200">
                <a:solidFill>
                  <a:schemeClr val="dk1"/>
                </a:solidFill>
                <a:highlight>
                  <a:srgbClr val="F7F7F8"/>
                </a:highlight>
                <a:latin typeface="Verdana"/>
                <a:ea typeface="Verdana"/>
                <a:cs typeface="Verdana"/>
                <a:sym typeface="Verdana"/>
              </a:rPr>
              <a:t>public class StoreIntegration {</a:t>
            </a:r>
            <a:br>
              <a:rPr lang="en" sz="1200">
                <a:solidFill>
                  <a:schemeClr val="dk1"/>
                </a:solidFill>
                <a:highlight>
                  <a:srgbClr val="F7F7F8"/>
                </a:highlight>
                <a:latin typeface="Verdana"/>
                <a:ea typeface="Verdana"/>
                <a:cs typeface="Verdana"/>
                <a:sym typeface="Verdana"/>
              </a:rPr>
            </a:br>
            <a:br>
              <a:rPr lang="en" sz="1200">
                <a:solidFill>
                  <a:schemeClr val="dk1"/>
                </a:solidFill>
                <a:highlight>
                  <a:srgbClr val="F7F7F8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200">
                <a:solidFill>
                  <a:schemeClr val="dk1"/>
                </a:solidFill>
                <a:highlight>
                  <a:srgbClr val="F7F7F8"/>
                </a:highlight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b="1" lang="en" sz="1200">
                <a:solidFill>
                  <a:schemeClr val="dk1"/>
                </a:solidFill>
                <a:highlight>
                  <a:srgbClr val="F7F7F8"/>
                </a:highlight>
                <a:latin typeface="Verdana"/>
                <a:ea typeface="Verdana"/>
                <a:cs typeface="Verdana"/>
                <a:sym typeface="Verdana"/>
              </a:rPr>
              <a:t>@HystrixCommand(fallbackMethod = "defaultStores")</a:t>
            </a:r>
            <a:br>
              <a:rPr b="1" lang="en" sz="1200">
                <a:solidFill>
                  <a:schemeClr val="dk1"/>
                </a:solidFill>
                <a:highlight>
                  <a:srgbClr val="F7F7F8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200">
                <a:solidFill>
                  <a:schemeClr val="dk1"/>
                </a:solidFill>
                <a:highlight>
                  <a:srgbClr val="F7F7F8"/>
                </a:highlight>
                <a:latin typeface="Verdana"/>
                <a:ea typeface="Verdana"/>
                <a:cs typeface="Verdana"/>
                <a:sym typeface="Verdana"/>
              </a:rPr>
              <a:t>    public Object getStores(Map&lt;String, Object&gt; parameters) {</a:t>
            </a:r>
            <a:br>
              <a:rPr lang="en" sz="1200">
                <a:solidFill>
                  <a:schemeClr val="dk1"/>
                </a:solidFill>
                <a:highlight>
                  <a:srgbClr val="F7F7F8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200">
                <a:solidFill>
                  <a:schemeClr val="dk1"/>
                </a:solidFill>
                <a:highlight>
                  <a:srgbClr val="F7F7F8"/>
                </a:highlight>
                <a:latin typeface="Verdana"/>
                <a:ea typeface="Verdana"/>
                <a:cs typeface="Verdana"/>
                <a:sym typeface="Verdana"/>
              </a:rPr>
              <a:t>        //do stuff that might fail</a:t>
            </a:r>
            <a:br>
              <a:rPr lang="en" sz="1200">
                <a:solidFill>
                  <a:schemeClr val="dk1"/>
                </a:solidFill>
                <a:highlight>
                  <a:srgbClr val="F7F7F8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200">
                <a:solidFill>
                  <a:schemeClr val="dk1"/>
                </a:solidFill>
                <a:highlight>
                  <a:srgbClr val="F7F7F8"/>
                </a:highlight>
                <a:latin typeface="Verdana"/>
                <a:ea typeface="Verdana"/>
                <a:cs typeface="Verdana"/>
                <a:sym typeface="Verdana"/>
              </a:rPr>
              <a:t>    }</a:t>
            </a:r>
            <a:br>
              <a:rPr lang="en" sz="1200">
                <a:solidFill>
                  <a:schemeClr val="dk1"/>
                </a:solidFill>
                <a:highlight>
                  <a:srgbClr val="F7F7F8"/>
                </a:highlight>
                <a:latin typeface="Verdana"/>
                <a:ea typeface="Verdana"/>
                <a:cs typeface="Verdana"/>
                <a:sym typeface="Verdana"/>
              </a:rPr>
            </a:br>
            <a:br>
              <a:rPr lang="en" sz="1200">
                <a:solidFill>
                  <a:schemeClr val="dk1"/>
                </a:solidFill>
                <a:highlight>
                  <a:srgbClr val="F7F7F8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200">
                <a:solidFill>
                  <a:schemeClr val="dk1"/>
                </a:solidFill>
                <a:highlight>
                  <a:srgbClr val="F7F7F8"/>
                </a:highlight>
                <a:latin typeface="Verdana"/>
                <a:ea typeface="Verdana"/>
                <a:cs typeface="Verdana"/>
                <a:sym typeface="Verdana"/>
              </a:rPr>
              <a:t>    public Object defaultStores(Map&lt;String, Object&gt; parameters) {</a:t>
            </a:r>
            <a:br>
              <a:rPr lang="en" sz="1200">
                <a:solidFill>
                  <a:schemeClr val="dk1"/>
                </a:solidFill>
                <a:highlight>
                  <a:srgbClr val="F7F7F8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200">
                <a:solidFill>
                  <a:schemeClr val="dk1"/>
                </a:solidFill>
                <a:highlight>
                  <a:srgbClr val="F7F7F8"/>
                </a:highlight>
                <a:latin typeface="Verdana"/>
                <a:ea typeface="Verdana"/>
                <a:cs typeface="Verdana"/>
                <a:sym typeface="Verdana"/>
              </a:rPr>
              <a:t>        return /* something useful */;</a:t>
            </a:r>
            <a:br>
              <a:rPr lang="en" sz="1200">
                <a:solidFill>
                  <a:schemeClr val="dk1"/>
                </a:solidFill>
                <a:highlight>
                  <a:srgbClr val="F7F7F8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200">
                <a:solidFill>
                  <a:schemeClr val="dk1"/>
                </a:solidFill>
                <a:highlight>
                  <a:srgbClr val="F7F7F8"/>
                </a:highlight>
                <a:latin typeface="Verdana"/>
                <a:ea typeface="Verdana"/>
                <a:cs typeface="Verdana"/>
                <a:sym typeface="Verdana"/>
              </a:rPr>
              <a:t>    }</a:t>
            </a:r>
            <a:br>
              <a:rPr lang="en" sz="1200">
                <a:solidFill>
                  <a:schemeClr val="dk1"/>
                </a:solidFill>
                <a:highlight>
                  <a:srgbClr val="F7F7F8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200">
                <a:solidFill>
                  <a:schemeClr val="dk1"/>
                </a:solidFill>
                <a:highlight>
                  <a:srgbClr val="F7F7F8"/>
                </a:highlight>
                <a:latin typeface="Verdana"/>
                <a:ea typeface="Verdana"/>
                <a:cs typeface="Verdana"/>
                <a:sym typeface="Verdana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Hystrix Dashboard</a:t>
            </a:r>
          </a:p>
        </p:txBody>
      </p:sp>
      <p:pic>
        <p:nvPicPr>
          <p:cNvPr id="129" name="Shape 1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8891" y="1017725"/>
            <a:ext cx="5546222" cy="412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Ribbon</a:t>
            </a:r>
          </a:p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Ribbon is a client side load balancer which gives you a lot of control over the behaviour of HTTP and TCP clients.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IClientConfig ribbonClientConfig: DefaultClientConfigImpl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IRule ribbonRule: ZoneAvoidanceRule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IPing ribbonPing: NoOpPing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ServerList&lt;Server&gt; ribbonServerList: ConfigurationBasedServerList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ServerListFilter&lt;Server&gt; ribbonServerListFilter: ZonePreferenceServerListFilter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ILoadBalancer ribbonLoadBalancer: ZoneAwareLoadBalancer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Ribbon</a:t>
            </a:r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311700" y="1152475"/>
            <a:ext cx="8520599" cy="35204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7F7F8"/>
                </a:highlight>
                <a:latin typeface="Verdana"/>
                <a:ea typeface="Verdana"/>
                <a:cs typeface="Verdana"/>
                <a:sym typeface="Verdana"/>
              </a:rPr>
              <a:t>@Configuration</a:t>
            </a:r>
            <a:br>
              <a:rPr lang="en" sz="1200">
                <a:solidFill>
                  <a:schemeClr val="dk1"/>
                </a:solidFill>
                <a:highlight>
                  <a:srgbClr val="F7F7F8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b="1" lang="en" sz="1200">
                <a:solidFill>
                  <a:schemeClr val="dk1"/>
                </a:solidFill>
                <a:highlight>
                  <a:srgbClr val="F7F7F8"/>
                </a:highlight>
                <a:latin typeface="Verdana"/>
                <a:ea typeface="Verdana"/>
                <a:cs typeface="Verdana"/>
                <a:sym typeface="Verdana"/>
              </a:rPr>
              <a:t>@RibbonClient(name = "foo", configuration = FooConfiguration.class)</a:t>
            </a:r>
            <a:br>
              <a:rPr lang="en" sz="1200">
                <a:solidFill>
                  <a:schemeClr val="dk1"/>
                </a:solidFill>
                <a:highlight>
                  <a:srgbClr val="F7F7F8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200">
                <a:solidFill>
                  <a:schemeClr val="dk1"/>
                </a:solidFill>
                <a:highlight>
                  <a:srgbClr val="F7F7F8"/>
                </a:highlight>
                <a:latin typeface="Verdana"/>
                <a:ea typeface="Verdana"/>
                <a:cs typeface="Verdana"/>
                <a:sym typeface="Verdana"/>
              </a:rPr>
              <a:t>public class TestConfiguration {</a:t>
            </a:r>
            <a:br>
              <a:rPr lang="en" sz="1200">
                <a:solidFill>
                  <a:schemeClr val="dk1"/>
                </a:solidFill>
                <a:highlight>
                  <a:srgbClr val="F7F7F8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200">
                <a:solidFill>
                  <a:schemeClr val="dk1"/>
                </a:solidFill>
                <a:highlight>
                  <a:srgbClr val="F7F7F8"/>
                </a:highlight>
                <a:latin typeface="Verdana"/>
                <a:ea typeface="Verdana"/>
                <a:cs typeface="Verdana"/>
                <a:sym typeface="Verdana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7F7F8"/>
                </a:highlight>
                <a:latin typeface="Verdana"/>
                <a:ea typeface="Verdana"/>
                <a:cs typeface="Verdana"/>
                <a:sym typeface="Verdana"/>
              </a:rPr>
              <a:t>@Configuration</a:t>
            </a:r>
            <a:br>
              <a:rPr lang="en" sz="1200">
                <a:solidFill>
                  <a:schemeClr val="dk1"/>
                </a:solidFill>
                <a:highlight>
                  <a:srgbClr val="F7F7F8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200">
                <a:solidFill>
                  <a:schemeClr val="dk1"/>
                </a:solidFill>
                <a:highlight>
                  <a:srgbClr val="F7F7F8"/>
                </a:highlight>
                <a:latin typeface="Verdana"/>
                <a:ea typeface="Verdana"/>
                <a:cs typeface="Verdana"/>
                <a:sym typeface="Verdana"/>
              </a:rPr>
              <a:t>public class </a:t>
            </a:r>
            <a:r>
              <a:rPr b="1" lang="en" sz="1200">
                <a:solidFill>
                  <a:schemeClr val="dk1"/>
                </a:solidFill>
                <a:highlight>
                  <a:srgbClr val="F7F7F8"/>
                </a:highlight>
                <a:latin typeface="Verdana"/>
                <a:ea typeface="Verdana"/>
                <a:cs typeface="Verdana"/>
                <a:sym typeface="Verdana"/>
              </a:rPr>
              <a:t>FooConfiguration</a:t>
            </a:r>
            <a:r>
              <a:rPr lang="en" sz="1200">
                <a:solidFill>
                  <a:schemeClr val="dk1"/>
                </a:solidFill>
                <a:highlight>
                  <a:srgbClr val="F7F7F8"/>
                </a:highlight>
                <a:latin typeface="Verdana"/>
                <a:ea typeface="Verdana"/>
                <a:cs typeface="Verdana"/>
                <a:sym typeface="Verdana"/>
              </a:rPr>
              <a:t> {</a:t>
            </a:r>
            <a:br>
              <a:rPr lang="en" sz="1200">
                <a:solidFill>
                  <a:schemeClr val="dk1"/>
                </a:solidFill>
                <a:highlight>
                  <a:srgbClr val="F7F7F8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200">
                <a:solidFill>
                  <a:schemeClr val="dk1"/>
                </a:solidFill>
                <a:highlight>
                  <a:srgbClr val="F7F7F8"/>
                </a:highlight>
                <a:latin typeface="Verdana"/>
                <a:ea typeface="Verdana"/>
                <a:cs typeface="Verdana"/>
                <a:sym typeface="Verdana"/>
              </a:rPr>
              <a:t>    @Bean</a:t>
            </a:r>
            <a:br>
              <a:rPr lang="en" sz="1200">
                <a:solidFill>
                  <a:schemeClr val="dk1"/>
                </a:solidFill>
                <a:highlight>
                  <a:srgbClr val="F7F7F8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200">
                <a:solidFill>
                  <a:schemeClr val="dk1"/>
                </a:solidFill>
                <a:highlight>
                  <a:srgbClr val="F7F7F8"/>
                </a:highlight>
                <a:latin typeface="Verdana"/>
                <a:ea typeface="Verdana"/>
                <a:cs typeface="Verdana"/>
                <a:sym typeface="Verdana"/>
              </a:rPr>
              <a:t>    public </a:t>
            </a:r>
            <a:r>
              <a:rPr b="1" lang="en" sz="1200">
                <a:solidFill>
                  <a:schemeClr val="dk1"/>
                </a:solidFill>
                <a:highlight>
                  <a:srgbClr val="F7F7F8"/>
                </a:highlight>
                <a:latin typeface="Verdana"/>
                <a:ea typeface="Verdana"/>
                <a:cs typeface="Verdana"/>
                <a:sym typeface="Verdana"/>
              </a:rPr>
              <a:t>IPing </a:t>
            </a:r>
            <a:r>
              <a:rPr lang="en" sz="1200">
                <a:solidFill>
                  <a:schemeClr val="dk1"/>
                </a:solidFill>
                <a:highlight>
                  <a:srgbClr val="F7F7F8"/>
                </a:highlight>
                <a:latin typeface="Verdana"/>
                <a:ea typeface="Verdana"/>
                <a:cs typeface="Verdana"/>
                <a:sym typeface="Verdana"/>
              </a:rPr>
              <a:t>ribbonPing(IClientConfig config) {</a:t>
            </a:r>
            <a:br>
              <a:rPr lang="en" sz="1200">
                <a:solidFill>
                  <a:schemeClr val="dk1"/>
                </a:solidFill>
                <a:highlight>
                  <a:srgbClr val="F7F7F8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200">
                <a:solidFill>
                  <a:schemeClr val="dk1"/>
                </a:solidFill>
                <a:highlight>
                  <a:srgbClr val="F7F7F8"/>
                </a:highlight>
                <a:latin typeface="Verdana"/>
                <a:ea typeface="Verdana"/>
                <a:cs typeface="Verdana"/>
                <a:sym typeface="Verdana"/>
              </a:rPr>
              <a:t>        return new PingUrl();</a:t>
            </a:r>
            <a:br>
              <a:rPr lang="en" sz="1200">
                <a:solidFill>
                  <a:schemeClr val="dk1"/>
                </a:solidFill>
                <a:highlight>
                  <a:srgbClr val="F7F7F8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200">
                <a:solidFill>
                  <a:schemeClr val="dk1"/>
                </a:solidFill>
                <a:highlight>
                  <a:srgbClr val="F7F7F8"/>
                </a:highlight>
                <a:latin typeface="Verdana"/>
                <a:ea typeface="Verdana"/>
                <a:cs typeface="Verdana"/>
                <a:sym typeface="Verdana"/>
              </a:rPr>
              <a:t>    }</a:t>
            </a:r>
            <a:br>
              <a:rPr lang="en" sz="1200">
                <a:solidFill>
                  <a:schemeClr val="dk1"/>
                </a:solidFill>
                <a:highlight>
                  <a:srgbClr val="F7F7F8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200">
                <a:solidFill>
                  <a:schemeClr val="dk1"/>
                </a:solidFill>
                <a:highlight>
                  <a:srgbClr val="F7F7F8"/>
                </a:highlight>
                <a:latin typeface="Verdana"/>
                <a:ea typeface="Verdana"/>
                <a:cs typeface="Verdana"/>
                <a:sym typeface="Verdana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Declarative REST Client: Feign</a:t>
            </a:r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7F7F8"/>
                </a:highlight>
                <a:latin typeface="Verdana"/>
                <a:ea typeface="Verdana"/>
                <a:cs typeface="Verdana"/>
                <a:sym typeface="Verdana"/>
              </a:rPr>
              <a:t>@Configuration</a:t>
            </a:r>
            <a:br>
              <a:rPr lang="en" sz="1200">
                <a:solidFill>
                  <a:schemeClr val="dk1"/>
                </a:solidFill>
                <a:highlight>
                  <a:srgbClr val="F7F7F8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200">
                <a:solidFill>
                  <a:schemeClr val="dk1"/>
                </a:solidFill>
                <a:highlight>
                  <a:srgbClr val="F7F7F8"/>
                </a:highlight>
                <a:latin typeface="Verdana"/>
                <a:ea typeface="Verdana"/>
                <a:cs typeface="Verdana"/>
                <a:sym typeface="Verdana"/>
              </a:rPr>
              <a:t>@ComponentScan</a:t>
            </a:r>
            <a:br>
              <a:rPr lang="en" sz="1200">
                <a:solidFill>
                  <a:schemeClr val="dk1"/>
                </a:solidFill>
                <a:highlight>
                  <a:srgbClr val="F7F7F8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200">
                <a:solidFill>
                  <a:schemeClr val="dk1"/>
                </a:solidFill>
                <a:highlight>
                  <a:srgbClr val="F7F7F8"/>
                </a:highlight>
                <a:latin typeface="Verdana"/>
                <a:ea typeface="Verdana"/>
                <a:cs typeface="Verdana"/>
                <a:sym typeface="Verdana"/>
              </a:rPr>
              <a:t>@EnableAutoConfiguration</a:t>
            </a:r>
            <a:br>
              <a:rPr lang="en" sz="1200">
                <a:solidFill>
                  <a:schemeClr val="dk1"/>
                </a:solidFill>
                <a:highlight>
                  <a:srgbClr val="F7F7F8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b="1" lang="en" sz="1200">
                <a:solidFill>
                  <a:schemeClr val="dk1"/>
                </a:solidFill>
                <a:highlight>
                  <a:srgbClr val="F7F7F8"/>
                </a:highlight>
                <a:latin typeface="Verdana"/>
                <a:ea typeface="Verdana"/>
                <a:cs typeface="Verdana"/>
                <a:sym typeface="Verdana"/>
              </a:rPr>
              <a:t>@EnableEurekaClient</a:t>
            </a:r>
            <a:br>
              <a:rPr lang="en" sz="1200">
                <a:solidFill>
                  <a:schemeClr val="dk1"/>
                </a:solidFill>
                <a:highlight>
                  <a:srgbClr val="F7F7F8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b="1" lang="en" sz="1200">
                <a:solidFill>
                  <a:schemeClr val="dk1"/>
                </a:solidFill>
                <a:highlight>
                  <a:srgbClr val="F7F7F8"/>
                </a:highlight>
                <a:latin typeface="Verdana"/>
                <a:ea typeface="Verdana"/>
                <a:cs typeface="Verdana"/>
                <a:sym typeface="Verdana"/>
              </a:rPr>
              <a:t>@EnableFeignClients</a:t>
            </a:r>
            <a:br>
              <a:rPr lang="en" sz="1200">
                <a:solidFill>
                  <a:schemeClr val="dk1"/>
                </a:solidFill>
                <a:highlight>
                  <a:srgbClr val="F7F7F8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200">
                <a:solidFill>
                  <a:schemeClr val="dk1"/>
                </a:solidFill>
                <a:highlight>
                  <a:srgbClr val="F7F7F8"/>
                </a:highlight>
                <a:latin typeface="Verdana"/>
                <a:ea typeface="Verdana"/>
                <a:cs typeface="Verdana"/>
                <a:sym typeface="Verdana"/>
              </a:rPr>
              <a:t>public class Application {</a:t>
            </a:r>
            <a:br>
              <a:rPr lang="en" sz="1200">
                <a:solidFill>
                  <a:schemeClr val="dk1"/>
                </a:solidFill>
                <a:highlight>
                  <a:srgbClr val="F7F7F8"/>
                </a:highlight>
                <a:latin typeface="Verdana"/>
                <a:ea typeface="Verdana"/>
                <a:cs typeface="Verdana"/>
                <a:sym typeface="Verdana"/>
              </a:rPr>
            </a:br>
            <a:br>
              <a:rPr lang="en" sz="1200">
                <a:solidFill>
                  <a:schemeClr val="dk1"/>
                </a:solidFill>
                <a:highlight>
                  <a:srgbClr val="F7F7F8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200">
                <a:solidFill>
                  <a:schemeClr val="dk1"/>
                </a:solidFill>
                <a:highlight>
                  <a:srgbClr val="F7F7F8"/>
                </a:highlight>
                <a:latin typeface="Verdana"/>
                <a:ea typeface="Verdana"/>
                <a:cs typeface="Verdana"/>
                <a:sym typeface="Verdana"/>
              </a:rPr>
              <a:t>    public static void main(String[] args) {</a:t>
            </a:r>
            <a:br>
              <a:rPr lang="en" sz="1200">
                <a:solidFill>
                  <a:schemeClr val="dk1"/>
                </a:solidFill>
                <a:highlight>
                  <a:srgbClr val="F7F7F8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200">
                <a:solidFill>
                  <a:schemeClr val="dk1"/>
                </a:solidFill>
                <a:highlight>
                  <a:srgbClr val="F7F7F8"/>
                </a:highlight>
                <a:latin typeface="Verdana"/>
                <a:ea typeface="Verdana"/>
                <a:cs typeface="Verdana"/>
                <a:sym typeface="Verdana"/>
              </a:rPr>
              <a:t>        SpringApplication.run(Application.class, args);</a:t>
            </a:r>
            <a:br>
              <a:rPr lang="en" sz="1200">
                <a:solidFill>
                  <a:schemeClr val="dk1"/>
                </a:solidFill>
                <a:highlight>
                  <a:srgbClr val="F7F7F8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200">
                <a:solidFill>
                  <a:schemeClr val="dk1"/>
                </a:solidFill>
                <a:highlight>
                  <a:srgbClr val="F7F7F8"/>
                </a:highlight>
                <a:latin typeface="Verdana"/>
                <a:ea typeface="Verdana"/>
                <a:cs typeface="Verdana"/>
                <a:sym typeface="Verdana"/>
              </a:rPr>
              <a:t>    }</a:t>
            </a:r>
            <a:br>
              <a:rPr lang="en" sz="1200">
                <a:solidFill>
                  <a:schemeClr val="dk1"/>
                </a:solidFill>
                <a:highlight>
                  <a:srgbClr val="F7F7F8"/>
                </a:highlight>
                <a:latin typeface="Verdana"/>
                <a:ea typeface="Verdana"/>
                <a:cs typeface="Verdana"/>
                <a:sym typeface="Verdana"/>
              </a:rPr>
            </a:br>
            <a:br>
              <a:rPr lang="en" sz="1200">
                <a:solidFill>
                  <a:schemeClr val="dk1"/>
                </a:solidFill>
                <a:highlight>
                  <a:srgbClr val="F7F7F8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200">
                <a:solidFill>
                  <a:schemeClr val="dk1"/>
                </a:solidFill>
                <a:highlight>
                  <a:srgbClr val="F7F7F8"/>
                </a:highlight>
                <a:latin typeface="Verdana"/>
                <a:ea typeface="Verdana"/>
                <a:cs typeface="Verdana"/>
                <a:sym typeface="Verdana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Declarative REST Client: Feign</a:t>
            </a:r>
          </a:p>
        </p:txBody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highlight>
                  <a:srgbClr val="F7F7F8"/>
                </a:highlight>
                <a:latin typeface="Verdana"/>
                <a:ea typeface="Verdana"/>
                <a:cs typeface="Verdana"/>
                <a:sym typeface="Verdana"/>
              </a:rPr>
              <a:t>@FeignClient("SERVICE-2")</a:t>
            </a:r>
            <a:br>
              <a:rPr lang="en" sz="1200">
                <a:solidFill>
                  <a:schemeClr val="dk1"/>
                </a:solidFill>
                <a:highlight>
                  <a:srgbClr val="F7F7F8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200">
                <a:solidFill>
                  <a:schemeClr val="dk1"/>
                </a:solidFill>
                <a:highlight>
                  <a:srgbClr val="F7F7F8"/>
                </a:highlight>
                <a:latin typeface="Verdana"/>
                <a:ea typeface="Verdana"/>
                <a:cs typeface="Verdana"/>
                <a:sym typeface="Verdana"/>
              </a:rPr>
              <a:t>public interface StoreClient {</a:t>
            </a:r>
            <a:br>
              <a:rPr lang="en" sz="1200">
                <a:solidFill>
                  <a:schemeClr val="dk1"/>
                </a:solidFill>
                <a:highlight>
                  <a:srgbClr val="F7F7F8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200">
                <a:solidFill>
                  <a:schemeClr val="dk1"/>
                </a:solidFill>
                <a:highlight>
                  <a:srgbClr val="F7F7F8"/>
                </a:highlight>
                <a:latin typeface="Verdana"/>
                <a:ea typeface="Verdana"/>
                <a:cs typeface="Verdana"/>
                <a:sym typeface="Verdana"/>
              </a:rPr>
              <a:t>    @RequestMapping(method = RequestMethod.GET, value = "/stores")</a:t>
            </a:r>
            <a:br>
              <a:rPr lang="en" sz="1200">
                <a:solidFill>
                  <a:schemeClr val="dk1"/>
                </a:solidFill>
                <a:highlight>
                  <a:srgbClr val="F7F7F8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200">
                <a:solidFill>
                  <a:schemeClr val="dk1"/>
                </a:solidFill>
                <a:highlight>
                  <a:srgbClr val="F7F7F8"/>
                </a:highlight>
                <a:latin typeface="Verdana"/>
                <a:ea typeface="Verdana"/>
                <a:cs typeface="Verdana"/>
                <a:sym typeface="Verdana"/>
              </a:rPr>
              <a:t>    List&lt;Store&gt; getStores();</a:t>
            </a:r>
            <a:br>
              <a:rPr lang="en" sz="1200">
                <a:solidFill>
                  <a:schemeClr val="dk1"/>
                </a:solidFill>
                <a:highlight>
                  <a:srgbClr val="F7F7F8"/>
                </a:highlight>
                <a:latin typeface="Verdana"/>
                <a:ea typeface="Verdana"/>
                <a:cs typeface="Verdana"/>
                <a:sym typeface="Verdana"/>
              </a:rPr>
            </a:br>
            <a:br>
              <a:rPr lang="en" sz="1200">
                <a:solidFill>
                  <a:schemeClr val="dk1"/>
                </a:solidFill>
                <a:highlight>
                  <a:srgbClr val="F7F7F8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200">
                <a:solidFill>
                  <a:schemeClr val="dk1"/>
                </a:solidFill>
                <a:highlight>
                  <a:srgbClr val="F7F7F8"/>
                </a:highlight>
                <a:latin typeface="Verdana"/>
                <a:ea typeface="Verdana"/>
                <a:cs typeface="Verdana"/>
                <a:sym typeface="Verdana"/>
              </a:rPr>
              <a:t>    @RequestMapping(method = RequestMethod.POST, value = "/stores/{storeId}", consumes = "application/json")</a:t>
            </a:r>
            <a:br>
              <a:rPr lang="en" sz="1200">
                <a:solidFill>
                  <a:schemeClr val="dk1"/>
                </a:solidFill>
                <a:highlight>
                  <a:srgbClr val="F7F7F8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200">
                <a:solidFill>
                  <a:schemeClr val="dk1"/>
                </a:solidFill>
                <a:highlight>
                  <a:srgbClr val="F7F7F8"/>
                </a:highlight>
                <a:latin typeface="Verdana"/>
                <a:ea typeface="Verdana"/>
                <a:cs typeface="Verdana"/>
                <a:sym typeface="Verdana"/>
              </a:rPr>
              <a:t>    Store update(@PathVariable("storeId") Long storeId, Store store);</a:t>
            </a:r>
            <a:br>
              <a:rPr lang="en" sz="1200">
                <a:solidFill>
                  <a:schemeClr val="dk1"/>
                </a:solidFill>
                <a:highlight>
                  <a:srgbClr val="F7F7F8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200">
                <a:solidFill>
                  <a:schemeClr val="dk1"/>
                </a:solidFill>
                <a:highlight>
                  <a:srgbClr val="F7F7F8"/>
                </a:highlight>
                <a:latin typeface="Verdana"/>
                <a:ea typeface="Verdana"/>
                <a:cs typeface="Verdana"/>
                <a:sym typeface="Verdana"/>
              </a:rPr>
              <a:t>}</a:t>
            </a:r>
          </a:p>
          <a:p>
            <a:pPr lvl="0" rt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7F7F8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Router and Filter: Zuul</a:t>
            </a:r>
          </a:p>
        </p:txBody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Routing in an integral part of a microservice architecture. For example, / may be mapped to your web application, /api/users is mapped to the user service and /api/shop is mapped to the shop service. Zuul is a JVM based router and server side load balancer by Netflix.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Router and Filter: Zuul</a:t>
            </a:r>
          </a:p>
        </p:txBody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application.properties: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zuul.routes.users.path=/myusers/**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zuul.routes.users.serviceId=users_service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About me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Software engineer at Endava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I like engineering in general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“Throwing, catching and handling exceptions does not make you an exceptional person”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Demo</a:t>
            </a:r>
          </a:p>
        </p:txBody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Source and references</a:t>
            </a:r>
          </a:p>
        </p:txBody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https://github.com/sinisa229/springCloudNetflixShowcase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 u="sng">
                <a:solidFill>
                  <a:schemeClr val="hlink"/>
                </a:solidFill>
                <a:hlinkClick r:id="rId4"/>
              </a:rPr>
              <a:t>http://cloud.spring.io/spring-cloud-netflix/spring-cloud-netflix.html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 u="sng">
                <a:solidFill>
                  <a:schemeClr val="hlink"/>
                </a:solidFill>
                <a:hlinkClick r:id="rId5"/>
              </a:rPr>
              <a:t>http://techblog.netflix.com/2013/08/deploying-netflix-api.html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https://github.com/joshlong/service-registration-and-discovery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 u="sng">
                <a:solidFill>
                  <a:schemeClr val="hlink"/>
                </a:solidFill>
                <a:hlinkClick r:id="rId7"/>
              </a:rPr>
              <a:t>https://spring.io/blog/2015/01/20/microservice-registration-and-discovery-with-spring-cloud-and-netflix-s-eureka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 u="sng">
                <a:solidFill>
                  <a:schemeClr val="hlink"/>
                </a:solidFill>
                <a:hlinkClick r:id="rId8"/>
              </a:rPr>
              <a:t>https://spring.io/blog/2015/07/14/microservices-with-spring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 u="sng">
                <a:solidFill>
                  <a:schemeClr val="hlink"/>
                </a:solidFill>
              </a:rPr>
              <a:t>https://github.com/paulc4/microservices-demo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Thanks</a:t>
            </a:r>
          </a:p>
        </p:txBody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About the presentation</a:t>
            </a: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Spring Boot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Spring Cloud Netflix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Demo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Spring Boot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Easy to get started - Spring Initializr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Embedded servlet container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Easy configuration - no XML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Easy extension - to change the default behavior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Easy running and deploying of applications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This makes it perfect for developing microservices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Architecture</a:t>
            </a:r>
          </a:p>
        </p:txBody>
      </p:sp>
      <p:pic>
        <p:nvPicPr>
          <p:cNvPr id="79" name="Shape 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3187" y="988312"/>
            <a:ext cx="7657625" cy="3744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Shape 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16275"/>
            <a:ext cx="9143999" cy="4510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Netflix</a:t>
            </a:r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311700" y="1152475"/>
            <a:ext cx="8520599" cy="3777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Service Discovery: Eureka Clients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Service Discovery: Eureka Server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Circuit Breaker: Hystrix Clients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Circuit Breaker: Hystrix Dashboard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Client Side Load Balancer: Ribbon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Declarative REST Client: Feign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Router and Filter: Zuul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External Configuration: Archaius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Eureka Client</a:t>
            </a:r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311700" y="1152475"/>
            <a:ext cx="5161499" cy="3841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7F7F8"/>
                </a:highlight>
                <a:latin typeface="Verdana"/>
                <a:ea typeface="Verdana"/>
                <a:cs typeface="Verdana"/>
                <a:sym typeface="Verdana"/>
              </a:rPr>
              <a:t>@Configuration</a:t>
            </a:r>
            <a:br>
              <a:rPr lang="en" sz="1000">
                <a:solidFill>
                  <a:schemeClr val="dk1"/>
                </a:solidFill>
                <a:highlight>
                  <a:srgbClr val="F7F7F8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000">
                <a:solidFill>
                  <a:schemeClr val="dk1"/>
                </a:solidFill>
                <a:highlight>
                  <a:srgbClr val="F7F7F8"/>
                </a:highlight>
                <a:latin typeface="Verdana"/>
                <a:ea typeface="Verdana"/>
                <a:cs typeface="Verdana"/>
                <a:sym typeface="Verdana"/>
              </a:rPr>
              <a:t>@ComponentScan</a:t>
            </a:r>
            <a:br>
              <a:rPr lang="en" sz="1000">
                <a:solidFill>
                  <a:schemeClr val="dk1"/>
                </a:solidFill>
                <a:highlight>
                  <a:srgbClr val="F7F7F8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000">
                <a:solidFill>
                  <a:schemeClr val="dk1"/>
                </a:solidFill>
                <a:highlight>
                  <a:srgbClr val="F7F7F8"/>
                </a:highlight>
                <a:latin typeface="Verdana"/>
                <a:ea typeface="Verdana"/>
                <a:cs typeface="Verdana"/>
                <a:sym typeface="Verdana"/>
              </a:rPr>
              <a:t>@EnableAutoConfiguration</a:t>
            </a:r>
            <a:br>
              <a:rPr lang="en" sz="1000">
                <a:solidFill>
                  <a:schemeClr val="dk1"/>
                </a:solidFill>
                <a:highlight>
                  <a:srgbClr val="F7F7F8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b="1" lang="en" sz="1000">
                <a:solidFill>
                  <a:schemeClr val="dk1"/>
                </a:solidFill>
                <a:highlight>
                  <a:srgbClr val="F7F7F8"/>
                </a:highlight>
                <a:latin typeface="Verdana"/>
                <a:ea typeface="Verdana"/>
                <a:cs typeface="Verdana"/>
                <a:sym typeface="Verdana"/>
              </a:rPr>
              <a:t>@EnableEurekaClient</a:t>
            </a:r>
            <a:br>
              <a:rPr b="1" lang="en" sz="1000">
                <a:solidFill>
                  <a:schemeClr val="dk1"/>
                </a:solidFill>
                <a:highlight>
                  <a:srgbClr val="F7F7F8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000">
                <a:solidFill>
                  <a:schemeClr val="dk1"/>
                </a:solidFill>
                <a:highlight>
                  <a:srgbClr val="F7F7F8"/>
                </a:highlight>
                <a:latin typeface="Verdana"/>
                <a:ea typeface="Verdana"/>
                <a:cs typeface="Verdana"/>
                <a:sym typeface="Verdana"/>
              </a:rPr>
              <a:t>@RestController</a:t>
            </a:r>
            <a:br>
              <a:rPr lang="en" sz="1000">
                <a:solidFill>
                  <a:schemeClr val="dk1"/>
                </a:solidFill>
                <a:highlight>
                  <a:srgbClr val="F7F7F8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000">
                <a:solidFill>
                  <a:schemeClr val="dk1"/>
                </a:solidFill>
                <a:highlight>
                  <a:srgbClr val="F7F7F8"/>
                </a:highlight>
                <a:latin typeface="Verdana"/>
                <a:ea typeface="Verdana"/>
                <a:cs typeface="Verdana"/>
                <a:sym typeface="Verdana"/>
              </a:rPr>
              <a:t>public class Application {</a:t>
            </a:r>
            <a:br>
              <a:rPr lang="en" sz="1000">
                <a:solidFill>
                  <a:schemeClr val="dk1"/>
                </a:solidFill>
                <a:highlight>
                  <a:srgbClr val="F7F7F8"/>
                </a:highlight>
                <a:latin typeface="Verdana"/>
                <a:ea typeface="Verdana"/>
                <a:cs typeface="Verdana"/>
                <a:sym typeface="Verdana"/>
              </a:rPr>
            </a:br>
            <a:br>
              <a:rPr lang="en" sz="1000">
                <a:solidFill>
                  <a:schemeClr val="dk1"/>
                </a:solidFill>
                <a:highlight>
                  <a:srgbClr val="F7F7F8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000">
                <a:solidFill>
                  <a:schemeClr val="dk1"/>
                </a:solidFill>
                <a:highlight>
                  <a:srgbClr val="F7F7F8"/>
                </a:highlight>
                <a:latin typeface="Verdana"/>
                <a:ea typeface="Verdana"/>
                <a:cs typeface="Verdana"/>
                <a:sym typeface="Verdana"/>
              </a:rPr>
              <a:t>    @RequestMapping("/")</a:t>
            </a:r>
            <a:br>
              <a:rPr lang="en" sz="1000">
                <a:solidFill>
                  <a:schemeClr val="dk1"/>
                </a:solidFill>
                <a:highlight>
                  <a:srgbClr val="F7F7F8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000">
                <a:solidFill>
                  <a:schemeClr val="dk1"/>
                </a:solidFill>
                <a:highlight>
                  <a:srgbClr val="F7F7F8"/>
                </a:highlight>
                <a:latin typeface="Verdana"/>
                <a:ea typeface="Verdana"/>
                <a:cs typeface="Verdana"/>
                <a:sym typeface="Verdana"/>
              </a:rPr>
              <a:t>    public String home() {</a:t>
            </a:r>
            <a:br>
              <a:rPr lang="en" sz="1000">
                <a:solidFill>
                  <a:schemeClr val="dk1"/>
                </a:solidFill>
                <a:highlight>
                  <a:srgbClr val="F7F7F8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000">
                <a:solidFill>
                  <a:schemeClr val="dk1"/>
                </a:solidFill>
                <a:highlight>
                  <a:srgbClr val="F7F7F8"/>
                </a:highlight>
                <a:latin typeface="Verdana"/>
                <a:ea typeface="Verdana"/>
                <a:cs typeface="Verdana"/>
                <a:sym typeface="Verdana"/>
              </a:rPr>
              <a:t>        return "Hello world";</a:t>
            </a:r>
            <a:br>
              <a:rPr lang="en" sz="1000">
                <a:solidFill>
                  <a:schemeClr val="dk1"/>
                </a:solidFill>
                <a:highlight>
                  <a:srgbClr val="F7F7F8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000">
                <a:solidFill>
                  <a:schemeClr val="dk1"/>
                </a:solidFill>
                <a:highlight>
                  <a:srgbClr val="F7F7F8"/>
                </a:highlight>
                <a:latin typeface="Verdana"/>
                <a:ea typeface="Verdana"/>
                <a:cs typeface="Verdana"/>
                <a:sym typeface="Verdana"/>
              </a:rPr>
              <a:t>    }</a:t>
            </a:r>
            <a:br>
              <a:rPr lang="en" sz="1000">
                <a:solidFill>
                  <a:schemeClr val="dk1"/>
                </a:solidFill>
                <a:highlight>
                  <a:srgbClr val="F7F7F8"/>
                </a:highlight>
                <a:latin typeface="Verdana"/>
                <a:ea typeface="Verdana"/>
                <a:cs typeface="Verdana"/>
                <a:sym typeface="Verdana"/>
              </a:rPr>
            </a:br>
            <a:br>
              <a:rPr lang="en" sz="1000">
                <a:solidFill>
                  <a:schemeClr val="dk1"/>
                </a:solidFill>
                <a:highlight>
                  <a:srgbClr val="F7F7F8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000">
                <a:solidFill>
                  <a:schemeClr val="dk1"/>
                </a:solidFill>
                <a:highlight>
                  <a:srgbClr val="F7F7F8"/>
                </a:highlight>
                <a:latin typeface="Verdana"/>
                <a:ea typeface="Verdana"/>
                <a:cs typeface="Verdana"/>
                <a:sym typeface="Verdana"/>
              </a:rPr>
              <a:t>    public static void main(String[] args) {</a:t>
            </a:r>
            <a:br>
              <a:rPr lang="en" sz="1000">
                <a:solidFill>
                  <a:schemeClr val="dk1"/>
                </a:solidFill>
                <a:highlight>
                  <a:srgbClr val="F7F7F8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000">
                <a:solidFill>
                  <a:schemeClr val="dk1"/>
                </a:solidFill>
                <a:highlight>
                  <a:srgbClr val="F7F7F8"/>
                </a:highlight>
                <a:latin typeface="Verdana"/>
                <a:ea typeface="Verdana"/>
                <a:cs typeface="Verdana"/>
                <a:sym typeface="Verdana"/>
              </a:rPr>
              <a:t>        new SpringApplicationBuilder(Application.class).web(true).run(args);</a:t>
            </a:r>
            <a:br>
              <a:rPr lang="en" sz="1000">
                <a:solidFill>
                  <a:schemeClr val="dk1"/>
                </a:solidFill>
                <a:highlight>
                  <a:srgbClr val="F7F7F8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000">
                <a:solidFill>
                  <a:schemeClr val="dk1"/>
                </a:solidFill>
                <a:highlight>
                  <a:srgbClr val="F7F7F8"/>
                </a:highlight>
                <a:latin typeface="Verdana"/>
                <a:ea typeface="Verdana"/>
                <a:cs typeface="Verdana"/>
                <a:sym typeface="Verdana"/>
              </a:rPr>
              <a:t>    }</a:t>
            </a:r>
            <a:br>
              <a:rPr lang="en" sz="1000">
                <a:solidFill>
                  <a:schemeClr val="dk1"/>
                </a:solidFill>
                <a:highlight>
                  <a:srgbClr val="F7F7F8"/>
                </a:highlight>
                <a:latin typeface="Verdana"/>
                <a:ea typeface="Verdana"/>
                <a:cs typeface="Verdana"/>
                <a:sym typeface="Verdana"/>
              </a:rPr>
            </a:br>
            <a:br>
              <a:rPr lang="en" sz="1000">
                <a:solidFill>
                  <a:schemeClr val="dk1"/>
                </a:solidFill>
                <a:highlight>
                  <a:srgbClr val="F7F7F8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000">
                <a:solidFill>
                  <a:schemeClr val="dk1"/>
                </a:solidFill>
                <a:highlight>
                  <a:srgbClr val="F7F7F8"/>
                </a:highlight>
                <a:latin typeface="Verdana"/>
                <a:ea typeface="Verdana"/>
                <a:cs typeface="Verdana"/>
                <a:sym typeface="Verdana"/>
              </a:rPr>
              <a:t>}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000"/>
          </a:p>
        </p:txBody>
      </p:sp>
      <p:sp>
        <p:nvSpPr>
          <p:cNvPr id="97" name="Shape 97"/>
          <p:cNvSpPr txBox="1"/>
          <p:nvPr/>
        </p:nvSpPr>
        <p:spPr>
          <a:xfrm>
            <a:off x="4178375" y="1152475"/>
            <a:ext cx="4653900" cy="360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7F7F8"/>
                </a:highlight>
                <a:latin typeface="Verdana"/>
                <a:ea typeface="Verdana"/>
                <a:cs typeface="Verdana"/>
                <a:sym typeface="Verdana"/>
              </a:rPr>
              <a:t>application.properties:</a:t>
            </a:r>
          </a:p>
          <a:p>
            <a:pPr indent="0" lvl="0" marL="0" marR="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7F7F8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7F7F8"/>
                </a:highlight>
                <a:latin typeface="Verdana"/>
                <a:ea typeface="Verdana"/>
                <a:cs typeface="Verdana"/>
                <a:sym typeface="Verdana"/>
              </a:rPr>
              <a:t>server.port=8811</a:t>
            </a:r>
          </a:p>
          <a:p>
            <a:pPr indent="-69850" lvl="0" marL="0" marR="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7F7F8"/>
                </a:highlight>
                <a:latin typeface="Verdana"/>
                <a:ea typeface="Verdana"/>
                <a:cs typeface="Verdana"/>
                <a:sym typeface="Verdana"/>
              </a:rPr>
              <a:t>spring.application.name=SERVICE-1</a:t>
            </a:r>
          </a:p>
          <a:p>
            <a:pPr indent="-69850" lvl="0" marL="0" marR="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7F7F8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69850" lvl="0" marL="0" marR="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7F7F8"/>
                </a:highlight>
                <a:latin typeface="Verdana"/>
                <a:ea typeface="Verdana"/>
                <a:cs typeface="Verdana"/>
                <a:sym typeface="Verdana"/>
              </a:rPr>
              <a:t>eureka.client.registerWithEureka=true</a:t>
            </a:r>
          </a:p>
          <a:p>
            <a:pPr indent="-69850" lvl="0" marL="0" marR="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7F7F8"/>
                </a:highlight>
                <a:latin typeface="Verdana"/>
                <a:ea typeface="Verdana"/>
                <a:cs typeface="Verdana"/>
                <a:sym typeface="Verdana"/>
              </a:rPr>
              <a:t>eureka.client.serviceUrl.defaultZone=${vcap.services.eureka-service.credentials.uri:http://127.0.0.1:8761}/eureka/</a:t>
            </a:r>
          </a:p>
          <a:p>
            <a:pPr indent="-69850" lvl="0" marL="0" marR="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7F7F8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Eureka Server</a:t>
            </a:r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7F7F8"/>
                </a:highlight>
                <a:latin typeface="Verdana"/>
                <a:ea typeface="Verdana"/>
                <a:cs typeface="Verdana"/>
                <a:sym typeface="Verdana"/>
              </a:rPr>
              <a:t>@SpringBootApplication</a:t>
            </a:r>
            <a:br>
              <a:rPr lang="en" sz="1200">
                <a:solidFill>
                  <a:schemeClr val="dk1"/>
                </a:solidFill>
                <a:highlight>
                  <a:srgbClr val="F7F7F8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b="1" lang="en" sz="1200">
                <a:solidFill>
                  <a:schemeClr val="dk1"/>
                </a:solidFill>
                <a:highlight>
                  <a:srgbClr val="F7F7F8"/>
                </a:highlight>
                <a:latin typeface="Verdana"/>
                <a:ea typeface="Verdana"/>
                <a:cs typeface="Verdana"/>
                <a:sym typeface="Verdana"/>
              </a:rPr>
              <a:t>@EnableEurekaServer</a:t>
            </a:r>
            <a:br>
              <a:rPr lang="en" sz="1200">
                <a:solidFill>
                  <a:schemeClr val="dk1"/>
                </a:solidFill>
                <a:highlight>
                  <a:srgbClr val="F7F7F8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200">
                <a:solidFill>
                  <a:schemeClr val="dk1"/>
                </a:solidFill>
                <a:highlight>
                  <a:srgbClr val="F7F7F8"/>
                </a:highlight>
                <a:latin typeface="Verdana"/>
                <a:ea typeface="Verdana"/>
                <a:cs typeface="Verdana"/>
                <a:sym typeface="Verdana"/>
              </a:rPr>
              <a:t>public class Application {</a:t>
            </a:r>
            <a:br>
              <a:rPr lang="en" sz="1200">
                <a:solidFill>
                  <a:schemeClr val="dk1"/>
                </a:solidFill>
                <a:highlight>
                  <a:srgbClr val="F7F7F8"/>
                </a:highlight>
                <a:latin typeface="Verdana"/>
                <a:ea typeface="Verdana"/>
                <a:cs typeface="Verdana"/>
                <a:sym typeface="Verdana"/>
              </a:rPr>
            </a:br>
            <a:br>
              <a:rPr lang="en" sz="1200">
                <a:solidFill>
                  <a:schemeClr val="dk1"/>
                </a:solidFill>
                <a:highlight>
                  <a:srgbClr val="F7F7F8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200">
                <a:solidFill>
                  <a:schemeClr val="dk1"/>
                </a:solidFill>
                <a:highlight>
                  <a:srgbClr val="F7F7F8"/>
                </a:highlight>
                <a:latin typeface="Verdana"/>
                <a:ea typeface="Verdana"/>
                <a:cs typeface="Verdana"/>
                <a:sym typeface="Verdana"/>
              </a:rPr>
              <a:t>    public static void main(String[] args) {</a:t>
            </a:r>
            <a:br>
              <a:rPr lang="en" sz="1200">
                <a:solidFill>
                  <a:schemeClr val="dk1"/>
                </a:solidFill>
                <a:highlight>
                  <a:srgbClr val="F7F7F8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200">
                <a:solidFill>
                  <a:schemeClr val="dk1"/>
                </a:solidFill>
                <a:highlight>
                  <a:srgbClr val="F7F7F8"/>
                </a:highlight>
                <a:latin typeface="Verdana"/>
                <a:ea typeface="Verdana"/>
                <a:cs typeface="Verdana"/>
                <a:sym typeface="Verdana"/>
              </a:rPr>
              <a:t>        new SpringApplicationBuilder(Application.class)</a:t>
            </a:r>
          </a:p>
          <a:p>
            <a:pPr indent="387350" lvl="0" rt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7F7F8"/>
                </a:highlight>
                <a:latin typeface="Verdana"/>
                <a:ea typeface="Verdana"/>
                <a:cs typeface="Verdana"/>
                <a:sym typeface="Verdana"/>
              </a:rPr>
              <a:t>    .web(true).run(args);</a:t>
            </a:r>
            <a:br>
              <a:rPr lang="en" sz="1200">
                <a:solidFill>
                  <a:schemeClr val="dk1"/>
                </a:solidFill>
                <a:highlight>
                  <a:srgbClr val="F7F7F8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200">
                <a:solidFill>
                  <a:schemeClr val="dk1"/>
                </a:solidFill>
                <a:highlight>
                  <a:srgbClr val="F7F7F8"/>
                </a:highlight>
                <a:latin typeface="Verdana"/>
                <a:ea typeface="Verdana"/>
                <a:cs typeface="Verdana"/>
                <a:sym typeface="Verdana"/>
              </a:rPr>
              <a:t>    }</a:t>
            </a:r>
            <a:br>
              <a:rPr lang="en" sz="1200">
                <a:solidFill>
                  <a:schemeClr val="dk1"/>
                </a:solidFill>
                <a:highlight>
                  <a:srgbClr val="F7F7F8"/>
                </a:highlight>
                <a:latin typeface="Verdana"/>
                <a:ea typeface="Verdana"/>
                <a:cs typeface="Verdana"/>
                <a:sym typeface="Verdana"/>
              </a:rPr>
            </a:br>
            <a:br>
              <a:rPr lang="en" sz="1200">
                <a:solidFill>
                  <a:schemeClr val="dk1"/>
                </a:solidFill>
                <a:highlight>
                  <a:srgbClr val="F7F7F8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200">
                <a:solidFill>
                  <a:schemeClr val="dk1"/>
                </a:solidFill>
                <a:highlight>
                  <a:srgbClr val="F7F7F8"/>
                </a:highlight>
                <a:latin typeface="Verdana"/>
                <a:ea typeface="Verdana"/>
                <a:cs typeface="Verdana"/>
                <a:sym typeface="Verdana"/>
              </a:rPr>
              <a:t>}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" name="Shape 104"/>
          <p:cNvSpPr txBox="1"/>
          <p:nvPr/>
        </p:nvSpPr>
        <p:spPr>
          <a:xfrm>
            <a:off x="4178375" y="923875"/>
            <a:ext cx="4653900" cy="360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7F7F8"/>
                </a:highlight>
                <a:latin typeface="Verdana"/>
                <a:ea typeface="Verdana"/>
                <a:cs typeface="Verdana"/>
                <a:sym typeface="Verdana"/>
              </a:rPr>
              <a:t>application.properties:</a:t>
            </a:r>
          </a:p>
          <a:p>
            <a:pPr indent="0" lvl="0" marL="0" marR="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7F7F8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7F7F8"/>
                </a:highlight>
                <a:latin typeface="Verdana"/>
                <a:ea typeface="Verdana"/>
                <a:cs typeface="Verdana"/>
                <a:sym typeface="Verdana"/>
              </a:rPr>
              <a:t>server.port=8761</a:t>
            </a:r>
          </a:p>
          <a:p>
            <a:pPr indent="0" lvl="0" marL="0" marR="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7F7F8"/>
                </a:highlight>
                <a:latin typeface="Verdana"/>
                <a:ea typeface="Verdana"/>
                <a:cs typeface="Verdana"/>
                <a:sym typeface="Verdana"/>
              </a:rPr>
              <a:t>eureka.client.registerWithEureka=false</a:t>
            </a:r>
          </a:p>
          <a:p>
            <a:pPr indent="0" lvl="0" marL="0" marR="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7F7F8"/>
                </a:highlight>
                <a:latin typeface="Verdana"/>
                <a:ea typeface="Verdana"/>
                <a:cs typeface="Verdana"/>
                <a:sym typeface="Verdana"/>
              </a:rPr>
              <a:t>eureka.client.fetchRegistry=false</a:t>
            </a:r>
          </a:p>
          <a:p>
            <a:pPr indent="0" lvl="0" marL="0" marR="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7F7F8"/>
                </a:highlight>
                <a:latin typeface="Verdana"/>
                <a:ea typeface="Verdana"/>
                <a:cs typeface="Verdana"/>
                <a:sym typeface="Verdana"/>
              </a:rPr>
              <a:t>eureka.client.serviceUrl.defaultZone=http://localhost:${server.port}/eureka/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