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38" r:id="rId3"/>
    <p:sldId id="336" r:id="rId4"/>
    <p:sldId id="257" r:id="rId5"/>
    <p:sldId id="283" r:id="rId6"/>
    <p:sldId id="258" r:id="rId7"/>
    <p:sldId id="282" r:id="rId8"/>
    <p:sldId id="263" r:id="rId9"/>
    <p:sldId id="266" r:id="rId10"/>
    <p:sldId id="264" r:id="rId11"/>
    <p:sldId id="284" r:id="rId12"/>
    <p:sldId id="267" r:id="rId13"/>
    <p:sldId id="269" r:id="rId14"/>
    <p:sldId id="271" r:id="rId15"/>
    <p:sldId id="270" r:id="rId16"/>
    <p:sldId id="289" r:id="rId17"/>
    <p:sldId id="272" r:id="rId18"/>
    <p:sldId id="260" r:id="rId19"/>
    <p:sldId id="261" r:id="rId20"/>
    <p:sldId id="290" r:id="rId21"/>
    <p:sldId id="273" r:id="rId22"/>
    <p:sldId id="291" r:id="rId23"/>
    <p:sldId id="274" r:id="rId24"/>
    <p:sldId id="292" r:id="rId25"/>
    <p:sldId id="275" r:id="rId26"/>
    <p:sldId id="293" r:id="rId27"/>
    <p:sldId id="276" r:id="rId28"/>
    <p:sldId id="305" r:id="rId29"/>
    <p:sldId id="303" r:id="rId30"/>
    <p:sldId id="278" r:id="rId31"/>
    <p:sldId id="313" r:id="rId32"/>
    <p:sldId id="286" r:id="rId33"/>
    <p:sldId id="295" r:id="rId34"/>
    <p:sldId id="299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4" r:id="rId43"/>
    <p:sldId id="335" r:id="rId44"/>
    <p:sldId id="325" r:id="rId45"/>
    <p:sldId id="33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94660"/>
  </p:normalViewPr>
  <p:slideViewPr>
    <p:cSldViewPr>
      <p:cViewPr>
        <p:scale>
          <a:sx n="94" d="100"/>
          <a:sy n="94" d="100"/>
        </p:scale>
        <p:origin x="-1272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79279-1CE6-4A2E-ABE8-A0C82AC6C36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624F4-DA76-4CCA-A9E4-A772C9A27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73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887D-46FF-4A23-94C7-C1E8FA5A333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35EC6-07B3-4DE3-9B3E-E6A797C2F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http://stevetodd.typepad.com/.a/6a00e5500d4900883401a3fcf50b4c970b-p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4" descr="http://stevetodd.typepad.com/.a/6a00e5500d4900883401a3fcf50b4c970b-pi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6096000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ug.b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6400800" cy="17526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Martin Toshev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Messaging solutions provide means for: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securing message transfer, authenticating and authorizing messaging endpoints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outing messages between endpoints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subscribing to the broker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1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</a:t>
            </a:r>
            <a:r>
              <a:rPr lang="en-US" sz="3000" dirty="0" smtClean="0"/>
              <a:t>n open source message broker written in </a:t>
            </a:r>
            <a:r>
              <a:rPr lang="en-US" sz="3000" dirty="0" err="1" smtClean="0"/>
              <a:t>Erlang</a:t>
            </a:r>
            <a:r>
              <a:rPr lang="en-US" sz="3000" dirty="0" smtClean="0"/>
              <a:t> </a:t>
            </a:r>
          </a:p>
          <a:p>
            <a:endParaRPr lang="en-US" sz="3000" dirty="0"/>
          </a:p>
          <a:p>
            <a:r>
              <a:rPr lang="en-US" sz="3000" dirty="0"/>
              <a:t>I</a:t>
            </a:r>
            <a:r>
              <a:rPr lang="en-US" sz="3000" dirty="0" smtClean="0"/>
              <a:t>mplements the AMQP Protocol (Advanced Message Queueing Protocol)</a:t>
            </a:r>
          </a:p>
          <a:p>
            <a:endParaRPr lang="en-US" sz="3000" dirty="0"/>
          </a:p>
          <a:p>
            <a:r>
              <a:rPr lang="en-US" sz="3000" dirty="0" smtClean="0"/>
              <a:t>Has a pluggable architecture and </a:t>
            </a:r>
            <a:r>
              <a:rPr lang="en-US" sz="3000" smtClean="0"/>
              <a:t>provides </a:t>
            </a:r>
            <a:r>
              <a:rPr lang="en-US" sz="3000" smtClean="0"/>
              <a:t>extensions </a:t>
            </a:r>
            <a:r>
              <a:rPr lang="en-US" sz="3000" dirty="0" smtClean="0"/>
              <a:t>for other protocols such as HTTP, STOMP and MQTT</a:t>
            </a:r>
          </a:p>
          <a:p>
            <a:pPr marL="0" indent="0">
              <a:buNone/>
            </a:pPr>
            <a:endParaRPr lang="en-US" sz="3000" dirty="0" smtClean="0"/>
          </a:p>
          <a:p>
            <a:endParaRPr lang="en-US" sz="3000" dirty="0" smtClean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490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AMQP protocol defines:</a:t>
            </a:r>
          </a:p>
          <a:p>
            <a:pPr lvl="1"/>
            <a:r>
              <a:rPr lang="en-US" sz="2000" b="1" dirty="0"/>
              <a:t>exchanges</a:t>
            </a:r>
            <a:r>
              <a:rPr lang="en-US" sz="2000" dirty="0"/>
              <a:t> – the message broker endpoints that receive messages</a:t>
            </a:r>
          </a:p>
          <a:p>
            <a:pPr lvl="1"/>
            <a:r>
              <a:rPr lang="en-US" sz="2000" b="1" dirty="0"/>
              <a:t>queues</a:t>
            </a:r>
            <a:r>
              <a:rPr lang="en-US" sz="2000" dirty="0"/>
              <a:t> – the message broker endpoints that store messages from exchanges and are used by subscribers for retrieval of messages</a:t>
            </a:r>
          </a:p>
          <a:p>
            <a:pPr lvl="1"/>
            <a:r>
              <a:rPr lang="en-US" sz="2000" b="1" dirty="0"/>
              <a:t>bindings</a:t>
            </a:r>
            <a:r>
              <a:rPr lang="en-US" sz="2000" dirty="0"/>
              <a:t> – rules that bind exchanges and </a:t>
            </a:r>
            <a:r>
              <a:rPr lang="en-US" sz="2000" dirty="0" smtClean="0"/>
              <a:t>queues</a:t>
            </a:r>
            <a:endParaRPr lang="en-US" sz="2000" dirty="0"/>
          </a:p>
          <a:p>
            <a:endParaRPr lang="en-US" sz="3000" dirty="0" smtClean="0"/>
          </a:p>
          <a:p>
            <a:r>
              <a:rPr lang="en-US" sz="3000" dirty="0" smtClean="0"/>
              <a:t>The AMQP protocol is programmable – which means that the above entities can be created/modified/deleted by applications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2848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AMQP protocol </a:t>
            </a:r>
            <a:r>
              <a:rPr lang="en-US" sz="3000" dirty="0" smtClean="0"/>
              <a:t>defines</a:t>
            </a:r>
            <a:r>
              <a:rPr lang="en-US" sz="3000" dirty="0"/>
              <a:t> </a:t>
            </a:r>
            <a:r>
              <a:rPr lang="en-US" sz="3000" dirty="0" smtClean="0"/>
              <a:t>multiple connection channels inside a single TCP connection in order to remove the overhead of opening a large number of TCP connections to the message broker</a:t>
            </a:r>
          </a:p>
          <a:p>
            <a:pPr lvl="1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2510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199688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58033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26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656888"/>
            <a:ext cx="843185" cy="439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276244"/>
            <a:ext cx="838200" cy="819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15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799" y="3419208"/>
            <a:ext cx="452927" cy="21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9785" y="3657600"/>
            <a:ext cx="447941" cy="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2400" y="2895600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3886200" y="3335179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52017" y="3811424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173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199688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58033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exchange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26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656888"/>
            <a:ext cx="843185" cy="439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276244"/>
            <a:ext cx="838200" cy="819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153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799" y="3419208"/>
            <a:ext cx="452927" cy="21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9785" y="3657600"/>
            <a:ext cx="447941" cy="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2400" y="2895600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043586" y="3505200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852017" y="3811424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790700" y="2209801"/>
            <a:ext cx="1409700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xchange=“xyz”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r</a:t>
            </a:r>
            <a:r>
              <a:rPr lang="en-US" sz="1100" dirty="0" smtClean="0">
                <a:solidFill>
                  <a:srgbClr val="FFC000"/>
                </a:solidFill>
              </a:rPr>
              <a:t>outing key</a:t>
            </a:r>
            <a:r>
              <a:rPr lang="en-US" sz="1100" dirty="0" smtClean="0">
                <a:solidFill>
                  <a:srgbClr val="FFC000"/>
                </a:solidFill>
              </a:rPr>
              <a:t>=“</a:t>
            </a:r>
            <a:r>
              <a:rPr lang="en-US" sz="1100" dirty="0" err="1" smtClean="0">
                <a:solidFill>
                  <a:srgbClr val="FFC000"/>
                </a:solidFill>
              </a:rPr>
              <a:t>abc</a:t>
            </a:r>
            <a:r>
              <a:rPr lang="en-US" sz="1100" dirty="0" smtClean="0">
                <a:solidFill>
                  <a:srgbClr val="FFC000"/>
                </a:solidFill>
              </a:rPr>
              <a:t>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</a:t>
            </a:r>
            <a:r>
              <a:rPr lang="en-US" sz="1100" dirty="0" err="1" smtClean="0">
                <a:solidFill>
                  <a:srgbClr val="FFC000"/>
                </a:solidFill>
              </a:rPr>
              <a:t>bcd</a:t>
            </a:r>
            <a:r>
              <a:rPr lang="en-US" sz="1100" dirty="0" smtClean="0">
                <a:solidFill>
                  <a:srgbClr val="FFC000"/>
                </a:solidFill>
              </a:rPr>
              <a:t>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330887">
            <a:off x="2963934" y="2828840"/>
            <a:ext cx="633387" cy="17258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20405906">
            <a:off x="4138025" y="3113412"/>
            <a:ext cx="421219" cy="21035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647374">
            <a:off x="4130767" y="3372357"/>
            <a:ext cx="421219" cy="21035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20405906">
            <a:off x="5287999" y="2889958"/>
            <a:ext cx="946082" cy="19758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847594">
            <a:off x="5216311" y="3576146"/>
            <a:ext cx="946082" cy="19758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800830">
            <a:off x="4804147" y="4352724"/>
            <a:ext cx="1586257" cy="22763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Each message can be published with a </a:t>
            </a:r>
            <a:r>
              <a:rPr lang="en-US" sz="3000" b="1" dirty="0" smtClean="0"/>
              <a:t>routing key</a:t>
            </a:r>
          </a:p>
          <a:p>
            <a:endParaRPr lang="en-US" sz="3000" b="1" dirty="0"/>
          </a:p>
          <a:p>
            <a:r>
              <a:rPr lang="en-US" sz="3000" dirty="0" smtClean="0"/>
              <a:t>Each binding between an exchange and a queue has a </a:t>
            </a:r>
            <a:r>
              <a:rPr lang="en-US" sz="3000" b="1" dirty="0" smtClean="0"/>
              <a:t>binding key</a:t>
            </a:r>
          </a:p>
          <a:p>
            <a:endParaRPr lang="en-US" sz="3000" b="1" dirty="0"/>
          </a:p>
          <a:p>
            <a:r>
              <a:rPr lang="en-US" sz="3000" dirty="0" smtClean="0"/>
              <a:t>Routing of messages is determined based on matching between the routing and 	      binding keys</a:t>
            </a:r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3872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Different types of messaging patterns are implemented by means of different types of exchanges</a:t>
            </a:r>
          </a:p>
          <a:p>
            <a:endParaRPr lang="en-US" sz="3000" dirty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provides the following types of exchanges:</a:t>
            </a:r>
          </a:p>
          <a:p>
            <a:pPr lvl="1"/>
            <a:r>
              <a:rPr lang="en-US" sz="2200" dirty="0"/>
              <a:t>d</a:t>
            </a:r>
            <a:r>
              <a:rPr lang="en-US" sz="2200" dirty="0" smtClean="0"/>
              <a:t>irect/default</a:t>
            </a:r>
            <a:endParaRPr lang="en-US" sz="2200" dirty="0" smtClean="0"/>
          </a:p>
          <a:p>
            <a:pPr lvl="1"/>
            <a:r>
              <a:rPr lang="en-US" sz="2200" dirty="0" err="1" smtClean="0"/>
              <a:t>fanout</a:t>
            </a:r>
            <a:endParaRPr lang="en-US" sz="22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2667000"/>
            <a:ext cx="3962400" cy="361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2200" dirty="0" smtClean="0"/>
              <a:t>topic</a:t>
            </a:r>
          </a:p>
          <a:p>
            <a:pPr lvl="1"/>
            <a:r>
              <a:rPr lang="en-US" sz="2200" dirty="0" smtClean="0"/>
              <a:t>headers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default exchange has the empty string as a name and routes messages to a queue if the routing key of the message matches the queue name (no binding needs to be declared between a default exchange and a queue)</a:t>
            </a:r>
          </a:p>
          <a:p>
            <a:endParaRPr lang="en-US" sz="3000" dirty="0"/>
          </a:p>
          <a:p>
            <a:r>
              <a:rPr lang="en-US" sz="3000" dirty="0" smtClean="0"/>
              <a:t>Default exchanges are suitable for point-to-point communication between endpoints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038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Who am I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Software consultant (self-employed)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BG JUG </a:t>
            </a:r>
            <a:r>
              <a:rPr lang="en-US" sz="3000" dirty="0" smtClean="0"/>
              <a:t>board </a:t>
            </a:r>
            <a:r>
              <a:rPr lang="en-US" sz="3000" dirty="0" smtClean="0"/>
              <a:t>member (</a:t>
            </a:r>
            <a:r>
              <a:rPr lang="en-US" sz="3000" dirty="0" smtClean="0">
                <a:hlinkClick r:id="rId2"/>
              </a:rPr>
              <a:t>http://jug.bg</a:t>
            </a:r>
            <a:r>
              <a:rPr lang="en-US" sz="3000" dirty="0" smtClean="0"/>
              <a:t>)</a:t>
            </a:r>
          </a:p>
          <a:p>
            <a:pPr marL="0" indent="0">
              <a:buNone/>
            </a:pPr>
            <a:endParaRPr lang="en-US" sz="3000" dirty="0" smtClean="0"/>
          </a:p>
        </p:txBody>
      </p:sp>
      <p:pic>
        <p:nvPicPr>
          <p:cNvPr id="5" name="Picture 2" descr="http://java-bg.org/wp-content/uploads/2015/01/BGJUG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20" y="3484642"/>
            <a:ext cx="1371600" cy="97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32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4799" y="3419208"/>
            <a:ext cx="452927" cy="219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9785" y="3657600"/>
            <a:ext cx="447941" cy="75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52017" y="3811424"/>
            <a:ext cx="6808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binding</a:t>
            </a:r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key=“general”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330887">
            <a:off x="2989001" y="2757756"/>
            <a:ext cx="450776" cy="188117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647374">
            <a:off x="4135752" y="3046043"/>
            <a:ext cx="421219" cy="21035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 rot="20405906">
            <a:off x="5287999" y="2889958"/>
            <a:ext cx="946082" cy="19758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(AMQP default)</a:t>
            </a:r>
            <a:r>
              <a:rPr lang="en-US" sz="1600" i="1" dirty="0" smtClean="0"/>
              <a:t> is a system exchange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300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direct exchange routes messages to a queue if the routing key of the message matches the binding key between the direct exchange and the queue</a:t>
            </a:r>
          </a:p>
          <a:p>
            <a:endParaRPr lang="en-US" sz="3000" dirty="0"/>
          </a:p>
          <a:p>
            <a:r>
              <a:rPr lang="en-US" sz="3000" dirty="0" smtClean="0"/>
              <a:t>Direct exchanges are suitable for point-to-point communication between endpoints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850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32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3"/>
            <a:endCxn id="18" idx="1"/>
          </p:cNvCxnSpPr>
          <p:nvPr/>
        </p:nvCxnSpPr>
        <p:spPr>
          <a:xfrm flipV="1">
            <a:off x="4119785" y="3429356"/>
            <a:ext cx="452215" cy="397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3"/>
            <a:endCxn id="19" idx="1"/>
          </p:cNvCxnSpPr>
          <p:nvPr/>
        </p:nvCxnSpPr>
        <p:spPr>
          <a:xfrm flipV="1">
            <a:off x="4119785" y="3734868"/>
            <a:ext cx="452215" cy="9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149339" y="2819400"/>
            <a:ext cx="836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C000"/>
                </a:solidFill>
              </a:rPr>
              <a:t>b_general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xchange=“chat”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</a:t>
            </a:r>
            <a:r>
              <a:rPr lang="en-US" sz="1100" dirty="0" err="1" smtClean="0">
                <a:solidFill>
                  <a:srgbClr val="FFC000"/>
                </a:solidFill>
              </a:rPr>
              <a:t>b_general</a:t>
            </a:r>
            <a:r>
              <a:rPr lang="en-US" sz="1100" dirty="0" smtClean="0">
                <a:solidFill>
                  <a:srgbClr val="FFC000"/>
                </a:solidFill>
              </a:rPr>
              <a:t>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2800411">
            <a:off x="2723799" y="2986448"/>
            <a:ext cx="827480" cy="188681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9918631">
            <a:off x="4129813" y="3234720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19182774">
            <a:off x="5201675" y="2602301"/>
            <a:ext cx="1056842" cy="21406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chat </a:t>
            </a:r>
            <a:r>
              <a:rPr lang="en-US" sz="1600" i="1" dirty="0" smtClean="0"/>
              <a:t>is defined as a direct exchange upon creation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526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 </a:t>
            </a:r>
            <a:r>
              <a:rPr lang="en-US" sz="3000" dirty="0" err="1" smtClean="0"/>
              <a:t>fanout</a:t>
            </a:r>
            <a:r>
              <a:rPr lang="en-US" sz="3000" dirty="0" smtClean="0"/>
              <a:t> exchange routes (broadcasts) messages to all queues that are bound to it (the binding key is not used)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err="1" smtClean="0"/>
              <a:t>Fanout</a:t>
            </a:r>
            <a:r>
              <a:rPr lang="en-US" sz="3000" dirty="0" smtClean="0"/>
              <a:t> exchanges are suitable for publish-subscribe communication between endpoints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250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7" y="304657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352800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5831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warning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253527" y="2346533"/>
            <a:ext cx="918673" cy="776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231450" y="3757569"/>
            <a:ext cx="940750" cy="1089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257800" y="2346533"/>
            <a:ext cx="914400" cy="1082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23132"/>
            <a:ext cx="452927" cy="323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9785" y="3419208"/>
            <a:ext cx="447941" cy="331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9" idx="1"/>
          </p:cNvCxnSpPr>
          <p:nvPr/>
        </p:nvCxnSpPr>
        <p:spPr>
          <a:xfrm flipV="1">
            <a:off x="4119785" y="3734868"/>
            <a:ext cx="452215" cy="55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xchange=“log”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3444417">
            <a:off x="2540059" y="3190720"/>
            <a:ext cx="1165850" cy="156151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0177174">
            <a:off x="4153443" y="3543759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2909391">
            <a:off x="4761765" y="4393995"/>
            <a:ext cx="1607319" cy="198035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log </a:t>
            </a:r>
            <a:r>
              <a:rPr lang="en-US" sz="1600" i="1" dirty="0" smtClean="0"/>
              <a:t>is defined as a </a:t>
            </a:r>
            <a:r>
              <a:rPr lang="en-US" sz="1600" i="1" dirty="0" err="1" smtClean="0"/>
              <a:t>fanout</a:t>
            </a:r>
            <a:r>
              <a:rPr lang="en-US" sz="1600" i="1" dirty="0" smtClean="0"/>
              <a:t> exchange upon creation</a:t>
            </a:r>
            <a:endParaRPr lang="en-US" sz="1600" i="1" dirty="0"/>
          </a:p>
        </p:txBody>
      </p:sp>
      <p:sp>
        <p:nvSpPr>
          <p:cNvPr id="33" name="Right Arrow 32"/>
          <p:cNvSpPr/>
          <p:nvPr/>
        </p:nvSpPr>
        <p:spPr>
          <a:xfrm rot="185273">
            <a:off x="4164571" y="3724001"/>
            <a:ext cx="399057" cy="162880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334002" y="3352800"/>
            <a:ext cx="814996" cy="198035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9178479">
            <a:off x="5242390" y="2750770"/>
            <a:ext cx="962232" cy="181842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0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topic exchange routes (multicasts) messages to all queues that have a binding key (can be a pattern) that matches the routing key of the message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Topic exchanges are suitable for routing messages to different queues based on the type of message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612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pPr lvl="1"/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25519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4389690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1889333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19968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Subscriber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3638728"/>
            <a:ext cx="1600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Publisher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2819400"/>
            <a:ext cx="2438400" cy="1295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369942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chat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33985" y="3750586"/>
            <a:ext cx="685800" cy="153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7726" y="3009188"/>
            <a:ext cx="919481" cy="19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general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1999" y="3334946"/>
            <a:ext cx="993425" cy="170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error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638728"/>
            <a:ext cx="993424" cy="172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warn.server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4" idx="3"/>
            <a:endCxn id="15" idx="1"/>
          </p:cNvCxnSpPr>
          <p:nvPr/>
        </p:nvCxnSpPr>
        <p:spPr>
          <a:xfrm>
            <a:off x="2590800" y="3009188"/>
            <a:ext cx="838200" cy="437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6" idx="1"/>
          </p:cNvCxnSpPr>
          <p:nvPr/>
        </p:nvCxnSpPr>
        <p:spPr>
          <a:xfrm flipV="1">
            <a:off x="2590800" y="3827142"/>
            <a:ext cx="843185" cy="268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11" idx="1"/>
          </p:cNvCxnSpPr>
          <p:nvPr/>
        </p:nvCxnSpPr>
        <p:spPr>
          <a:xfrm flipV="1">
            <a:off x="5487207" y="2346533"/>
            <a:ext cx="684993" cy="757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  <a:endCxn id="15" idx="1"/>
          </p:cNvCxnSpPr>
          <p:nvPr/>
        </p:nvCxnSpPr>
        <p:spPr>
          <a:xfrm flipV="1">
            <a:off x="2590800" y="3446498"/>
            <a:ext cx="838200" cy="6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1"/>
          </p:cNvCxnSpPr>
          <p:nvPr/>
        </p:nvCxnSpPr>
        <p:spPr>
          <a:xfrm>
            <a:off x="5257800" y="3419208"/>
            <a:ext cx="914400" cy="23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1"/>
          </p:cNvCxnSpPr>
          <p:nvPr/>
        </p:nvCxnSpPr>
        <p:spPr>
          <a:xfrm>
            <a:off x="5576589" y="3771213"/>
            <a:ext cx="595611" cy="1075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1" idx="1"/>
          </p:cNvCxnSpPr>
          <p:nvPr/>
        </p:nvCxnSpPr>
        <p:spPr>
          <a:xfrm flipV="1">
            <a:off x="5565424" y="2346533"/>
            <a:ext cx="606776" cy="107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3"/>
            <a:endCxn id="17" idx="1"/>
          </p:cNvCxnSpPr>
          <p:nvPr/>
        </p:nvCxnSpPr>
        <p:spPr>
          <a:xfrm flipV="1">
            <a:off x="4114800" y="3104438"/>
            <a:ext cx="452926" cy="34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119785" y="3419208"/>
            <a:ext cx="447941" cy="118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114800" y="3538048"/>
            <a:ext cx="452926" cy="195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790700" y="2209801"/>
            <a:ext cx="1229359" cy="57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</a:t>
            </a:r>
            <a:r>
              <a:rPr lang="en-US" sz="1100" dirty="0" smtClean="0">
                <a:solidFill>
                  <a:srgbClr val="FFC000"/>
                </a:solidFill>
              </a:rPr>
              <a:t>xchange=“log”</a:t>
            </a:r>
          </a:p>
          <a:p>
            <a:pPr algn="ctr"/>
            <a:r>
              <a:rPr lang="en-US" sz="1100" dirty="0" smtClean="0">
                <a:solidFill>
                  <a:srgbClr val="FFC000"/>
                </a:solidFill>
              </a:rPr>
              <a:t>key=“warning.#”</a:t>
            </a:r>
            <a:br>
              <a:rPr lang="en-US" sz="1100" dirty="0" smtClean="0">
                <a:solidFill>
                  <a:srgbClr val="FFC000"/>
                </a:solidFill>
              </a:rPr>
            </a:br>
            <a:r>
              <a:rPr lang="en-US" sz="1100" dirty="0" smtClean="0">
                <a:solidFill>
                  <a:srgbClr val="FFC000"/>
                </a:solidFill>
              </a:rPr>
              <a:t>payload=“XYZ”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3146153">
            <a:off x="2479102" y="3158017"/>
            <a:ext cx="1160781" cy="23180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33985" y="2971800"/>
            <a:ext cx="680814" cy="2841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(AMQP default)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747575">
            <a:off x="4109905" y="3849262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189" y="5304090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log </a:t>
            </a:r>
            <a:r>
              <a:rPr lang="en-US" sz="1600" i="1" dirty="0" smtClean="0"/>
              <a:t>is defined as a topic exchange upon creation</a:t>
            </a:r>
            <a:endParaRPr lang="en-US" sz="1600" i="1" dirty="0"/>
          </a:p>
        </p:txBody>
      </p:sp>
      <p:sp>
        <p:nvSpPr>
          <p:cNvPr id="33" name="Right Arrow 32"/>
          <p:cNvSpPr/>
          <p:nvPr/>
        </p:nvSpPr>
        <p:spPr>
          <a:xfrm rot="185273">
            <a:off x="4124190" y="3683406"/>
            <a:ext cx="447658" cy="175614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565424" y="3369942"/>
            <a:ext cx="583574" cy="180893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9178479">
            <a:off x="5409407" y="2689388"/>
            <a:ext cx="777849" cy="195976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572000" y="3886200"/>
            <a:ext cx="993424" cy="172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w</a:t>
            </a:r>
            <a:r>
              <a:rPr lang="en-US" sz="1000" dirty="0" err="1" smtClean="0">
                <a:solidFill>
                  <a:schemeClr val="tx1"/>
                </a:solidFill>
              </a:rPr>
              <a:t>arn.client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2"/>
            <a:endCxn id="9" idx="1"/>
          </p:cNvCxnSpPr>
          <p:nvPr/>
        </p:nvCxnSpPr>
        <p:spPr>
          <a:xfrm>
            <a:off x="5068712" y="4058896"/>
            <a:ext cx="1103488" cy="787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81788" y="3502732"/>
            <a:ext cx="113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C000"/>
                </a:solidFill>
              </a:rPr>
              <a:t>warning.server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76600" y="3886200"/>
            <a:ext cx="1137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rgbClr val="FFC000"/>
                </a:solidFill>
              </a:rPr>
              <a:t>warning.client</a:t>
            </a:r>
            <a:endParaRPr 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5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 headers exchange routes messages based on a custom message header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Header exchanges are suitable for routing messages to different queues based on more than one attribute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845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3000" dirty="0" smtClean="0"/>
          </a:p>
          <a:p>
            <a:r>
              <a:rPr lang="en-US" sz="3000" dirty="0" smtClean="0"/>
              <a:t>Apart from queues, exchanges and bindings we can also manage the following types of components:</a:t>
            </a:r>
          </a:p>
          <a:p>
            <a:endParaRPr lang="en-US" sz="3000" dirty="0"/>
          </a:p>
          <a:p>
            <a:pPr lvl="1"/>
            <a:r>
              <a:rPr lang="en-US" sz="2600" dirty="0" err="1"/>
              <a:t>v</a:t>
            </a:r>
            <a:r>
              <a:rPr lang="en-US" sz="2600" dirty="0" err="1" smtClean="0"/>
              <a:t>hosts</a:t>
            </a:r>
            <a:r>
              <a:rPr lang="en-US" sz="2600" dirty="0" smtClean="0"/>
              <a:t> – for logical separation of broker components</a:t>
            </a:r>
          </a:p>
          <a:p>
            <a:pPr lvl="1"/>
            <a:r>
              <a:rPr lang="en-US" sz="2600" dirty="0" smtClean="0"/>
              <a:t>users</a:t>
            </a:r>
          </a:p>
          <a:p>
            <a:pPr lvl="1"/>
            <a:r>
              <a:rPr lang="en-US" sz="2600" dirty="0" smtClean="0"/>
              <a:t>parameters (e.g. for defining upstream links to another brokers)</a:t>
            </a:r>
          </a:p>
          <a:p>
            <a:pPr lvl="1"/>
            <a:r>
              <a:rPr lang="en-US" sz="2600" dirty="0" smtClean="0"/>
              <a:t>policies (e.g. for queue mirroring)</a:t>
            </a:r>
          </a:p>
        </p:txBody>
      </p:sp>
    </p:spTree>
    <p:extLst>
      <p:ext uri="{BB962C8B-B14F-4D97-AF65-F5344CB8AC3E}">
        <p14:creationId xmlns:p14="http://schemas.microsoft.com/office/powerpoint/2010/main" val="53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Administration of </a:t>
            </a:r>
            <a:r>
              <a:rPr lang="bg-BG" sz="3000" dirty="0" smtClean="0"/>
              <a:t>а </a:t>
            </a:r>
            <a:r>
              <a:rPr lang="en-US" sz="3000" dirty="0" smtClean="0"/>
              <a:t>single instance or an entire cluster can be performed in several ways:</a:t>
            </a:r>
          </a:p>
          <a:p>
            <a:endParaRPr lang="en-US" sz="3000" dirty="0"/>
          </a:p>
          <a:p>
            <a:pPr lvl="1"/>
            <a:r>
              <a:rPr lang="en-US" sz="2600" dirty="0" smtClean="0"/>
              <a:t>using the management Web interface</a:t>
            </a:r>
          </a:p>
          <a:p>
            <a:pPr lvl="1"/>
            <a:r>
              <a:rPr lang="en-US" sz="2600" dirty="0" smtClean="0"/>
              <a:t>using the management HTTP API</a:t>
            </a:r>
          </a:p>
          <a:p>
            <a:pPr lvl="1"/>
            <a:r>
              <a:rPr lang="en-US" sz="2600" dirty="0" smtClean="0"/>
              <a:t>using the </a:t>
            </a:r>
            <a:r>
              <a:rPr lang="en-US" sz="2600" b="1" dirty="0" smtClean="0"/>
              <a:t>rabbitmq-admin.py</a:t>
            </a:r>
            <a:r>
              <a:rPr lang="en-US" sz="2600" dirty="0" smtClean="0"/>
              <a:t> script</a:t>
            </a:r>
          </a:p>
          <a:p>
            <a:pPr lvl="1"/>
            <a:r>
              <a:rPr lang="en-US" sz="2600" dirty="0" smtClean="0"/>
              <a:t>using the </a:t>
            </a:r>
            <a:r>
              <a:rPr lang="en-US" sz="2600" b="1" dirty="0" smtClean="0"/>
              <a:t>rabbitmqctl</a:t>
            </a:r>
            <a:r>
              <a:rPr lang="en-US" sz="2600" dirty="0" smtClean="0"/>
              <a:t> utility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Just finished a book on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…</a:t>
            </a:r>
            <a:endParaRPr lang="en-US" sz="3000" dirty="0"/>
          </a:p>
        </p:txBody>
      </p:sp>
      <p:pic>
        <p:nvPicPr>
          <p:cNvPr id="4" name="Picture 2" descr="https://www.packtpub.com/sites/default/files/B01790_MockupCover_Normal_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60" y="2895600"/>
            <a:ext cx="284051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err="1" smtClean="0"/>
              <a:t>RabbitMQ</a:t>
            </a:r>
            <a:r>
              <a:rPr lang="en-US" sz="3000" dirty="0" smtClean="0"/>
              <a:t> provides clustering support that allows new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nodes to be added on the fly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Clustering by default does not guarantee that message loss may not occur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err="1"/>
              <a:t>RabbitMQ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r>
              <a:rPr lang="en-US" sz="3000" dirty="0" smtClean="0"/>
              <a:t>Default clustering mechanism provides scalability in terms of queues rather than high availability</a:t>
            </a:r>
          </a:p>
          <a:p>
            <a:endParaRPr lang="en-US" sz="3000" dirty="0"/>
          </a:p>
          <a:p>
            <a:r>
              <a:rPr lang="en-US" sz="3000" dirty="0" smtClean="0"/>
              <a:t>Mirrored queues are an extension to the default clustering mechanism that can be used to establish high availability at the broker level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06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RabbitMQ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10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Spring </a:t>
            </a:r>
            <a:r>
              <a:rPr lang="en-US" dirty="0" err="1" smtClean="0"/>
              <a:t>RabbitMQ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000" dirty="0"/>
          </a:p>
          <a:p>
            <a:r>
              <a:rPr lang="en-US" sz="3000" dirty="0" smtClean="0"/>
              <a:t>The Spring Framework provides support for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by means of:</a:t>
            </a:r>
          </a:p>
          <a:p>
            <a:endParaRPr lang="en-US" sz="3000" dirty="0"/>
          </a:p>
          <a:p>
            <a:pPr lvl="1"/>
            <a:r>
              <a:rPr lang="en-US" sz="2600" dirty="0" smtClean="0"/>
              <a:t>The Spring AMQP framework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The Spring Integration framework</a:t>
            </a:r>
          </a:p>
          <a:p>
            <a:pPr lvl="1"/>
            <a:endParaRPr lang="en-US" sz="2600" dirty="0"/>
          </a:p>
          <a:p>
            <a:pPr lvl="1"/>
            <a:r>
              <a:rPr lang="en-US" sz="2400" dirty="0" smtClean="0"/>
              <a:t>The Spring </a:t>
            </a:r>
            <a:r>
              <a:rPr lang="en-US" sz="2400" dirty="0"/>
              <a:t>XD </a:t>
            </a:r>
            <a:r>
              <a:rPr lang="en-US" sz="2400" dirty="0" smtClean="0"/>
              <a:t>framework</a:t>
            </a:r>
            <a:endParaRPr lang="bg-BG" sz="2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The Spring AMQP framework provides:</a:t>
            </a:r>
          </a:p>
          <a:p>
            <a:endParaRPr lang="en-US" sz="3000" dirty="0"/>
          </a:p>
          <a:p>
            <a:pPr lvl="1"/>
            <a:r>
              <a:rPr lang="en-US" sz="2000" b="1" dirty="0" err="1"/>
              <a:t>RabbitAdmin</a:t>
            </a:r>
            <a:r>
              <a:rPr lang="en-US" sz="2000" dirty="0"/>
              <a:t> class for automatically declaring queues, exchanges and bindings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Listener </a:t>
            </a:r>
            <a:r>
              <a:rPr lang="en-US" sz="2000" dirty="0"/>
              <a:t>container for asynchronous processing of inbound </a:t>
            </a:r>
            <a:r>
              <a:rPr lang="en-US" sz="2000" dirty="0" smtClean="0"/>
              <a:t>messages</a:t>
            </a:r>
          </a:p>
          <a:p>
            <a:pPr lvl="1"/>
            <a:endParaRPr lang="en-US" sz="2000" dirty="0"/>
          </a:p>
          <a:p>
            <a:pPr lvl="1"/>
            <a:r>
              <a:rPr lang="en-US" sz="2000" b="1" dirty="0" err="1"/>
              <a:t>RabbitTemplate</a:t>
            </a:r>
            <a:r>
              <a:rPr lang="en-US" sz="2000" dirty="0"/>
              <a:t> </a:t>
            </a:r>
            <a:r>
              <a:rPr lang="en-US" sz="2000" dirty="0" smtClean="0"/>
              <a:t>class for </a:t>
            </a:r>
            <a:r>
              <a:rPr lang="en-US" sz="2000" dirty="0"/>
              <a:t>sending and receiving </a:t>
            </a:r>
            <a:r>
              <a:rPr lang="en-US" sz="2000" dirty="0" smtClean="0"/>
              <a:t>messages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Utilities of the Spring AMQP framework can be used either directly in Java or preconfigured in the Spring configuration</a:t>
            </a:r>
          </a:p>
          <a:p>
            <a:endParaRPr lang="en-US" sz="3000" dirty="0" smtClean="0"/>
          </a:p>
          <a:p>
            <a:r>
              <a:rPr lang="en-US" sz="3000" dirty="0" smtClean="0"/>
              <a:t>The Spring Integration framework provides adapters for the AMQP protocol</a:t>
            </a:r>
            <a:endParaRPr lang="en-US" sz="30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The following Maven dependency can be used to provide the Spring AMQP framework to the application: </a:t>
            </a:r>
            <a:endParaRPr lang="en-US" sz="30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33800"/>
            <a:ext cx="76962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&lt;dependencies&gt;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org.springframework.amqp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&gt;spring-rabbit&lt;/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&lt;version&gt;1.4.5.RELEASE&lt;/version&gt;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&lt;/dependencies&gt;</a:t>
            </a:r>
          </a:p>
        </p:txBody>
      </p:sp>
    </p:spTree>
    <p:extLst>
      <p:ext uri="{BB962C8B-B14F-4D97-AF65-F5344CB8AC3E}">
        <p14:creationId xmlns:p14="http://schemas.microsoft.com/office/powerpoint/2010/main" val="408651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/>
              <a:t>RabbitAdmin</a:t>
            </a:r>
            <a:r>
              <a:rPr lang="en-US" sz="3000" dirty="0" smtClean="0"/>
              <a:t> (plain Java):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362200"/>
            <a:ext cx="84582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RabbitAdmin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admin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RabbitAdmin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new Queue("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-queue");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admin.declareQueue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(queue);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exchange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sample-topic-	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admin.declareExchange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(exchange);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admin.declareBinding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BindingBuilder.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(queue).to(exchange)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with("sample-key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420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Container listener (plain Java):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33600"/>
            <a:ext cx="71628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"localhost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SimpleMessageListenerContainer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SimpleMessageListenerContainer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 listener = new Object()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handleMessage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message) {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("Message received: " + message);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MessageListenerAdapter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adapter =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MessageListenerAdapter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container.setMessageListener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(adapter);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container.setQueueNames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("sample-queue");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387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3000" dirty="0" smtClean="0"/>
          </a:p>
          <a:p>
            <a:pPr lvl="0"/>
            <a:r>
              <a:rPr lang="en-US" sz="3000" dirty="0" smtClean="0"/>
              <a:t>Messaging Basics</a:t>
            </a:r>
            <a:endParaRPr lang="en-US" sz="3000" dirty="0"/>
          </a:p>
          <a:p>
            <a:pPr lvl="0"/>
            <a:endParaRPr lang="en-US" sz="3000" dirty="0" smtClean="0"/>
          </a:p>
          <a:p>
            <a:pPr lvl="0"/>
            <a:r>
              <a:rPr lang="en-US" sz="3000" dirty="0" err="1" smtClean="0"/>
              <a:t>RabbitMQ</a:t>
            </a:r>
            <a:r>
              <a:rPr lang="en-US" sz="3000" dirty="0" smtClean="0"/>
              <a:t> </a:t>
            </a:r>
            <a:r>
              <a:rPr lang="en-US" sz="3000" dirty="0"/>
              <a:t>O</a:t>
            </a:r>
            <a:r>
              <a:rPr lang="en-US" sz="3000" dirty="0" smtClean="0"/>
              <a:t>verview</a:t>
            </a:r>
            <a:endParaRPr lang="en-US" sz="3000" dirty="0"/>
          </a:p>
          <a:p>
            <a:pPr marL="0" lvl="0" indent="0">
              <a:buNone/>
            </a:pPr>
            <a:endParaRPr lang="en-US" sz="3000" dirty="0" smtClean="0"/>
          </a:p>
          <a:p>
            <a:r>
              <a:rPr lang="en-US" sz="3000" dirty="0" smtClean="0"/>
              <a:t>Spring </a:t>
            </a:r>
            <a:r>
              <a:rPr lang="en-US" sz="3000" dirty="0" err="1" smtClean="0"/>
              <a:t>RabbitMQ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344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 smtClean="0"/>
              <a:t>RabbitTemplate</a:t>
            </a:r>
            <a:r>
              <a:rPr lang="en-US" sz="3000" dirty="0" smtClean="0"/>
              <a:t> (plain Java): 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71628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factory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CachingConnectionFactory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("localhost");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template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RabbitTemplate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template.convertAndSend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("",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-queue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		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-queue test message!");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All of the above examples can be configured using Spring configuration</a:t>
            </a:r>
          </a:p>
          <a:p>
            <a:endParaRPr lang="en-US" sz="3000" dirty="0"/>
          </a:p>
          <a:p>
            <a:r>
              <a:rPr lang="en-US" sz="3000" dirty="0"/>
              <a:t>C</a:t>
            </a:r>
            <a:r>
              <a:rPr lang="en-US" sz="3000" dirty="0" smtClean="0"/>
              <a:t>leaner and decouples </a:t>
            </a:r>
            <a:r>
              <a:rPr lang="en-US" sz="3000" dirty="0" err="1" smtClean="0"/>
              <a:t>RabbitMQ</a:t>
            </a:r>
            <a:r>
              <a:rPr lang="en-US" sz="3000" dirty="0" smtClean="0"/>
              <a:t> configuration </a:t>
            </a:r>
            <a:r>
              <a:rPr lang="en-US" sz="3000" dirty="0" smtClean="0"/>
              <a:t>from the </a:t>
            </a:r>
            <a:r>
              <a:rPr lang="en-US" sz="3000" dirty="0" smtClean="0"/>
              <a:t>business logic</a:t>
            </a:r>
          </a:p>
          <a:p>
            <a:pPr marL="457200" lvl="1" indent="0">
              <a:buNone/>
            </a:pPr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The following Maven dependency can be used to provide the Spring Integration AMQP framework to the application: </a:t>
            </a:r>
            <a:endParaRPr lang="en-US" sz="30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733800"/>
            <a:ext cx="76962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org.springframework.integration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&gt;spring-integration-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version&gt;4.0.4.RELEASE&lt;/version&gt;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 </a:t>
            </a:r>
          </a:p>
        </p:txBody>
      </p:sp>
    </p:spTree>
    <p:extLst>
      <p:ext uri="{BB962C8B-B14F-4D97-AF65-F5344CB8AC3E}">
        <p14:creationId xmlns:p14="http://schemas.microsoft.com/office/powerpoint/2010/main" val="282386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Spring 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The Spring Integration Framework provides: </a:t>
            </a:r>
            <a:endParaRPr lang="en-US" sz="3000" dirty="0"/>
          </a:p>
          <a:p>
            <a:pPr lvl="1"/>
            <a:endParaRPr lang="en-US" sz="2600" dirty="0" smtClean="0"/>
          </a:p>
          <a:p>
            <a:pPr lvl="1"/>
            <a:r>
              <a:rPr lang="en-US" sz="2600" b="1" dirty="0" smtClean="0"/>
              <a:t>Inbound-channel-adapter</a:t>
            </a:r>
            <a:r>
              <a:rPr lang="en-US" sz="2600" dirty="0" smtClean="0"/>
              <a:t> for reading messages from a queue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b="1" dirty="0" smtClean="0"/>
              <a:t>outbound-channel-adapter</a:t>
            </a:r>
            <a:r>
              <a:rPr lang="en-US" sz="2600" dirty="0" smtClean="0"/>
              <a:t> </a:t>
            </a:r>
            <a:r>
              <a:rPr lang="en-US" sz="2600" dirty="0"/>
              <a:t>for </a:t>
            </a:r>
            <a:r>
              <a:rPr lang="en-US" sz="2600" dirty="0" smtClean="0"/>
              <a:t>sending messages to an exchange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endParaRPr lang="en-US" sz="3000" dirty="0"/>
          </a:p>
          <a:p>
            <a:pPr lvl="1"/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0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Spring </a:t>
            </a:r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352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(demo)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2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124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2000" dirty="0" smtClean="0"/>
              <a:t>Q&amp;A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4116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Messaging provides a mechanism for loosely-coupled integration of systems</a:t>
            </a:r>
          </a:p>
          <a:p>
            <a:endParaRPr lang="en-US" sz="3000" dirty="0"/>
          </a:p>
          <a:p>
            <a:r>
              <a:rPr lang="en-US" sz="3000" dirty="0" smtClean="0"/>
              <a:t>The central unit of processing in a message is a message which typically contains a </a:t>
            </a:r>
            <a:r>
              <a:rPr lang="en-US" sz="3000" b="1" dirty="0" smtClean="0"/>
              <a:t>body</a:t>
            </a:r>
            <a:r>
              <a:rPr lang="en-US" sz="3000" dirty="0" smtClean="0"/>
              <a:t> and a </a:t>
            </a:r>
            <a:r>
              <a:rPr lang="en-US" sz="3000" b="1" dirty="0" smtClean="0"/>
              <a:t>header</a:t>
            </a:r>
            <a:endParaRPr lang="en-US" sz="3000" b="1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6992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cases include:</a:t>
            </a:r>
          </a:p>
          <a:p>
            <a:pPr marL="0" lvl="1" indent="0">
              <a:buNone/>
            </a:pPr>
            <a:endParaRPr lang="en-US" b="1" dirty="0"/>
          </a:p>
          <a:p>
            <a:pPr lvl="1"/>
            <a:r>
              <a:rPr lang="en-US" dirty="0" smtClean="0"/>
              <a:t>Log aggregation between </a:t>
            </a:r>
            <a:r>
              <a:rPr lang="en-US" dirty="0"/>
              <a:t>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Event propagation between systems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Offloading long-running tasks to worker nodes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3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Messaging solutions implement different protocols for transferring of messages such as AMQP, XMPP, MQTT and many others</a:t>
            </a:r>
          </a:p>
          <a:p>
            <a:endParaRPr lang="en-US" sz="3000" b="1" dirty="0" smtClean="0"/>
          </a:p>
          <a:p>
            <a:r>
              <a:rPr lang="en-US" sz="3000" dirty="0" smtClean="0"/>
              <a:t>The variety of protocols implies vendor lock-in when using a particular messaging solution (also called a messaging broker)</a:t>
            </a:r>
            <a:endParaRPr lang="en-US" sz="3000" dirty="0"/>
          </a:p>
          <a:p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4182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Messaging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variety of messaging brokers can be a choice for applications 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http://www.riverace.com/images/qpid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20153"/>
            <a:ext cx="1870075" cy="99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abbitmq.com/img/rabbitmq_logo_str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05200"/>
            <a:ext cx="2409825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upload.wikimedia.org/wikipedia/commons/3/3a/Tibco_logo-_Palo_Alto,_CA_company-_(PNG)_2013-11-24_16-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34135"/>
            <a:ext cx="2210532" cy="63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wiki.apache.org/confluence/download/attachments/38683/ACTIVEMQ?version=1&amp;modificationDate=1247268698000&amp;api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08878"/>
            <a:ext cx="2819400" cy="8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4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" descr="data:image/jpeg;base64,/9j/4AAQSkZJRgABAQAAAQABAAD/2wCEAAkGBxQQEBMOExMWEBUXEhQUFxgYFhYbFhQUGR0XIhUXHxUkIjQgHBonHRcfITEhJSwrLi4uFx81ODMsNyktOiwBCgoKDg0OGxAPGzclICUsNTAsODQ3LC82NDcsNDcsLC42LDQ4MCwyLCwsLywsLDcsLissLCw0LCwsLCw0LSwsLP/AABEIAD4AdAMBEQACEQEDEQH/xAAbAAEAAgMBAQAAAAAAAAAAAAAABAUBBgcCA//EADsQAAEDAQUCBw4HAAAAAAAAAAEAAgMRBAUSITFBYQYTIjNRUnEUFyNCVHKRkpOhssHR0gc0YnOBgrH/xAAbAQEAAgMBAQAAAAAAAAAAAAAAAwYCBAUBB//EADURAAEDAgMECAUDBQAAAAAAAAABAgMEEQUSITFRcZETIjIzQVJhsQYUFuHwU8HRIzSBgqH/2gAMAwEAAhEDEQA/AO4oAgCAIAgKnhPe5sdnNoDBIQ5owk01NNaFRSyZG5jew+kSqnSJVtovrsNP75L/ACZvtT9q1fnF8p3vppn6i8vuO+U/yZvtT9qfOL5R9NM/VXl9ywuDhw+1WiOzmBrA6vKEhNKAnTDuUkdSr3I2xq1uBsp4HSpJe3p9zdltldCAIAgCAIAgCAIAgI5t0YyMjB/Zv1WfRSeVeRh0jd5rP4h2tjrC4Ne1xxx5BwJ16FBUwyLH2V5KdjApo21iKrk2L4puOWYgub0EvkXkpdfmoPOnNDNVGqKi2Uma5HJdNhfcB/z8Ha74SpafvEObjH9k/wDx7nYl1SghAEAQBAEAQBAEAQHELzYOPmyHPSbP1FXiBV6JvBPYrEiJndxUr7awYNBqFm5VsZQtTMV1FHdTbVrdxtPBa6I7Qx5eXDCWgYSBqDu3L5N8SVslPWuRltVXb6H0imqn09FToy2rTabluGKCdkzC8uaTSpBGYOyi4UeNVLXXRE5L/JBV18s0Lo3WspuHdTty2vqGr3N5L/JweiafazTFxNdy6+D4lNVve2S2iJs9bkcjEbsJC7xEEAQBAEAQBAEBxK8+fm/ek+Iq7wd03gnsVmTtu4qQbRHibTRSKlwx2VbkbuE9YLDKTdOm46LwSuB0MAkLw7jWseAAeTQHL3r498XxWrb71d+xdIcQbLSxNRvZbYvorGWuBroqojbHrpkVLWJiyICTYdT2D5qyfDXeycE91IJtiExW4gCAIAgCAIAgCA4recLuPm5Ludk8V3WO5XWF7eibr4J7Fakaud2nipG4h/Ud6rvopc7d6GOV24cQ7qO9V30TO3egyu3HVLnFLJZgcvBBfIvjFb1if7e6Fooe5TgSlUDcCAk2HU9g+asnw13snBP3IptiExW41wgCAIAgCAIAgKy0X5BG5zHOoWmhGErQlxOmicrXO1T0U246GZ6I5qaLwPVnvmGR4ia+rjpkaH+VlFiNPLJ0bHXUxfRzMZnc3Q8i+4cWDFXlYa4Thr0YqUWKYlTq/Ki+Nti25mXyM2XNb2vyPlb71ga4sc8hzciMJ2rl4q2knktLIrVZuTeZwUk7mo5rdFPMFugkeI2yVcdMsjur0rQjwyikkSNkyqq+hk+GdjFe5uiHia87O1zmmQ1bkeSSK9FelYvw+hY5WrMunoZNpqhzUcjdpa2RgpjBqHAEdmxd7DMNjpbvY5VzIm389TRkct8q+BIXWIwgCAIAgCAIAgNcmueQvtTqNPGNozPbUehcN+HyufM6ydZNDqsrI0bEl+ztMwXRI2SzPo0CNlH57c/TqvY6CVskLrJ1U1PH1cbmStv2l0Izrmnx1Y0RHHXE2Q4aeYdq11w6pR/9NEbre6LpyX88CZKyDL11zabFTXmSZ7okdJaX0aRIyjM9uXo0U8lBK6SZ1k6yaf8ACJlXGjIm37K6mIboka+yuo3wYOPPbX3oygla+B1k6qah1ZGrZUv2thW3ld8sEUrSGGMyB2LxtchRc+qpJ6eGRFRMqre/iblPURTSMVL5kS1vA227+Zj8xv8AgVmpu5ZwQ4c3eO4qSFMRBAEAQBAEAQBAEAQBAEAQGHNByIqvFRF2hFtsAC9BlAEAQBAf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http://diatomenterprises.com/Media/Content/Technologies/msmq_145x7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405" y="4572000"/>
            <a:ext cx="13811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upload.wikimedia.org/wikipedia/he/2/2c/IBM_Web_Sphere_MQ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95750"/>
            <a:ext cx="1885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15388</TotalTime>
  <Words>1164</Words>
  <Application>Microsoft Office PowerPoint</Application>
  <PresentationFormat>On-screen Show (4:3)</PresentationFormat>
  <Paragraphs>358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Spring RabbitMQ</vt:lpstr>
      <vt:lpstr>Who am I</vt:lpstr>
      <vt:lpstr>Who am I</vt:lpstr>
      <vt:lpstr>Agenda</vt:lpstr>
      <vt:lpstr>Messaging Basics</vt:lpstr>
      <vt:lpstr>Messaging Basics</vt:lpstr>
      <vt:lpstr>Messaging Basics</vt:lpstr>
      <vt:lpstr>Messaging Basics</vt:lpstr>
      <vt:lpstr>Messaging Basics</vt:lpstr>
      <vt:lpstr>Messaging Basics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RabbitMQ Overview</vt:lpstr>
      <vt:lpstr>Spring RabbitMQ</vt:lpstr>
      <vt:lpstr>Spring RabbitMQ</vt:lpstr>
      <vt:lpstr>Spring RabbitMQ</vt:lpstr>
      <vt:lpstr>Spring RabbitMQ</vt:lpstr>
      <vt:lpstr>Spring RabbitMQ</vt:lpstr>
      <vt:lpstr>Spring RabbitMQ</vt:lpstr>
      <vt:lpstr>Spring RabbitMQ</vt:lpstr>
      <vt:lpstr>Spring RabbitMQ</vt:lpstr>
      <vt:lpstr>Spring RabbitMQ</vt:lpstr>
      <vt:lpstr>Spring RabbitMQ</vt:lpstr>
      <vt:lpstr>Spring RabbitMQ</vt:lpstr>
      <vt:lpstr>Spring RabbitMQ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Messaging With RabbitMQ</dc:title>
  <dc:creator>Toshev, Martin</dc:creator>
  <cp:lastModifiedBy>Martin Toshev</cp:lastModifiedBy>
  <cp:revision>644</cp:revision>
  <dcterms:created xsi:type="dcterms:W3CDTF">2006-08-16T00:00:00Z</dcterms:created>
  <dcterms:modified xsi:type="dcterms:W3CDTF">2015-12-13T12:39:20Z</dcterms:modified>
</cp:coreProperties>
</file>