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tags/tag22.xml" ContentType="application/vnd.openxmlformats-officedocument.presentationml.tags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456" r:id="rId5"/>
    <p:sldId id="457" r:id="rId6"/>
    <p:sldId id="398" r:id="rId7"/>
    <p:sldId id="423" r:id="rId8"/>
    <p:sldId id="399" r:id="rId9"/>
    <p:sldId id="458" r:id="rId10"/>
    <p:sldId id="459" r:id="rId11"/>
    <p:sldId id="460" r:id="rId12"/>
    <p:sldId id="461" r:id="rId13"/>
    <p:sldId id="462" r:id="rId14"/>
    <p:sldId id="463" r:id="rId15"/>
    <p:sldId id="464" r:id="rId16"/>
    <p:sldId id="465" r:id="rId17"/>
    <p:sldId id="466" r:id="rId18"/>
    <p:sldId id="467" r:id="rId19"/>
    <p:sldId id="468" r:id="rId20"/>
    <p:sldId id="469" r:id="rId21"/>
    <p:sldId id="470" r:id="rId22"/>
    <p:sldId id="471" r:id="rId23"/>
    <p:sldId id="472" r:id="rId24"/>
    <p:sldId id="473" r:id="rId25"/>
  </p:sldIdLst>
  <p:sldSz cx="12192000" cy="6858000"/>
  <p:notesSz cx="7315200" cy="96012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0"/>
  </p:normalViewPr>
  <p:slideViewPr>
    <p:cSldViewPr>
      <p:cViewPr varScale="1">
        <p:scale>
          <a:sx n="85" d="100"/>
          <a:sy n="85" d="100"/>
        </p:scale>
        <p:origin x="54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1" cy="480060"/>
          </a:xfrm>
          <a:prstGeom prst="rect">
            <a:avLst/>
          </a:prstGeom>
        </p:spPr>
        <p:txBody>
          <a:bodyPr vert="horz" lIns="95895" tIns="47947" rIns="95895" bIns="47947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1" cy="480060"/>
          </a:xfrm>
          <a:prstGeom prst="rect">
            <a:avLst/>
          </a:prstGeom>
        </p:spPr>
        <p:txBody>
          <a:bodyPr vert="horz" lIns="95895" tIns="47947" rIns="95895" bIns="47947" rtlCol="0"/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19474"/>
            <a:ext cx="3169921" cy="480060"/>
          </a:xfrm>
          <a:prstGeom prst="rect">
            <a:avLst/>
          </a:prstGeom>
        </p:spPr>
        <p:txBody>
          <a:bodyPr vert="horz" lIns="95895" tIns="47947" rIns="95895" bIns="47947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19474"/>
            <a:ext cx="3169921" cy="480060"/>
          </a:xfrm>
          <a:prstGeom prst="rect">
            <a:avLst/>
          </a:prstGeom>
        </p:spPr>
        <p:txBody>
          <a:bodyPr vert="horz" lIns="95895" tIns="47947" rIns="95895" bIns="47947" rtlCol="0" anchor="b"/>
          <a:lstStyle>
            <a:lvl1pPr algn="r">
              <a:defRPr sz="1300"/>
            </a:lvl1pPr>
          </a:lstStyle>
          <a:p>
            <a:fld id="{EC63DBA9-05CA-49D1-91F5-B6C91BBC2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5694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1" cy="480060"/>
          </a:xfrm>
          <a:prstGeom prst="rect">
            <a:avLst/>
          </a:prstGeom>
        </p:spPr>
        <p:txBody>
          <a:bodyPr vert="horz" lIns="95895" tIns="47947" rIns="95895" bIns="47947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0"/>
            <a:ext cx="3169921" cy="480060"/>
          </a:xfrm>
          <a:prstGeom prst="rect">
            <a:avLst/>
          </a:prstGeom>
        </p:spPr>
        <p:txBody>
          <a:bodyPr vert="horz" lIns="95895" tIns="47947" rIns="95895" bIns="47947" rtlCol="0"/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895" tIns="47947" rIns="95895" bIns="4794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5895" tIns="47947" rIns="95895" bIns="4794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4"/>
            <a:ext cx="3169921" cy="480060"/>
          </a:xfrm>
          <a:prstGeom prst="rect">
            <a:avLst/>
          </a:prstGeom>
        </p:spPr>
        <p:txBody>
          <a:bodyPr vert="horz" lIns="95895" tIns="47947" rIns="95895" bIns="47947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9119474"/>
            <a:ext cx="3169921" cy="480060"/>
          </a:xfrm>
          <a:prstGeom prst="rect">
            <a:avLst/>
          </a:prstGeom>
        </p:spPr>
        <p:txBody>
          <a:bodyPr vert="horz" lIns="95895" tIns="47947" rIns="95895" bIns="47947" rtlCol="0" anchor="b"/>
          <a:lstStyle>
            <a:lvl1pPr algn="r">
              <a:defRPr sz="1300"/>
            </a:lvl1pPr>
          </a:lstStyle>
          <a:p>
            <a:fld id="{0A659C29-3F07-4A67-938C-EE7DEC0CC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39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7643B-7710-4FF5-BE5F-D641FA6F35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233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659C29-3F07-4A67-938C-EE7DEC0CCD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47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659C29-3F07-4A67-938C-EE7DEC0CCD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578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659C29-3F07-4A67-938C-EE7DEC0CCD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46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659C29-3F07-4A67-938C-EE7DEC0CCD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552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659C29-3F07-4A67-938C-EE7DEC0CCD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659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659C29-3F07-4A67-938C-EE7DEC0CCD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908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659C29-3F07-4A67-938C-EE7DEC0CCD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740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659C29-3F07-4A67-938C-EE7DEC0CCD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247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659C29-3F07-4A67-938C-EE7DEC0CCD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689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22288" y="679450"/>
            <a:ext cx="6032500" cy="33940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659C29-3F07-4A67-938C-EE7DEC0CCD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47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659C29-3F07-4A67-938C-EE7DEC0CCD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212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A07D2-6484-46EF-B1F8-77A331217AA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609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A07D2-6484-46EF-B1F8-77A331217AA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05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659C29-3F07-4A67-938C-EE7DEC0CCD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60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659C29-3F07-4A67-938C-EE7DEC0CCD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74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659C29-3F07-4A67-938C-EE7DEC0CCD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1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659C29-3F07-4A67-938C-EE7DEC0CCD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05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659C29-3F07-4A67-938C-EE7DEC0CCD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35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659C29-3F07-4A67-938C-EE7DEC0CCD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57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659C29-3F07-4A67-938C-EE7DEC0CCD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36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A3B3-84D4-4B36-9CFC-C2818C497B75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236F-5EC0-4481-AB8A-A99E7B7AB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48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A3B3-84D4-4B36-9CFC-C2818C497B75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236F-5EC0-4481-AB8A-A99E7B7AB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58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A3B3-84D4-4B36-9CFC-C2818C497B75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236F-5EC0-4481-AB8A-A99E7B7AB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24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A3B3-84D4-4B36-9CFC-C2818C497B75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236F-5EC0-4481-AB8A-A99E7B7AB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80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A3B3-84D4-4B36-9CFC-C2818C497B75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236F-5EC0-4481-AB8A-A99E7B7AB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08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A3B3-84D4-4B36-9CFC-C2818C497B75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236F-5EC0-4481-AB8A-A99E7B7AB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6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A3B3-84D4-4B36-9CFC-C2818C497B75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236F-5EC0-4481-AB8A-A99E7B7AB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26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A3B3-84D4-4B36-9CFC-C2818C497B75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236F-5EC0-4481-AB8A-A99E7B7AB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04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A3B3-84D4-4B36-9CFC-C2818C497B75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236F-5EC0-4481-AB8A-A99E7B7AB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85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A3B3-84D4-4B36-9CFC-C2818C497B75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236F-5EC0-4481-AB8A-A99E7B7AB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0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A3B3-84D4-4B36-9CFC-C2818C497B75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236F-5EC0-4481-AB8A-A99E7B7AB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62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AA3B3-84D4-4B36-9CFC-C2818C497B75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6236F-5EC0-4481-AB8A-A99E7B7AB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31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Relationship Id="rId5" Type="http://schemas.openxmlformats.org/officeDocument/2006/relationships/image" Target="../media/image3.jpe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Relationship Id="rId5" Type="http://schemas.openxmlformats.org/officeDocument/2006/relationships/image" Target="../media/image3.jpe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Relationship Id="rId6" Type="http://schemas.openxmlformats.org/officeDocument/2006/relationships/image" Target="../media/image3.jpe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Relationship Id="rId5" Type="http://schemas.openxmlformats.org/officeDocument/2006/relationships/image" Target="../media/image3.jpeg"/><Relationship Id="rId4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Relationship Id="rId5" Type="http://schemas.openxmlformats.org/officeDocument/2006/relationships/image" Target="../media/image3.jpeg"/><Relationship Id="rId4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Relationship Id="rId5" Type="http://schemas.openxmlformats.org/officeDocument/2006/relationships/image" Target="../media/image3.jpeg"/><Relationship Id="rId4" Type="http://schemas.openxmlformats.org/officeDocument/2006/relationships/image" Target="../media/image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9.xml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0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14.jp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Relationship Id="rId6" Type="http://schemas.openxmlformats.org/officeDocument/2006/relationships/image" Target="../media/image13.jpg"/><Relationship Id="rId11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7.png"/><Relationship Id="rId4" Type="http://schemas.openxmlformats.org/officeDocument/2006/relationships/image" Target="../media/image10.jpg"/><Relationship Id="rId9" Type="http://schemas.openxmlformats.org/officeDocument/2006/relationships/image" Target="../media/image1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5" Type="http://schemas.openxmlformats.org/officeDocument/2006/relationships/image" Target="../media/image3.jpe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5" Type="http://schemas.openxmlformats.org/officeDocument/2006/relationships/image" Target="../media/image3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Relationship Id="rId5" Type="http://schemas.openxmlformats.org/officeDocument/2006/relationships/image" Target="../media/image3.jpe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595552"/>
            <a:ext cx="3706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latin typeface="Century Gothic" panose="020B0502020202020204" pitchFamily="34" charset="0"/>
              </a:rPr>
              <a:t>This course was created independently by ClearAction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26999" y="695637"/>
            <a:ext cx="11997267" cy="18299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Century Gothic" panose="020B0502020202020204" pitchFamily="34" charset="0"/>
              </a:rPr>
              <a:t>Customer Focused Communication</a:t>
            </a:r>
            <a:br>
              <a:rPr lang="en-US" sz="5400" b="1" dirty="0">
                <a:latin typeface="Century Gothic" panose="020B0502020202020204" pitchFamily="34" charset="0"/>
              </a:rPr>
            </a:br>
            <a:endParaRPr lang="en-US" sz="2800" b="1" dirty="0">
              <a:latin typeface="Century Gothic" panose="020B0502020202020204" pitchFamily="34" charset="0"/>
            </a:endParaRP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93012" y="3348204"/>
            <a:ext cx="11997267" cy="225212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Module 6: Communicating with Customer-Focus</a:t>
            </a:r>
          </a:p>
          <a:p>
            <a:pPr>
              <a:lnSpc>
                <a:spcPct val="110000"/>
              </a:lnSpc>
            </a:pP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>
              <a:lnSpc>
                <a:spcPct val="110000"/>
              </a:lnSpc>
            </a:pP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46" y="5397847"/>
            <a:ext cx="2857500" cy="10858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40524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4354" y="4331703"/>
            <a:ext cx="12192000" cy="18719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5154959"/>
            <a:ext cx="3352800" cy="15716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76128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 txBox="1">
            <a:spLocks/>
          </p:cNvSpPr>
          <p:nvPr/>
        </p:nvSpPr>
        <p:spPr>
          <a:xfrm>
            <a:off x="7696199" y="0"/>
            <a:ext cx="4038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latin typeface="Century Gothic" panose="020B0502020202020204" pitchFamily="34" charset="0"/>
                <a:ea typeface="Adobe Fan Heiti Std B" pitchFamily="34" charset="-128"/>
                <a:cs typeface="Arial" pitchFamily="34" charset="0"/>
              </a:rPr>
              <a:t>How to Improve Trust</a:t>
            </a: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381000" y="388971"/>
          <a:ext cx="7162799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Gothic" panose="020B0502020202020204" pitchFamily="34" charset="0"/>
                          <a:ea typeface="Adobe Fan Heiti Std B" pitchFamily="34" charset="-128"/>
                        </a:rPr>
                        <a:t>Trusted</a:t>
                      </a:r>
                      <a:r>
                        <a:rPr lang="en-US" sz="1800" baseline="0" dirty="0">
                          <a:latin typeface="Century Gothic" panose="020B0502020202020204" pitchFamily="34" charset="0"/>
                          <a:ea typeface="Adobe Fan Heiti Std B" pitchFamily="34" charset="-128"/>
                        </a:rPr>
                        <a:t> Advisor Role</a:t>
                      </a:r>
                      <a:br>
                        <a:rPr lang="en-US" sz="1800" baseline="0" dirty="0">
                          <a:latin typeface="Century Gothic" panose="020B0502020202020204" pitchFamily="34" charset="0"/>
                          <a:ea typeface="Adobe Fan Heiti Std B" pitchFamily="34" charset="-128"/>
                        </a:rPr>
                      </a:br>
                      <a:r>
                        <a:rPr lang="en-US" sz="1800" baseline="0" dirty="0">
                          <a:latin typeface="Century Gothic" panose="020B0502020202020204" pitchFamily="34" charset="0"/>
                          <a:ea typeface="Adobe Fan Heiti Std B" pitchFamily="34" charset="-128"/>
                        </a:rPr>
                        <a:t>(Trust Profile)</a:t>
                      </a:r>
                      <a:endParaRPr lang="en-US" sz="1800" dirty="0">
                        <a:latin typeface="Century Gothic" panose="020B0502020202020204" pitchFamily="34" charset="0"/>
                        <a:ea typeface="Adobe Fan Heiti Std B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Gothic" panose="020B0502020202020204" pitchFamily="34" charset="0"/>
                          <a:ea typeface="Adobe Fan Heiti Std B" pitchFamily="34" charset="-128"/>
                        </a:rPr>
                        <a:t>Frequency of Occurrence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Gothic" panose="020B0502020202020204" pitchFamily="34" charset="0"/>
                          <a:ea typeface="Adobe Fan Heiti Std B" pitchFamily="34" charset="-128"/>
                        </a:rPr>
                        <a:t>Effectiveness of Trust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entury Gothic" panose="020B0502020202020204" pitchFamily="34" charset="0"/>
                          <a:ea typeface="Adobe Fan Heiti Std B" pitchFamily="34" charset="-128"/>
                        </a:rPr>
                        <a:t>The Expert</a:t>
                      </a:r>
                    </a:p>
                    <a:p>
                      <a:pPr algn="ctr"/>
                      <a:r>
                        <a:rPr lang="en-US" sz="1200" dirty="0">
                          <a:latin typeface="Century Gothic" panose="020B0502020202020204" pitchFamily="34" charset="0"/>
                          <a:ea typeface="Adobe Fan Heiti Std B" pitchFamily="34" charset="-128"/>
                        </a:rPr>
                        <a:t>Credibility +</a:t>
                      </a:r>
                      <a:r>
                        <a:rPr lang="en-US" sz="1200" baseline="0" dirty="0">
                          <a:latin typeface="Century Gothic" panose="020B0502020202020204" pitchFamily="34" charset="0"/>
                          <a:ea typeface="Adobe Fan Heiti Std B" pitchFamily="34" charset="-128"/>
                        </a:rPr>
                        <a:t> Reliability</a:t>
                      </a:r>
                      <a:endParaRPr lang="en-US" sz="1200" dirty="0">
                        <a:latin typeface="Century Gothic" panose="020B0502020202020204" pitchFamily="34" charset="0"/>
                        <a:ea typeface="Adobe Fan Heiti Std B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Gothic" panose="020B0502020202020204" pitchFamily="34" charset="0"/>
                          <a:ea typeface="Adobe Fan Heiti Std B" pitchFamily="34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Gothic" panose="020B0502020202020204" pitchFamily="34" charset="0"/>
                          <a:ea typeface="Adobe Fan Heiti Std B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entury Gothic" panose="020B0502020202020204" pitchFamily="34" charset="0"/>
                          <a:ea typeface="Adobe Fan Heiti Std B" pitchFamily="34" charset="-128"/>
                        </a:rPr>
                        <a:t>The Steward</a:t>
                      </a:r>
                    </a:p>
                    <a:p>
                      <a:pPr algn="ctr"/>
                      <a:r>
                        <a:rPr lang="en-US" sz="1200" dirty="0">
                          <a:latin typeface="Century Gothic" panose="020B0502020202020204" pitchFamily="34" charset="0"/>
                          <a:ea typeface="Adobe Fan Heiti Std B" pitchFamily="34" charset="-128"/>
                        </a:rPr>
                        <a:t>Reliability + Focus on Others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Gothic" panose="020B0502020202020204" pitchFamily="34" charset="0"/>
                          <a:ea typeface="Adobe Fan Heiti Std B" pitchFamily="34" charset="-128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Gothic" panose="020B0502020202020204" pitchFamily="34" charset="0"/>
                          <a:ea typeface="Adobe Fan Heiti Std B" pitchFamily="34" charset="-128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entury Gothic" panose="020B0502020202020204" pitchFamily="34" charset="0"/>
                          <a:ea typeface="Adobe Fan Heiti Std B" pitchFamily="34" charset="-128"/>
                        </a:rPr>
                        <a:t>The Doer</a:t>
                      </a:r>
                    </a:p>
                    <a:p>
                      <a:pPr algn="ctr"/>
                      <a:r>
                        <a:rPr lang="en-US" sz="1200" dirty="0">
                          <a:latin typeface="Century Gothic" panose="020B0502020202020204" pitchFamily="34" charset="0"/>
                          <a:ea typeface="Adobe Fan Heiti Std B" pitchFamily="34" charset="-128"/>
                        </a:rPr>
                        <a:t>Reliability</a:t>
                      </a:r>
                      <a:r>
                        <a:rPr lang="en-US" sz="1200" baseline="0" dirty="0">
                          <a:latin typeface="Century Gothic" panose="020B0502020202020204" pitchFamily="34" charset="0"/>
                          <a:ea typeface="Adobe Fan Heiti Std B" pitchFamily="34" charset="-128"/>
                        </a:rPr>
                        <a:t> + Confide-ability</a:t>
                      </a:r>
                      <a:endParaRPr lang="en-US" sz="1200" dirty="0">
                        <a:latin typeface="Century Gothic" panose="020B0502020202020204" pitchFamily="34" charset="0"/>
                        <a:ea typeface="Adobe Fan Heiti Std B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Gothic" panose="020B0502020202020204" pitchFamily="34" charset="0"/>
                          <a:ea typeface="Adobe Fan Heiti Std B" pitchFamily="34" charset="-128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Gothic" panose="020B0502020202020204" pitchFamily="34" charset="0"/>
                          <a:ea typeface="Adobe Fan Heiti Std B" pitchFamily="34" charset="-128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entury Gothic" panose="020B0502020202020204" pitchFamily="34" charset="0"/>
                          <a:ea typeface="Adobe Fan Heiti Std B" pitchFamily="34" charset="-128"/>
                        </a:rPr>
                        <a:t>The Connector</a:t>
                      </a:r>
                    </a:p>
                    <a:p>
                      <a:pPr algn="ctr"/>
                      <a:r>
                        <a:rPr lang="en-US" sz="1200" dirty="0">
                          <a:latin typeface="Century Gothic" panose="020B0502020202020204" pitchFamily="34" charset="0"/>
                          <a:ea typeface="Adobe Fan Heiti Std B" pitchFamily="34" charset="-128"/>
                        </a:rPr>
                        <a:t>Confide-ability + Focus</a:t>
                      </a:r>
                      <a:r>
                        <a:rPr lang="en-US" sz="1200" baseline="0" dirty="0">
                          <a:latin typeface="Century Gothic" panose="020B0502020202020204" pitchFamily="34" charset="0"/>
                          <a:ea typeface="Adobe Fan Heiti Std B" pitchFamily="34" charset="-128"/>
                        </a:rPr>
                        <a:t> on Others</a:t>
                      </a:r>
                      <a:endParaRPr lang="en-US" sz="1200" dirty="0">
                        <a:latin typeface="Century Gothic" panose="020B0502020202020204" pitchFamily="34" charset="0"/>
                        <a:ea typeface="Adobe Fan Heiti Std B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Gothic" panose="020B0502020202020204" pitchFamily="34" charset="0"/>
                          <a:ea typeface="Adobe Fan Heiti Std B" pitchFamily="34" charset="-128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Gothic" panose="020B0502020202020204" pitchFamily="34" charset="0"/>
                          <a:ea typeface="Adobe Fan Heiti Std B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entury Gothic" panose="020B0502020202020204" pitchFamily="34" charset="0"/>
                          <a:ea typeface="Adobe Fan Heiti Std B" pitchFamily="34" charset="-128"/>
                        </a:rPr>
                        <a:t>The Catalyst</a:t>
                      </a:r>
                    </a:p>
                    <a:p>
                      <a:pPr algn="ctr"/>
                      <a:r>
                        <a:rPr lang="en-US" sz="1200" dirty="0">
                          <a:latin typeface="Century Gothic" panose="020B0502020202020204" pitchFamily="34" charset="0"/>
                          <a:ea typeface="Adobe Fan Heiti Std B" pitchFamily="34" charset="-128"/>
                        </a:rPr>
                        <a:t>Credibility + Confide-ability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Gothic" panose="020B0502020202020204" pitchFamily="34" charset="0"/>
                          <a:ea typeface="Adobe Fan Heiti Std B" pitchFamily="34" charset="-128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Gothic" panose="020B0502020202020204" pitchFamily="34" charset="0"/>
                          <a:ea typeface="Adobe Fan Heiti Std B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entury Gothic" panose="020B0502020202020204" pitchFamily="34" charset="0"/>
                          <a:ea typeface="Adobe Fan Heiti Std B" pitchFamily="34" charset="-128"/>
                        </a:rPr>
                        <a:t>The Professor</a:t>
                      </a:r>
                    </a:p>
                    <a:p>
                      <a:pPr algn="ctr"/>
                      <a:r>
                        <a:rPr lang="en-US" sz="1200" dirty="0">
                          <a:latin typeface="Century Gothic" panose="020B0502020202020204" pitchFamily="34" charset="0"/>
                          <a:ea typeface="Adobe Fan Heiti Std B" pitchFamily="34" charset="-128"/>
                        </a:rPr>
                        <a:t>Credibility</a:t>
                      </a:r>
                      <a:r>
                        <a:rPr lang="en-US" sz="1200" baseline="0" dirty="0">
                          <a:latin typeface="Century Gothic" panose="020B0502020202020204" pitchFamily="34" charset="0"/>
                          <a:ea typeface="Adobe Fan Heiti Std B" pitchFamily="34" charset="-128"/>
                        </a:rPr>
                        <a:t> + Focus on Others</a:t>
                      </a:r>
                      <a:endParaRPr lang="en-US" sz="1200" dirty="0">
                        <a:latin typeface="Century Gothic" panose="020B0502020202020204" pitchFamily="34" charset="0"/>
                        <a:ea typeface="Adobe Fan Heiti Std B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Gothic" panose="020B0502020202020204" pitchFamily="34" charset="0"/>
                          <a:ea typeface="Adobe Fan Heiti Std B" pitchFamily="34" charset="-128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Gothic" panose="020B0502020202020204" pitchFamily="34" charset="0"/>
                          <a:ea typeface="Adobe Fan Heiti Std B" pitchFamily="34" charset="-128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70"/>
          <p:cNvSpPr txBox="1">
            <a:spLocks noChangeArrowheads="1"/>
          </p:cNvSpPr>
          <p:nvPr/>
        </p:nvSpPr>
        <p:spPr bwMode="auto">
          <a:xfrm>
            <a:off x="1143000" y="4897804"/>
            <a:ext cx="10820400" cy="349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US" dirty="0">
                <a:solidFill>
                  <a:srgbClr val="0070C0"/>
                </a:solidFill>
                <a:latin typeface="Century Gothic" panose="020B0502020202020204" pitchFamily="34" charset="0"/>
                <a:ea typeface="Adobe Fan Heiti Std B" pitchFamily="34" charset="-128"/>
              </a:rPr>
              <a:t>extent to which people feel they can confide in you, &amp; perceive you as discreet &amp; empathetic</a:t>
            </a:r>
          </a:p>
        </p:txBody>
      </p:sp>
      <p:sp>
        <p:nvSpPr>
          <p:cNvPr id="13" name="TextBox 70"/>
          <p:cNvSpPr txBox="1">
            <a:spLocks noChangeArrowheads="1"/>
          </p:cNvSpPr>
          <p:nvPr/>
        </p:nvSpPr>
        <p:spPr bwMode="auto">
          <a:xfrm>
            <a:off x="1143000" y="6022236"/>
            <a:ext cx="10134600" cy="349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US" dirty="0">
                <a:solidFill>
                  <a:srgbClr val="0070C0"/>
                </a:solidFill>
                <a:latin typeface="Century Gothic" panose="020B0502020202020204" pitchFamily="34" charset="0"/>
                <a:ea typeface="Adobe Fan Heiti Std B" pitchFamily="34" charset="-128"/>
              </a:rPr>
              <a:t>extent to which people feel you are focused on them instead of yourself</a:t>
            </a:r>
          </a:p>
        </p:txBody>
      </p:sp>
      <p:sp>
        <p:nvSpPr>
          <p:cNvPr id="14" name="TextBox 70"/>
          <p:cNvSpPr txBox="1">
            <a:spLocks noChangeArrowheads="1"/>
          </p:cNvSpPr>
          <p:nvPr/>
        </p:nvSpPr>
        <p:spPr bwMode="auto">
          <a:xfrm>
            <a:off x="533402" y="4534120"/>
            <a:ext cx="5635275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08" charset="2"/>
              <a:buNone/>
            </a:pPr>
            <a:r>
              <a:rPr lang="en-US" sz="2400" b="1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itchFamily="34" charset="-128"/>
              </a:rPr>
              <a:t>#1: Increase Your Confide-ability</a:t>
            </a:r>
          </a:p>
        </p:txBody>
      </p:sp>
      <p:sp>
        <p:nvSpPr>
          <p:cNvPr id="15" name="TextBox 70"/>
          <p:cNvSpPr txBox="1">
            <a:spLocks noChangeArrowheads="1"/>
          </p:cNvSpPr>
          <p:nvPr/>
        </p:nvSpPr>
        <p:spPr bwMode="auto">
          <a:xfrm>
            <a:off x="533400" y="5638801"/>
            <a:ext cx="5905015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08" charset="2"/>
              <a:buNone/>
            </a:pPr>
            <a:r>
              <a:rPr lang="en-US" sz="2400" b="1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itchFamily="34" charset="-128"/>
              </a:rPr>
              <a:t>#2: Increase Your Focus on Others</a:t>
            </a:r>
          </a:p>
        </p:txBody>
      </p:sp>
      <p:sp>
        <p:nvSpPr>
          <p:cNvPr id="16" name="TextBox 70"/>
          <p:cNvSpPr txBox="1">
            <a:spLocks noChangeArrowheads="1"/>
          </p:cNvSpPr>
          <p:nvPr/>
        </p:nvSpPr>
        <p:spPr bwMode="auto">
          <a:xfrm>
            <a:off x="8251954" y="1295400"/>
            <a:ext cx="3025646" cy="951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08" charset="2"/>
              <a:buNone/>
            </a:pP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ea typeface="Adobe Fan Heiti Std B" pitchFamily="34" charset="-128"/>
              </a:rPr>
              <a:t>The key is to minimize gaps between the 4 trust components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573" y="2819400"/>
            <a:ext cx="3236997" cy="575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8040643" y="1013943"/>
            <a:ext cx="3617957" cy="1653057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4"/>
          <p:cNvSpPr txBox="1">
            <a:spLocks/>
          </p:cNvSpPr>
          <p:nvPr/>
        </p:nvSpPr>
        <p:spPr>
          <a:xfrm>
            <a:off x="-8965" y="6613525"/>
            <a:ext cx="4267200" cy="244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0" latinLnBrk="0" hangingPunct="0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900" dirty="0">
                <a:latin typeface="Century Gothic" panose="020B0502020202020204" pitchFamily="34" charset="0"/>
              </a:rPr>
              <a:t>© 2017 </a:t>
            </a:r>
            <a:r>
              <a:rPr lang="en-US" sz="900" dirty="0" err="1">
                <a:latin typeface="Century Gothic" panose="020B0502020202020204" pitchFamily="34" charset="0"/>
              </a:rPr>
              <a:t>ClearAction</a:t>
            </a:r>
            <a:r>
              <a:rPr lang="en-US" sz="900" dirty="0">
                <a:latin typeface="Century Gothic" panose="020B0502020202020204" pitchFamily="34" charset="0"/>
              </a:rPr>
              <a:t>. All Rights Reserved.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5700" y="6134641"/>
            <a:ext cx="876300" cy="72607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7687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2" grpId="0"/>
      <p:bldP spid="13" grpId="0"/>
      <p:bldP spid="14" grpId="0"/>
      <p:bldP spid="15" grpId="0"/>
      <p:bldP spid="16" grpId="0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939528" y="0"/>
            <a:ext cx="8229600" cy="990600"/>
          </a:xfrm>
        </p:spPr>
        <p:txBody>
          <a:bodyPr>
            <a:noAutofit/>
          </a:bodyPr>
          <a:lstStyle/>
          <a:p>
            <a:r>
              <a:rPr lang="en-US" sz="3000" b="1" dirty="0">
                <a:latin typeface="Century Gothic" panose="020B0502020202020204" pitchFamily="34" charset="0"/>
                <a:ea typeface="Adobe Fan Heiti Std B" pitchFamily="34" charset="-128"/>
                <a:cs typeface="Arial" pitchFamily="34" charset="0"/>
              </a:rPr>
              <a:t>What Does Partnering Mean?</a:t>
            </a:r>
          </a:p>
        </p:txBody>
      </p:sp>
      <p:sp>
        <p:nvSpPr>
          <p:cNvPr id="18" name="TextBox 70"/>
          <p:cNvSpPr txBox="1">
            <a:spLocks noChangeArrowheads="1"/>
          </p:cNvSpPr>
          <p:nvPr/>
        </p:nvSpPr>
        <p:spPr bwMode="auto">
          <a:xfrm>
            <a:off x="1799622" y="5357822"/>
            <a:ext cx="8429564" cy="43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ea typeface="Adobe Fan Heiti Std B" pitchFamily="34" charset="-128"/>
              </a:rPr>
              <a:t>Partners share in the commitment to achieve results.</a:t>
            </a:r>
          </a:p>
        </p:txBody>
      </p:sp>
      <p:sp>
        <p:nvSpPr>
          <p:cNvPr id="19" name="TextBox 70"/>
          <p:cNvSpPr txBox="1">
            <a:spLocks noChangeArrowheads="1"/>
          </p:cNvSpPr>
          <p:nvPr/>
        </p:nvSpPr>
        <p:spPr bwMode="auto">
          <a:xfrm>
            <a:off x="1753811" y="1241690"/>
            <a:ext cx="8458442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hangingPunct="0">
              <a:lnSpc>
                <a:spcPct val="150000"/>
              </a:lnSpc>
              <a:buClr>
                <a:srgbClr val="000000"/>
              </a:buClr>
              <a:buSzPct val="45000"/>
              <a:defRPr/>
            </a:pPr>
            <a:r>
              <a:rPr lang="en-US" sz="2400" dirty="0">
                <a:latin typeface="Century Gothic" panose="020B0502020202020204" pitchFamily="34" charset="0"/>
                <a:ea typeface="Adobe Fan Heiti Std B" pitchFamily="34" charset="-128"/>
              </a:rPr>
              <a:t>Partners . . .</a:t>
            </a:r>
          </a:p>
          <a:p>
            <a:pPr marL="342900" indent="-342900" hangingPunct="0">
              <a:lnSpc>
                <a:spcPct val="150000"/>
              </a:lnSpc>
              <a:buClr>
                <a:srgbClr val="000000"/>
              </a:buClr>
              <a:buSzPct val="45000"/>
              <a:buFont typeface="Arial" pitchFamily="34" charset="0"/>
              <a:buChar char="•"/>
              <a:defRPr/>
            </a:pPr>
            <a:r>
              <a:rPr lang="en-US" sz="2400" dirty="0">
                <a:latin typeface="Century Gothic" panose="020B0502020202020204" pitchFamily="34" charset="0"/>
                <a:ea typeface="Adobe Fan Heiti Std B" pitchFamily="34" charset="-128"/>
              </a:rPr>
              <a:t>Align their interests, objectives &amp; actions</a:t>
            </a:r>
          </a:p>
          <a:p>
            <a:pPr marL="342900" indent="-342900" hangingPunct="0">
              <a:lnSpc>
                <a:spcPct val="150000"/>
              </a:lnSpc>
              <a:buClr>
                <a:srgbClr val="000000"/>
              </a:buClr>
              <a:buSzPct val="45000"/>
              <a:buFont typeface="Arial" pitchFamily="34" charset="0"/>
              <a:buChar char="•"/>
              <a:defRPr/>
            </a:pPr>
            <a:r>
              <a:rPr lang="en-US" sz="2400" dirty="0">
                <a:latin typeface="Century Gothic" panose="020B0502020202020204" pitchFamily="34" charset="0"/>
                <a:ea typeface="Adobe Fan Heiti Std B" pitchFamily="34" charset="-128"/>
              </a:rPr>
              <a:t>Engage in the right way for each situation</a:t>
            </a:r>
          </a:p>
          <a:p>
            <a:pPr marL="342900" indent="-342900" hangingPunct="0">
              <a:lnSpc>
                <a:spcPct val="150000"/>
              </a:lnSpc>
              <a:buClr>
                <a:srgbClr val="000000"/>
              </a:buClr>
              <a:buSzPct val="45000"/>
              <a:buFont typeface="Arial" pitchFamily="34" charset="0"/>
              <a:buChar char="•"/>
              <a:defRPr/>
            </a:pPr>
            <a:r>
              <a:rPr lang="en-US" sz="2400" dirty="0">
                <a:latin typeface="Century Gothic" panose="020B0502020202020204" pitchFamily="34" charset="0"/>
                <a:ea typeface="Adobe Fan Heiti Std B" pitchFamily="34" charset="-128"/>
              </a:rPr>
              <a:t>Agree to explicit roles</a:t>
            </a:r>
          </a:p>
          <a:p>
            <a:pPr marL="342900" indent="-342900" hangingPunct="0">
              <a:lnSpc>
                <a:spcPct val="150000"/>
              </a:lnSpc>
              <a:buClr>
                <a:srgbClr val="000000"/>
              </a:buClr>
              <a:buSzPct val="45000"/>
              <a:buFont typeface="Arial" pitchFamily="34" charset="0"/>
              <a:buChar char="•"/>
              <a:defRPr/>
            </a:pPr>
            <a:r>
              <a:rPr lang="en-US" sz="2400" dirty="0">
                <a:latin typeface="Century Gothic" panose="020B0502020202020204" pitchFamily="34" charset="0"/>
                <a:ea typeface="Adobe Fan Heiti Std B" pitchFamily="34" charset="-128"/>
              </a:rPr>
              <a:t>Ensure clear understanding &amp; agreement of the plan to address the problem or opportunity before them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533400" y="5129221"/>
            <a:ext cx="10965170" cy="838201"/>
          </a:xfrm>
          <a:prstGeom prst="round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6867" y="-1"/>
            <a:ext cx="2685133" cy="283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Date Placeholder 4"/>
          <p:cNvSpPr txBox="1">
            <a:spLocks/>
          </p:cNvSpPr>
          <p:nvPr/>
        </p:nvSpPr>
        <p:spPr>
          <a:xfrm>
            <a:off x="-8965" y="6613525"/>
            <a:ext cx="4267200" cy="244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0" latinLnBrk="0" hangingPunct="0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900" dirty="0">
                <a:latin typeface="Century Gothic" panose="020B0502020202020204" pitchFamily="34" charset="0"/>
              </a:rPr>
              <a:t>© 2017 </a:t>
            </a:r>
            <a:r>
              <a:rPr lang="en-US" sz="900" dirty="0" err="1">
                <a:latin typeface="Century Gothic" panose="020B0502020202020204" pitchFamily="34" charset="0"/>
              </a:rPr>
              <a:t>ClearAction</a:t>
            </a:r>
            <a:r>
              <a:rPr lang="en-US" sz="900" dirty="0">
                <a:latin typeface="Century Gothic" panose="020B0502020202020204" pitchFamily="34" charset="0"/>
              </a:rPr>
              <a:t>. All Rights Reserved.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5700" y="6134641"/>
            <a:ext cx="876300" cy="72607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5375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0"/>
            <a:ext cx="2209800" cy="2335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70"/>
          <p:cNvSpPr txBox="1">
            <a:spLocks noChangeArrowheads="1"/>
          </p:cNvSpPr>
          <p:nvPr/>
        </p:nvSpPr>
        <p:spPr bwMode="auto">
          <a:xfrm>
            <a:off x="990601" y="814455"/>
            <a:ext cx="8686799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hangingPunct="0">
              <a:lnSpc>
                <a:spcPct val="150000"/>
              </a:lnSpc>
              <a:buClr>
                <a:srgbClr val="000000"/>
              </a:buClr>
              <a:buSzPct val="45000"/>
              <a:defRPr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Adobe Fan Heiti Std B" pitchFamily="34" charset="-128"/>
              </a:rPr>
              <a:t>Make a list:</a:t>
            </a:r>
          </a:p>
          <a:p>
            <a:pPr marL="342900" indent="-342900" hangingPunct="0">
              <a:lnSpc>
                <a:spcPct val="150000"/>
              </a:lnSpc>
              <a:buClr>
                <a:srgbClr val="000000"/>
              </a:buClr>
              <a:buSzPct val="45000"/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Adobe Fan Heiti Std B" pitchFamily="34" charset="-128"/>
              </a:rPr>
              <a:t>Who uses your work-product and/or services?</a:t>
            </a:r>
          </a:p>
          <a:p>
            <a:pPr marL="342900" indent="-342900" hangingPunct="0">
              <a:lnSpc>
                <a:spcPct val="150000"/>
              </a:lnSpc>
              <a:buClr>
                <a:srgbClr val="000000"/>
              </a:buClr>
              <a:buSzPct val="45000"/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Adobe Fan Heiti Std B" pitchFamily="34" charset="-128"/>
              </a:rPr>
              <a:t>Who asks for and/or needs your advice or assistance?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335" y="3688999"/>
            <a:ext cx="3218665" cy="2407001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4038600" y="2622199"/>
            <a:ext cx="2514600" cy="838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itchFamily="34" charset="-128"/>
              </a:rPr>
              <a:t>Historically</a:t>
            </a:r>
          </a:p>
        </p:txBody>
      </p:sp>
      <p:sp>
        <p:nvSpPr>
          <p:cNvPr id="13" name="Oval 12"/>
          <p:cNvSpPr/>
          <p:nvPr/>
        </p:nvSpPr>
        <p:spPr>
          <a:xfrm>
            <a:off x="6772733" y="2594181"/>
            <a:ext cx="2514600" cy="838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itchFamily="34" charset="-128"/>
              </a:rPr>
              <a:t>Potentially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939528" y="76200"/>
            <a:ext cx="8229600" cy="990600"/>
          </a:xfrm>
        </p:spPr>
        <p:txBody>
          <a:bodyPr>
            <a:noAutofit/>
          </a:bodyPr>
          <a:lstStyle/>
          <a:p>
            <a:r>
              <a:rPr lang="en-US" sz="3000" b="1" dirty="0">
                <a:latin typeface="Century Gothic" panose="020B0502020202020204" pitchFamily="34" charset="0"/>
                <a:ea typeface="Adobe Fan Heiti Std B" pitchFamily="34" charset="-128"/>
                <a:cs typeface="Arial" pitchFamily="34" charset="0"/>
              </a:rPr>
              <a:t>How Can You Benefit from Partnering?</a:t>
            </a:r>
          </a:p>
        </p:txBody>
      </p:sp>
      <p:sp>
        <p:nvSpPr>
          <p:cNvPr id="21" name="TextBox 70"/>
          <p:cNvSpPr txBox="1">
            <a:spLocks noChangeArrowheads="1"/>
          </p:cNvSpPr>
          <p:nvPr/>
        </p:nvSpPr>
        <p:spPr bwMode="auto">
          <a:xfrm>
            <a:off x="989522" y="3673250"/>
            <a:ext cx="8001241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hangingPunct="0">
              <a:lnSpc>
                <a:spcPct val="150000"/>
              </a:lnSpc>
              <a:buClr>
                <a:srgbClr val="000000"/>
              </a:buClr>
              <a:buSzPct val="45000"/>
              <a:defRPr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Adobe Fan Heiti Std B" pitchFamily="34" charset="-128"/>
              </a:rPr>
              <a:t>For the clients you listed:</a:t>
            </a:r>
          </a:p>
          <a:p>
            <a:pPr marL="342900" indent="-342900" hangingPunct="0">
              <a:lnSpc>
                <a:spcPct val="150000"/>
              </a:lnSpc>
              <a:buClr>
                <a:srgbClr val="000000"/>
              </a:buClr>
              <a:buSzPct val="45000"/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Adobe Fan Heiti Std B" pitchFamily="34" charset="-128"/>
              </a:rPr>
              <a:t>What challenges do you experience with them?</a:t>
            </a:r>
          </a:p>
          <a:p>
            <a:pPr marL="342900" indent="-342900" hangingPunct="0">
              <a:lnSpc>
                <a:spcPct val="150000"/>
              </a:lnSpc>
              <a:buClr>
                <a:srgbClr val="000000"/>
              </a:buClr>
              <a:buSzPct val="45000"/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Adobe Fan Heiti Std B" pitchFamily="34" charset="-128"/>
              </a:rPr>
              <a:t>What challenges do they face?</a:t>
            </a:r>
          </a:p>
          <a:p>
            <a:pPr marL="342900" indent="-342900" hangingPunct="0">
              <a:lnSpc>
                <a:spcPct val="150000"/>
              </a:lnSpc>
              <a:buClr>
                <a:srgbClr val="000000"/>
              </a:buClr>
              <a:buSzPct val="45000"/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Adobe Fan Heiti Std B" pitchFamily="34" charset="-128"/>
              </a:rPr>
              <a:t>What is your wish-list for working with them?</a:t>
            </a:r>
          </a:p>
        </p:txBody>
      </p:sp>
      <p:sp>
        <p:nvSpPr>
          <p:cNvPr id="17" name="Date Placeholder 4"/>
          <p:cNvSpPr txBox="1">
            <a:spLocks/>
          </p:cNvSpPr>
          <p:nvPr/>
        </p:nvSpPr>
        <p:spPr>
          <a:xfrm>
            <a:off x="-8965" y="6613525"/>
            <a:ext cx="4267200" cy="244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0" latinLnBrk="0" hangingPunct="0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900" dirty="0">
                <a:latin typeface="Century Gothic" panose="020B0502020202020204" pitchFamily="34" charset="0"/>
              </a:rPr>
              <a:t>© 2017 </a:t>
            </a:r>
            <a:r>
              <a:rPr lang="en-US" sz="900" dirty="0" err="1">
                <a:latin typeface="Century Gothic" panose="020B0502020202020204" pitchFamily="34" charset="0"/>
              </a:rPr>
              <a:t>ClearAction</a:t>
            </a:r>
            <a:r>
              <a:rPr lang="en-US" sz="900" dirty="0">
                <a:latin typeface="Century Gothic" panose="020B0502020202020204" pitchFamily="34" charset="0"/>
              </a:rPr>
              <a:t>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5700" y="6134641"/>
            <a:ext cx="876300" cy="72607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0342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676400" y="1638300"/>
            <a:ext cx="7620001" cy="95250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cxnSp>
        <p:nvCxnSpPr>
          <p:cNvPr id="4" name="Straight Connector 3"/>
          <p:cNvCxnSpPr>
            <a:endCxn id="20" idx="2"/>
          </p:cNvCxnSpPr>
          <p:nvPr/>
        </p:nvCxnSpPr>
        <p:spPr>
          <a:xfrm>
            <a:off x="5334000" y="1103453"/>
            <a:ext cx="990600" cy="28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828798" y="2763984"/>
            <a:ext cx="2405413" cy="7793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1828797" y="3678384"/>
            <a:ext cx="2405413" cy="7793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828797" y="4668984"/>
            <a:ext cx="2405413" cy="7793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1828797" y="5583384"/>
            <a:ext cx="2405413" cy="7793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TextBox 70"/>
          <p:cNvSpPr txBox="1">
            <a:spLocks noChangeArrowheads="1"/>
          </p:cNvSpPr>
          <p:nvPr/>
        </p:nvSpPr>
        <p:spPr bwMode="auto">
          <a:xfrm>
            <a:off x="2253164" y="2935731"/>
            <a:ext cx="1556836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08" charset="2"/>
              <a:buNone/>
            </a:pPr>
            <a:r>
              <a:rPr lang="en-US" sz="2400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itchFamily="34" charset="-128"/>
              </a:rPr>
              <a:t>Educator</a:t>
            </a: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1939528" y="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i="1" dirty="0">
                <a:latin typeface="Century Gothic" panose="020B0502020202020204" pitchFamily="34" charset="0"/>
                <a:ea typeface="Adobe Fan Heiti Std B" pitchFamily="34" charset="-128"/>
                <a:cs typeface="Arial" pitchFamily="34" charset="0"/>
              </a:rPr>
              <a:t>I Will Tell You</a:t>
            </a:r>
            <a:r>
              <a:rPr lang="en-US" sz="3000" b="1" dirty="0">
                <a:latin typeface="Century Gothic" panose="020B0502020202020204" pitchFamily="34" charset="0"/>
                <a:ea typeface="Adobe Fan Heiti Std B" pitchFamily="34" charset="-128"/>
                <a:cs typeface="Arial" pitchFamily="34" charset="0"/>
              </a:rPr>
              <a:t> Partner Levels</a:t>
            </a:r>
            <a:endParaRPr lang="en-US" sz="3000" b="1" i="1" dirty="0">
              <a:latin typeface="Century Gothic" panose="020B0502020202020204" pitchFamily="34" charset="0"/>
              <a:ea typeface="Adobe Fan Heiti Std B" pitchFamily="34" charset="-128"/>
              <a:cs typeface="Arial" pitchFamily="34" charset="0"/>
            </a:endParaRPr>
          </a:p>
        </p:txBody>
      </p:sp>
      <p:sp>
        <p:nvSpPr>
          <p:cNvPr id="31" name="TextBox 70"/>
          <p:cNvSpPr txBox="1">
            <a:spLocks noChangeArrowheads="1"/>
          </p:cNvSpPr>
          <p:nvPr/>
        </p:nvSpPr>
        <p:spPr bwMode="auto">
          <a:xfrm>
            <a:off x="4386608" y="5774476"/>
            <a:ext cx="7111961" cy="43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ea typeface="Adobe Fan Heiti Std B" pitchFamily="34" charset="-128"/>
              </a:rPr>
              <a:t>Manage tasks, budgets, schedules, resources</a:t>
            </a:r>
          </a:p>
        </p:txBody>
      </p:sp>
      <p:sp>
        <p:nvSpPr>
          <p:cNvPr id="32" name="TextBox 70"/>
          <p:cNvSpPr txBox="1">
            <a:spLocks noChangeArrowheads="1"/>
          </p:cNvSpPr>
          <p:nvPr/>
        </p:nvSpPr>
        <p:spPr bwMode="auto">
          <a:xfrm>
            <a:off x="2050495" y="3867447"/>
            <a:ext cx="1907895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08" charset="2"/>
              <a:buNone/>
            </a:pPr>
            <a:r>
              <a:rPr lang="en-US" sz="2400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itchFamily="34" charset="-128"/>
              </a:rPr>
              <a:t>Tech Expert</a:t>
            </a:r>
          </a:p>
        </p:txBody>
      </p:sp>
      <p:sp>
        <p:nvSpPr>
          <p:cNvPr id="34" name="TextBox 70"/>
          <p:cNvSpPr txBox="1">
            <a:spLocks noChangeArrowheads="1"/>
          </p:cNvSpPr>
          <p:nvPr/>
        </p:nvSpPr>
        <p:spPr bwMode="auto">
          <a:xfrm>
            <a:off x="2007270" y="4840731"/>
            <a:ext cx="2087431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08" charset="2"/>
              <a:buNone/>
            </a:pPr>
            <a:r>
              <a:rPr lang="en-US" sz="2400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itchFamily="34" charset="-128"/>
              </a:rPr>
              <a:t>Implementer</a:t>
            </a:r>
          </a:p>
        </p:txBody>
      </p:sp>
      <p:sp>
        <p:nvSpPr>
          <p:cNvPr id="36" name="TextBox 70"/>
          <p:cNvSpPr txBox="1">
            <a:spLocks noChangeArrowheads="1"/>
          </p:cNvSpPr>
          <p:nvPr/>
        </p:nvSpPr>
        <p:spPr bwMode="auto">
          <a:xfrm>
            <a:off x="1966455" y="5774476"/>
            <a:ext cx="2148345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08" charset="2"/>
              <a:buNone/>
            </a:pPr>
            <a:r>
              <a:rPr lang="en-US" sz="2400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itchFamily="34" charset="-128"/>
              </a:rPr>
              <a:t>Administrator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608" y="-1"/>
            <a:ext cx="2369394" cy="2509951"/>
          </a:xfrm>
          <a:prstGeom prst="rect">
            <a:avLst/>
          </a:prstGeom>
        </p:spPr>
      </p:pic>
      <p:sp>
        <p:nvSpPr>
          <p:cNvPr id="44" name="TextBox 70"/>
          <p:cNvSpPr txBox="1">
            <a:spLocks noChangeArrowheads="1"/>
          </p:cNvSpPr>
          <p:nvPr/>
        </p:nvSpPr>
        <p:spPr bwMode="auto">
          <a:xfrm>
            <a:off x="4386610" y="4838701"/>
            <a:ext cx="6433790" cy="43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ea typeface="Adobe Fan Heiti Std B" pitchFamily="34" charset="-128"/>
              </a:rPr>
              <a:t>Execute responsibilities</a:t>
            </a:r>
          </a:p>
        </p:txBody>
      </p:sp>
      <p:sp>
        <p:nvSpPr>
          <p:cNvPr id="45" name="TextBox 70"/>
          <p:cNvSpPr txBox="1">
            <a:spLocks noChangeArrowheads="1"/>
          </p:cNvSpPr>
          <p:nvPr/>
        </p:nvSpPr>
        <p:spPr bwMode="auto">
          <a:xfrm>
            <a:off x="4386609" y="3945676"/>
            <a:ext cx="6433790" cy="43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ea typeface="Adobe Fan Heiti Std B" pitchFamily="34" charset="-128"/>
              </a:rPr>
              <a:t>Unique skills, solutions, advice</a:t>
            </a:r>
          </a:p>
        </p:txBody>
      </p:sp>
      <p:sp>
        <p:nvSpPr>
          <p:cNvPr id="46" name="TextBox 70"/>
          <p:cNvSpPr txBox="1">
            <a:spLocks noChangeArrowheads="1"/>
          </p:cNvSpPr>
          <p:nvPr/>
        </p:nvSpPr>
        <p:spPr bwMode="auto">
          <a:xfrm>
            <a:off x="4386610" y="3009901"/>
            <a:ext cx="6433790" cy="43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ea typeface="Adobe Fan Heiti Std B" pitchFamily="34" charset="-128"/>
              </a:rPr>
              <a:t>Explore ways of viewing issues</a:t>
            </a:r>
          </a:p>
        </p:txBody>
      </p:sp>
      <p:sp>
        <p:nvSpPr>
          <p:cNvPr id="2" name="Oval 1"/>
          <p:cNvSpPr/>
          <p:nvPr/>
        </p:nvSpPr>
        <p:spPr>
          <a:xfrm>
            <a:off x="2173569" y="1752600"/>
            <a:ext cx="883495" cy="76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Adobe Fan Heiti Std B" pitchFamily="34" charset="-128"/>
              </a:rPr>
              <a:t>P1</a:t>
            </a:r>
          </a:p>
        </p:txBody>
      </p:sp>
      <p:sp>
        <p:nvSpPr>
          <p:cNvPr id="47" name="TextBox 70"/>
          <p:cNvSpPr txBox="1">
            <a:spLocks noChangeArrowheads="1"/>
          </p:cNvSpPr>
          <p:nvPr/>
        </p:nvSpPr>
        <p:spPr bwMode="auto">
          <a:xfrm>
            <a:off x="3200401" y="1773384"/>
            <a:ext cx="5949391" cy="779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ea typeface="Adobe Fan Heiti Std B" pitchFamily="34" charset="-128"/>
              </a:rPr>
              <a:t>You provide deliverables</a:t>
            </a:r>
          </a:p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ea typeface="Adobe Fan Heiti Std B" pitchFamily="34" charset="-128"/>
              </a:rPr>
              <a:t>Your client is relatively passive</a:t>
            </a:r>
          </a:p>
        </p:txBody>
      </p:sp>
      <p:sp>
        <p:nvSpPr>
          <p:cNvPr id="20" name="Oval 19"/>
          <p:cNvSpPr/>
          <p:nvPr/>
        </p:nvSpPr>
        <p:spPr>
          <a:xfrm>
            <a:off x="6324601" y="841094"/>
            <a:ext cx="534443" cy="5305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  <a:ea typeface="Adobe Fan Heiti Std B" pitchFamily="34" charset="-128"/>
              </a:rPr>
              <a:t>P3</a:t>
            </a:r>
          </a:p>
        </p:txBody>
      </p:sp>
      <p:sp>
        <p:nvSpPr>
          <p:cNvPr id="21" name="Oval 20"/>
          <p:cNvSpPr/>
          <p:nvPr/>
        </p:nvSpPr>
        <p:spPr>
          <a:xfrm>
            <a:off x="5664673" y="838200"/>
            <a:ext cx="534443" cy="5305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  <a:ea typeface="Adobe Fan Heiti Std B" pitchFamily="34" charset="-128"/>
              </a:rPr>
              <a:t>P2</a:t>
            </a:r>
          </a:p>
        </p:txBody>
      </p:sp>
      <p:sp>
        <p:nvSpPr>
          <p:cNvPr id="22" name="Oval 21"/>
          <p:cNvSpPr/>
          <p:nvPr/>
        </p:nvSpPr>
        <p:spPr>
          <a:xfrm>
            <a:off x="4951958" y="841094"/>
            <a:ext cx="534443" cy="5305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  <a:ea typeface="Adobe Fan Heiti Std B" pitchFamily="34" charset="-128"/>
              </a:rPr>
              <a:t>P1</a:t>
            </a:r>
          </a:p>
        </p:txBody>
      </p:sp>
      <p:sp>
        <p:nvSpPr>
          <p:cNvPr id="26" name="Oval 25"/>
          <p:cNvSpPr/>
          <p:nvPr/>
        </p:nvSpPr>
        <p:spPr>
          <a:xfrm>
            <a:off x="1295400" y="2898494"/>
            <a:ext cx="534443" cy="5305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  <a:ea typeface="Adobe Fan Heiti Std B" pitchFamily="34" charset="-128"/>
              </a:rPr>
              <a:t>P1</a:t>
            </a:r>
          </a:p>
        </p:txBody>
      </p:sp>
      <p:sp>
        <p:nvSpPr>
          <p:cNvPr id="27" name="Oval 26"/>
          <p:cNvSpPr/>
          <p:nvPr/>
        </p:nvSpPr>
        <p:spPr>
          <a:xfrm>
            <a:off x="1295400" y="3812894"/>
            <a:ext cx="534443" cy="5305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  <a:ea typeface="Adobe Fan Heiti Std B" pitchFamily="34" charset="-128"/>
              </a:rPr>
              <a:t>P1</a:t>
            </a:r>
          </a:p>
        </p:txBody>
      </p:sp>
      <p:sp>
        <p:nvSpPr>
          <p:cNvPr id="28" name="Oval 27"/>
          <p:cNvSpPr/>
          <p:nvPr/>
        </p:nvSpPr>
        <p:spPr>
          <a:xfrm>
            <a:off x="1295400" y="4803494"/>
            <a:ext cx="534443" cy="5305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  <a:ea typeface="Adobe Fan Heiti Std B" pitchFamily="34" charset="-128"/>
              </a:rPr>
              <a:t>P1</a:t>
            </a:r>
          </a:p>
        </p:txBody>
      </p:sp>
      <p:sp>
        <p:nvSpPr>
          <p:cNvPr id="29" name="Oval 28"/>
          <p:cNvSpPr/>
          <p:nvPr/>
        </p:nvSpPr>
        <p:spPr>
          <a:xfrm>
            <a:off x="1295400" y="5717894"/>
            <a:ext cx="534443" cy="5305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  <a:ea typeface="Adobe Fan Heiti Std B" pitchFamily="34" charset="-128"/>
              </a:rPr>
              <a:t>P1</a:t>
            </a:r>
          </a:p>
        </p:txBody>
      </p:sp>
      <p:sp>
        <p:nvSpPr>
          <p:cNvPr id="35" name="Date Placeholder 4"/>
          <p:cNvSpPr txBox="1">
            <a:spLocks/>
          </p:cNvSpPr>
          <p:nvPr/>
        </p:nvSpPr>
        <p:spPr>
          <a:xfrm>
            <a:off x="-8965" y="6613525"/>
            <a:ext cx="4267200" cy="244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0" latinLnBrk="0" hangingPunct="0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900" dirty="0">
                <a:latin typeface="Century Gothic" panose="020B0502020202020204" pitchFamily="34" charset="0"/>
              </a:rPr>
              <a:t>© 2017 </a:t>
            </a:r>
            <a:r>
              <a:rPr lang="en-US" sz="900" dirty="0" err="1">
                <a:latin typeface="Century Gothic" panose="020B0502020202020204" pitchFamily="34" charset="0"/>
              </a:rPr>
              <a:t>ClearAction</a:t>
            </a:r>
            <a:r>
              <a:rPr lang="en-US" sz="900" dirty="0">
                <a:latin typeface="Century Gothic" panose="020B0502020202020204" pitchFamily="34" charset="0"/>
              </a:rPr>
              <a:t>. All Rights Reserved.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5700" y="6134641"/>
            <a:ext cx="876300" cy="72607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784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4" grpId="0"/>
      <p:bldP spid="45" grpId="0"/>
      <p:bldP spid="4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val 40"/>
          <p:cNvSpPr/>
          <p:nvPr/>
        </p:nvSpPr>
        <p:spPr>
          <a:xfrm>
            <a:off x="1850057" y="2802084"/>
            <a:ext cx="2419419" cy="7793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850057" y="3792684"/>
            <a:ext cx="2419419" cy="7793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1850057" y="4707084"/>
            <a:ext cx="2419419" cy="7793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1939528" y="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i="1" dirty="0">
                <a:latin typeface="Century Gothic" panose="020B0502020202020204" pitchFamily="34" charset="0"/>
                <a:ea typeface="Adobe Fan Heiti Std B" pitchFamily="34" charset="-128"/>
                <a:cs typeface="Arial" pitchFamily="34" charset="0"/>
              </a:rPr>
              <a:t> I Will Guide You</a:t>
            </a:r>
            <a:r>
              <a:rPr lang="en-US" sz="3000" b="1" dirty="0">
                <a:latin typeface="Century Gothic" panose="020B0502020202020204" pitchFamily="34" charset="0"/>
                <a:ea typeface="Adobe Fan Heiti Std B" pitchFamily="34" charset="-128"/>
                <a:cs typeface="Arial" pitchFamily="34" charset="0"/>
              </a:rPr>
              <a:t> Partner Levels</a:t>
            </a:r>
            <a:endParaRPr lang="en-US" sz="3000" b="1" i="1" dirty="0">
              <a:latin typeface="Century Gothic" panose="020B0502020202020204" pitchFamily="34" charset="0"/>
              <a:ea typeface="Adobe Fan Heiti Std B" pitchFamily="34" charset="-128"/>
              <a:cs typeface="Arial" pitchFamily="34" charset="0"/>
            </a:endParaRPr>
          </a:p>
        </p:txBody>
      </p:sp>
      <p:sp>
        <p:nvSpPr>
          <p:cNvPr id="31" name="TextBox 70"/>
          <p:cNvSpPr txBox="1">
            <a:spLocks noChangeArrowheads="1"/>
          </p:cNvSpPr>
          <p:nvPr/>
        </p:nvSpPr>
        <p:spPr bwMode="auto">
          <a:xfrm>
            <a:off x="4462812" y="4898176"/>
            <a:ext cx="5385294" cy="43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ea typeface="Adobe Fan Heiti Std B" pitchFamily="34" charset="-128"/>
              </a:rPr>
              <a:t>Clear communication, elicit ideas</a:t>
            </a:r>
          </a:p>
        </p:txBody>
      </p:sp>
      <p:sp>
        <p:nvSpPr>
          <p:cNvPr id="32" name="TextBox 70"/>
          <p:cNvSpPr txBox="1">
            <a:spLocks noChangeArrowheads="1"/>
          </p:cNvSpPr>
          <p:nvPr/>
        </p:nvSpPr>
        <p:spPr bwMode="auto">
          <a:xfrm>
            <a:off x="2295644" y="2819400"/>
            <a:ext cx="1422185" cy="779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08" charset="2"/>
              <a:buNone/>
            </a:pPr>
            <a:r>
              <a:rPr lang="en-US" sz="2400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itchFamily="34" charset="-128"/>
              </a:rPr>
              <a:t>Problem</a:t>
            </a:r>
            <a:br>
              <a:rPr lang="en-US" sz="2400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itchFamily="34" charset="-128"/>
              </a:rPr>
            </a:br>
            <a:r>
              <a:rPr lang="en-US" sz="2400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itchFamily="34" charset="-128"/>
              </a:rPr>
              <a:t>Solver</a:t>
            </a:r>
          </a:p>
        </p:txBody>
      </p:sp>
      <p:sp>
        <p:nvSpPr>
          <p:cNvPr id="34" name="TextBox 70"/>
          <p:cNvSpPr txBox="1">
            <a:spLocks noChangeArrowheads="1"/>
          </p:cNvSpPr>
          <p:nvPr/>
        </p:nvSpPr>
        <p:spPr bwMode="auto">
          <a:xfrm>
            <a:off x="2220358" y="3964431"/>
            <a:ext cx="1665842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08" charset="2"/>
              <a:buNone/>
            </a:pPr>
            <a:r>
              <a:rPr lang="en-US" sz="2400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itchFamily="34" charset="-128"/>
              </a:rPr>
              <a:t>Influencer</a:t>
            </a:r>
          </a:p>
        </p:txBody>
      </p:sp>
      <p:sp>
        <p:nvSpPr>
          <p:cNvPr id="36" name="TextBox 70"/>
          <p:cNvSpPr txBox="1">
            <a:spLocks noChangeArrowheads="1"/>
          </p:cNvSpPr>
          <p:nvPr/>
        </p:nvSpPr>
        <p:spPr bwMode="auto">
          <a:xfrm>
            <a:off x="2223626" y="4898176"/>
            <a:ext cx="1638590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08" charset="2"/>
              <a:buNone/>
            </a:pPr>
            <a:r>
              <a:rPr lang="en-US" sz="2400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itchFamily="34" charset="-128"/>
              </a:rPr>
              <a:t>Facilitator</a:t>
            </a:r>
          </a:p>
        </p:txBody>
      </p:sp>
      <p:sp>
        <p:nvSpPr>
          <p:cNvPr id="44" name="TextBox 70"/>
          <p:cNvSpPr txBox="1">
            <a:spLocks noChangeArrowheads="1"/>
          </p:cNvSpPr>
          <p:nvPr/>
        </p:nvSpPr>
        <p:spPr bwMode="auto">
          <a:xfrm>
            <a:off x="4462812" y="3962401"/>
            <a:ext cx="5138387" cy="43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ea typeface="Adobe Fan Heiti Std B" pitchFamily="34" charset="-128"/>
              </a:rPr>
              <a:t>Sell ideas, broaden perspectives</a:t>
            </a:r>
          </a:p>
        </p:txBody>
      </p:sp>
      <p:sp>
        <p:nvSpPr>
          <p:cNvPr id="45" name="TextBox 70"/>
          <p:cNvSpPr txBox="1">
            <a:spLocks noChangeArrowheads="1"/>
          </p:cNvSpPr>
          <p:nvPr/>
        </p:nvSpPr>
        <p:spPr bwMode="auto">
          <a:xfrm>
            <a:off x="4462811" y="2971800"/>
            <a:ext cx="5138387" cy="43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ea typeface="Adobe Fan Heiti Std B" pitchFamily="34" charset="-128"/>
              </a:rPr>
              <a:t>Root cause, evaluate solutions</a:t>
            </a:r>
          </a:p>
        </p:txBody>
      </p:sp>
      <p:sp>
        <p:nvSpPr>
          <p:cNvPr id="2" name="Oval 1"/>
          <p:cNvSpPr/>
          <p:nvPr/>
        </p:nvSpPr>
        <p:spPr>
          <a:xfrm>
            <a:off x="2133601" y="1735284"/>
            <a:ext cx="883495" cy="76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Adobe Fan Heiti Std B" pitchFamily="34" charset="-128"/>
              </a:rPr>
              <a:t>P2</a:t>
            </a:r>
          </a:p>
        </p:txBody>
      </p:sp>
      <p:cxnSp>
        <p:nvCxnSpPr>
          <p:cNvPr id="17" name="Straight Connector 16"/>
          <p:cNvCxnSpPr>
            <a:endCxn id="18" idx="2"/>
          </p:cNvCxnSpPr>
          <p:nvPr/>
        </p:nvCxnSpPr>
        <p:spPr>
          <a:xfrm>
            <a:off x="5334000" y="1103453"/>
            <a:ext cx="990600" cy="28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324601" y="841094"/>
            <a:ext cx="534443" cy="5305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  <a:ea typeface="Adobe Fan Heiti Std B" pitchFamily="34" charset="-128"/>
              </a:rPr>
              <a:t>P3</a:t>
            </a:r>
          </a:p>
        </p:txBody>
      </p:sp>
      <p:sp>
        <p:nvSpPr>
          <p:cNvPr id="20" name="Oval 19"/>
          <p:cNvSpPr/>
          <p:nvPr/>
        </p:nvSpPr>
        <p:spPr>
          <a:xfrm>
            <a:off x="5664673" y="838200"/>
            <a:ext cx="534443" cy="5305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  <a:ea typeface="Adobe Fan Heiti Std B" pitchFamily="34" charset="-128"/>
              </a:rPr>
              <a:t>P2</a:t>
            </a:r>
          </a:p>
        </p:txBody>
      </p:sp>
      <p:sp>
        <p:nvSpPr>
          <p:cNvPr id="21" name="Oval 20"/>
          <p:cNvSpPr/>
          <p:nvPr/>
        </p:nvSpPr>
        <p:spPr>
          <a:xfrm>
            <a:off x="4951958" y="841094"/>
            <a:ext cx="534443" cy="5305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  <a:ea typeface="Adobe Fan Heiti Std B" pitchFamily="34" charset="-128"/>
              </a:rPr>
              <a:t>P1</a:t>
            </a:r>
          </a:p>
        </p:txBody>
      </p:sp>
      <p:sp>
        <p:nvSpPr>
          <p:cNvPr id="23" name="Oval 22"/>
          <p:cNvSpPr/>
          <p:nvPr/>
        </p:nvSpPr>
        <p:spPr>
          <a:xfrm>
            <a:off x="1295400" y="2926489"/>
            <a:ext cx="534443" cy="5305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  <a:ea typeface="Adobe Fan Heiti Std B" pitchFamily="34" charset="-128"/>
              </a:rPr>
              <a:t>P2</a:t>
            </a:r>
          </a:p>
        </p:txBody>
      </p:sp>
      <p:sp>
        <p:nvSpPr>
          <p:cNvPr id="25" name="Oval 24"/>
          <p:cNvSpPr/>
          <p:nvPr/>
        </p:nvSpPr>
        <p:spPr>
          <a:xfrm>
            <a:off x="1315614" y="3889094"/>
            <a:ext cx="534443" cy="5305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  <a:ea typeface="Adobe Fan Heiti Std B" pitchFamily="34" charset="-128"/>
              </a:rPr>
              <a:t>P2</a:t>
            </a:r>
          </a:p>
        </p:txBody>
      </p:sp>
      <p:sp>
        <p:nvSpPr>
          <p:cNvPr id="26" name="Oval 25"/>
          <p:cNvSpPr/>
          <p:nvPr/>
        </p:nvSpPr>
        <p:spPr>
          <a:xfrm>
            <a:off x="1315614" y="4803494"/>
            <a:ext cx="534443" cy="5305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  <a:ea typeface="Adobe Fan Heiti Std B" pitchFamily="34" charset="-128"/>
              </a:rPr>
              <a:t>P2</a:t>
            </a:r>
          </a:p>
        </p:txBody>
      </p:sp>
      <p:sp>
        <p:nvSpPr>
          <p:cNvPr id="27" name="TextBox 70"/>
          <p:cNvSpPr txBox="1">
            <a:spLocks noChangeArrowheads="1"/>
          </p:cNvSpPr>
          <p:nvPr/>
        </p:nvSpPr>
        <p:spPr bwMode="auto">
          <a:xfrm>
            <a:off x="3200401" y="1773384"/>
            <a:ext cx="5949391" cy="779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ea typeface="Adobe Fan Heiti Std B" pitchFamily="34" charset="-128"/>
              </a:rPr>
              <a:t>You arrange deliverables</a:t>
            </a:r>
          </a:p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ea typeface="Adobe Fan Heiti Std B" pitchFamily="34" charset="-128"/>
              </a:rPr>
              <a:t>Your client participates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608" y="-1"/>
            <a:ext cx="2369394" cy="2509951"/>
          </a:xfrm>
          <a:prstGeom prst="rect">
            <a:avLst/>
          </a:prstGeom>
        </p:spPr>
      </p:pic>
      <p:sp>
        <p:nvSpPr>
          <p:cNvPr id="33" name="Rounded Rectangle 32"/>
          <p:cNvSpPr/>
          <p:nvPr/>
        </p:nvSpPr>
        <p:spPr>
          <a:xfrm>
            <a:off x="1676400" y="1638300"/>
            <a:ext cx="7620001" cy="95250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35" name="Date Placeholder 4"/>
          <p:cNvSpPr txBox="1">
            <a:spLocks/>
          </p:cNvSpPr>
          <p:nvPr/>
        </p:nvSpPr>
        <p:spPr>
          <a:xfrm>
            <a:off x="-8965" y="6613525"/>
            <a:ext cx="4267200" cy="244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0" latinLnBrk="0" hangingPunct="0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900" dirty="0">
                <a:latin typeface="Century Gothic" panose="020B0502020202020204" pitchFamily="34" charset="0"/>
              </a:rPr>
              <a:t>© 2017 </a:t>
            </a:r>
            <a:r>
              <a:rPr lang="en-US" sz="900" dirty="0" err="1">
                <a:latin typeface="Century Gothic" panose="020B0502020202020204" pitchFamily="34" charset="0"/>
              </a:rPr>
              <a:t>ClearAction</a:t>
            </a:r>
            <a:r>
              <a:rPr lang="en-US" sz="900" dirty="0">
                <a:latin typeface="Century Gothic" panose="020B0502020202020204" pitchFamily="34" charset="0"/>
              </a:rPr>
              <a:t>. All Rights Reserved.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5700" y="6134641"/>
            <a:ext cx="876300" cy="72607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7298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4" grpId="0"/>
      <p:bldP spid="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val 40"/>
          <p:cNvSpPr/>
          <p:nvPr/>
        </p:nvSpPr>
        <p:spPr>
          <a:xfrm>
            <a:off x="1829843" y="2819400"/>
            <a:ext cx="2439633" cy="7793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829843" y="3955007"/>
            <a:ext cx="2439633" cy="7793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1939528" y="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i="1" dirty="0">
                <a:latin typeface="Century Gothic" panose="020B0502020202020204" pitchFamily="34" charset="0"/>
                <a:ea typeface="Adobe Fan Heiti Std B" pitchFamily="34" charset="-128"/>
                <a:cs typeface="Arial" pitchFamily="34" charset="0"/>
              </a:rPr>
              <a:t>Let Us Create Together</a:t>
            </a:r>
            <a:r>
              <a:rPr lang="en-US" sz="3000" b="1" dirty="0">
                <a:latin typeface="Century Gothic" panose="020B0502020202020204" pitchFamily="34" charset="0"/>
                <a:ea typeface="Adobe Fan Heiti Std B" pitchFamily="34" charset="-128"/>
                <a:cs typeface="Arial" pitchFamily="34" charset="0"/>
              </a:rPr>
              <a:t> Partner Levels</a:t>
            </a:r>
            <a:endParaRPr lang="en-US" sz="3000" b="1" i="1" dirty="0">
              <a:latin typeface="Century Gothic" panose="020B0502020202020204" pitchFamily="34" charset="0"/>
              <a:ea typeface="Adobe Fan Heiti Std B" pitchFamily="34" charset="-128"/>
              <a:cs typeface="Arial" pitchFamily="34" charset="0"/>
            </a:endParaRPr>
          </a:p>
        </p:txBody>
      </p:sp>
      <p:sp>
        <p:nvSpPr>
          <p:cNvPr id="32" name="TextBox 70"/>
          <p:cNvSpPr txBox="1">
            <a:spLocks noChangeArrowheads="1"/>
          </p:cNvSpPr>
          <p:nvPr/>
        </p:nvSpPr>
        <p:spPr bwMode="auto">
          <a:xfrm>
            <a:off x="2394143" y="3003099"/>
            <a:ext cx="1233030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08" charset="2"/>
              <a:buNone/>
            </a:pPr>
            <a:r>
              <a:rPr lang="en-US" sz="2400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itchFamily="34" charset="-128"/>
              </a:rPr>
              <a:t>Coach</a:t>
            </a:r>
          </a:p>
        </p:txBody>
      </p:sp>
      <p:sp>
        <p:nvSpPr>
          <p:cNvPr id="34" name="TextBox 70"/>
          <p:cNvSpPr txBox="1">
            <a:spLocks noChangeArrowheads="1"/>
          </p:cNvSpPr>
          <p:nvPr/>
        </p:nvSpPr>
        <p:spPr bwMode="auto">
          <a:xfrm>
            <a:off x="2286000" y="4146099"/>
            <a:ext cx="1542410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08" charset="2"/>
              <a:buNone/>
            </a:pPr>
            <a:r>
              <a:rPr lang="en-US" sz="2400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itchFamily="34" charset="-128"/>
              </a:rPr>
              <a:t>Strategist</a:t>
            </a:r>
          </a:p>
        </p:txBody>
      </p:sp>
      <p:sp>
        <p:nvSpPr>
          <p:cNvPr id="44" name="TextBox 70"/>
          <p:cNvSpPr txBox="1">
            <a:spLocks noChangeArrowheads="1"/>
          </p:cNvSpPr>
          <p:nvPr/>
        </p:nvSpPr>
        <p:spPr bwMode="auto">
          <a:xfrm>
            <a:off x="4386613" y="4114800"/>
            <a:ext cx="7111957" cy="43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ea typeface="Adobe Fan Heiti Std B" pitchFamily="34" charset="-128"/>
              </a:rPr>
              <a:t>Develop overall direction of engagement</a:t>
            </a:r>
          </a:p>
        </p:txBody>
      </p:sp>
      <p:sp>
        <p:nvSpPr>
          <p:cNvPr id="45" name="TextBox 70"/>
          <p:cNvSpPr txBox="1">
            <a:spLocks noChangeArrowheads="1"/>
          </p:cNvSpPr>
          <p:nvPr/>
        </p:nvSpPr>
        <p:spPr bwMode="auto">
          <a:xfrm>
            <a:off x="4386612" y="2971800"/>
            <a:ext cx="7729188" cy="43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ea typeface="Adobe Fan Heiti Std B" pitchFamily="34" charset="-128"/>
              </a:rPr>
              <a:t>Motivate, feedback, advice, continuously improve</a:t>
            </a:r>
          </a:p>
        </p:txBody>
      </p:sp>
      <p:sp>
        <p:nvSpPr>
          <p:cNvPr id="2" name="Oval 1"/>
          <p:cNvSpPr/>
          <p:nvPr/>
        </p:nvSpPr>
        <p:spPr>
          <a:xfrm>
            <a:off x="2164506" y="1752600"/>
            <a:ext cx="883495" cy="76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Adobe Fan Heiti Std B" pitchFamily="34" charset="-128"/>
              </a:rPr>
              <a:t>P3</a:t>
            </a:r>
          </a:p>
        </p:txBody>
      </p:sp>
      <p:cxnSp>
        <p:nvCxnSpPr>
          <p:cNvPr id="14" name="Straight Connector 13"/>
          <p:cNvCxnSpPr>
            <a:endCxn id="15" idx="2"/>
          </p:cNvCxnSpPr>
          <p:nvPr/>
        </p:nvCxnSpPr>
        <p:spPr>
          <a:xfrm>
            <a:off x="5334000" y="1103453"/>
            <a:ext cx="990600" cy="28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324601" y="841094"/>
            <a:ext cx="534443" cy="5305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  <a:ea typeface="Adobe Fan Heiti Std B" pitchFamily="34" charset="-128"/>
              </a:rPr>
              <a:t>P3</a:t>
            </a:r>
          </a:p>
        </p:txBody>
      </p:sp>
      <p:sp>
        <p:nvSpPr>
          <p:cNvPr id="17" name="Oval 16"/>
          <p:cNvSpPr/>
          <p:nvPr/>
        </p:nvSpPr>
        <p:spPr>
          <a:xfrm>
            <a:off x="5664673" y="838200"/>
            <a:ext cx="534443" cy="5305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  <a:ea typeface="Adobe Fan Heiti Std B" pitchFamily="34" charset="-128"/>
              </a:rPr>
              <a:t>P2</a:t>
            </a:r>
          </a:p>
        </p:txBody>
      </p:sp>
      <p:sp>
        <p:nvSpPr>
          <p:cNvPr id="18" name="Oval 17"/>
          <p:cNvSpPr/>
          <p:nvPr/>
        </p:nvSpPr>
        <p:spPr>
          <a:xfrm>
            <a:off x="4951958" y="841094"/>
            <a:ext cx="534443" cy="5305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  <a:ea typeface="Adobe Fan Heiti Std B" pitchFamily="34" charset="-128"/>
              </a:rPr>
              <a:t>P1</a:t>
            </a:r>
          </a:p>
        </p:txBody>
      </p:sp>
      <p:sp>
        <p:nvSpPr>
          <p:cNvPr id="20" name="Oval 19"/>
          <p:cNvSpPr/>
          <p:nvPr/>
        </p:nvSpPr>
        <p:spPr>
          <a:xfrm>
            <a:off x="1295400" y="2895600"/>
            <a:ext cx="534443" cy="5305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  <a:ea typeface="Adobe Fan Heiti Std B" pitchFamily="34" charset="-128"/>
              </a:rPr>
              <a:t>P3</a:t>
            </a:r>
          </a:p>
        </p:txBody>
      </p:sp>
      <p:sp>
        <p:nvSpPr>
          <p:cNvPr id="21" name="Oval 20"/>
          <p:cNvSpPr/>
          <p:nvPr/>
        </p:nvSpPr>
        <p:spPr>
          <a:xfrm>
            <a:off x="1295400" y="4038600"/>
            <a:ext cx="534443" cy="5305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  <a:ea typeface="Adobe Fan Heiti Std B" pitchFamily="34" charset="-128"/>
              </a:rPr>
              <a:t>P3</a:t>
            </a:r>
          </a:p>
        </p:txBody>
      </p:sp>
      <p:sp>
        <p:nvSpPr>
          <p:cNvPr id="22" name="TextBox 70"/>
          <p:cNvSpPr txBox="1">
            <a:spLocks noChangeArrowheads="1"/>
          </p:cNvSpPr>
          <p:nvPr/>
        </p:nvSpPr>
        <p:spPr bwMode="auto">
          <a:xfrm>
            <a:off x="3200401" y="1773384"/>
            <a:ext cx="5949391" cy="779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ea typeface="Adobe Fan Heiti Std B" pitchFamily="34" charset="-128"/>
              </a:rPr>
              <a:t>You jointly create deliverables</a:t>
            </a:r>
          </a:p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ea typeface="Adobe Fan Heiti Std B" pitchFamily="34" charset="-128"/>
              </a:rPr>
              <a:t>Your client is fully engaged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608" y="-1"/>
            <a:ext cx="2369394" cy="2509951"/>
          </a:xfrm>
          <a:prstGeom prst="rect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1676400" y="1638300"/>
            <a:ext cx="7620001" cy="95250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8" name="Date Placeholder 4"/>
          <p:cNvSpPr txBox="1">
            <a:spLocks/>
          </p:cNvSpPr>
          <p:nvPr/>
        </p:nvSpPr>
        <p:spPr>
          <a:xfrm>
            <a:off x="-8965" y="6613525"/>
            <a:ext cx="4267200" cy="244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0" latinLnBrk="0" hangingPunct="0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900" dirty="0">
                <a:latin typeface="Century Gothic" panose="020B0502020202020204" pitchFamily="34" charset="0"/>
              </a:rPr>
              <a:t>© 2017 </a:t>
            </a:r>
            <a:r>
              <a:rPr lang="en-US" sz="900" dirty="0" err="1">
                <a:latin typeface="Century Gothic" panose="020B0502020202020204" pitchFamily="34" charset="0"/>
              </a:rPr>
              <a:t>ClearAction</a:t>
            </a:r>
            <a:r>
              <a:rPr lang="en-US" sz="900" dirty="0">
                <a:latin typeface="Century Gothic" panose="020B0502020202020204" pitchFamily="34" charset="0"/>
              </a:rPr>
              <a:t>. All Rights Reserved.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5700" y="6134641"/>
            <a:ext cx="876300" cy="72607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7739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 txBox="1">
            <a:spLocks/>
          </p:cNvSpPr>
          <p:nvPr/>
        </p:nvSpPr>
        <p:spPr>
          <a:xfrm>
            <a:off x="1939528" y="0"/>
            <a:ext cx="8229600" cy="9445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latin typeface="Century Gothic" panose="020B0502020202020204" pitchFamily="34" charset="0"/>
                <a:ea typeface="Adobe Fan Heiti Std B" pitchFamily="34" charset="-128"/>
                <a:cs typeface="Arial" pitchFamily="34" charset="0"/>
              </a:rPr>
              <a:t>Map Your Clients to the Appropriate Levels</a:t>
            </a:r>
          </a:p>
        </p:txBody>
      </p:sp>
      <p:sp>
        <p:nvSpPr>
          <p:cNvPr id="32" name="TextBox 70"/>
          <p:cNvSpPr txBox="1">
            <a:spLocks noChangeArrowheads="1"/>
          </p:cNvSpPr>
          <p:nvPr/>
        </p:nvSpPr>
        <p:spPr bwMode="auto">
          <a:xfrm>
            <a:off x="1219201" y="1219200"/>
            <a:ext cx="1233030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08" charset="2"/>
              <a:buNone/>
            </a:pPr>
            <a:r>
              <a:rPr lang="en-US" sz="2400" b="1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itchFamily="34" charset="-128"/>
              </a:rPr>
              <a:t>Coach</a:t>
            </a:r>
          </a:p>
        </p:txBody>
      </p:sp>
      <p:sp>
        <p:nvSpPr>
          <p:cNvPr id="34" name="TextBox 70"/>
          <p:cNvSpPr txBox="1">
            <a:spLocks noChangeArrowheads="1"/>
          </p:cNvSpPr>
          <p:nvPr/>
        </p:nvSpPr>
        <p:spPr bwMode="auto">
          <a:xfrm>
            <a:off x="1219201" y="1752600"/>
            <a:ext cx="1542410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08" charset="2"/>
              <a:buNone/>
            </a:pPr>
            <a:r>
              <a:rPr lang="en-US" sz="2400" b="1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itchFamily="34" charset="-128"/>
              </a:rPr>
              <a:t>Strategist</a:t>
            </a:r>
          </a:p>
        </p:txBody>
      </p:sp>
      <p:sp>
        <p:nvSpPr>
          <p:cNvPr id="44" name="TextBox 70"/>
          <p:cNvSpPr txBox="1">
            <a:spLocks noChangeArrowheads="1"/>
          </p:cNvSpPr>
          <p:nvPr/>
        </p:nvSpPr>
        <p:spPr bwMode="auto">
          <a:xfrm>
            <a:off x="3733801" y="1752600"/>
            <a:ext cx="6748136" cy="43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ea typeface="Adobe Fan Heiti Std B" pitchFamily="34" charset="-128"/>
              </a:rPr>
              <a:t>Develop overall direction of engagement</a:t>
            </a:r>
          </a:p>
        </p:txBody>
      </p:sp>
      <p:sp>
        <p:nvSpPr>
          <p:cNvPr id="45" name="TextBox 70"/>
          <p:cNvSpPr txBox="1">
            <a:spLocks noChangeArrowheads="1"/>
          </p:cNvSpPr>
          <p:nvPr/>
        </p:nvSpPr>
        <p:spPr bwMode="auto">
          <a:xfrm>
            <a:off x="3733800" y="1219200"/>
            <a:ext cx="7724447" cy="43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ea typeface="Adobe Fan Heiti Std B" pitchFamily="34" charset="-128"/>
              </a:rPr>
              <a:t>Motivate, feedback, advice, continuously improve</a:t>
            </a:r>
          </a:p>
        </p:txBody>
      </p:sp>
      <p:sp>
        <p:nvSpPr>
          <p:cNvPr id="20" name="Oval 19"/>
          <p:cNvSpPr/>
          <p:nvPr/>
        </p:nvSpPr>
        <p:spPr>
          <a:xfrm>
            <a:off x="533400" y="965891"/>
            <a:ext cx="534443" cy="5305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  <a:ea typeface="Adobe Fan Heiti Std B" pitchFamily="34" charset="-128"/>
              </a:rPr>
              <a:t>P3</a:t>
            </a:r>
          </a:p>
        </p:txBody>
      </p:sp>
      <p:sp>
        <p:nvSpPr>
          <p:cNvPr id="26" name="TextBox 70"/>
          <p:cNvSpPr txBox="1">
            <a:spLocks noChangeArrowheads="1"/>
          </p:cNvSpPr>
          <p:nvPr/>
        </p:nvSpPr>
        <p:spPr bwMode="auto">
          <a:xfrm>
            <a:off x="3733801" y="3597461"/>
            <a:ext cx="6011268" cy="43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ea typeface="Adobe Fan Heiti Std B" pitchFamily="34" charset="-128"/>
              </a:rPr>
              <a:t>Clear communication, elicit ideas</a:t>
            </a:r>
          </a:p>
        </p:txBody>
      </p:sp>
      <p:sp>
        <p:nvSpPr>
          <p:cNvPr id="27" name="TextBox 70"/>
          <p:cNvSpPr txBox="1">
            <a:spLocks noChangeArrowheads="1"/>
          </p:cNvSpPr>
          <p:nvPr/>
        </p:nvSpPr>
        <p:spPr bwMode="auto">
          <a:xfrm>
            <a:off x="1219200" y="2547316"/>
            <a:ext cx="2435514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08" charset="2"/>
              <a:buNone/>
            </a:pPr>
            <a:r>
              <a:rPr lang="en-US" sz="2400" b="1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itchFamily="34" charset="-128"/>
              </a:rPr>
              <a:t>Problem Solver</a:t>
            </a:r>
          </a:p>
        </p:txBody>
      </p:sp>
      <p:sp>
        <p:nvSpPr>
          <p:cNvPr id="28" name="TextBox 70"/>
          <p:cNvSpPr txBox="1">
            <a:spLocks noChangeArrowheads="1"/>
          </p:cNvSpPr>
          <p:nvPr/>
        </p:nvSpPr>
        <p:spPr bwMode="auto">
          <a:xfrm>
            <a:off x="1219200" y="3081377"/>
            <a:ext cx="1665841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08" charset="2"/>
              <a:buNone/>
            </a:pPr>
            <a:r>
              <a:rPr lang="en-US" sz="2400" b="1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itchFamily="34" charset="-128"/>
              </a:rPr>
              <a:t>Influencer</a:t>
            </a:r>
          </a:p>
        </p:txBody>
      </p:sp>
      <p:sp>
        <p:nvSpPr>
          <p:cNvPr id="29" name="TextBox 70"/>
          <p:cNvSpPr txBox="1">
            <a:spLocks noChangeArrowheads="1"/>
          </p:cNvSpPr>
          <p:nvPr/>
        </p:nvSpPr>
        <p:spPr bwMode="auto">
          <a:xfrm>
            <a:off x="1219200" y="3597461"/>
            <a:ext cx="1638590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08" charset="2"/>
              <a:buNone/>
            </a:pPr>
            <a:r>
              <a:rPr lang="en-US" sz="2400" b="1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itchFamily="34" charset="-128"/>
              </a:rPr>
              <a:t>Facilitator</a:t>
            </a:r>
          </a:p>
        </p:txBody>
      </p:sp>
      <p:sp>
        <p:nvSpPr>
          <p:cNvPr id="30" name="TextBox 70"/>
          <p:cNvSpPr txBox="1">
            <a:spLocks noChangeArrowheads="1"/>
          </p:cNvSpPr>
          <p:nvPr/>
        </p:nvSpPr>
        <p:spPr bwMode="auto">
          <a:xfrm>
            <a:off x="3733800" y="3081377"/>
            <a:ext cx="5371545" cy="43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ea typeface="Adobe Fan Heiti Std B" pitchFamily="34" charset="-128"/>
              </a:rPr>
              <a:t>Sell ideas, broaden perspectives</a:t>
            </a:r>
          </a:p>
        </p:txBody>
      </p:sp>
      <p:sp>
        <p:nvSpPr>
          <p:cNvPr id="31" name="TextBox 70"/>
          <p:cNvSpPr txBox="1">
            <a:spLocks noChangeArrowheads="1"/>
          </p:cNvSpPr>
          <p:nvPr/>
        </p:nvSpPr>
        <p:spPr bwMode="auto">
          <a:xfrm>
            <a:off x="3733800" y="2547316"/>
            <a:ext cx="5371545" cy="43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ea typeface="Adobe Fan Heiti Std B" pitchFamily="34" charset="-128"/>
              </a:rPr>
              <a:t>Root cause, evaluation solutions</a:t>
            </a:r>
          </a:p>
        </p:txBody>
      </p:sp>
      <p:sp>
        <p:nvSpPr>
          <p:cNvPr id="33" name="Oval 32"/>
          <p:cNvSpPr/>
          <p:nvPr/>
        </p:nvSpPr>
        <p:spPr>
          <a:xfrm>
            <a:off x="533400" y="2441294"/>
            <a:ext cx="534443" cy="5305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  <a:ea typeface="Adobe Fan Heiti Std B" pitchFamily="34" charset="-128"/>
              </a:rPr>
              <a:t>P2</a:t>
            </a:r>
          </a:p>
        </p:txBody>
      </p:sp>
      <p:sp>
        <p:nvSpPr>
          <p:cNvPr id="43" name="TextBox 70"/>
          <p:cNvSpPr txBox="1">
            <a:spLocks noChangeArrowheads="1"/>
          </p:cNvSpPr>
          <p:nvPr/>
        </p:nvSpPr>
        <p:spPr bwMode="auto">
          <a:xfrm>
            <a:off x="1219200" y="4295091"/>
            <a:ext cx="1556836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08" charset="2"/>
              <a:buNone/>
            </a:pPr>
            <a:r>
              <a:rPr lang="en-US" sz="2400" b="1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itchFamily="34" charset="-128"/>
              </a:rPr>
              <a:t>Educator</a:t>
            </a:r>
          </a:p>
        </p:txBody>
      </p:sp>
      <p:sp>
        <p:nvSpPr>
          <p:cNvPr id="46" name="TextBox 70"/>
          <p:cNvSpPr txBox="1">
            <a:spLocks noChangeArrowheads="1"/>
          </p:cNvSpPr>
          <p:nvPr/>
        </p:nvSpPr>
        <p:spPr bwMode="auto">
          <a:xfrm>
            <a:off x="3733801" y="5867400"/>
            <a:ext cx="7264360" cy="43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ea typeface="Adobe Fan Heiti Std B" pitchFamily="34" charset="-128"/>
              </a:rPr>
              <a:t>Manage tasks, budgets, schedules, resources</a:t>
            </a:r>
          </a:p>
        </p:txBody>
      </p:sp>
      <p:sp>
        <p:nvSpPr>
          <p:cNvPr id="47" name="TextBox 70"/>
          <p:cNvSpPr txBox="1">
            <a:spLocks noChangeArrowheads="1"/>
          </p:cNvSpPr>
          <p:nvPr/>
        </p:nvSpPr>
        <p:spPr bwMode="auto">
          <a:xfrm>
            <a:off x="1219200" y="4800600"/>
            <a:ext cx="1907895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08" charset="2"/>
              <a:buNone/>
            </a:pPr>
            <a:r>
              <a:rPr lang="en-US" sz="2400" b="1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itchFamily="34" charset="-128"/>
              </a:rPr>
              <a:t>Tech Expert</a:t>
            </a:r>
          </a:p>
        </p:txBody>
      </p:sp>
      <p:sp>
        <p:nvSpPr>
          <p:cNvPr id="48" name="TextBox 70"/>
          <p:cNvSpPr txBox="1">
            <a:spLocks noChangeArrowheads="1"/>
          </p:cNvSpPr>
          <p:nvPr/>
        </p:nvSpPr>
        <p:spPr bwMode="auto">
          <a:xfrm>
            <a:off x="1219200" y="5316684"/>
            <a:ext cx="2087431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08" charset="2"/>
              <a:buNone/>
            </a:pPr>
            <a:r>
              <a:rPr lang="en-US" sz="2400" b="1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itchFamily="34" charset="-128"/>
              </a:rPr>
              <a:t>Implementer</a:t>
            </a:r>
          </a:p>
        </p:txBody>
      </p:sp>
      <p:sp>
        <p:nvSpPr>
          <p:cNvPr id="49" name="TextBox 70"/>
          <p:cNvSpPr txBox="1">
            <a:spLocks noChangeArrowheads="1"/>
          </p:cNvSpPr>
          <p:nvPr/>
        </p:nvSpPr>
        <p:spPr bwMode="auto">
          <a:xfrm>
            <a:off x="1219200" y="5867400"/>
            <a:ext cx="2148345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08" charset="2"/>
              <a:buNone/>
            </a:pPr>
            <a:r>
              <a:rPr lang="en-US" sz="2400" b="1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itchFamily="34" charset="-128"/>
              </a:rPr>
              <a:t>Administrator</a:t>
            </a:r>
          </a:p>
        </p:txBody>
      </p:sp>
      <p:sp>
        <p:nvSpPr>
          <p:cNvPr id="50" name="TextBox 70"/>
          <p:cNvSpPr txBox="1">
            <a:spLocks noChangeArrowheads="1"/>
          </p:cNvSpPr>
          <p:nvPr/>
        </p:nvSpPr>
        <p:spPr bwMode="auto">
          <a:xfrm>
            <a:off x="3733801" y="5316684"/>
            <a:ext cx="7264360" cy="43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ea typeface="Adobe Fan Heiti Std B" pitchFamily="34" charset="-128"/>
              </a:rPr>
              <a:t>Execute responsibilities</a:t>
            </a:r>
          </a:p>
        </p:txBody>
      </p:sp>
      <p:sp>
        <p:nvSpPr>
          <p:cNvPr id="51" name="TextBox 70"/>
          <p:cNvSpPr txBox="1">
            <a:spLocks noChangeArrowheads="1"/>
          </p:cNvSpPr>
          <p:nvPr/>
        </p:nvSpPr>
        <p:spPr bwMode="auto">
          <a:xfrm>
            <a:off x="3733801" y="4800600"/>
            <a:ext cx="7264360" cy="43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ea typeface="Adobe Fan Heiti Std B" pitchFamily="34" charset="-128"/>
              </a:rPr>
              <a:t>Unique skills, solutions, advice</a:t>
            </a:r>
          </a:p>
        </p:txBody>
      </p:sp>
      <p:sp>
        <p:nvSpPr>
          <p:cNvPr id="52" name="TextBox 70"/>
          <p:cNvSpPr txBox="1">
            <a:spLocks noChangeArrowheads="1"/>
          </p:cNvSpPr>
          <p:nvPr/>
        </p:nvSpPr>
        <p:spPr bwMode="auto">
          <a:xfrm>
            <a:off x="3733801" y="4295091"/>
            <a:ext cx="7264360" cy="43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ea typeface="Adobe Fan Heiti Std B" pitchFamily="34" charset="-128"/>
              </a:rPr>
              <a:t>Explore ways of viewing issues</a:t>
            </a:r>
          </a:p>
        </p:txBody>
      </p:sp>
      <p:sp>
        <p:nvSpPr>
          <p:cNvPr id="53" name="Oval 52"/>
          <p:cNvSpPr/>
          <p:nvPr/>
        </p:nvSpPr>
        <p:spPr>
          <a:xfrm>
            <a:off x="533400" y="4270094"/>
            <a:ext cx="534443" cy="5305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  <a:ea typeface="Adobe Fan Heiti Std B" pitchFamily="34" charset="-128"/>
              </a:rPr>
              <a:t>P1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42925" y="965892"/>
            <a:ext cx="10965171" cy="1243909"/>
          </a:xfrm>
          <a:prstGeom prst="round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533400" y="2441295"/>
            <a:ext cx="10965171" cy="1591991"/>
          </a:xfrm>
          <a:prstGeom prst="round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533400" y="4225175"/>
            <a:ext cx="10965171" cy="2159750"/>
          </a:xfrm>
          <a:prstGeom prst="round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9753600" y="4114800"/>
            <a:ext cx="1905000" cy="4572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entury Gothic" panose="020B0502020202020204" pitchFamily="34" charset="0"/>
                <a:ea typeface="Adobe Heiti Std R" pitchFamily="34" charset="-128"/>
              </a:rPr>
              <a:t>I Will Tell You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9525000" y="2362200"/>
            <a:ext cx="2133600" cy="4572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entury Gothic" panose="020B0502020202020204" pitchFamily="34" charset="0"/>
                <a:ea typeface="Adobe Heiti Std R" pitchFamily="34" charset="-128"/>
              </a:rPr>
              <a:t>I Will Guide You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8842248" y="762000"/>
            <a:ext cx="2816352" cy="4572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entury Gothic" panose="020B0502020202020204" pitchFamily="34" charset="0"/>
                <a:ea typeface="Adobe Heiti Std R" pitchFamily="34" charset="-128"/>
              </a:rPr>
              <a:t>Let’s Create Together</a:t>
            </a:r>
          </a:p>
        </p:txBody>
      </p:sp>
      <p:sp>
        <p:nvSpPr>
          <p:cNvPr id="40" name="Date Placeholder 4"/>
          <p:cNvSpPr txBox="1">
            <a:spLocks/>
          </p:cNvSpPr>
          <p:nvPr/>
        </p:nvSpPr>
        <p:spPr>
          <a:xfrm>
            <a:off x="-8965" y="6613525"/>
            <a:ext cx="4267200" cy="244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0" latinLnBrk="0" hangingPunct="0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900" dirty="0">
                <a:latin typeface="Century Gothic" panose="020B0502020202020204" pitchFamily="34" charset="0"/>
              </a:rPr>
              <a:t>© 2017 </a:t>
            </a:r>
            <a:r>
              <a:rPr lang="en-US" sz="900" dirty="0" err="1">
                <a:latin typeface="Century Gothic" panose="020B0502020202020204" pitchFamily="34" charset="0"/>
              </a:rPr>
              <a:t>ClearAction</a:t>
            </a:r>
            <a:r>
              <a:rPr lang="en-US" sz="900" dirty="0">
                <a:latin typeface="Century Gothic" panose="020B0502020202020204" pitchFamily="34" charset="0"/>
              </a:rPr>
              <a:t>. All Rights Reserved.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5700" y="6134641"/>
            <a:ext cx="876300" cy="72607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5052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 txBox="1">
            <a:spLocks/>
          </p:cNvSpPr>
          <p:nvPr/>
        </p:nvSpPr>
        <p:spPr>
          <a:xfrm>
            <a:off x="1939528" y="762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latin typeface="Century Gothic" panose="020B0502020202020204" pitchFamily="34" charset="0"/>
                <a:ea typeface="Adobe Fan Heiti Std B" pitchFamily="34" charset="-128"/>
                <a:cs typeface="Arial" pitchFamily="34" charset="0"/>
              </a:rPr>
              <a:t>Which Partnering Mode is Appropriate?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609599" y="1066800"/>
          <a:ext cx="10744200" cy="5308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0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6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1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54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  <a:ea typeface="Adobe Fan Heiti Std B" pitchFamily="34" charset="-128"/>
                        </a:rPr>
                        <a:t>Partnering Roles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  <a:ea typeface="Adobe Fan Heiti Std B" pitchFamily="34" charset="-128"/>
                        </a:rPr>
                        <a:t>Which</a:t>
                      </a:r>
                      <a:r>
                        <a:rPr lang="en-US" baseline="0" dirty="0">
                          <a:latin typeface="Century Gothic" panose="020B0502020202020204" pitchFamily="34" charset="0"/>
                          <a:ea typeface="Adobe Fan Heiti Std B" pitchFamily="34" charset="-128"/>
                        </a:rPr>
                        <a:t> Clients:</a:t>
                      </a:r>
                      <a:endParaRPr lang="en-US" dirty="0">
                        <a:latin typeface="Century Gothic" panose="020B0502020202020204" pitchFamily="34" charset="0"/>
                        <a:ea typeface="Adobe Fan Heiti Std B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  <a:ea typeface="Adobe Fan Heiti Std B" pitchFamily="34" charset="-128"/>
                        </a:rPr>
                        <a:t>Why: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  <a:ea typeface="Adobe Fan Heiti Std B" pitchFamily="34" charset="-128"/>
                        </a:rPr>
                        <a:t>Circumstances  That Could Change  This: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380">
                <a:tc>
                  <a:txBody>
                    <a:bodyPr/>
                    <a:lstStyle/>
                    <a:p>
                      <a:r>
                        <a:rPr lang="en-US" dirty="0">
                          <a:latin typeface="Century Gothic" panose="020B0502020202020204" pitchFamily="34" charset="0"/>
                          <a:ea typeface="Adobe Fan Heiti Std B" pitchFamily="34" charset="-128"/>
                        </a:rPr>
                        <a:t>Coach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entury Gothic" panose="020B0502020202020204" pitchFamily="34" charset="0"/>
                        <a:ea typeface="Adobe Fan Heiti Std B" pitchFamily="34" charset="-128"/>
                      </a:endParaRPr>
                    </a:p>
                    <a:p>
                      <a:endParaRPr lang="en-US" sz="1400" dirty="0">
                        <a:latin typeface="Century Gothic" panose="020B0502020202020204" pitchFamily="34" charset="0"/>
                        <a:ea typeface="Adobe Fan Heiti Std B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entury Gothic" panose="020B0502020202020204" pitchFamily="34" charset="0"/>
                        <a:ea typeface="Adobe Fan Heiti Std B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entury Gothic" panose="020B0502020202020204" pitchFamily="34" charset="0"/>
                        <a:ea typeface="Adobe Fan Heiti Std B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380">
                <a:tc>
                  <a:txBody>
                    <a:bodyPr/>
                    <a:lstStyle/>
                    <a:p>
                      <a:r>
                        <a:rPr lang="en-US" dirty="0">
                          <a:latin typeface="Century Gothic" panose="020B0502020202020204" pitchFamily="34" charset="0"/>
                          <a:ea typeface="Adobe Fan Heiti Std B" pitchFamily="34" charset="-128"/>
                        </a:rPr>
                        <a:t>Strategist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entury Gothic" panose="020B0502020202020204" pitchFamily="34" charset="0"/>
                        <a:ea typeface="Adobe Fan Heiti Std B" pitchFamily="34" charset="-128"/>
                      </a:endParaRPr>
                    </a:p>
                    <a:p>
                      <a:endParaRPr lang="en-US" sz="1400" dirty="0">
                        <a:latin typeface="Century Gothic" panose="020B0502020202020204" pitchFamily="34" charset="0"/>
                        <a:ea typeface="Adobe Fan Heiti Std B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entury Gothic" panose="020B0502020202020204" pitchFamily="34" charset="0"/>
                        <a:ea typeface="Adobe Fan Heiti Std B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entury Gothic" panose="020B0502020202020204" pitchFamily="34" charset="0"/>
                        <a:ea typeface="Adobe Fan Heiti Std B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380">
                <a:tc>
                  <a:txBody>
                    <a:bodyPr/>
                    <a:lstStyle/>
                    <a:p>
                      <a:r>
                        <a:rPr lang="en-US" dirty="0">
                          <a:latin typeface="Century Gothic" panose="020B0502020202020204" pitchFamily="34" charset="0"/>
                          <a:ea typeface="Adobe Fan Heiti Std B" pitchFamily="34" charset="-128"/>
                        </a:rPr>
                        <a:t>Problem Solver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entury Gothic" panose="020B0502020202020204" pitchFamily="34" charset="0"/>
                        <a:ea typeface="Adobe Fan Heiti Std B" pitchFamily="34" charset="-128"/>
                      </a:endParaRPr>
                    </a:p>
                    <a:p>
                      <a:endParaRPr lang="en-US" sz="1400" dirty="0">
                        <a:latin typeface="Century Gothic" panose="020B0502020202020204" pitchFamily="34" charset="0"/>
                        <a:ea typeface="Adobe Fan Heiti Std B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entury Gothic" panose="020B0502020202020204" pitchFamily="34" charset="0"/>
                        <a:ea typeface="Adobe Fan Heiti Std B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entury Gothic" panose="020B0502020202020204" pitchFamily="34" charset="0"/>
                        <a:ea typeface="Adobe Fan Heiti Std B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380">
                <a:tc>
                  <a:txBody>
                    <a:bodyPr/>
                    <a:lstStyle/>
                    <a:p>
                      <a:r>
                        <a:rPr lang="en-US" dirty="0">
                          <a:latin typeface="Century Gothic" panose="020B0502020202020204" pitchFamily="34" charset="0"/>
                          <a:ea typeface="Adobe Fan Heiti Std B" pitchFamily="34" charset="-128"/>
                        </a:rPr>
                        <a:t>Influencer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entury Gothic" panose="020B0502020202020204" pitchFamily="34" charset="0"/>
                        <a:ea typeface="Adobe Fan Heiti Std B" pitchFamily="34" charset="-128"/>
                      </a:endParaRPr>
                    </a:p>
                    <a:p>
                      <a:endParaRPr lang="en-US" sz="1400" dirty="0">
                        <a:latin typeface="Century Gothic" panose="020B0502020202020204" pitchFamily="34" charset="0"/>
                        <a:ea typeface="Adobe Fan Heiti Std B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entury Gothic" panose="020B0502020202020204" pitchFamily="34" charset="0"/>
                        <a:ea typeface="Adobe Fan Heiti Std B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entury Gothic" panose="020B0502020202020204" pitchFamily="34" charset="0"/>
                        <a:ea typeface="Adobe Fan Heiti Std B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380">
                <a:tc>
                  <a:txBody>
                    <a:bodyPr/>
                    <a:lstStyle/>
                    <a:p>
                      <a:r>
                        <a:rPr lang="en-US" dirty="0">
                          <a:latin typeface="Century Gothic" panose="020B0502020202020204" pitchFamily="34" charset="0"/>
                          <a:ea typeface="Adobe Fan Heiti Std B" pitchFamily="34" charset="-128"/>
                        </a:rPr>
                        <a:t>Facilitator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entury Gothic" panose="020B0502020202020204" pitchFamily="34" charset="0"/>
                        <a:ea typeface="Adobe Fan Heiti Std B" pitchFamily="34" charset="-128"/>
                      </a:endParaRPr>
                    </a:p>
                    <a:p>
                      <a:endParaRPr lang="en-US" sz="1400" dirty="0">
                        <a:latin typeface="Century Gothic" panose="020B0502020202020204" pitchFamily="34" charset="0"/>
                        <a:ea typeface="Adobe Fan Heiti Std B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entury Gothic" panose="020B0502020202020204" pitchFamily="34" charset="0"/>
                        <a:ea typeface="Adobe Fan Heiti Std B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entury Gothic" panose="020B0502020202020204" pitchFamily="34" charset="0"/>
                        <a:ea typeface="Adobe Fan Heiti Std B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0380">
                <a:tc>
                  <a:txBody>
                    <a:bodyPr/>
                    <a:lstStyle/>
                    <a:p>
                      <a:r>
                        <a:rPr lang="en-US" dirty="0">
                          <a:latin typeface="Century Gothic" panose="020B0502020202020204" pitchFamily="34" charset="0"/>
                          <a:ea typeface="Adobe Fan Heiti Std B" pitchFamily="34" charset="-128"/>
                        </a:rPr>
                        <a:t>Educator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entury Gothic" panose="020B0502020202020204" pitchFamily="34" charset="0"/>
                        <a:ea typeface="Adobe Fan Heiti Std B" pitchFamily="34" charset="-128"/>
                      </a:endParaRPr>
                    </a:p>
                    <a:p>
                      <a:endParaRPr lang="en-US" sz="1400" dirty="0">
                        <a:latin typeface="Century Gothic" panose="020B0502020202020204" pitchFamily="34" charset="0"/>
                        <a:ea typeface="Adobe Fan Heiti Std B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entury Gothic" panose="020B0502020202020204" pitchFamily="34" charset="0"/>
                        <a:ea typeface="Adobe Fan Heiti Std B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entury Gothic" panose="020B0502020202020204" pitchFamily="34" charset="0"/>
                        <a:ea typeface="Adobe Fan Heiti Std B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0380">
                <a:tc>
                  <a:txBody>
                    <a:bodyPr/>
                    <a:lstStyle/>
                    <a:p>
                      <a:r>
                        <a:rPr lang="en-US" dirty="0">
                          <a:latin typeface="Century Gothic" panose="020B0502020202020204" pitchFamily="34" charset="0"/>
                          <a:ea typeface="Adobe Fan Heiti Std B" pitchFamily="34" charset="-128"/>
                        </a:rPr>
                        <a:t>Technical</a:t>
                      </a:r>
                      <a:r>
                        <a:rPr lang="en-US" baseline="0" dirty="0">
                          <a:latin typeface="Century Gothic" panose="020B0502020202020204" pitchFamily="34" charset="0"/>
                          <a:ea typeface="Adobe Fan Heiti Std B" pitchFamily="34" charset="-128"/>
                        </a:rPr>
                        <a:t> Expert</a:t>
                      </a:r>
                      <a:endParaRPr lang="en-US" dirty="0">
                        <a:latin typeface="Century Gothic" panose="020B0502020202020204" pitchFamily="34" charset="0"/>
                        <a:ea typeface="Adobe Fan Heiti Std B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entury Gothic" panose="020B0502020202020204" pitchFamily="34" charset="0"/>
                        <a:ea typeface="Adobe Fan Heiti Std B" pitchFamily="34" charset="-128"/>
                      </a:endParaRPr>
                    </a:p>
                    <a:p>
                      <a:endParaRPr lang="en-US" sz="1400" dirty="0">
                        <a:latin typeface="Century Gothic" panose="020B0502020202020204" pitchFamily="34" charset="0"/>
                        <a:ea typeface="Adobe Fan Heiti Std B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entury Gothic" panose="020B0502020202020204" pitchFamily="34" charset="0"/>
                        <a:ea typeface="Adobe Fan Heiti Std B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entury Gothic" panose="020B0502020202020204" pitchFamily="34" charset="0"/>
                        <a:ea typeface="Adobe Fan Heiti Std B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0380">
                <a:tc>
                  <a:txBody>
                    <a:bodyPr/>
                    <a:lstStyle/>
                    <a:p>
                      <a:r>
                        <a:rPr lang="en-US" dirty="0">
                          <a:latin typeface="Century Gothic" panose="020B0502020202020204" pitchFamily="34" charset="0"/>
                          <a:ea typeface="Adobe Fan Heiti Std B" pitchFamily="34" charset="-128"/>
                        </a:rPr>
                        <a:t>Implementer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entury Gothic" panose="020B0502020202020204" pitchFamily="34" charset="0"/>
                        <a:ea typeface="Adobe Fan Heiti Std B" pitchFamily="34" charset="-128"/>
                      </a:endParaRPr>
                    </a:p>
                    <a:p>
                      <a:endParaRPr lang="en-US" sz="1400" dirty="0">
                        <a:latin typeface="Century Gothic" panose="020B0502020202020204" pitchFamily="34" charset="0"/>
                        <a:ea typeface="Adobe Fan Heiti Std B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entury Gothic" panose="020B0502020202020204" pitchFamily="34" charset="0"/>
                        <a:ea typeface="Adobe Fan Heiti Std B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entury Gothic" panose="020B0502020202020204" pitchFamily="34" charset="0"/>
                        <a:ea typeface="Adobe Fan Heiti Std B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0380">
                <a:tc>
                  <a:txBody>
                    <a:bodyPr/>
                    <a:lstStyle/>
                    <a:p>
                      <a:r>
                        <a:rPr lang="en-US" dirty="0">
                          <a:latin typeface="Century Gothic" panose="020B0502020202020204" pitchFamily="34" charset="0"/>
                          <a:ea typeface="Adobe Fan Heiti Std B" pitchFamily="34" charset="-128"/>
                        </a:rPr>
                        <a:t>Administrator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entury Gothic" panose="020B0502020202020204" pitchFamily="34" charset="0"/>
                        <a:ea typeface="Adobe Fan Heiti Std B" pitchFamily="34" charset="-128"/>
                      </a:endParaRPr>
                    </a:p>
                    <a:p>
                      <a:endParaRPr lang="en-US" sz="1400" dirty="0">
                        <a:latin typeface="Century Gothic" panose="020B0502020202020204" pitchFamily="34" charset="0"/>
                        <a:ea typeface="Adobe Fan Heiti Std B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Century Gothic" panose="020B0502020202020204" pitchFamily="34" charset="0"/>
                        <a:ea typeface="Adobe Fan Heiti Std B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entury Gothic" panose="020B0502020202020204" pitchFamily="34" charset="0"/>
                        <a:ea typeface="Adobe Fan Heiti Std B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Date Placeholder 4"/>
          <p:cNvSpPr txBox="1">
            <a:spLocks/>
          </p:cNvSpPr>
          <p:nvPr/>
        </p:nvSpPr>
        <p:spPr>
          <a:xfrm>
            <a:off x="-8965" y="6613525"/>
            <a:ext cx="4267200" cy="244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0" latinLnBrk="0" hangingPunct="0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900" dirty="0">
                <a:latin typeface="Century Gothic" panose="020B0502020202020204" pitchFamily="34" charset="0"/>
              </a:rPr>
              <a:t>© 2017 </a:t>
            </a:r>
            <a:r>
              <a:rPr lang="en-US" sz="900" dirty="0" err="1">
                <a:latin typeface="Century Gothic" panose="020B0502020202020204" pitchFamily="34" charset="0"/>
              </a:rPr>
              <a:t>ClearAction</a:t>
            </a:r>
            <a:r>
              <a:rPr lang="en-US" sz="900" dirty="0">
                <a:latin typeface="Century Gothic" panose="020B0502020202020204" pitchFamily="34" charset="0"/>
              </a:rPr>
              <a:t>. All Rights Reserved.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5700" y="6134641"/>
            <a:ext cx="876300" cy="72607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30340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5700" y="6134641"/>
            <a:ext cx="876300" cy="726077"/>
          </a:xfrm>
          <a:prstGeom prst="rect">
            <a:avLst/>
          </a:prstGeom>
        </p:spPr>
      </p:pic>
      <p:sp>
        <p:nvSpPr>
          <p:cNvPr id="39" name="Rounded Rectangle 38"/>
          <p:cNvSpPr/>
          <p:nvPr/>
        </p:nvSpPr>
        <p:spPr>
          <a:xfrm>
            <a:off x="4114801" y="2441294"/>
            <a:ext cx="7383770" cy="15919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114800" y="965892"/>
            <a:ext cx="7413487" cy="12439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1939528" y="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latin typeface="Century Gothic" panose="020B0502020202020204" pitchFamily="34" charset="0"/>
                <a:ea typeface="Adobe Fan Heiti Std B" pitchFamily="34" charset="-128"/>
                <a:cs typeface="Arial" pitchFamily="34" charset="0"/>
              </a:rPr>
              <a:t>What Do You Need to Learn to Use All 9?</a:t>
            </a:r>
          </a:p>
        </p:txBody>
      </p:sp>
      <p:sp>
        <p:nvSpPr>
          <p:cNvPr id="32" name="TextBox 70"/>
          <p:cNvSpPr txBox="1">
            <a:spLocks noChangeArrowheads="1"/>
          </p:cNvSpPr>
          <p:nvPr/>
        </p:nvSpPr>
        <p:spPr bwMode="auto">
          <a:xfrm>
            <a:off x="1298286" y="1198551"/>
            <a:ext cx="1233030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08" charset="2"/>
              <a:buNone/>
            </a:pPr>
            <a:r>
              <a:rPr lang="en-US" sz="2400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itchFamily="34" charset="-128"/>
              </a:rPr>
              <a:t>Coach</a:t>
            </a:r>
          </a:p>
        </p:txBody>
      </p:sp>
      <p:sp>
        <p:nvSpPr>
          <p:cNvPr id="34" name="TextBox 70"/>
          <p:cNvSpPr txBox="1">
            <a:spLocks noChangeArrowheads="1"/>
          </p:cNvSpPr>
          <p:nvPr/>
        </p:nvSpPr>
        <p:spPr bwMode="auto">
          <a:xfrm>
            <a:off x="1298286" y="1773976"/>
            <a:ext cx="1542410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08" charset="2"/>
              <a:buNone/>
            </a:pPr>
            <a:r>
              <a:rPr lang="en-US" sz="2400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itchFamily="34" charset="-128"/>
              </a:rPr>
              <a:t>Strategist</a:t>
            </a:r>
          </a:p>
        </p:txBody>
      </p:sp>
      <p:sp>
        <p:nvSpPr>
          <p:cNvPr id="20" name="Oval 19"/>
          <p:cNvSpPr/>
          <p:nvPr/>
        </p:nvSpPr>
        <p:spPr>
          <a:xfrm>
            <a:off x="668170" y="965891"/>
            <a:ext cx="534443" cy="5305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  <a:ea typeface="Adobe Fan Heiti Std B" pitchFamily="34" charset="-128"/>
              </a:rPr>
              <a:t>P3</a:t>
            </a:r>
          </a:p>
        </p:txBody>
      </p:sp>
      <p:sp>
        <p:nvSpPr>
          <p:cNvPr id="27" name="TextBox 70"/>
          <p:cNvSpPr txBox="1">
            <a:spLocks noChangeArrowheads="1"/>
          </p:cNvSpPr>
          <p:nvPr/>
        </p:nvSpPr>
        <p:spPr bwMode="auto">
          <a:xfrm>
            <a:off x="1298286" y="2547316"/>
            <a:ext cx="2435514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08" charset="2"/>
              <a:buNone/>
            </a:pPr>
            <a:r>
              <a:rPr lang="en-US" sz="2400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itchFamily="34" charset="-128"/>
              </a:rPr>
              <a:t>Problem Solver</a:t>
            </a:r>
          </a:p>
        </p:txBody>
      </p:sp>
      <p:sp>
        <p:nvSpPr>
          <p:cNvPr id="28" name="TextBox 70"/>
          <p:cNvSpPr txBox="1">
            <a:spLocks noChangeArrowheads="1"/>
          </p:cNvSpPr>
          <p:nvPr/>
        </p:nvSpPr>
        <p:spPr bwMode="auto">
          <a:xfrm>
            <a:off x="1298286" y="3081377"/>
            <a:ext cx="1665841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08" charset="2"/>
              <a:buNone/>
            </a:pPr>
            <a:r>
              <a:rPr lang="en-US" sz="2400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itchFamily="34" charset="-128"/>
              </a:rPr>
              <a:t>Influencer</a:t>
            </a:r>
          </a:p>
        </p:txBody>
      </p:sp>
      <p:sp>
        <p:nvSpPr>
          <p:cNvPr id="29" name="TextBox 70"/>
          <p:cNvSpPr txBox="1">
            <a:spLocks noChangeArrowheads="1"/>
          </p:cNvSpPr>
          <p:nvPr/>
        </p:nvSpPr>
        <p:spPr bwMode="auto">
          <a:xfrm>
            <a:off x="1298286" y="3597461"/>
            <a:ext cx="1638590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08" charset="2"/>
              <a:buNone/>
            </a:pPr>
            <a:r>
              <a:rPr lang="en-US" sz="2400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itchFamily="34" charset="-128"/>
              </a:rPr>
              <a:t>Facilitator</a:t>
            </a:r>
          </a:p>
        </p:txBody>
      </p:sp>
      <p:sp>
        <p:nvSpPr>
          <p:cNvPr id="33" name="Oval 32"/>
          <p:cNvSpPr/>
          <p:nvPr/>
        </p:nvSpPr>
        <p:spPr>
          <a:xfrm>
            <a:off x="668170" y="2441294"/>
            <a:ext cx="534443" cy="5305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  <a:ea typeface="Adobe Fan Heiti Std B" pitchFamily="34" charset="-128"/>
              </a:rPr>
              <a:t>P2</a:t>
            </a:r>
          </a:p>
        </p:txBody>
      </p:sp>
      <p:sp>
        <p:nvSpPr>
          <p:cNvPr id="43" name="TextBox 70"/>
          <p:cNvSpPr txBox="1">
            <a:spLocks noChangeArrowheads="1"/>
          </p:cNvSpPr>
          <p:nvPr/>
        </p:nvSpPr>
        <p:spPr bwMode="auto">
          <a:xfrm>
            <a:off x="1298286" y="4364775"/>
            <a:ext cx="1556836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08" charset="2"/>
              <a:buNone/>
            </a:pPr>
            <a:r>
              <a:rPr lang="en-US" sz="2400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itchFamily="34" charset="-128"/>
              </a:rPr>
              <a:t>Educator</a:t>
            </a:r>
          </a:p>
        </p:txBody>
      </p:sp>
      <p:sp>
        <p:nvSpPr>
          <p:cNvPr id="47" name="TextBox 70"/>
          <p:cNvSpPr txBox="1">
            <a:spLocks noChangeArrowheads="1"/>
          </p:cNvSpPr>
          <p:nvPr/>
        </p:nvSpPr>
        <p:spPr bwMode="auto">
          <a:xfrm>
            <a:off x="1298286" y="4827340"/>
            <a:ext cx="1907895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08" charset="2"/>
              <a:buNone/>
            </a:pPr>
            <a:r>
              <a:rPr lang="en-US" sz="2400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itchFamily="34" charset="-128"/>
              </a:rPr>
              <a:t>Tech Expert</a:t>
            </a:r>
          </a:p>
        </p:txBody>
      </p:sp>
      <p:sp>
        <p:nvSpPr>
          <p:cNvPr id="48" name="TextBox 70"/>
          <p:cNvSpPr txBox="1">
            <a:spLocks noChangeArrowheads="1"/>
          </p:cNvSpPr>
          <p:nvPr/>
        </p:nvSpPr>
        <p:spPr bwMode="auto">
          <a:xfrm>
            <a:off x="1298286" y="5343424"/>
            <a:ext cx="2087431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08" charset="2"/>
              <a:buNone/>
            </a:pPr>
            <a:r>
              <a:rPr lang="en-US" sz="2400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itchFamily="34" charset="-128"/>
              </a:rPr>
              <a:t>Implementer</a:t>
            </a:r>
          </a:p>
        </p:txBody>
      </p:sp>
      <p:sp>
        <p:nvSpPr>
          <p:cNvPr id="49" name="TextBox 70"/>
          <p:cNvSpPr txBox="1">
            <a:spLocks noChangeArrowheads="1"/>
          </p:cNvSpPr>
          <p:nvPr/>
        </p:nvSpPr>
        <p:spPr bwMode="auto">
          <a:xfrm>
            <a:off x="1298286" y="5896169"/>
            <a:ext cx="2148345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08" charset="2"/>
              <a:buNone/>
            </a:pPr>
            <a:r>
              <a:rPr lang="en-US" sz="2400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itchFamily="34" charset="-128"/>
              </a:rPr>
              <a:t>Administrator</a:t>
            </a:r>
          </a:p>
        </p:txBody>
      </p:sp>
      <p:sp>
        <p:nvSpPr>
          <p:cNvPr id="53" name="Oval 52"/>
          <p:cNvSpPr/>
          <p:nvPr/>
        </p:nvSpPr>
        <p:spPr>
          <a:xfrm>
            <a:off x="685800" y="4267200"/>
            <a:ext cx="534443" cy="5305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  <a:ea typeface="Adobe Fan Heiti Std B" pitchFamily="34" charset="-128"/>
              </a:rPr>
              <a:t>P1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85800" y="965892"/>
            <a:ext cx="10812770" cy="1243909"/>
          </a:xfrm>
          <a:prstGeom prst="roundRect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676275" y="2441295"/>
            <a:ext cx="10812770" cy="1591991"/>
          </a:xfrm>
          <a:prstGeom prst="roundRect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76275" y="4264779"/>
            <a:ext cx="10812770" cy="2069346"/>
          </a:xfrm>
          <a:prstGeom prst="roundRect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35" name="TextBox 70"/>
          <p:cNvSpPr txBox="1">
            <a:spLocks noChangeArrowheads="1"/>
          </p:cNvSpPr>
          <p:nvPr/>
        </p:nvSpPr>
        <p:spPr bwMode="auto">
          <a:xfrm>
            <a:off x="4290188" y="1477155"/>
            <a:ext cx="7139812" cy="66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Adobe Fan Heiti Std B" pitchFamily="34" charset="-128"/>
              </a:rPr>
              <a:t>extent to which people feel they can confide in you, </a:t>
            </a:r>
            <a:b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Adobe Fan Heiti Std B" pitchFamily="34" charset="-128"/>
              </a:rPr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Adobe Fan Heiti Std B" pitchFamily="34" charset="-128"/>
              </a:rPr>
              <a:t>&amp; perceive you as discreet &amp; empathetic</a:t>
            </a:r>
          </a:p>
        </p:txBody>
      </p:sp>
      <p:sp>
        <p:nvSpPr>
          <p:cNvPr id="36" name="TextBox 70"/>
          <p:cNvSpPr txBox="1">
            <a:spLocks noChangeArrowheads="1"/>
          </p:cNvSpPr>
          <p:nvPr/>
        </p:nvSpPr>
        <p:spPr bwMode="auto">
          <a:xfrm>
            <a:off x="4667213" y="3148097"/>
            <a:ext cx="6558040" cy="66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Adobe Fan Heiti Std B" pitchFamily="34" charset="-128"/>
              </a:rPr>
              <a:t>extent to which people feel you are focused on </a:t>
            </a:r>
            <a:b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Adobe Fan Heiti Std B" pitchFamily="34" charset="-128"/>
              </a:rPr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Adobe Fan Heiti Std B" pitchFamily="34" charset="-128"/>
              </a:rPr>
              <a:t>them instead of yourself</a:t>
            </a:r>
          </a:p>
        </p:txBody>
      </p:sp>
      <p:sp>
        <p:nvSpPr>
          <p:cNvPr id="37" name="TextBox 70"/>
          <p:cNvSpPr txBox="1">
            <a:spLocks noChangeArrowheads="1"/>
          </p:cNvSpPr>
          <p:nvPr/>
        </p:nvSpPr>
        <p:spPr bwMode="auto">
          <a:xfrm>
            <a:off x="4897644" y="1066801"/>
            <a:ext cx="5998956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08" charset="2"/>
              <a:buNone/>
            </a:pPr>
            <a:r>
              <a:rPr lang="en-US" sz="2400" b="1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itchFamily="34" charset="-128"/>
              </a:rPr>
              <a:t>Increase Your Confide-ability</a:t>
            </a:r>
          </a:p>
        </p:txBody>
      </p:sp>
      <p:sp>
        <p:nvSpPr>
          <p:cNvPr id="38" name="TextBox 70"/>
          <p:cNvSpPr txBox="1">
            <a:spLocks noChangeArrowheads="1"/>
          </p:cNvSpPr>
          <p:nvPr/>
        </p:nvSpPr>
        <p:spPr bwMode="auto">
          <a:xfrm>
            <a:off x="4898563" y="2743201"/>
            <a:ext cx="6286104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08" charset="2"/>
              <a:buNone/>
            </a:pPr>
            <a:r>
              <a:rPr lang="en-US" sz="2400" b="1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itchFamily="34" charset="-128"/>
              </a:rPr>
              <a:t>Increase Your Focus on Others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4114801" y="4267200"/>
            <a:ext cx="7383770" cy="20669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41" name="TextBox 70"/>
          <p:cNvSpPr txBox="1">
            <a:spLocks noChangeArrowheads="1"/>
          </p:cNvSpPr>
          <p:nvPr/>
        </p:nvSpPr>
        <p:spPr bwMode="auto">
          <a:xfrm>
            <a:off x="4667213" y="5126403"/>
            <a:ext cx="6558040" cy="66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Adobe Fan Heiti Std B" pitchFamily="34" charset="-128"/>
              </a:rPr>
              <a:t>extent to which people feel you have expertise &amp; you will do what you say you will do</a:t>
            </a:r>
          </a:p>
        </p:txBody>
      </p:sp>
      <p:sp>
        <p:nvSpPr>
          <p:cNvPr id="42" name="TextBox 70"/>
          <p:cNvSpPr txBox="1">
            <a:spLocks noChangeArrowheads="1"/>
          </p:cNvSpPr>
          <p:nvPr/>
        </p:nvSpPr>
        <p:spPr bwMode="auto">
          <a:xfrm>
            <a:off x="4724400" y="4569107"/>
            <a:ext cx="6553480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08" charset="2"/>
              <a:buNone/>
            </a:pPr>
            <a:r>
              <a:rPr lang="en-US" sz="2400" b="1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itchFamily="34" charset="-128"/>
              </a:rPr>
              <a:t>Increase Your Credibility &amp; Reliability</a:t>
            </a:r>
          </a:p>
        </p:txBody>
      </p:sp>
      <p:sp>
        <p:nvSpPr>
          <p:cNvPr id="44" name="Date Placeholder 4"/>
          <p:cNvSpPr txBox="1">
            <a:spLocks/>
          </p:cNvSpPr>
          <p:nvPr/>
        </p:nvSpPr>
        <p:spPr>
          <a:xfrm>
            <a:off x="-8965" y="6613525"/>
            <a:ext cx="4267200" cy="244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0" latinLnBrk="0" hangingPunct="0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900" dirty="0">
                <a:latin typeface="Century Gothic" panose="020B0502020202020204" pitchFamily="34" charset="0"/>
              </a:rPr>
              <a:t>© 2017 </a:t>
            </a:r>
            <a:r>
              <a:rPr lang="en-US" sz="900" dirty="0" err="1">
                <a:latin typeface="Century Gothic" panose="020B0502020202020204" pitchFamily="34" charset="0"/>
              </a:rPr>
              <a:t>ClearAction</a:t>
            </a:r>
            <a:r>
              <a:rPr lang="en-US" sz="900" dirty="0">
                <a:latin typeface="Century Gothic" panose="020B0502020202020204" pitchFamily="34" charset="0"/>
              </a:rPr>
              <a:t>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427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2" grpId="0" animBg="1"/>
      <p:bldP spid="32" grpId="0"/>
      <p:bldP spid="34" grpId="0"/>
      <p:bldP spid="20" grpId="0" animBg="1"/>
      <p:bldP spid="27" grpId="0"/>
      <p:bldP spid="28" grpId="0"/>
      <p:bldP spid="29" grpId="0"/>
      <p:bldP spid="33" grpId="0" animBg="1"/>
      <p:bldP spid="3" grpId="0" animBg="1"/>
      <p:bldP spid="57" grpId="0" animBg="1"/>
      <p:bldP spid="35" grpId="0"/>
      <p:bldP spid="36" grpId="0"/>
      <p:bldP spid="37" grpId="0"/>
      <p:bldP spid="3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1600200" y="0"/>
            <a:ext cx="8829676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latin typeface="Century Gothic" panose="020B0502020202020204" pitchFamily="34" charset="0"/>
                <a:ea typeface="Adobe Fan Heiti Std B" pitchFamily="34" charset="-128"/>
                <a:cs typeface="Arial" pitchFamily="34" charset="0"/>
              </a:rPr>
              <a:t>Module Review:  Self-Assessment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762000" y="1371600"/>
            <a:ext cx="11192933" cy="46529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+mj-lt"/>
              <a:buAutoNum type="arabicParenR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ea typeface="Adobe Fan Heiti Std B" pitchFamily="34" charset="-128"/>
              </a:rPr>
              <a:t>Trust must be earned, based on shared expectations &amp; predictability.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ea typeface="Adobe Fan Heiti Std B" pitchFamily="34" charset="-128"/>
              </a:rPr>
              <a:t>High-quality listening is the first step toward earning trust.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ea typeface="Adobe Fan Heiti Std B" pitchFamily="34" charset="-128"/>
              </a:rPr>
              <a:t>Credibility, reliability, confide-ability &amp; focus-on-others build trust.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ea typeface="Adobe Fan Heiti Std B" pitchFamily="34" charset="-128"/>
              </a:rPr>
              <a:t>Credibility is about how people experience their interactions with &amp; observations of you, along with your words &amp; credentials.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ea typeface="Adobe Fan Heiti Std B" pitchFamily="34" charset="-128"/>
              </a:rPr>
              <a:t>Reliability is about the actions you take &amp; your predictability.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ea typeface="Adobe Fan Heiti Std B" pitchFamily="34" charset="-128"/>
              </a:rPr>
              <a:t>Confide-ability is about how others perceive us as discreet and empathetic &amp; the extent to which they feel they can confide in us.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ea typeface="Adobe Fan Heiti Std B" pitchFamily="34" charset="-128"/>
              </a:rPr>
              <a:t>Focus on others is the extent to which people feel you are focused on them instead of yourself.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ea typeface="Adobe Fan Heiti Std B" pitchFamily="34" charset="-128"/>
              </a:rPr>
              <a:t>Your top 2 strengths, according to the perceptions of others, say a lot about the types of relationships you are likely to have.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ea typeface="Adobe Fan Heiti Std B" pitchFamily="34" charset="-128"/>
              </a:rPr>
              <a:t>For trust, more value is derived by improving a non-strength.</a:t>
            </a:r>
            <a:endParaRPr lang="en-US" sz="2000" b="1" dirty="0">
              <a:latin typeface="Century Gothic" panose="020B0502020202020204" pitchFamily="34" charset="0"/>
              <a:ea typeface="Adobe Fan Heiti Std B" pitchFamily="34" charset="-128"/>
            </a:endParaRPr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1298734" y="762000"/>
            <a:ext cx="9597866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  <a:ea typeface="Adobe Fan Heiti Std B" pitchFamily="34" charset="-128"/>
              </a:rPr>
              <a:t>Scale:  5 = New to me		3 = Not a habit		1 = Already a habit</a:t>
            </a:r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2594134" y="6324600"/>
            <a:ext cx="7921466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  <a:ea typeface="Adobe Fan Heiti Std B" pitchFamily="34" charset="-128"/>
              </a:rPr>
              <a:t>From your answers above, how will you develop good habits?</a:t>
            </a:r>
          </a:p>
        </p:txBody>
      </p:sp>
      <p:sp>
        <p:nvSpPr>
          <p:cNvPr id="21" name="Subtitle 2"/>
          <p:cNvSpPr txBox="1">
            <a:spLocks/>
          </p:cNvSpPr>
          <p:nvPr/>
        </p:nvSpPr>
        <p:spPr>
          <a:xfrm>
            <a:off x="381000" y="1371600"/>
            <a:ext cx="914400" cy="1981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  <a:ea typeface="Adobe Fan Heiti Std B" pitchFamily="34" charset="-128"/>
              </a:rPr>
              <a:t>__</a:t>
            </a:r>
          </a:p>
          <a:p>
            <a:pPr algn="l"/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  <a:ea typeface="Adobe Fan Heiti Std B" pitchFamily="34" charset="-128"/>
              </a:rPr>
              <a:t>__</a:t>
            </a:r>
          </a:p>
          <a:p>
            <a:pPr algn="l"/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  <a:ea typeface="Adobe Fan Heiti Std B" pitchFamily="34" charset="-128"/>
              </a:rPr>
              <a:t>__</a:t>
            </a:r>
          </a:p>
          <a:p>
            <a:pPr algn="l"/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  <a:ea typeface="Adobe Fan Heiti Std B" pitchFamily="34" charset="-128"/>
              </a:rPr>
              <a:t>__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381000" y="3200400"/>
            <a:ext cx="914400" cy="990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  <a:ea typeface="Adobe Fan Heiti Std B" pitchFamily="34" charset="-128"/>
              </a:rPr>
              <a:t>__</a:t>
            </a:r>
          </a:p>
          <a:p>
            <a:pPr algn="l"/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  <a:ea typeface="Adobe Fan Heiti Std B" pitchFamily="34" charset="-128"/>
              </a:rPr>
              <a:t>__</a:t>
            </a:r>
          </a:p>
          <a:p>
            <a:pPr algn="l"/>
            <a:endParaRPr lang="en-US" sz="2000" dirty="0">
              <a:solidFill>
                <a:srgbClr val="00B050"/>
              </a:solidFill>
              <a:latin typeface="Century Gothic" panose="020B0502020202020204" pitchFamily="34" charset="0"/>
              <a:ea typeface="Adobe Fan Heiti Std B" pitchFamily="34" charset="-128"/>
            </a:endParaRPr>
          </a:p>
          <a:p>
            <a:pPr algn="l"/>
            <a:endParaRPr lang="en-US" sz="2000" dirty="0">
              <a:solidFill>
                <a:srgbClr val="00B050"/>
              </a:solidFill>
              <a:latin typeface="Century Gothic" panose="020B0502020202020204" pitchFamily="34" charset="0"/>
              <a:ea typeface="Adobe Fan Heiti Std B" pitchFamily="34" charset="-128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81000" y="4191000"/>
            <a:ext cx="914400" cy="5889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  <a:ea typeface="Adobe Fan Heiti Std B" pitchFamily="34" charset="-128"/>
              </a:rPr>
              <a:t>__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381000" y="4887118"/>
            <a:ext cx="914400" cy="5889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  <a:ea typeface="Adobe Fan Heiti Std B" pitchFamily="34" charset="-128"/>
              </a:rPr>
              <a:t>__</a:t>
            </a: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381000" y="5549898"/>
            <a:ext cx="914400" cy="5889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  <a:ea typeface="Adobe Fan Heiti Std B" pitchFamily="34" charset="-128"/>
              </a:rPr>
              <a:t>__</a:t>
            </a:r>
          </a:p>
        </p:txBody>
      </p:sp>
      <p:sp>
        <p:nvSpPr>
          <p:cNvPr id="15" name="Date Placeholder 4"/>
          <p:cNvSpPr txBox="1">
            <a:spLocks/>
          </p:cNvSpPr>
          <p:nvPr/>
        </p:nvSpPr>
        <p:spPr>
          <a:xfrm>
            <a:off x="-8965" y="6613525"/>
            <a:ext cx="4267200" cy="244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0" latinLnBrk="0" hangingPunct="0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900" dirty="0">
                <a:latin typeface="Century Gothic" panose="020B0502020202020204" pitchFamily="34" charset="0"/>
              </a:rPr>
              <a:t>© 2017 </a:t>
            </a:r>
            <a:r>
              <a:rPr lang="en-US" sz="900" dirty="0" err="1">
                <a:latin typeface="Century Gothic" panose="020B0502020202020204" pitchFamily="34" charset="0"/>
              </a:rPr>
              <a:t>ClearAction</a:t>
            </a:r>
            <a:r>
              <a:rPr lang="en-US" sz="900" dirty="0">
                <a:latin typeface="Century Gothic" panose="020B0502020202020204" pitchFamily="34" charset="0"/>
              </a:rPr>
              <a:t>. All Rights Reserved.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5700" y="6134641"/>
            <a:ext cx="876300" cy="72607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02919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939528" y="76200"/>
            <a:ext cx="8229600" cy="764616"/>
          </a:xfrm>
        </p:spPr>
        <p:txBody>
          <a:bodyPr>
            <a:noAutofit/>
          </a:bodyPr>
          <a:lstStyle/>
          <a:p>
            <a:r>
              <a:rPr lang="en-US" sz="3000" b="1" dirty="0">
                <a:latin typeface="Century Gothic" panose="020B0502020202020204" pitchFamily="34" charset="0"/>
                <a:ea typeface="Adobe Fan Heiti Std B" pitchFamily="34" charset="-128"/>
                <a:cs typeface="Arial" pitchFamily="34" charset="0"/>
              </a:rPr>
              <a:t>Customer-Focused Communication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676400" y="1275907"/>
            <a:ext cx="7696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Adobe Fan Heiti Std B" pitchFamily="34" charset="-128"/>
              </a:rPr>
              <a:t>Keep your objective in mind during conversations with your customer</a:t>
            </a:r>
            <a:endParaRPr lang="en-US" sz="1600" dirty="0">
              <a:solidFill>
                <a:srgbClr val="002060"/>
              </a:solidFill>
              <a:latin typeface="Century Gothic" panose="020B0502020202020204" pitchFamily="34" charset="0"/>
              <a:ea typeface="Adobe Fan Heiti Std B" pitchFamily="34" charset="-128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85799" y="776261"/>
            <a:ext cx="838200" cy="838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itchFamily="34" charset="-128"/>
              </a:rPr>
              <a:t>1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1601389" y="791695"/>
            <a:ext cx="6469856" cy="87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ea typeface="Adobe Fan Heiti Std B" pitchFamily="34" charset="-128"/>
              </a:rPr>
              <a:t>Manage Your Intended Outcomes</a:t>
            </a:r>
            <a:endParaRPr lang="en-US" sz="2800" dirty="0">
              <a:latin typeface="Century Gothic" panose="020B0502020202020204" pitchFamily="34" charset="0"/>
              <a:ea typeface="Adobe Fan Heiti Std B" pitchFamily="34" charset="-12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76400" y="2210987"/>
            <a:ext cx="7696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Adobe Fan Heiti Std B" pitchFamily="34" charset="-128"/>
              </a:rPr>
              <a:t>Beware of jumping to conclusions</a:t>
            </a:r>
            <a:endParaRPr lang="en-US" sz="1600" dirty="0">
              <a:solidFill>
                <a:srgbClr val="002060"/>
              </a:solidFill>
              <a:latin typeface="Century Gothic" panose="020B0502020202020204" pitchFamily="34" charset="0"/>
              <a:ea typeface="Adobe Fan Heiti Std B" pitchFamily="34" charset="-128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685799" y="1711341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itchFamily="34" charset="-128"/>
              </a:rPr>
              <a:t>2</a:t>
            </a: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601389" y="1726775"/>
            <a:ext cx="6469856" cy="87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ea typeface="Adobe Fan Heiti Std B" pitchFamily="34" charset="-128"/>
              </a:rPr>
              <a:t>Check Your Assumptions</a:t>
            </a:r>
            <a:endParaRPr lang="en-US" sz="2800" dirty="0">
              <a:latin typeface="Century Gothic" panose="020B0502020202020204" pitchFamily="34" charset="0"/>
              <a:ea typeface="Adobe Fan Heiti Std B" pitchFamily="34" charset="-12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76400" y="3180907"/>
            <a:ext cx="7696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Adobe Fan Heiti Std B" pitchFamily="34" charset="-128"/>
              </a:rPr>
              <a:t>Make it easy for customers to share their thoughts</a:t>
            </a:r>
            <a:endParaRPr lang="en-US" sz="1600" dirty="0">
              <a:solidFill>
                <a:srgbClr val="002060"/>
              </a:solidFill>
              <a:latin typeface="Century Gothic" panose="020B0502020202020204" pitchFamily="34" charset="0"/>
              <a:ea typeface="Adobe Fan Heiti Std B" pitchFamily="34" charset="-128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85799" y="2681261"/>
            <a:ext cx="838200" cy="838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itchFamily="34" charset="-128"/>
              </a:rPr>
              <a:t>3</a:t>
            </a:r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1601389" y="2696695"/>
            <a:ext cx="6469856" cy="87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ea typeface="Adobe Fan Heiti Std B" pitchFamily="34" charset="-128"/>
              </a:rPr>
              <a:t>Ask the Right Questions</a:t>
            </a:r>
            <a:endParaRPr lang="en-US" sz="2800" dirty="0">
              <a:latin typeface="Century Gothic" panose="020B0502020202020204" pitchFamily="34" charset="0"/>
              <a:ea typeface="Adobe Fan Heiti Std B" pitchFamily="34" charset="-12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676400" y="4115987"/>
            <a:ext cx="7696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Adobe Fan Heiti Std B" pitchFamily="34" charset="-128"/>
              </a:rPr>
              <a:t>Pay attention to customers’ tone, body language, and underlying message</a:t>
            </a:r>
            <a:endParaRPr lang="en-US" sz="1600" dirty="0">
              <a:solidFill>
                <a:srgbClr val="002060"/>
              </a:solidFill>
              <a:latin typeface="Century Gothic" panose="020B0502020202020204" pitchFamily="34" charset="0"/>
              <a:ea typeface="Adobe Fan Heiti Std B" pitchFamily="34" charset="-128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85799" y="3616341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itchFamily="34" charset="-128"/>
              </a:rPr>
              <a:t>4</a:t>
            </a:r>
          </a:p>
        </p:txBody>
      </p:sp>
      <p:sp>
        <p:nvSpPr>
          <p:cNvPr id="22" name="Subtitle 2"/>
          <p:cNvSpPr txBox="1">
            <a:spLocks/>
          </p:cNvSpPr>
          <p:nvPr/>
        </p:nvSpPr>
        <p:spPr>
          <a:xfrm>
            <a:off x="1601389" y="3631775"/>
            <a:ext cx="6469856" cy="87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ea typeface="Adobe Fan Heiti Std B" pitchFamily="34" charset="-128"/>
              </a:rPr>
              <a:t>Listen Effectively</a:t>
            </a:r>
            <a:endParaRPr lang="en-US" sz="2800" dirty="0">
              <a:latin typeface="Century Gothic" panose="020B0502020202020204" pitchFamily="34" charset="0"/>
              <a:ea typeface="Adobe Fan Heiti Std B" pitchFamily="34" charset="-12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676400" y="5030387"/>
            <a:ext cx="7696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Adobe Fan Heiti Std B" pitchFamily="34" charset="-128"/>
              </a:rPr>
              <a:t>Be perceived as you intend via email or telephone communication</a:t>
            </a:r>
            <a:endParaRPr lang="en-US" sz="1600" dirty="0">
              <a:solidFill>
                <a:srgbClr val="002060"/>
              </a:solidFill>
              <a:latin typeface="Century Gothic" panose="020B0502020202020204" pitchFamily="34" charset="0"/>
              <a:ea typeface="Adobe Fan Heiti Std B" pitchFamily="34" charset="-128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85799" y="4530741"/>
            <a:ext cx="838200" cy="838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itchFamily="34" charset="-128"/>
              </a:rPr>
              <a:t>5</a:t>
            </a:r>
          </a:p>
        </p:txBody>
      </p:sp>
      <p:sp>
        <p:nvSpPr>
          <p:cNvPr id="25" name="Subtitle 2"/>
          <p:cNvSpPr txBox="1">
            <a:spLocks/>
          </p:cNvSpPr>
          <p:nvPr/>
        </p:nvSpPr>
        <p:spPr>
          <a:xfrm>
            <a:off x="1601389" y="4546175"/>
            <a:ext cx="6469856" cy="87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ea typeface="Adobe Fan Heiti Std B" pitchFamily="34" charset="-128"/>
              </a:rPr>
              <a:t>Communicate Accurately Remotely</a:t>
            </a:r>
            <a:endParaRPr lang="en-US" sz="2800" dirty="0">
              <a:latin typeface="Century Gothic" panose="020B0502020202020204" pitchFamily="34" charset="0"/>
              <a:ea typeface="Adobe Fan Heiti Std B" pitchFamily="34" charset="-128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85799" y="5445141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itchFamily="34" charset="-128"/>
              </a:rPr>
              <a:t>6</a:t>
            </a:r>
          </a:p>
        </p:txBody>
      </p:sp>
      <p:sp>
        <p:nvSpPr>
          <p:cNvPr id="28" name="Subtitle 2"/>
          <p:cNvSpPr txBox="1">
            <a:spLocks/>
          </p:cNvSpPr>
          <p:nvPr/>
        </p:nvSpPr>
        <p:spPr>
          <a:xfrm>
            <a:off x="1600200" y="5486400"/>
            <a:ext cx="7237810" cy="87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ea typeface="Adobe Fan Heiti Std B" pitchFamily="34" charset="-128"/>
              </a:rPr>
              <a:t>Advise &amp; Partner through Trust</a:t>
            </a:r>
            <a:endParaRPr lang="en-US" sz="2800" dirty="0">
              <a:latin typeface="Century Gothic" panose="020B0502020202020204" pitchFamily="34" charset="0"/>
              <a:ea typeface="Adobe Fan Heiti Std B" pitchFamily="34" charset="-128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09600" y="457200"/>
            <a:ext cx="11094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Adobe Fan Heiti Std B" pitchFamily="34" charset="-128"/>
              </a:rPr>
              <a:t>Modules:</a:t>
            </a:r>
            <a:endParaRPr lang="en-US" sz="1600" i="1" dirty="0">
              <a:solidFill>
                <a:srgbClr val="002060"/>
              </a:solidFill>
              <a:latin typeface="Century Gothic" panose="020B0502020202020204" pitchFamily="34" charset="0"/>
              <a:ea typeface="Adobe Fan Heiti Std B" pitchFamily="34" charset="-128"/>
            </a:endParaRPr>
          </a:p>
        </p:txBody>
      </p:sp>
      <p:sp>
        <p:nvSpPr>
          <p:cNvPr id="31" name="Date Placeholder 4"/>
          <p:cNvSpPr txBox="1">
            <a:spLocks/>
          </p:cNvSpPr>
          <p:nvPr/>
        </p:nvSpPr>
        <p:spPr>
          <a:xfrm>
            <a:off x="-8965" y="6613525"/>
            <a:ext cx="4267200" cy="244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0" latinLnBrk="0" hangingPunct="0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900" dirty="0">
                <a:latin typeface="Century Gothic" panose="020B0502020202020204" pitchFamily="34" charset="0"/>
              </a:rPr>
              <a:t>© 2017 </a:t>
            </a:r>
            <a:r>
              <a:rPr lang="en-US" sz="900" dirty="0" err="1">
                <a:latin typeface="Century Gothic" panose="020B0502020202020204" pitchFamily="34" charset="0"/>
              </a:rPr>
              <a:t>ClearAction</a:t>
            </a:r>
            <a:r>
              <a:rPr lang="en-US" sz="900" dirty="0">
                <a:latin typeface="Century Gothic" panose="020B0502020202020204" pitchFamily="34" charset="0"/>
              </a:rPr>
              <a:t>. All Rights Reserved.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676400" y="5944787"/>
            <a:ext cx="9982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Adobe Fan Heiti Std B" pitchFamily="34" charset="-128"/>
              </a:rPr>
              <a:t>Achieve your intended outcome while building trust and strengthening the customer relationship</a:t>
            </a:r>
            <a:endParaRPr lang="en-US" sz="1600" dirty="0">
              <a:solidFill>
                <a:srgbClr val="002060"/>
              </a:solidFill>
              <a:latin typeface="Century Gothic" panose="020B0502020202020204" pitchFamily="34" charset="0"/>
              <a:ea typeface="Adobe Fan Heiti Std B" pitchFamily="34" charset="-128"/>
            </a:endParaRPr>
          </a:p>
        </p:txBody>
      </p:sp>
      <p:sp>
        <p:nvSpPr>
          <p:cNvPr id="32" name="Right Arrow 31"/>
          <p:cNvSpPr/>
          <p:nvPr/>
        </p:nvSpPr>
        <p:spPr>
          <a:xfrm rot="10800000">
            <a:off x="8229599" y="5256626"/>
            <a:ext cx="3581401" cy="77743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5700" y="6134641"/>
            <a:ext cx="876300" cy="72607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5184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2000" cy="60960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5494869"/>
            <a:ext cx="12192001" cy="601135"/>
          </a:xfrm>
          <a:prstGeom prst="rect">
            <a:avLst/>
          </a:prstGeo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5786967" y="5494868"/>
            <a:ext cx="4587428" cy="1363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4032" tIns="37016" rIns="74032" bIns="37016" anchor="ctr"/>
          <a:lstStyle>
            <a:lvl1pPr eaLnBrk="0" hangingPunct="0">
              <a:tabLst>
                <a:tab pos="0" algn="l"/>
                <a:tab pos="411163" algn="l"/>
                <a:tab pos="825500" algn="l"/>
                <a:tab pos="1239838" algn="l"/>
                <a:tab pos="1654175" algn="l"/>
                <a:tab pos="2070100" algn="l"/>
                <a:tab pos="2484438" algn="l"/>
                <a:tab pos="2897188" algn="l"/>
                <a:tab pos="3313113" algn="l"/>
                <a:tab pos="3729038" algn="l"/>
                <a:tab pos="4143375" algn="l"/>
                <a:tab pos="4556125" algn="l"/>
                <a:tab pos="4972050" algn="l"/>
                <a:tab pos="5387975" algn="l"/>
                <a:tab pos="5802313" algn="l"/>
                <a:tab pos="6215063" algn="l"/>
                <a:tab pos="6630988" algn="l"/>
                <a:tab pos="7046913" algn="l"/>
                <a:tab pos="7459663" algn="l"/>
                <a:tab pos="7874000" algn="l"/>
                <a:tab pos="8289925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marL="742950" indent="-285750" eaLnBrk="0" hangingPunct="0">
              <a:tabLst>
                <a:tab pos="0" algn="l"/>
                <a:tab pos="411163" algn="l"/>
                <a:tab pos="825500" algn="l"/>
                <a:tab pos="1239838" algn="l"/>
                <a:tab pos="1654175" algn="l"/>
                <a:tab pos="2070100" algn="l"/>
                <a:tab pos="2484438" algn="l"/>
                <a:tab pos="2897188" algn="l"/>
                <a:tab pos="3313113" algn="l"/>
                <a:tab pos="3729038" algn="l"/>
                <a:tab pos="4143375" algn="l"/>
                <a:tab pos="4556125" algn="l"/>
                <a:tab pos="4972050" algn="l"/>
                <a:tab pos="5387975" algn="l"/>
                <a:tab pos="5802313" algn="l"/>
                <a:tab pos="6215063" algn="l"/>
                <a:tab pos="6630988" algn="l"/>
                <a:tab pos="7046913" algn="l"/>
                <a:tab pos="7459663" algn="l"/>
                <a:tab pos="7874000" algn="l"/>
                <a:tab pos="8289925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marL="1143000" indent="-228600" eaLnBrk="0" hangingPunct="0">
              <a:tabLst>
                <a:tab pos="0" algn="l"/>
                <a:tab pos="411163" algn="l"/>
                <a:tab pos="825500" algn="l"/>
                <a:tab pos="1239838" algn="l"/>
                <a:tab pos="1654175" algn="l"/>
                <a:tab pos="2070100" algn="l"/>
                <a:tab pos="2484438" algn="l"/>
                <a:tab pos="2897188" algn="l"/>
                <a:tab pos="3313113" algn="l"/>
                <a:tab pos="3729038" algn="l"/>
                <a:tab pos="4143375" algn="l"/>
                <a:tab pos="4556125" algn="l"/>
                <a:tab pos="4972050" algn="l"/>
                <a:tab pos="5387975" algn="l"/>
                <a:tab pos="5802313" algn="l"/>
                <a:tab pos="6215063" algn="l"/>
                <a:tab pos="6630988" algn="l"/>
                <a:tab pos="7046913" algn="l"/>
                <a:tab pos="7459663" algn="l"/>
                <a:tab pos="7874000" algn="l"/>
                <a:tab pos="8289925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marL="1600200" indent="-228600" eaLnBrk="0" hangingPunct="0">
              <a:tabLst>
                <a:tab pos="0" algn="l"/>
                <a:tab pos="411163" algn="l"/>
                <a:tab pos="825500" algn="l"/>
                <a:tab pos="1239838" algn="l"/>
                <a:tab pos="1654175" algn="l"/>
                <a:tab pos="2070100" algn="l"/>
                <a:tab pos="2484438" algn="l"/>
                <a:tab pos="2897188" algn="l"/>
                <a:tab pos="3313113" algn="l"/>
                <a:tab pos="3729038" algn="l"/>
                <a:tab pos="4143375" algn="l"/>
                <a:tab pos="4556125" algn="l"/>
                <a:tab pos="4972050" algn="l"/>
                <a:tab pos="5387975" algn="l"/>
                <a:tab pos="5802313" algn="l"/>
                <a:tab pos="6215063" algn="l"/>
                <a:tab pos="6630988" algn="l"/>
                <a:tab pos="7046913" algn="l"/>
                <a:tab pos="7459663" algn="l"/>
                <a:tab pos="7874000" algn="l"/>
                <a:tab pos="8289925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marL="2057400" indent="-228600" eaLnBrk="0" hangingPunct="0">
              <a:tabLst>
                <a:tab pos="0" algn="l"/>
                <a:tab pos="411163" algn="l"/>
                <a:tab pos="825500" algn="l"/>
                <a:tab pos="1239838" algn="l"/>
                <a:tab pos="1654175" algn="l"/>
                <a:tab pos="2070100" algn="l"/>
                <a:tab pos="2484438" algn="l"/>
                <a:tab pos="2897188" algn="l"/>
                <a:tab pos="3313113" algn="l"/>
                <a:tab pos="3729038" algn="l"/>
                <a:tab pos="4143375" algn="l"/>
                <a:tab pos="4556125" algn="l"/>
                <a:tab pos="4972050" algn="l"/>
                <a:tab pos="5387975" algn="l"/>
                <a:tab pos="5802313" algn="l"/>
                <a:tab pos="6215063" algn="l"/>
                <a:tab pos="6630988" algn="l"/>
                <a:tab pos="7046913" algn="l"/>
                <a:tab pos="7459663" algn="l"/>
                <a:tab pos="7874000" algn="l"/>
                <a:tab pos="8289925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1163" algn="l"/>
                <a:tab pos="825500" algn="l"/>
                <a:tab pos="1239838" algn="l"/>
                <a:tab pos="1654175" algn="l"/>
                <a:tab pos="2070100" algn="l"/>
                <a:tab pos="2484438" algn="l"/>
                <a:tab pos="2897188" algn="l"/>
                <a:tab pos="3313113" algn="l"/>
                <a:tab pos="3729038" algn="l"/>
                <a:tab pos="4143375" algn="l"/>
                <a:tab pos="4556125" algn="l"/>
                <a:tab pos="4972050" algn="l"/>
                <a:tab pos="5387975" algn="l"/>
                <a:tab pos="5802313" algn="l"/>
                <a:tab pos="6215063" algn="l"/>
                <a:tab pos="6630988" algn="l"/>
                <a:tab pos="7046913" algn="l"/>
                <a:tab pos="7459663" algn="l"/>
                <a:tab pos="7874000" algn="l"/>
                <a:tab pos="8289925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1163" algn="l"/>
                <a:tab pos="825500" algn="l"/>
                <a:tab pos="1239838" algn="l"/>
                <a:tab pos="1654175" algn="l"/>
                <a:tab pos="2070100" algn="l"/>
                <a:tab pos="2484438" algn="l"/>
                <a:tab pos="2897188" algn="l"/>
                <a:tab pos="3313113" algn="l"/>
                <a:tab pos="3729038" algn="l"/>
                <a:tab pos="4143375" algn="l"/>
                <a:tab pos="4556125" algn="l"/>
                <a:tab pos="4972050" algn="l"/>
                <a:tab pos="5387975" algn="l"/>
                <a:tab pos="5802313" algn="l"/>
                <a:tab pos="6215063" algn="l"/>
                <a:tab pos="6630988" algn="l"/>
                <a:tab pos="7046913" algn="l"/>
                <a:tab pos="7459663" algn="l"/>
                <a:tab pos="7874000" algn="l"/>
                <a:tab pos="8289925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1163" algn="l"/>
                <a:tab pos="825500" algn="l"/>
                <a:tab pos="1239838" algn="l"/>
                <a:tab pos="1654175" algn="l"/>
                <a:tab pos="2070100" algn="l"/>
                <a:tab pos="2484438" algn="l"/>
                <a:tab pos="2897188" algn="l"/>
                <a:tab pos="3313113" algn="l"/>
                <a:tab pos="3729038" algn="l"/>
                <a:tab pos="4143375" algn="l"/>
                <a:tab pos="4556125" algn="l"/>
                <a:tab pos="4972050" algn="l"/>
                <a:tab pos="5387975" algn="l"/>
                <a:tab pos="5802313" algn="l"/>
                <a:tab pos="6215063" algn="l"/>
                <a:tab pos="6630988" algn="l"/>
                <a:tab pos="7046913" algn="l"/>
                <a:tab pos="7459663" algn="l"/>
                <a:tab pos="7874000" algn="l"/>
                <a:tab pos="8289925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1163" algn="l"/>
                <a:tab pos="825500" algn="l"/>
                <a:tab pos="1239838" algn="l"/>
                <a:tab pos="1654175" algn="l"/>
                <a:tab pos="2070100" algn="l"/>
                <a:tab pos="2484438" algn="l"/>
                <a:tab pos="2897188" algn="l"/>
                <a:tab pos="3313113" algn="l"/>
                <a:tab pos="3729038" algn="l"/>
                <a:tab pos="4143375" algn="l"/>
                <a:tab pos="4556125" algn="l"/>
                <a:tab pos="4972050" algn="l"/>
                <a:tab pos="5387975" algn="l"/>
                <a:tab pos="5802313" algn="l"/>
                <a:tab pos="6215063" algn="l"/>
                <a:tab pos="6630988" algn="l"/>
                <a:tab pos="7046913" algn="l"/>
                <a:tab pos="7459663" algn="l"/>
                <a:tab pos="7874000" algn="l"/>
                <a:tab pos="8289925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>
              <a:lnSpc>
                <a:spcPct val="93000"/>
              </a:lnSpc>
              <a:spcBef>
                <a:spcPts val="1179"/>
              </a:spcBef>
              <a:buSzPct val="45000"/>
            </a:pPr>
            <a:r>
              <a:rPr lang="en-US" sz="2000" dirty="0" err="1">
                <a:solidFill>
                  <a:srgbClr val="002060"/>
                </a:solidFill>
                <a:latin typeface="Century Gothic" panose="020B0502020202020204" pitchFamily="34" charset="0"/>
                <a:ea typeface="Adobe Fan Heiti Std B" pitchFamily="34" charset="-128"/>
                <a:cs typeface="Arial" pitchFamily="34" charset="0"/>
              </a:rPr>
              <a:t>ClearAction.com</a:t>
            </a:r>
            <a:endParaRPr lang="en-US" sz="2000" dirty="0">
              <a:solidFill>
                <a:srgbClr val="002060"/>
              </a:solidFill>
              <a:latin typeface="Century Gothic" panose="020B0502020202020204" pitchFamily="34" charset="0"/>
              <a:ea typeface="Adobe Fan Heiti Std B" pitchFamily="34" charset="-128"/>
              <a:cs typeface="Arial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28602" y="802634"/>
            <a:ext cx="11573932" cy="3540765"/>
          </a:xfrm>
          <a:prstGeom prst="round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ubtitle 2"/>
          <p:cNvSpPr txBox="1">
            <a:spLocks/>
          </p:cNvSpPr>
          <p:nvPr/>
        </p:nvSpPr>
        <p:spPr>
          <a:xfrm>
            <a:off x="76201" y="947278"/>
            <a:ext cx="12039600" cy="32437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ea typeface="Adobe Fan Heiti Std B" pitchFamily="34" charset="-128"/>
              </a:rPr>
              <a:t>You have completed the </a:t>
            </a:r>
            <a:b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ea typeface="Adobe Fan Heiti Std B" pitchFamily="34" charset="-128"/>
              </a:rPr>
            </a:b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ea typeface="Adobe Fan Heiti Std B" pitchFamily="34" charset="-128"/>
              </a:rPr>
              <a:t>Customer-Focused Communication course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en-US" sz="2400" b="1" dirty="0">
              <a:solidFill>
                <a:schemeClr val="bg1"/>
              </a:solidFill>
              <a:latin typeface="Century Gothic" panose="020B0502020202020204" pitchFamily="34" charset="0"/>
              <a:ea typeface="Adobe Fan Heiti Std B" pitchFamily="34" charset="-128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  <a:ea typeface="Adobe Fan Heiti Std B" pitchFamily="34" charset="-128"/>
              </a:rPr>
              <a:t>Keep practicing the skills you explored in this course</a:t>
            </a:r>
            <a:b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  <a:ea typeface="Adobe Fan Heiti Std B" pitchFamily="34" charset="-128"/>
              </a:rPr>
            </a:br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  <a:ea typeface="Adobe Fan Heiti Std B" pitchFamily="34" charset="-128"/>
              </a:rPr>
              <a:t>to strengthen your customer relationships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5445191"/>
            <a:ext cx="3119968" cy="146248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6038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2000" cy="60960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5494869"/>
            <a:ext cx="12192001" cy="601135"/>
          </a:xfrm>
          <a:prstGeom prst="rect">
            <a:avLst/>
          </a:prstGeo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5786967" y="5494868"/>
            <a:ext cx="4587428" cy="1363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4032" tIns="37016" rIns="74032" bIns="37016" anchor="ctr"/>
          <a:lstStyle>
            <a:lvl1pPr eaLnBrk="0" hangingPunct="0">
              <a:tabLst>
                <a:tab pos="0" algn="l"/>
                <a:tab pos="411163" algn="l"/>
                <a:tab pos="825500" algn="l"/>
                <a:tab pos="1239838" algn="l"/>
                <a:tab pos="1654175" algn="l"/>
                <a:tab pos="2070100" algn="l"/>
                <a:tab pos="2484438" algn="l"/>
                <a:tab pos="2897188" algn="l"/>
                <a:tab pos="3313113" algn="l"/>
                <a:tab pos="3729038" algn="l"/>
                <a:tab pos="4143375" algn="l"/>
                <a:tab pos="4556125" algn="l"/>
                <a:tab pos="4972050" algn="l"/>
                <a:tab pos="5387975" algn="l"/>
                <a:tab pos="5802313" algn="l"/>
                <a:tab pos="6215063" algn="l"/>
                <a:tab pos="6630988" algn="l"/>
                <a:tab pos="7046913" algn="l"/>
                <a:tab pos="7459663" algn="l"/>
                <a:tab pos="7874000" algn="l"/>
                <a:tab pos="8289925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marL="742950" indent="-285750" eaLnBrk="0" hangingPunct="0">
              <a:tabLst>
                <a:tab pos="0" algn="l"/>
                <a:tab pos="411163" algn="l"/>
                <a:tab pos="825500" algn="l"/>
                <a:tab pos="1239838" algn="l"/>
                <a:tab pos="1654175" algn="l"/>
                <a:tab pos="2070100" algn="l"/>
                <a:tab pos="2484438" algn="l"/>
                <a:tab pos="2897188" algn="l"/>
                <a:tab pos="3313113" algn="l"/>
                <a:tab pos="3729038" algn="l"/>
                <a:tab pos="4143375" algn="l"/>
                <a:tab pos="4556125" algn="l"/>
                <a:tab pos="4972050" algn="l"/>
                <a:tab pos="5387975" algn="l"/>
                <a:tab pos="5802313" algn="l"/>
                <a:tab pos="6215063" algn="l"/>
                <a:tab pos="6630988" algn="l"/>
                <a:tab pos="7046913" algn="l"/>
                <a:tab pos="7459663" algn="l"/>
                <a:tab pos="7874000" algn="l"/>
                <a:tab pos="8289925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marL="1143000" indent="-228600" eaLnBrk="0" hangingPunct="0">
              <a:tabLst>
                <a:tab pos="0" algn="l"/>
                <a:tab pos="411163" algn="l"/>
                <a:tab pos="825500" algn="l"/>
                <a:tab pos="1239838" algn="l"/>
                <a:tab pos="1654175" algn="l"/>
                <a:tab pos="2070100" algn="l"/>
                <a:tab pos="2484438" algn="l"/>
                <a:tab pos="2897188" algn="l"/>
                <a:tab pos="3313113" algn="l"/>
                <a:tab pos="3729038" algn="l"/>
                <a:tab pos="4143375" algn="l"/>
                <a:tab pos="4556125" algn="l"/>
                <a:tab pos="4972050" algn="l"/>
                <a:tab pos="5387975" algn="l"/>
                <a:tab pos="5802313" algn="l"/>
                <a:tab pos="6215063" algn="l"/>
                <a:tab pos="6630988" algn="l"/>
                <a:tab pos="7046913" algn="l"/>
                <a:tab pos="7459663" algn="l"/>
                <a:tab pos="7874000" algn="l"/>
                <a:tab pos="8289925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marL="1600200" indent="-228600" eaLnBrk="0" hangingPunct="0">
              <a:tabLst>
                <a:tab pos="0" algn="l"/>
                <a:tab pos="411163" algn="l"/>
                <a:tab pos="825500" algn="l"/>
                <a:tab pos="1239838" algn="l"/>
                <a:tab pos="1654175" algn="l"/>
                <a:tab pos="2070100" algn="l"/>
                <a:tab pos="2484438" algn="l"/>
                <a:tab pos="2897188" algn="l"/>
                <a:tab pos="3313113" algn="l"/>
                <a:tab pos="3729038" algn="l"/>
                <a:tab pos="4143375" algn="l"/>
                <a:tab pos="4556125" algn="l"/>
                <a:tab pos="4972050" algn="l"/>
                <a:tab pos="5387975" algn="l"/>
                <a:tab pos="5802313" algn="l"/>
                <a:tab pos="6215063" algn="l"/>
                <a:tab pos="6630988" algn="l"/>
                <a:tab pos="7046913" algn="l"/>
                <a:tab pos="7459663" algn="l"/>
                <a:tab pos="7874000" algn="l"/>
                <a:tab pos="8289925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marL="2057400" indent="-228600" eaLnBrk="0" hangingPunct="0">
              <a:tabLst>
                <a:tab pos="0" algn="l"/>
                <a:tab pos="411163" algn="l"/>
                <a:tab pos="825500" algn="l"/>
                <a:tab pos="1239838" algn="l"/>
                <a:tab pos="1654175" algn="l"/>
                <a:tab pos="2070100" algn="l"/>
                <a:tab pos="2484438" algn="l"/>
                <a:tab pos="2897188" algn="l"/>
                <a:tab pos="3313113" algn="l"/>
                <a:tab pos="3729038" algn="l"/>
                <a:tab pos="4143375" algn="l"/>
                <a:tab pos="4556125" algn="l"/>
                <a:tab pos="4972050" algn="l"/>
                <a:tab pos="5387975" algn="l"/>
                <a:tab pos="5802313" algn="l"/>
                <a:tab pos="6215063" algn="l"/>
                <a:tab pos="6630988" algn="l"/>
                <a:tab pos="7046913" algn="l"/>
                <a:tab pos="7459663" algn="l"/>
                <a:tab pos="7874000" algn="l"/>
                <a:tab pos="8289925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1163" algn="l"/>
                <a:tab pos="825500" algn="l"/>
                <a:tab pos="1239838" algn="l"/>
                <a:tab pos="1654175" algn="l"/>
                <a:tab pos="2070100" algn="l"/>
                <a:tab pos="2484438" algn="l"/>
                <a:tab pos="2897188" algn="l"/>
                <a:tab pos="3313113" algn="l"/>
                <a:tab pos="3729038" algn="l"/>
                <a:tab pos="4143375" algn="l"/>
                <a:tab pos="4556125" algn="l"/>
                <a:tab pos="4972050" algn="l"/>
                <a:tab pos="5387975" algn="l"/>
                <a:tab pos="5802313" algn="l"/>
                <a:tab pos="6215063" algn="l"/>
                <a:tab pos="6630988" algn="l"/>
                <a:tab pos="7046913" algn="l"/>
                <a:tab pos="7459663" algn="l"/>
                <a:tab pos="7874000" algn="l"/>
                <a:tab pos="8289925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1163" algn="l"/>
                <a:tab pos="825500" algn="l"/>
                <a:tab pos="1239838" algn="l"/>
                <a:tab pos="1654175" algn="l"/>
                <a:tab pos="2070100" algn="l"/>
                <a:tab pos="2484438" algn="l"/>
                <a:tab pos="2897188" algn="l"/>
                <a:tab pos="3313113" algn="l"/>
                <a:tab pos="3729038" algn="l"/>
                <a:tab pos="4143375" algn="l"/>
                <a:tab pos="4556125" algn="l"/>
                <a:tab pos="4972050" algn="l"/>
                <a:tab pos="5387975" algn="l"/>
                <a:tab pos="5802313" algn="l"/>
                <a:tab pos="6215063" algn="l"/>
                <a:tab pos="6630988" algn="l"/>
                <a:tab pos="7046913" algn="l"/>
                <a:tab pos="7459663" algn="l"/>
                <a:tab pos="7874000" algn="l"/>
                <a:tab pos="8289925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1163" algn="l"/>
                <a:tab pos="825500" algn="l"/>
                <a:tab pos="1239838" algn="l"/>
                <a:tab pos="1654175" algn="l"/>
                <a:tab pos="2070100" algn="l"/>
                <a:tab pos="2484438" algn="l"/>
                <a:tab pos="2897188" algn="l"/>
                <a:tab pos="3313113" algn="l"/>
                <a:tab pos="3729038" algn="l"/>
                <a:tab pos="4143375" algn="l"/>
                <a:tab pos="4556125" algn="l"/>
                <a:tab pos="4972050" algn="l"/>
                <a:tab pos="5387975" algn="l"/>
                <a:tab pos="5802313" algn="l"/>
                <a:tab pos="6215063" algn="l"/>
                <a:tab pos="6630988" algn="l"/>
                <a:tab pos="7046913" algn="l"/>
                <a:tab pos="7459663" algn="l"/>
                <a:tab pos="7874000" algn="l"/>
                <a:tab pos="8289925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1163" algn="l"/>
                <a:tab pos="825500" algn="l"/>
                <a:tab pos="1239838" algn="l"/>
                <a:tab pos="1654175" algn="l"/>
                <a:tab pos="2070100" algn="l"/>
                <a:tab pos="2484438" algn="l"/>
                <a:tab pos="2897188" algn="l"/>
                <a:tab pos="3313113" algn="l"/>
                <a:tab pos="3729038" algn="l"/>
                <a:tab pos="4143375" algn="l"/>
                <a:tab pos="4556125" algn="l"/>
                <a:tab pos="4972050" algn="l"/>
                <a:tab pos="5387975" algn="l"/>
                <a:tab pos="5802313" algn="l"/>
                <a:tab pos="6215063" algn="l"/>
                <a:tab pos="6630988" algn="l"/>
                <a:tab pos="7046913" algn="l"/>
                <a:tab pos="7459663" algn="l"/>
                <a:tab pos="7874000" algn="l"/>
                <a:tab pos="8289925" algn="l"/>
              </a:tabLs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>
              <a:lnSpc>
                <a:spcPct val="93000"/>
              </a:lnSpc>
              <a:spcBef>
                <a:spcPts val="1179"/>
              </a:spcBef>
              <a:buSzPct val="45000"/>
            </a:pPr>
            <a:r>
              <a:rPr lang="en-US" sz="2000" dirty="0" err="1">
                <a:solidFill>
                  <a:srgbClr val="002060"/>
                </a:solidFill>
                <a:latin typeface="Century Gothic" panose="020B0502020202020204" pitchFamily="34" charset="0"/>
                <a:ea typeface="Adobe Fan Heiti Std B" pitchFamily="34" charset="-128"/>
                <a:cs typeface="Arial" pitchFamily="34" charset="0"/>
              </a:rPr>
              <a:t>ClearAction.com</a:t>
            </a:r>
            <a:endParaRPr lang="en-US" sz="2000" dirty="0">
              <a:solidFill>
                <a:srgbClr val="002060"/>
              </a:solidFill>
              <a:latin typeface="Century Gothic" panose="020B0502020202020204" pitchFamily="34" charset="0"/>
              <a:ea typeface="Adobe Fan Heiti Std B" pitchFamily="34" charset="-128"/>
              <a:cs typeface="Arial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28602" y="802635"/>
            <a:ext cx="11573932" cy="3200064"/>
          </a:xfrm>
          <a:prstGeom prst="roundRect">
            <a:avLst/>
          </a:prstGeom>
          <a:solidFill>
            <a:srgbClr val="95B3D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2260313" y="844945"/>
            <a:ext cx="9381356" cy="2666720"/>
          </a:xfrm>
          <a:prstGeom prst="rect">
            <a:avLst/>
          </a:prstGeom>
        </p:spPr>
        <p:txBody>
          <a:bodyPr vert="horz" lIns="91431" tIns="45715" rIns="91431" bIns="45715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799" dirty="0">
              <a:solidFill>
                <a:schemeClr val="bg1"/>
              </a:solidFill>
              <a:latin typeface="Arial Narrow" panose="020B0606020202030204" pitchFamily="34" charset="0"/>
              <a:ea typeface="Adobe Fan Heiti Std B" pitchFamily="34" charset="-128"/>
            </a:endParaRPr>
          </a:p>
          <a:p>
            <a:pPr algn="l"/>
            <a:r>
              <a:rPr lang="en-US" sz="3600" b="1" dirty="0">
                <a:solidFill>
                  <a:schemeClr val="bg1"/>
                </a:solidFill>
                <a:latin typeface="Arial Narrow" panose="020B0606020202030204" pitchFamily="34" charset="0"/>
                <a:ea typeface="Adobe Fan Heiti Std B" pitchFamily="34" charset="-128"/>
              </a:rPr>
              <a:t>Lynn Hunsaker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Adobe Fan Heiti Std B" pitchFamily="34" charset="-128"/>
              </a:rPr>
              <a:t>      </a:t>
            </a:r>
            <a:r>
              <a:rPr lang="en-US" sz="2400" dirty="0">
                <a:solidFill>
                  <a:schemeClr val="bg1"/>
                </a:solidFill>
                <a:latin typeface="Arial Narrow" panose="020B0606020202030204" pitchFamily="34" charset="0"/>
                <a:ea typeface="Adobe Fan Heiti Std B" pitchFamily="34" charset="-128"/>
              </a:rPr>
              <a:t>ClearAction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  <a:latin typeface="Arial Narrow" panose="020B0606020202030204" pitchFamily="34" charset="0"/>
                <a:ea typeface="Adobe Fan Heiti Std B" pitchFamily="34" charset="-128"/>
              </a:rPr>
              <a:t>        company/</a:t>
            </a:r>
            <a:r>
              <a:rPr lang="en-US" sz="2400" dirty="0" err="1">
                <a:solidFill>
                  <a:schemeClr val="bg1"/>
                </a:solidFill>
                <a:latin typeface="Arial Narrow" panose="020B0606020202030204" pitchFamily="34" charset="0"/>
                <a:ea typeface="Adobe Fan Heiti Std B" pitchFamily="34" charset="-128"/>
              </a:rPr>
              <a:t>clearactioncontinuum</a:t>
            </a:r>
            <a:endParaRPr lang="en-US" sz="2400" dirty="0">
              <a:solidFill>
                <a:schemeClr val="bg1"/>
              </a:solidFill>
              <a:latin typeface="Arial Narrow" panose="020B0606020202030204" pitchFamily="34" charset="0"/>
              <a:ea typeface="Adobe Fan Heiti Std B" pitchFamily="34" charset="-128"/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  <a:latin typeface="Arial Narrow" panose="020B0606020202030204" pitchFamily="34" charset="0"/>
                <a:ea typeface="Adobe Fan Heiti Std B" pitchFamily="34" charset="-128"/>
              </a:rPr>
              <a:t>       +</a:t>
            </a:r>
            <a:r>
              <a:rPr lang="en-US" sz="2400" dirty="0" err="1">
                <a:solidFill>
                  <a:schemeClr val="bg1"/>
                </a:solidFill>
                <a:latin typeface="Arial Narrow" panose="020B0606020202030204" pitchFamily="34" charset="0"/>
                <a:ea typeface="Adobe Fan Heiti Std B" pitchFamily="34" charset="-128"/>
              </a:rPr>
              <a:t>ClearActionCXO</a:t>
            </a:r>
            <a:endParaRPr lang="en-US" sz="2400" dirty="0">
              <a:solidFill>
                <a:schemeClr val="bg1"/>
              </a:solidFill>
              <a:latin typeface="Arial Narrow" panose="020B0606020202030204" pitchFamily="34" charset="0"/>
              <a:ea typeface="Adobe Fan Heiti Std B" pitchFamily="34" charset="-128"/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  <a:latin typeface="Arial Narrow" panose="020B0606020202030204" pitchFamily="34" charset="0"/>
                <a:ea typeface="Adobe Fan Heiti Std B" pitchFamily="34" charset="-128"/>
              </a:rPr>
              <a:t>        </a:t>
            </a:r>
            <a:r>
              <a:rPr lang="en-US" sz="2400" dirty="0" err="1">
                <a:solidFill>
                  <a:schemeClr val="bg1"/>
                </a:solidFill>
                <a:latin typeface="Arial Narrow" panose="020B0606020202030204" pitchFamily="34" charset="0"/>
                <a:ea typeface="Adobe Fan Heiti Std B" pitchFamily="34" charset="-128"/>
              </a:rPr>
              <a:t>ClearAction</a:t>
            </a:r>
            <a:r>
              <a:rPr lang="en-US" sz="2400" dirty="0">
                <a:solidFill>
                  <a:schemeClr val="bg1"/>
                </a:solidFill>
                <a:latin typeface="Arial Narrow" panose="020B0606020202030204" pitchFamily="34" charset="0"/>
                <a:ea typeface="Adobe Fan Heiti Std B" pitchFamily="34" charset="-128"/>
              </a:rPr>
              <a:t> Continuum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97" y="1224852"/>
            <a:ext cx="1458515" cy="218153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875" y="3106873"/>
            <a:ext cx="304800" cy="27622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947" y="2362902"/>
            <a:ext cx="304800" cy="27622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176" y="1983030"/>
            <a:ext cx="304800" cy="2762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98177" y="2725803"/>
            <a:ext cx="290231" cy="304743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6571963" y="1112552"/>
            <a:ext cx="4830792" cy="263105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216673" y="1419419"/>
            <a:ext cx="3550972" cy="14305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3000"/>
              </a:lnSpc>
              <a:spcBef>
                <a:spcPts val="1179"/>
              </a:spcBef>
              <a:buSzPct val="45000"/>
            </a:pPr>
            <a:r>
              <a:rPr lang="en-US" sz="2400" dirty="0">
                <a:solidFill>
                  <a:schemeClr val="bg1"/>
                </a:solidFill>
                <a:latin typeface="Arial Narrow" panose="020B0606020202030204" pitchFamily="34" charset="0"/>
                <a:ea typeface="Adobe Fan Heiti Std B" pitchFamily="34" charset="-128"/>
              </a:rPr>
              <a:t>Contact:</a:t>
            </a:r>
            <a:endParaRPr lang="en-US" sz="2400" dirty="0">
              <a:solidFill>
                <a:schemeClr val="bg1"/>
              </a:solidFill>
              <a:latin typeface="Arial Narrow" panose="020B0606020202030204" pitchFamily="34" charset="0"/>
              <a:ea typeface="Adobe Fan Heiti Std B" pitchFamily="34" charset="-128"/>
              <a:cs typeface="Arial" pitchFamily="34" charset="0"/>
            </a:endParaRPr>
          </a:p>
          <a:p>
            <a:pPr algn="ctr">
              <a:lnSpc>
                <a:spcPct val="93000"/>
              </a:lnSpc>
              <a:spcBef>
                <a:spcPts val="1179"/>
              </a:spcBef>
              <a:buSzPct val="45000"/>
            </a:pPr>
            <a:r>
              <a:rPr lang="en-US" sz="2400" dirty="0">
                <a:solidFill>
                  <a:schemeClr val="bg1"/>
                </a:solidFill>
                <a:latin typeface="Arial Narrow" panose="020B0606020202030204" pitchFamily="34" charset="0"/>
                <a:ea typeface="Adobe Fan Heiti Std B" pitchFamily="34" charset="-128"/>
                <a:cs typeface="Arial" pitchFamily="34" charset="0"/>
              </a:rPr>
              <a:t>tel +1 408 687 9700</a:t>
            </a:r>
          </a:p>
          <a:p>
            <a:pPr algn="ctr">
              <a:lnSpc>
                <a:spcPct val="93000"/>
              </a:lnSpc>
              <a:spcBef>
                <a:spcPts val="1179"/>
              </a:spcBef>
              <a:buSzPct val="45000"/>
            </a:pPr>
            <a:r>
              <a:rPr lang="en-US" sz="2400" dirty="0" err="1">
                <a:solidFill>
                  <a:schemeClr val="bg1"/>
                </a:solidFill>
                <a:latin typeface="Arial Narrow" panose="020B0606020202030204" pitchFamily="34" charset="0"/>
                <a:ea typeface="Adobe Fan Heiti Std B" pitchFamily="34" charset="-128"/>
                <a:cs typeface="Arial" pitchFamily="34" charset="0"/>
              </a:rPr>
              <a:t>GetResults@ClearAction.com</a:t>
            </a:r>
            <a:endParaRPr lang="en-US" sz="2400" dirty="0">
              <a:solidFill>
                <a:schemeClr val="bg1"/>
              </a:solidFill>
              <a:latin typeface="Arial Narrow" panose="020B0606020202030204" pitchFamily="34" charset="0"/>
              <a:ea typeface="Adobe Fan Heiti Std B" pitchFamily="34" charset="-128"/>
              <a:cs typeface="Arial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5445191"/>
            <a:ext cx="3119968" cy="146248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48926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939528" y="76200"/>
            <a:ext cx="8229600" cy="990600"/>
          </a:xfrm>
        </p:spPr>
        <p:txBody>
          <a:bodyPr>
            <a:noAutofit/>
          </a:bodyPr>
          <a:lstStyle/>
          <a:p>
            <a:r>
              <a:rPr lang="en-US" sz="3000" b="1" dirty="0">
                <a:latin typeface="Century Gothic" panose="020B0502020202020204" pitchFamily="34" charset="0"/>
                <a:ea typeface="Adobe Fan Heiti Std B" pitchFamily="34" charset="-128"/>
                <a:cs typeface="Arial" pitchFamily="34" charset="0"/>
              </a:rPr>
              <a:t>What is Trust?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90601" y="1047690"/>
            <a:ext cx="102107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Adobe Fan Heiti Std B" pitchFamily="34" charset="-128"/>
              </a:rPr>
              <a:t>A firm belief in the reliability, truth, ability, or strength of someone or something</a:t>
            </a:r>
            <a:endParaRPr lang="en-US" sz="2000" dirty="0">
              <a:solidFill>
                <a:srgbClr val="002060"/>
              </a:solidFill>
              <a:latin typeface="Century Gothic" panose="020B0502020202020204" pitchFamily="34" charset="0"/>
              <a:ea typeface="Adobe Fan Heiti Std B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796" y="1775347"/>
            <a:ext cx="8574080" cy="4370210"/>
          </a:xfrm>
          <a:prstGeom prst="rect">
            <a:avLst/>
          </a:prstGeom>
        </p:spPr>
      </p:pic>
      <p:sp>
        <p:nvSpPr>
          <p:cNvPr id="8" name="Footer Placeholder 1"/>
          <p:cNvSpPr txBox="1">
            <a:spLocks/>
          </p:cNvSpPr>
          <p:nvPr/>
        </p:nvSpPr>
        <p:spPr>
          <a:xfrm>
            <a:off x="4953002" y="6629400"/>
            <a:ext cx="327659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Source:  Edelman Trust Barometer</a:t>
            </a:r>
          </a:p>
        </p:txBody>
      </p:sp>
      <p:sp>
        <p:nvSpPr>
          <p:cNvPr id="9" name="Date Placeholder 4"/>
          <p:cNvSpPr txBox="1">
            <a:spLocks/>
          </p:cNvSpPr>
          <p:nvPr/>
        </p:nvSpPr>
        <p:spPr>
          <a:xfrm>
            <a:off x="-8965" y="6613525"/>
            <a:ext cx="4267200" cy="244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0" latinLnBrk="0" hangingPunct="0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900" dirty="0">
                <a:latin typeface="Century Gothic" panose="020B0502020202020204" pitchFamily="34" charset="0"/>
              </a:rPr>
              <a:t>© 2017 </a:t>
            </a:r>
            <a:r>
              <a:rPr lang="en-US" sz="900" dirty="0" err="1">
                <a:latin typeface="Century Gothic" panose="020B0502020202020204" pitchFamily="34" charset="0"/>
              </a:rPr>
              <a:t>ClearAction</a:t>
            </a:r>
            <a:r>
              <a:rPr lang="en-US" sz="900" dirty="0">
                <a:latin typeface="Century Gothic" panose="020B0502020202020204" pitchFamily="34" charset="0"/>
              </a:rPr>
              <a:t>. All Rights Reserved.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5700" y="6134641"/>
            <a:ext cx="876300" cy="72607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2250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133726" y="1066800"/>
            <a:ext cx="6238875" cy="507685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0" y="76200"/>
            <a:ext cx="9144000" cy="9906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latin typeface="Century Gothic" panose="020B0502020202020204" pitchFamily="34" charset="0"/>
                <a:ea typeface="Adobe Fan Heiti Std B" pitchFamily="34" charset="-128"/>
                <a:cs typeface="Arial" pitchFamily="34" charset="0"/>
              </a:rPr>
              <a:t>Maximize Value by Earning Trust</a:t>
            </a:r>
          </a:p>
        </p:txBody>
      </p:sp>
      <p:sp>
        <p:nvSpPr>
          <p:cNvPr id="13" name="TextBox 70"/>
          <p:cNvSpPr txBox="1">
            <a:spLocks noChangeArrowheads="1"/>
          </p:cNvSpPr>
          <p:nvPr/>
        </p:nvSpPr>
        <p:spPr bwMode="auto">
          <a:xfrm>
            <a:off x="6553200" y="1585036"/>
            <a:ext cx="1524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hangingPunct="0">
              <a:buClr>
                <a:srgbClr val="000000"/>
              </a:buClr>
              <a:buSzPct val="100000"/>
              <a:defRPr/>
            </a:pPr>
            <a:r>
              <a:rPr lang="en-US" sz="2400" b="1" dirty="0">
                <a:latin typeface="Century Gothic" panose="020B0502020202020204" pitchFamily="34" charset="0"/>
                <a:ea typeface="Adobe Fan Heiti Std B" pitchFamily="34" charset="-128"/>
              </a:rPr>
              <a:t>Shared</a:t>
            </a:r>
          </a:p>
          <a:p>
            <a:pPr algn="ctr" hangingPunct="0">
              <a:buClr>
                <a:srgbClr val="000000"/>
              </a:buClr>
              <a:buSzPct val="100000"/>
              <a:defRPr/>
            </a:pPr>
            <a:r>
              <a:rPr lang="en-US" sz="2400" b="1" dirty="0">
                <a:latin typeface="Century Gothic" panose="020B0502020202020204" pitchFamily="34" charset="0"/>
                <a:ea typeface="Adobe Fan Heiti Std B" pitchFamily="34" charset="-128"/>
              </a:rPr>
              <a:t>Interests</a:t>
            </a:r>
          </a:p>
        </p:txBody>
      </p:sp>
      <p:sp>
        <p:nvSpPr>
          <p:cNvPr id="8" name="Footer Placeholder 1"/>
          <p:cNvSpPr txBox="1">
            <a:spLocks/>
          </p:cNvSpPr>
          <p:nvPr/>
        </p:nvSpPr>
        <p:spPr>
          <a:xfrm>
            <a:off x="4953002" y="6629400"/>
            <a:ext cx="327659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Source: Think Like Your Customer by Bill Stinnett</a:t>
            </a:r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6934201" y="3457546"/>
            <a:ext cx="23526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hangingPunct="0">
              <a:buClr>
                <a:srgbClr val="000000"/>
              </a:buClr>
              <a:buSzPct val="100000"/>
              <a:defRPr/>
            </a:pPr>
            <a:r>
              <a:rPr lang="en-US" sz="2400" b="1" dirty="0">
                <a:latin typeface="Century Gothic" panose="020B0502020202020204" pitchFamily="34" charset="0"/>
                <a:ea typeface="Adobe Fan Heiti Std B" pitchFamily="34" charset="-128"/>
              </a:rPr>
              <a:t>Shared</a:t>
            </a:r>
          </a:p>
          <a:p>
            <a:pPr algn="ctr" hangingPunct="0">
              <a:buClr>
                <a:srgbClr val="000000"/>
              </a:buClr>
              <a:buSzPct val="100000"/>
              <a:defRPr/>
            </a:pPr>
            <a:r>
              <a:rPr lang="en-US" sz="2400" b="1" dirty="0">
                <a:latin typeface="Century Gothic" panose="020B0502020202020204" pitchFamily="34" charset="0"/>
                <a:ea typeface="Adobe Fan Heiti Std B" pitchFamily="34" charset="-128"/>
              </a:rPr>
              <a:t>Understanding</a:t>
            </a:r>
          </a:p>
        </p:txBody>
      </p:sp>
      <p:sp>
        <p:nvSpPr>
          <p:cNvPr id="9" name="TextBox 70"/>
          <p:cNvSpPr txBox="1">
            <a:spLocks noChangeArrowheads="1"/>
          </p:cNvSpPr>
          <p:nvPr/>
        </p:nvSpPr>
        <p:spPr bwMode="auto">
          <a:xfrm>
            <a:off x="5038725" y="4724401"/>
            <a:ext cx="23526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hangingPunct="0">
              <a:buClr>
                <a:srgbClr val="000000"/>
              </a:buClr>
              <a:buSzPct val="100000"/>
              <a:defRPr/>
            </a:pPr>
            <a:r>
              <a:rPr lang="en-US" sz="2400" b="1" dirty="0">
                <a:latin typeface="Century Gothic" panose="020B0502020202020204" pitchFamily="34" charset="0"/>
                <a:ea typeface="Adobe Fan Heiti Std B" pitchFamily="34" charset="-128"/>
              </a:rPr>
              <a:t>Shared</a:t>
            </a:r>
          </a:p>
          <a:p>
            <a:pPr algn="ctr" hangingPunct="0">
              <a:buClr>
                <a:srgbClr val="000000"/>
              </a:buClr>
              <a:buSzPct val="100000"/>
              <a:defRPr/>
            </a:pPr>
            <a:r>
              <a:rPr lang="en-US" sz="2400" b="1" dirty="0">
                <a:latin typeface="Century Gothic" panose="020B0502020202020204" pitchFamily="34" charset="0"/>
                <a:ea typeface="Adobe Fan Heiti Std B" pitchFamily="34" charset="-128"/>
              </a:rPr>
              <a:t>Expectations</a:t>
            </a:r>
          </a:p>
        </p:txBody>
      </p:sp>
      <p:sp>
        <p:nvSpPr>
          <p:cNvPr id="12" name="TextBox 70"/>
          <p:cNvSpPr txBox="1">
            <a:spLocks noChangeArrowheads="1"/>
          </p:cNvSpPr>
          <p:nvPr/>
        </p:nvSpPr>
        <p:spPr bwMode="auto">
          <a:xfrm>
            <a:off x="3124201" y="3642212"/>
            <a:ext cx="23526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hangingPunct="0">
              <a:buClr>
                <a:srgbClr val="000000"/>
              </a:buClr>
              <a:buSzPct val="100000"/>
              <a:defRPr/>
            </a:pPr>
            <a:r>
              <a:rPr lang="en-US" sz="2400" b="1" dirty="0">
                <a:latin typeface="Century Gothic" panose="020B0502020202020204" pitchFamily="34" charset="0"/>
                <a:ea typeface="Adobe Fan Heiti Std B" pitchFamily="34" charset="-128"/>
              </a:rPr>
              <a:t>Predictability</a:t>
            </a:r>
          </a:p>
        </p:txBody>
      </p:sp>
      <p:sp>
        <p:nvSpPr>
          <p:cNvPr id="14" name="TextBox 70"/>
          <p:cNvSpPr txBox="1">
            <a:spLocks noChangeArrowheads="1"/>
          </p:cNvSpPr>
          <p:nvPr/>
        </p:nvSpPr>
        <p:spPr bwMode="auto">
          <a:xfrm>
            <a:off x="4267200" y="1607404"/>
            <a:ext cx="1524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hangingPunct="0">
              <a:buClr>
                <a:srgbClr val="000000"/>
              </a:buClr>
              <a:buSzPct val="100000"/>
              <a:defRPr/>
            </a:pPr>
            <a:r>
              <a:rPr lang="en-US" sz="2400" b="1" dirty="0">
                <a:latin typeface="Century Gothic" panose="020B0502020202020204" pitchFamily="34" charset="0"/>
                <a:ea typeface="Adobe Fan Heiti Std B" pitchFamily="34" charset="-128"/>
              </a:rPr>
              <a:t>Earned</a:t>
            </a:r>
          </a:p>
          <a:p>
            <a:pPr algn="ctr" hangingPunct="0">
              <a:buClr>
                <a:srgbClr val="000000"/>
              </a:buClr>
              <a:buSzPct val="100000"/>
              <a:defRPr/>
            </a:pPr>
            <a:r>
              <a:rPr lang="en-US" sz="2400" b="1" dirty="0">
                <a:latin typeface="Century Gothic" panose="020B0502020202020204" pitchFamily="34" charset="0"/>
                <a:ea typeface="Adobe Fan Heiti Std B" pitchFamily="34" charset="-128"/>
              </a:rPr>
              <a:t>Trust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620001" y="2438400"/>
            <a:ext cx="490537" cy="1025210"/>
          </a:xfrm>
          <a:prstGeom prst="straightConnector1">
            <a:avLst/>
          </a:prstGeom>
          <a:ln w="571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</p:cNvCxnSpPr>
          <p:nvPr/>
        </p:nvCxnSpPr>
        <p:spPr>
          <a:xfrm flipH="1">
            <a:off x="7086600" y="4288542"/>
            <a:ext cx="1023938" cy="851356"/>
          </a:xfrm>
          <a:prstGeom prst="straightConnector1">
            <a:avLst/>
          </a:prstGeom>
          <a:ln w="571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4386262" y="4103876"/>
            <a:ext cx="795340" cy="1073260"/>
          </a:xfrm>
          <a:prstGeom prst="straightConnector1">
            <a:avLst/>
          </a:prstGeom>
          <a:ln w="571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352925" y="2448636"/>
            <a:ext cx="609600" cy="1150204"/>
          </a:xfrm>
          <a:prstGeom prst="straightConnector1">
            <a:avLst/>
          </a:prstGeom>
          <a:ln w="571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562600" y="2022902"/>
            <a:ext cx="990600" cy="1"/>
          </a:xfrm>
          <a:prstGeom prst="straightConnector1">
            <a:avLst/>
          </a:prstGeom>
          <a:ln w="571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881564" y="2768826"/>
            <a:ext cx="2814636" cy="119357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Century Gothic" panose="020B0502020202020204" pitchFamily="34" charset="0"/>
                <a:ea typeface="Adobe Fan Heiti Std B" pitchFamily="34" charset="-128"/>
              </a:rPr>
              <a:t>Relationship Strength</a:t>
            </a:r>
          </a:p>
        </p:txBody>
      </p:sp>
      <p:sp>
        <p:nvSpPr>
          <p:cNvPr id="3" name="Oval 2"/>
          <p:cNvSpPr/>
          <p:nvPr/>
        </p:nvSpPr>
        <p:spPr>
          <a:xfrm>
            <a:off x="4376738" y="1371600"/>
            <a:ext cx="1338263" cy="114300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971830" y="2286000"/>
            <a:ext cx="3915370" cy="69473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819430" y="2419290"/>
            <a:ext cx="41439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ea typeface="Adobe Fan Heiti Std B" pitchFamily="34" charset="-128"/>
              </a:rPr>
              <a:t>Care about the client’s world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8110539" y="4260570"/>
            <a:ext cx="3929062" cy="707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077200" y="4400490"/>
            <a:ext cx="3991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ea typeface="Adobe Fan Heiti Std B" pitchFamily="34" charset="-128"/>
              </a:rPr>
              <a:t>Care about the client’s needs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4143970" y="5638800"/>
            <a:ext cx="4619029" cy="707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229696" y="5774041"/>
            <a:ext cx="45333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ea typeface="Adobe Fan Heiti Std B" pitchFamily="34" charset="-128"/>
              </a:rPr>
              <a:t>Creatively meet the client’s needs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1524000" y="4070628"/>
            <a:ext cx="2389149" cy="707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487526" y="4191000"/>
            <a:ext cx="24748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ea typeface="Adobe Fan Heiti Std B" pitchFamily="34" charset="-128"/>
              </a:rPr>
              <a:t>Do what you say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14401" y="2060504"/>
            <a:ext cx="3505200" cy="103742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066800" y="2187714"/>
            <a:ext cx="3276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ea typeface="Adobe Fan Heiti Std B" pitchFamily="34" charset="-128"/>
              </a:rPr>
              <a:t>Use the right partnering modes at the right times</a:t>
            </a:r>
          </a:p>
        </p:txBody>
      </p:sp>
      <p:sp>
        <p:nvSpPr>
          <p:cNvPr id="43" name="Date Placeholder 4"/>
          <p:cNvSpPr txBox="1">
            <a:spLocks/>
          </p:cNvSpPr>
          <p:nvPr/>
        </p:nvSpPr>
        <p:spPr>
          <a:xfrm>
            <a:off x="-8965" y="6613525"/>
            <a:ext cx="4267200" cy="244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0" latinLnBrk="0" hangingPunct="0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900" dirty="0">
                <a:latin typeface="Century Gothic" panose="020B0502020202020204" pitchFamily="34" charset="0"/>
              </a:rPr>
              <a:t>© 2017 </a:t>
            </a:r>
            <a:r>
              <a:rPr lang="en-US" sz="900" dirty="0" err="1">
                <a:latin typeface="Century Gothic" panose="020B0502020202020204" pitchFamily="34" charset="0"/>
              </a:rPr>
              <a:t>ClearAction</a:t>
            </a:r>
            <a:r>
              <a:rPr lang="en-US" sz="900" dirty="0">
                <a:latin typeface="Century Gothic" panose="020B0502020202020204" pitchFamily="34" charset="0"/>
              </a:rPr>
              <a:t>. All Rights Reserved.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5700" y="6134641"/>
            <a:ext cx="876300" cy="72607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4050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  <p:bldP spid="38" grpId="0" animBg="1"/>
      <p:bldP spid="24" grpId="0"/>
      <p:bldP spid="40" grpId="0" animBg="1"/>
      <p:bldP spid="32" grpId="0"/>
      <p:bldP spid="41" grpId="0" animBg="1"/>
      <p:bldP spid="36" grpId="0"/>
      <p:bldP spid="42" grpId="0" animBg="1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939528" y="76200"/>
            <a:ext cx="8229600" cy="990600"/>
          </a:xfrm>
        </p:spPr>
        <p:txBody>
          <a:bodyPr>
            <a:noAutofit/>
          </a:bodyPr>
          <a:lstStyle/>
          <a:p>
            <a:r>
              <a:rPr lang="en-US" sz="3000" b="1" dirty="0">
                <a:latin typeface="Arial Narrow" panose="020B0606020202030204" pitchFamily="34" charset="0"/>
                <a:ea typeface="Adobe Fan Heiti Std B" pitchFamily="34" charset="-128"/>
                <a:cs typeface="Arial" pitchFamily="34" charset="0"/>
              </a:rPr>
              <a:t>What is Trust?</a:t>
            </a:r>
          </a:p>
        </p:txBody>
      </p:sp>
      <p:sp>
        <p:nvSpPr>
          <p:cNvPr id="18" name="Oval 17"/>
          <p:cNvSpPr/>
          <p:nvPr/>
        </p:nvSpPr>
        <p:spPr>
          <a:xfrm>
            <a:off x="5106538" y="2667000"/>
            <a:ext cx="2168128" cy="1524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 Narrow" panose="020B0606020202030204" pitchFamily="34" charset="0"/>
                <a:ea typeface="Adobe Fan Heiti Std B" pitchFamily="34" charset="-128"/>
              </a:rPr>
              <a:t>Yes, Cared</a:t>
            </a:r>
            <a:br>
              <a:rPr lang="en-US" sz="2400" b="1" dirty="0">
                <a:solidFill>
                  <a:schemeClr val="tx1"/>
                </a:solidFill>
                <a:latin typeface="Arial Narrow" panose="020B0606020202030204" pitchFamily="34" charset="0"/>
                <a:ea typeface="Adobe Fan Heiti Std B" pitchFamily="34" charset="-128"/>
              </a:rPr>
            </a:br>
            <a:r>
              <a:rPr lang="en-US" sz="2400" b="1" dirty="0">
                <a:solidFill>
                  <a:schemeClr val="tx1"/>
                </a:solidFill>
                <a:latin typeface="Arial Narrow" panose="020B0606020202030204" pitchFamily="34" charset="0"/>
                <a:ea typeface="Adobe Fan Heiti Std B" pitchFamily="34" charset="-128"/>
              </a:rPr>
              <a:t>About My Needs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19201"/>
            <a:ext cx="3505200" cy="5270977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4953000" y="1219200"/>
            <a:ext cx="58674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  <a:ea typeface="Adobe Fan Heiti Std B" pitchFamily="34" charset="-128"/>
              </a:rPr>
              <a:t>Think of a time when you were a reliant upon a fellow employee’s work: </a:t>
            </a:r>
          </a:p>
          <a:p>
            <a:endParaRPr lang="en-US" sz="2800" dirty="0">
              <a:latin typeface="Arial Narrow" panose="020B0606020202030204" pitchFamily="34" charset="0"/>
              <a:ea typeface="Adobe Fan Heiti Std B" pitchFamily="34" charset="-128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492398" y="2667000"/>
            <a:ext cx="2168128" cy="1524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 Narrow" panose="020B0606020202030204" pitchFamily="34" charset="0"/>
                <a:ea typeface="Adobe Fan Heiti Std B" pitchFamily="34" charset="-128"/>
              </a:rPr>
              <a:t>No, Didn’t Care About My Needs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5105400" y="4343400"/>
            <a:ext cx="3012663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  <a:ea typeface="Adobe Fan Heiti Std B" pitchFamily="34" charset="-128"/>
              </a:rPr>
              <a:t>_________</a:t>
            </a:r>
            <a:endParaRPr lang="en-US" sz="2800" dirty="0">
              <a:latin typeface="Arial Narrow" panose="020B0606020202030204" pitchFamily="34" charset="0"/>
              <a:ea typeface="Adobe Fan Heiti Std B" pitchFamily="34" charset="-128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  <a:ea typeface="Adobe Fan Heiti Std B" pitchFamily="34" charset="-128"/>
              </a:rPr>
              <a:t>_________</a:t>
            </a:r>
            <a:endParaRPr lang="en-US" sz="2800" dirty="0">
              <a:latin typeface="Arial Narrow" panose="020B0606020202030204" pitchFamily="34" charset="0"/>
              <a:ea typeface="Adobe Fan Heiti Std B" pitchFamily="34" charset="-128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  <a:ea typeface="Adobe Fan Heiti Std B" pitchFamily="34" charset="-128"/>
              </a:rPr>
              <a:t>_________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  <a:ea typeface="Adobe Fan Heiti Std B" pitchFamily="34" charset="-128"/>
              </a:rPr>
              <a:t>_________</a:t>
            </a:r>
            <a:endParaRPr lang="en-US" sz="2800" dirty="0">
              <a:latin typeface="Arial Narrow" panose="020B0606020202030204" pitchFamily="34" charset="0"/>
              <a:ea typeface="Adobe Fan Heiti Std B" pitchFamily="34" charset="-128"/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8417337" y="4343400"/>
            <a:ext cx="3012663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ea typeface="Adobe Fan Heiti Std B" pitchFamily="34" charset="-128"/>
              </a:rPr>
              <a:t>_________</a:t>
            </a:r>
            <a:endParaRPr lang="en-US" sz="2800" dirty="0">
              <a:solidFill>
                <a:schemeClr val="accent2">
                  <a:lumMod val="60000"/>
                  <a:lumOff val="40000"/>
                </a:schemeClr>
              </a:solidFill>
              <a:latin typeface="Arial Narrow" panose="020B0606020202030204" pitchFamily="34" charset="0"/>
              <a:ea typeface="Adobe Fan Heiti Std B" pitchFamily="34" charset="-128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ea typeface="Adobe Fan Heiti Std B" pitchFamily="34" charset="-128"/>
              </a:rPr>
              <a:t>_________</a:t>
            </a:r>
            <a:endParaRPr lang="en-US" sz="2800" dirty="0">
              <a:solidFill>
                <a:schemeClr val="accent2">
                  <a:lumMod val="60000"/>
                  <a:lumOff val="40000"/>
                </a:schemeClr>
              </a:solidFill>
              <a:latin typeface="Arial Narrow" panose="020B0606020202030204" pitchFamily="34" charset="0"/>
              <a:ea typeface="Adobe Fan Heiti Std B" pitchFamily="34" charset="-128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ea typeface="Adobe Fan Heiti Std B" pitchFamily="34" charset="-128"/>
              </a:rPr>
              <a:t>_________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ea typeface="Adobe Fan Heiti Std B" pitchFamily="34" charset="-128"/>
              </a:rPr>
              <a:t>_________</a:t>
            </a:r>
            <a:endParaRPr lang="en-US" sz="2800" dirty="0">
              <a:solidFill>
                <a:schemeClr val="accent2">
                  <a:lumMod val="60000"/>
                  <a:lumOff val="40000"/>
                </a:schemeClr>
              </a:solidFill>
              <a:latin typeface="Arial Narrow" panose="020B0606020202030204" pitchFamily="34" charset="0"/>
              <a:ea typeface="Adobe Fan Heiti Std B" pitchFamily="34" charset="-12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13932" y="2209800"/>
            <a:ext cx="55540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ea typeface="Adobe Fan Heiti Std B" pitchFamily="34" charset="-128"/>
              </a:rPr>
              <a:t>How did you feel when they cared about your needs, or not?</a:t>
            </a:r>
            <a:endParaRPr lang="en-US" sz="1600" dirty="0">
              <a:solidFill>
                <a:srgbClr val="002060"/>
              </a:solidFill>
              <a:latin typeface="Arial Narrow" pitchFamily="34" charset="0"/>
              <a:ea typeface="Adobe Fan Heiti Std B" pitchFamily="34" charset="-128"/>
            </a:endParaRPr>
          </a:p>
        </p:txBody>
      </p:sp>
      <p:sp>
        <p:nvSpPr>
          <p:cNvPr id="17" name="Date Placeholder 4"/>
          <p:cNvSpPr txBox="1">
            <a:spLocks/>
          </p:cNvSpPr>
          <p:nvPr/>
        </p:nvSpPr>
        <p:spPr>
          <a:xfrm>
            <a:off x="-8965" y="6613525"/>
            <a:ext cx="4267200" cy="244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0" latinLnBrk="0" hangingPunct="0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900" dirty="0">
                <a:latin typeface="Century Gothic" panose="020B0502020202020204" pitchFamily="34" charset="0"/>
              </a:rPr>
              <a:t>© 2017 </a:t>
            </a:r>
            <a:r>
              <a:rPr lang="en-US" sz="900" dirty="0" err="1">
                <a:latin typeface="Century Gothic" panose="020B0502020202020204" pitchFamily="34" charset="0"/>
              </a:rPr>
              <a:t>ClearAction</a:t>
            </a:r>
            <a:r>
              <a:rPr lang="en-US" sz="900" dirty="0">
                <a:latin typeface="Century Gothic" panose="020B0502020202020204" pitchFamily="34" charset="0"/>
              </a:rPr>
              <a:t>. All Rights Reserved.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5700" y="6134641"/>
            <a:ext cx="876300" cy="72607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40445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990601" y="3030684"/>
            <a:ext cx="2669275" cy="77931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990600" y="3945084"/>
            <a:ext cx="2669275" cy="77931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990600" y="4935684"/>
            <a:ext cx="2669275" cy="77931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990600" y="5850084"/>
            <a:ext cx="2669275" cy="77931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TextBox 70"/>
          <p:cNvSpPr txBox="1">
            <a:spLocks noChangeArrowheads="1"/>
          </p:cNvSpPr>
          <p:nvPr/>
        </p:nvSpPr>
        <p:spPr bwMode="auto">
          <a:xfrm>
            <a:off x="1461564" y="3202431"/>
            <a:ext cx="1662636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08" charset="2"/>
              <a:buNone/>
            </a:pPr>
            <a:r>
              <a:rPr lang="en-US" sz="2400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itchFamily="34" charset="-128"/>
              </a:rPr>
              <a:t>Credibility</a:t>
            </a:r>
          </a:p>
        </p:txBody>
      </p:sp>
      <p:sp>
        <p:nvSpPr>
          <p:cNvPr id="17" name="TextBox 70"/>
          <p:cNvSpPr txBox="1">
            <a:spLocks noChangeArrowheads="1"/>
          </p:cNvSpPr>
          <p:nvPr/>
        </p:nvSpPr>
        <p:spPr bwMode="auto">
          <a:xfrm>
            <a:off x="2588452" y="1143000"/>
            <a:ext cx="1946367" cy="493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08" charset="2"/>
              <a:buNone/>
            </a:pPr>
            <a:r>
              <a:rPr lang="en-US" sz="2800" b="1" dirty="0">
                <a:solidFill>
                  <a:srgbClr val="336699"/>
                </a:solidFill>
                <a:latin typeface="Century Gothic" panose="020B0502020202020204" pitchFamily="34" charset="0"/>
                <a:ea typeface="Adobe Fan Heiti Std B" pitchFamily="34" charset="-128"/>
              </a:rPr>
              <a:t>Credibility</a:t>
            </a:r>
          </a:p>
        </p:txBody>
      </p:sp>
      <p:sp>
        <p:nvSpPr>
          <p:cNvPr id="18" name="TextBox 70"/>
          <p:cNvSpPr txBox="1">
            <a:spLocks noChangeArrowheads="1"/>
          </p:cNvSpPr>
          <p:nvPr/>
        </p:nvSpPr>
        <p:spPr bwMode="auto">
          <a:xfrm>
            <a:off x="914400" y="1411916"/>
            <a:ext cx="1340432" cy="493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Adobe Fan Heiti Std B" pitchFamily="34" charset="-128"/>
              </a:rPr>
              <a:t>Trust  =</a:t>
            </a: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1939528" y="0"/>
            <a:ext cx="8229600" cy="8555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latin typeface="Century Gothic" panose="020B0502020202020204" pitchFamily="34" charset="0"/>
                <a:ea typeface="Adobe Fan Heiti Std B" pitchFamily="34" charset="-128"/>
                <a:cs typeface="Arial" pitchFamily="34" charset="0"/>
              </a:rPr>
              <a:t>What is the Equation for Trust?</a:t>
            </a:r>
          </a:p>
        </p:txBody>
      </p:sp>
      <p:sp>
        <p:nvSpPr>
          <p:cNvPr id="26" name="TextBox 70"/>
          <p:cNvSpPr txBox="1">
            <a:spLocks noChangeArrowheads="1"/>
          </p:cNvSpPr>
          <p:nvPr/>
        </p:nvSpPr>
        <p:spPr bwMode="auto">
          <a:xfrm>
            <a:off x="4698751" y="1143000"/>
            <a:ext cx="402675" cy="493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08" charset="2"/>
              <a:buNone/>
            </a:pPr>
            <a:r>
              <a:rPr lang="en-US" sz="2800" dirty="0">
                <a:solidFill>
                  <a:srgbClr val="336699"/>
                </a:solidFill>
                <a:latin typeface="Century Gothic" panose="020B0502020202020204" pitchFamily="34" charset="0"/>
                <a:ea typeface="Adobe Fan Heiti Std B" pitchFamily="34" charset="-128"/>
              </a:rPr>
              <a:t>+</a:t>
            </a:r>
          </a:p>
        </p:txBody>
      </p:sp>
      <p:sp>
        <p:nvSpPr>
          <p:cNvPr id="27" name="TextBox 70"/>
          <p:cNvSpPr txBox="1">
            <a:spLocks noChangeArrowheads="1"/>
          </p:cNvSpPr>
          <p:nvPr/>
        </p:nvSpPr>
        <p:spPr bwMode="auto">
          <a:xfrm>
            <a:off x="5270681" y="1143000"/>
            <a:ext cx="1845377" cy="493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08" charset="2"/>
              <a:buNone/>
            </a:pPr>
            <a:r>
              <a:rPr lang="en-US" sz="2800" b="1" dirty="0">
                <a:solidFill>
                  <a:srgbClr val="336699"/>
                </a:solidFill>
                <a:latin typeface="Century Gothic" panose="020B0502020202020204" pitchFamily="34" charset="0"/>
                <a:ea typeface="Adobe Fan Heiti Std B" pitchFamily="34" charset="-128"/>
              </a:rPr>
              <a:t>Reliability</a:t>
            </a:r>
          </a:p>
        </p:txBody>
      </p:sp>
      <p:sp>
        <p:nvSpPr>
          <p:cNvPr id="28" name="TextBox 70"/>
          <p:cNvSpPr txBox="1">
            <a:spLocks noChangeArrowheads="1"/>
          </p:cNvSpPr>
          <p:nvPr/>
        </p:nvSpPr>
        <p:spPr bwMode="auto">
          <a:xfrm>
            <a:off x="7285313" y="1143000"/>
            <a:ext cx="402675" cy="493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08" charset="2"/>
              <a:buNone/>
            </a:pPr>
            <a:r>
              <a:rPr lang="en-US" sz="2800" dirty="0">
                <a:solidFill>
                  <a:srgbClr val="336699"/>
                </a:solidFill>
                <a:latin typeface="Century Gothic" panose="020B0502020202020204" pitchFamily="34" charset="0"/>
                <a:ea typeface="Adobe Fan Heiti Std B" pitchFamily="34" charset="-128"/>
              </a:rPr>
              <a:t>+</a:t>
            </a:r>
          </a:p>
        </p:txBody>
      </p:sp>
      <p:sp>
        <p:nvSpPr>
          <p:cNvPr id="29" name="TextBox 70"/>
          <p:cNvSpPr txBox="1">
            <a:spLocks noChangeArrowheads="1"/>
          </p:cNvSpPr>
          <p:nvPr/>
        </p:nvSpPr>
        <p:spPr bwMode="auto">
          <a:xfrm>
            <a:off x="7889617" y="934966"/>
            <a:ext cx="1595309" cy="89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08" charset="2"/>
              <a:buNone/>
            </a:pPr>
            <a:r>
              <a:rPr lang="en-US" sz="2800" b="1" dirty="0">
                <a:solidFill>
                  <a:srgbClr val="336699"/>
                </a:solidFill>
                <a:latin typeface="Century Gothic" panose="020B0502020202020204" pitchFamily="34" charset="0"/>
                <a:ea typeface="Adobe Fan Heiti Std B" pitchFamily="34" charset="-128"/>
              </a:rPr>
              <a:t>Confide</a:t>
            </a:r>
            <a:br>
              <a:rPr lang="en-US" sz="2800" b="1" dirty="0">
                <a:solidFill>
                  <a:srgbClr val="336699"/>
                </a:solidFill>
                <a:latin typeface="Century Gothic" panose="020B0502020202020204" pitchFamily="34" charset="0"/>
                <a:ea typeface="Adobe Fan Heiti Std B" pitchFamily="34" charset="-128"/>
              </a:rPr>
            </a:br>
            <a:r>
              <a:rPr lang="en-US" sz="2800" b="1" dirty="0">
                <a:solidFill>
                  <a:srgbClr val="336699"/>
                </a:solidFill>
                <a:latin typeface="Century Gothic" panose="020B0502020202020204" pitchFamily="34" charset="0"/>
                <a:ea typeface="Adobe Fan Heiti Std B" pitchFamily="34" charset="-128"/>
              </a:rPr>
              <a:t>-ability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785691" y="1752600"/>
            <a:ext cx="6624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70"/>
          <p:cNvSpPr txBox="1">
            <a:spLocks noChangeArrowheads="1"/>
          </p:cNvSpPr>
          <p:nvPr/>
        </p:nvSpPr>
        <p:spPr bwMode="auto">
          <a:xfrm>
            <a:off x="4648457" y="1788484"/>
            <a:ext cx="2973891" cy="493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08" charset="2"/>
              <a:buNone/>
            </a:pPr>
            <a:r>
              <a:rPr lang="en-US" sz="2800" b="1" dirty="0">
                <a:solidFill>
                  <a:srgbClr val="336699"/>
                </a:solidFill>
                <a:latin typeface="Century Gothic" panose="020B0502020202020204" pitchFamily="34" charset="0"/>
                <a:ea typeface="Adobe Fan Heiti Std B" pitchFamily="34" charset="-128"/>
              </a:rPr>
              <a:t>Focus on Others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254832" y="914400"/>
            <a:ext cx="7734980" cy="1447800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31" name="TextBox 70"/>
          <p:cNvSpPr txBox="1">
            <a:spLocks noChangeArrowheads="1"/>
          </p:cNvSpPr>
          <p:nvPr/>
        </p:nvSpPr>
        <p:spPr bwMode="auto">
          <a:xfrm>
            <a:off x="3586163" y="3030685"/>
            <a:ext cx="6276714" cy="66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Adobe Fan Heiti Std B" pitchFamily="34" charset="-128"/>
              </a:rPr>
              <a:t>words we say, skills &amp; credentials we have, </a:t>
            </a:r>
            <a:b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Adobe Fan Heiti Std B" pitchFamily="34" charset="-128"/>
              </a:rPr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Adobe Fan Heiti Std B" pitchFamily="34" charset="-128"/>
              </a:rPr>
              <a:t>&amp; the way in which people experience us</a:t>
            </a:r>
          </a:p>
        </p:txBody>
      </p:sp>
      <p:sp>
        <p:nvSpPr>
          <p:cNvPr id="32" name="TextBox 70"/>
          <p:cNvSpPr txBox="1">
            <a:spLocks noChangeArrowheads="1"/>
          </p:cNvSpPr>
          <p:nvPr/>
        </p:nvSpPr>
        <p:spPr bwMode="auto">
          <a:xfrm>
            <a:off x="1536823" y="4134147"/>
            <a:ext cx="1566455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08" charset="2"/>
              <a:buNone/>
            </a:pPr>
            <a:r>
              <a:rPr lang="en-US" sz="2400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itchFamily="34" charset="-128"/>
              </a:rPr>
              <a:t>Reliability</a:t>
            </a:r>
          </a:p>
        </p:txBody>
      </p:sp>
      <p:sp>
        <p:nvSpPr>
          <p:cNvPr id="33" name="TextBox 70"/>
          <p:cNvSpPr txBox="1">
            <a:spLocks noChangeArrowheads="1"/>
          </p:cNvSpPr>
          <p:nvPr/>
        </p:nvSpPr>
        <p:spPr bwMode="auto">
          <a:xfrm>
            <a:off x="3613332" y="3962401"/>
            <a:ext cx="6276714" cy="66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Adobe Fan Heiti Std B" pitchFamily="34" charset="-128"/>
              </a:rPr>
              <a:t>actions we take, our predictability, </a:t>
            </a:r>
            <a:b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Adobe Fan Heiti Std B" pitchFamily="34" charset="-128"/>
              </a:rPr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Adobe Fan Heiti Std B" pitchFamily="34" charset="-128"/>
              </a:rPr>
              <a:t>&amp; the way in which people find us reliable</a:t>
            </a:r>
          </a:p>
        </p:txBody>
      </p:sp>
      <p:sp>
        <p:nvSpPr>
          <p:cNvPr id="7" name="Rectangle 6"/>
          <p:cNvSpPr/>
          <p:nvPr/>
        </p:nvSpPr>
        <p:spPr>
          <a:xfrm>
            <a:off x="2895600" y="2514601"/>
            <a:ext cx="66078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>
                <a:latin typeface="Century Gothic" panose="020B0502020202020204" pitchFamily="34" charset="0"/>
                <a:ea typeface="Adobe Fan Heiti Std B" pitchFamily="34" charset="-128"/>
              </a:rPr>
              <a:t>Degree to which people trust us due to . . . </a:t>
            </a:r>
            <a:endParaRPr lang="en-US" sz="2400" b="1" i="1" dirty="0">
              <a:latin typeface="Century Gothic" panose="020B0502020202020204" pitchFamily="34" charset="0"/>
            </a:endParaRPr>
          </a:p>
        </p:txBody>
      </p:sp>
      <p:sp>
        <p:nvSpPr>
          <p:cNvPr id="34" name="TextBox 70"/>
          <p:cNvSpPr txBox="1">
            <a:spLocks noChangeArrowheads="1"/>
          </p:cNvSpPr>
          <p:nvPr/>
        </p:nvSpPr>
        <p:spPr bwMode="auto">
          <a:xfrm>
            <a:off x="1600255" y="4935684"/>
            <a:ext cx="1393331" cy="779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08" charset="2"/>
              <a:buNone/>
            </a:pPr>
            <a:r>
              <a:rPr lang="en-US" sz="2400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itchFamily="34" charset="-128"/>
              </a:rPr>
              <a:t>Confide</a:t>
            </a:r>
            <a:br>
              <a:rPr lang="en-US" sz="2400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itchFamily="34" charset="-128"/>
              </a:rPr>
            </a:br>
            <a:r>
              <a:rPr lang="en-US" sz="2400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itchFamily="34" charset="-128"/>
              </a:rPr>
              <a:t>-ability</a:t>
            </a:r>
          </a:p>
        </p:txBody>
      </p:sp>
      <p:sp>
        <p:nvSpPr>
          <p:cNvPr id="35" name="TextBox 70"/>
          <p:cNvSpPr txBox="1">
            <a:spLocks noChangeArrowheads="1"/>
          </p:cNvSpPr>
          <p:nvPr/>
        </p:nvSpPr>
        <p:spPr bwMode="auto">
          <a:xfrm>
            <a:off x="3659876" y="4935685"/>
            <a:ext cx="6627125" cy="66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Adobe Fan Heiti Std B" pitchFamily="34" charset="-128"/>
              </a:rPr>
              <a:t>extent to which people feel they can confide in us, &amp; perceive us as discreet &amp; empathetic</a:t>
            </a:r>
          </a:p>
        </p:txBody>
      </p:sp>
      <p:sp>
        <p:nvSpPr>
          <p:cNvPr id="36" name="TextBox 70"/>
          <p:cNvSpPr txBox="1">
            <a:spLocks noChangeArrowheads="1"/>
          </p:cNvSpPr>
          <p:nvPr/>
        </p:nvSpPr>
        <p:spPr bwMode="auto">
          <a:xfrm>
            <a:off x="1597855" y="5850084"/>
            <a:ext cx="1516762" cy="779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08" charset="2"/>
              <a:buNone/>
            </a:pPr>
            <a:r>
              <a:rPr lang="en-US" sz="2400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itchFamily="34" charset="-128"/>
              </a:rPr>
              <a:t>Focus on</a:t>
            </a:r>
            <a:br>
              <a:rPr lang="en-US" sz="2400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itchFamily="34" charset="-128"/>
              </a:rPr>
            </a:br>
            <a:r>
              <a:rPr lang="en-US" sz="2400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itchFamily="34" charset="-128"/>
              </a:rPr>
              <a:t>Others</a:t>
            </a:r>
          </a:p>
        </p:txBody>
      </p:sp>
      <p:sp>
        <p:nvSpPr>
          <p:cNvPr id="37" name="TextBox 70"/>
          <p:cNvSpPr txBox="1">
            <a:spLocks noChangeArrowheads="1"/>
          </p:cNvSpPr>
          <p:nvPr/>
        </p:nvSpPr>
        <p:spPr bwMode="auto">
          <a:xfrm>
            <a:off x="3649514" y="5850085"/>
            <a:ext cx="6627125" cy="66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Adobe Fan Heiti Std B" pitchFamily="34" charset="-128"/>
              </a:rPr>
              <a:t>extent to which people feel we are focused on them instead of ourselves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3581401" y="3810000"/>
            <a:ext cx="662463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581401" y="4800600"/>
            <a:ext cx="662463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581401" y="5715000"/>
            <a:ext cx="662463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812" y="2216"/>
            <a:ext cx="2227825" cy="2359984"/>
          </a:xfrm>
          <a:prstGeom prst="rect">
            <a:avLst/>
          </a:prstGeom>
        </p:spPr>
      </p:pic>
      <p:sp>
        <p:nvSpPr>
          <p:cNvPr id="44" name="Date Placeholder 4"/>
          <p:cNvSpPr txBox="1">
            <a:spLocks/>
          </p:cNvSpPr>
          <p:nvPr/>
        </p:nvSpPr>
        <p:spPr>
          <a:xfrm>
            <a:off x="-8965" y="6613525"/>
            <a:ext cx="4267200" cy="244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0" latinLnBrk="0" hangingPunct="0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900" dirty="0">
                <a:latin typeface="Century Gothic" panose="020B0502020202020204" pitchFamily="34" charset="0"/>
              </a:rPr>
              <a:t>© 2017 </a:t>
            </a:r>
            <a:r>
              <a:rPr lang="en-US" sz="900" dirty="0" err="1">
                <a:latin typeface="Century Gothic" panose="020B0502020202020204" pitchFamily="34" charset="0"/>
              </a:rPr>
              <a:t>ClearAction</a:t>
            </a:r>
            <a:r>
              <a:rPr lang="en-US" sz="900" dirty="0">
                <a:latin typeface="Century Gothic" panose="020B0502020202020204" pitchFamily="34" charset="0"/>
              </a:rPr>
              <a:t>. All Rights Reserved.</a:t>
            </a: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5700" y="6134641"/>
            <a:ext cx="876300" cy="72607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8614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1" grpId="0" animBg="1"/>
      <p:bldP spid="42" grpId="0" animBg="1"/>
      <p:bldP spid="43" grpId="0" animBg="1"/>
      <p:bldP spid="15" grpId="0"/>
      <p:bldP spid="17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7" grpId="0"/>
      <p:bldP spid="34" grpId="0"/>
      <p:bldP spid="35" grpId="0"/>
      <p:bldP spid="36" grpId="0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/>
          <p:cNvSpPr/>
          <p:nvPr/>
        </p:nvSpPr>
        <p:spPr>
          <a:xfrm>
            <a:off x="1600199" y="3788625"/>
            <a:ext cx="2873273" cy="7109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600199" y="4779225"/>
            <a:ext cx="2873273" cy="7109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1600199" y="5693625"/>
            <a:ext cx="2873273" cy="7109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1600199" y="1096429"/>
            <a:ext cx="2873273" cy="7109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1600199" y="2010829"/>
            <a:ext cx="2873273" cy="7109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600199" y="2925229"/>
            <a:ext cx="2873273" cy="7109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TextBox 70"/>
          <p:cNvSpPr txBox="1">
            <a:spLocks noChangeArrowheads="1"/>
          </p:cNvSpPr>
          <p:nvPr/>
        </p:nvSpPr>
        <p:spPr bwMode="auto">
          <a:xfrm>
            <a:off x="2181459" y="1234016"/>
            <a:ext cx="1709122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08" charset="2"/>
              <a:buNone/>
            </a:pPr>
            <a:r>
              <a:rPr lang="en-US" sz="2400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itchFamily="34" charset="-128"/>
              </a:rPr>
              <a:t>The Expert</a:t>
            </a:r>
          </a:p>
        </p:txBody>
      </p:sp>
      <p:sp>
        <p:nvSpPr>
          <p:cNvPr id="17" name="TextBox 70"/>
          <p:cNvSpPr txBox="1">
            <a:spLocks noChangeArrowheads="1"/>
          </p:cNvSpPr>
          <p:nvPr/>
        </p:nvSpPr>
        <p:spPr bwMode="auto">
          <a:xfrm>
            <a:off x="4891310" y="1234016"/>
            <a:ext cx="1566455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08" charset="2"/>
              <a:buNone/>
            </a:pPr>
            <a:r>
              <a:rPr lang="en-US" sz="2400" dirty="0">
                <a:solidFill>
                  <a:srgbClr val="336699"/>
                </a:solidFill>
                <a:latin typeface="Century Gothic" panose="020B0502020202020204" pitchFamily="34" charset="0"/>
                <a:ea typeface="Adobe Fan Heiti Std B" pitchFamily="34" charset="-128"/>
              </a:rPr>
              <a:t>Reliability</a:t>
            </a: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1939528" y="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latin typeface="Century Gothic" panose="020B0502020202020204" pitchFamily="34" charset="0"/>
                <a:ea typeface="Adobe Fan Heiti Std B" pitchFamily="34" charset="-128"/>
                <a:cs typeface="Arial" pitchFamily="34" charset="0"/>
              </a:rPr>
              <a:t>Top Strengths Indicate Trusted Advisor Role</a:t>
            </a:r>
          </a:p>
        </p:txBody>
      </p:sp>
      <p:sp>
        <p:nvSpPr>
          <p:cNvPr id="26" name="TextBox 70"/>
          <p:cNvSpPr txBox="1">
            <a:spLocks noChangeArrowheads="1"/>
          </p:cNvSpPr>
          <p:nvPr/>
        </p:nvSpPr>
        <p:spPr bwMode="auto">
          <a:xfrm>
            <a:off x="6270841" y="1066801"/>
            <a:ext cx="370615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08" charset="2"/>
              <a:buNone/>
            </a:pPr>
            <a:r>
              <a:rPr lang="en-US" sz="2400" dirty="0">
                <a:solidFill>
                  <a:srgbClr val="336699"/>
                </a:solidFill>
                <a:latin typeface="Century Gothic" panose="020B0502020202020204" pitchFamily="34" charset="0"/>
                <a:ea typeface="Adobe Fan Heiti Std B" pitchFamily="34" charset="-128"/>
              </a:rPr>
              <a:t>+</a:t>
            </a:r>
          </a:p>
        </p:txBody>
      </p:sp>
      <p:sp>
        <p:nvSpPr>
          <p:cNvPr id="27" name="TextBox 70"/>
          <p:cNvSpPr txBox="1">
            <a:spLocks noChangeArrowheads="1"/>
          </p:cNvSpPr>
          <p:nvPr/>
        </p:nvSpPr>
        <p:spPr bwMode="auto">
          <a:xfrm>
            <a:off x="7286222" y="1234016"/>
            <a:ext cx="1662636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08" charset="2"/>
              <a:buNone/>
            </a:pPr>
            <a:r>
              <a:rPr lang="en-US" sz="2400" dirty="0">
                <a:solidFill>
                  <a:srgbClr val="336699"/>
                </a:solidFill>
                <a:latin typeface="Century Gothic" panose="020B0502020202020204" pitchFamily="34" charset="0"/>
                <a:ea typeface="Adobe Fan Heiti Std B" pitchFamily="34" charset="-128"/>
              </a:rPr>
              <a:t>Credibility</a:t>
            </a:r>
          </a:p>
        </p:txBody>
      </p:sp>
      <p:sp>
        <p:nvSpPr>
          <p:cNvPr id="28" name="TextBox 70"/>
          <p:cNvSpPr txBox="1">
            <a:spLocks noChangeArrowheads="1"/>
          </p:cNvSpPr>
          <p:nvPr/>
        </p:nvSpPr>
        <p:spPr bwMode="auto">
          <a:xfrm>
            <a:off x="9752872" y="2057401"/>
            <a:ext cx="370615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08" charset="2"/>
              <a:buNone/>
            </a:pPr>
            <a:r>
              <a:rPr lang="en-US" sz="2400" dirty="0">
                <a:solidFill>
                  <a:srgbClr val="336699"/>
                </a:solidFill>
                <a:latin typeface="Century Gothic" panose="020B0502020202020204" pitchFamily="34" charset="0"/>
                <a:ea typeface="Adobe Fan Heiti Std B" pitchFamily="34" charset="-128"/>
              </a:rPr>
              <a:t>+</a:t>
            </a:r>
          </a:p>
        </p:txBody>
      </p:sp>
      <p:sp>
        <p:nvSpPr>
          <p:cNvPr id="29" name="TextBox 70"/>
          <p:cNvSpPr txBox="1">
            <a:spLocks noChangeArrowheads="1"/>
          </p:cNvSpPr>
          <p:nvPr/>
        </p:nvSpPr>
        <p:spPr bwMode="auto">
          <a:xfrm>
            <a:off x="7410000" y="3062816"/>
            <a:ext cx="2367957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08" charset="2"/>
              <a:buNone/>
            </a:pPr>
            <a:r>
              <a:rPr lang="en-US" sz="2400" dirty="0">
                <a:solidFill>
                  <a:srgbClr val="336699"/>
                </a:solidFill>
                <a:latin typeface="Century Gothic" panose="020B0502020202020204" pitchFamily="34" charset="0"/>
                <a:ea typeface="Adobe Fan Heiti Std B" pitchFamily="34" charset="-128"/>
              </a:rPr>
              <a:t>Confide-ability</a:t>
            </a:r>
          </a:p>
        </p:txBody>
      </p:sp>
      <p:sp>
        <p:nvSpPr>
          <p:cNvPr id="30" name="TextBox 70"/>
          <p:cNvSpPr txBox="1">
            <a:spLocks noChangeArrowheads="1"/>
          </p:cNvSpPr>
          <p:nvPr/>
        </p:nvSpPr>
        <p:spPr bwMode="auto">
          <a:xfrm>
            <a:off x="7343873" y="2148416"/>
            <a:ext cx="2574744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08" charset="2"/>
              <a:buNone/>
            </a:pPr>
            <a:r>
              <a:rPr lang="en-US" sz="2400" dirty="0">
                <a:solidFill>
                  <a:srgbClr val="336699"/>
                </a:solidFill>
                <a:latin typeface="Century Gothic" panose="020B0502020202020204" pitchFamily="34" charset="0"/>
                <a:ea typeface="Adobe Fan Heiti Std B" pitchFamily="34" charset="-128"/>
              </a:rPr>
              <a:t>Focus on Others</a:t>
            </a:r>
          </a:p>
        </p:txBody>
      </p:sp>
      <p:sp>
        <p:nvSpPr>
          <p:cNvPr id="32" name="TextBox 70"/>
          <p:cNvSpPr txBox="1">
            <a:spLocks noChangeArrowheads="1"/>
          </p:cNvSpPr>
          <p:nvPr/>
        </p:nvSpPr>
        <p:spPr bwMode="auto">
          <a:xfrm>
            <a:off x="2026771" y="2148416"/>
            <a:ext cx="2018501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08" charset="2"/>
              <a:buNone/>
            </a:pPr>
            <a:r>
              <a:rPr lang="en-US" sz="2400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itchFamily="34" charset="-128"/>
              </a:rPr>
              <a:t>The Steward</a:t>
            </a:r>
          </a:p>
        </p:txBody>
      </p:sp>
      <p:sp>
        <p:nvSpPr>
          <p:cNvPr id="34" name="TextBox 70"/>
          <p:cNvSpPr txBox="1">
            <a:spLocks noChangeArrowheads="1"/>
          </p:cNvSpPr>
          <p:nvPr/>
        </p:nvSpPr>
        <p:spPr bwMode="auto">
          <a:xfrm>
            <a:off x="2279242" y="3062816"/>
            <a:ext cx="1513556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08" charset="2"/>
              <a:buNone/>
            </a:pPr>
            <a:r>
              <a:rPr lang="en-US" sz="2400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itchFamily="34" charset="-128"/>
              </a:rPr>
              <a:t>The Doer</a:t>
            </a:r>
          </a:p>
        </p:txBody>
      </p:sp>
      <p:sp>
        <p:nvSpPr>
          <p:cNvPr id="45" name="TextBox 70"/>
          <p:cNvSpPr txBox="1">
            <a:spLocks noChangeArrowheads="1"/>
          </p:cNvSpPr>
          <p:nvPr/>
        </p:nvSpPr>
        <p:spPr bwMode="auto">
          <a:xfrm>
            <a:off x="1828800" y="3926212"/>
            <a:ext cx="2414444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08" charset="2"/>
              <a:buNone/>
            </a:pPr>
            <a:r>
              <a:rPr lang="en-US" sz="2400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itchFamily="34" charset="-128"/>
              </a:rPr>
              <a:t>The Connector</a:t>
            </a:r>
          </a:p>
        </p:txBody>
      </p:sp>
      <p:sp>
        <p:nvSpPr>
          <p:cNvPr id="46" name="TextBox 70"/>
          <p:cNvSpPr txBox="1">
            <a:spLocks noChangeArrowheads="1"/>
          </p:cNvSpPr>
          <p:nvPr/>
        </p:nvSpPr>
        <p:spPr bwMode="auto">
          <a:xfrm>
            <a:off x="1986695" y="4916812"/>
            <a:ext cx="2098651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08" charset="2"/>
              <a:buNone/>
            </a:pPr>
            <a:r>
              <a:rPr lang="en-US" sz="2400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itchFamily="34" charset="-128"/>
              </a:rPr>
              <a:t>The Professor</a:t>
            </a:r>
          </a:p>
        </p:txBody>
      </p:sp>
      <p:sp>
        <p:nvSpPr>
          <p:cNvPr id="47" name="TextBox 70"/>
          <p:cNvSpPr txBox="1">
            <a:spLocks noChangeArrowheads="1"/>
          </p:cNvSpPr>
          <p:nvPr/>
        </p:nvSpPr>
        <p:spPr bwMode="auto">
          <a:xfrm>
            <a:off x="2029175" y="5831212"/>
            <a:ext cx="2013693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08" charset="2"/>
              <a:buNone/>
            </a:pPr>
            <a:r>
              <a:rPr lang="en-US" sz="2400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itchFamily="34" charset="-128"/>
              </a:rPr>
              <a:t>The Catalyst</a:t>
            </a:r>
          </a:p>
        </p:txBody>
      </p:sp>
      <p:sp>
        <p:nvSpPr>
          <p:cNvPr id="54" name="TextBox 70"/>
          <p:cNvSpPr txBox="1">
            <a:spLocks noChangeArrowheads="1"/>
          </p:cNvSpPr>
          <p:nvPr/>
        </p:nvSpPr>
        <p:spPr bwMode="auto">
          <a:xfrm>
            <a:off x="8698128" y="1066801"/>
            <a:ext cx="370615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08" charset="2"/>
              <a:buNone/>
            </a:pPr>
            <a:r>
              <a:rPr lang="en-US" sz="2400" dirty="0">
                <a:solidFill>
                  <a:srgbClr val="336699"/>
                </a:solidFill>
                <a:latin typeface="Century Gothic" panose="020B0502020202020204" pitchFamily="34" charset="0"/>
                <a:ea typeface="Adobe Fan Heiti Std B" pitchFamily="34" charset="-128"/>
              </a:rPr>
              <a:t>+</a:t>
            </a:r>
          </a:p>
        </p:txBody>
      </p:sp>
      <p:sp>
        <p:nvSpPr>
          <p:cNvPr id="55" name="TextBox 70"/>
          <p:cNvSpPr txBox="1">
            <a:spLocks noChangeArrowheads="1"/>
          </p:cNvSpPr>
          <p:nvPr/>
        </p:nvSpPr>
        <p:spPr bwMode="auto">
          <a:xfrm>
            <a:off x="4888822" y="2148416"/>
            <a:ext cx="1566455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08" charset="2"/>
              <a:buNone/>
            </a:pPr>
            <a:r>
              <a:rPr lang="en-US" sz="2400" dirty="0">
                <a:solidFill>
                  <a:srgbClr val="336699"/>
                </a:solidFill>
                <a:latin typeface="Century Gothic" panose="020B0502020202020204" pitchFamily="34" charset="0"/>
                <a:ea typeface="Adobe Fan Heiti Std B" pitchFamily="34" charset="-128"/>
              </a:rPr>
              <a:t>Reliability</a:t>
            </a:r>
          </a:p>
        </p:txBody>
      </p:sp>
      <p:sp>
        <p:nvSpPr>
          <p:cNvPr id="56" name="TextBox 70"/>
          <p:cNvSpPr txBox="1">
            <a:spLocks noChangeArrowheads="1"/>
          </p:cNvSpPr>
          <p:nvPr/>
        </p:nvSpPr>
        <p:spPr bwMode="auto">
          <a:xfrm>
            <a:off x="6270841" y="2057401"/>
            <a:ext cx="370615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08" charset="2"/>
              <a:buNone/>
            </a:pPr>
            <a:r>
              <a:rPr lang="en-US" sz="2400" dirty="0">
                <a:solidFill>
                  <a:srgbClr val="336699"/>
                </a:solidFill>
                <a:latin typeface="Century Gothic" panose="020B0502020202020204" pitchFamily="34" charset="0"/>
                <a:ea typeface="Adobe Fan Heiti Std B" pitchFamily="34" charset="-128"/>
              </a:rPr>
              <a:t>+</a:t>
            </a:r>
          </a:p>
        </p:txBody>
      </p:sp>
      <p:sp>
        <p:nvSpPr>
          <p:cNvPr id="57" name="TextBox 70"/>
          <p:cNvSpPr txBox="1">
            <a:spLocks noChangeArrowheads="1"/>
          </p:cNvSpPr>
          <p:nvPr/>
        </p:nvSpPr>
        <p:spPr bwMode="auto">
          <a:xfrm>
            <a:off x="9524272" y="2996588"/>
            <a:ext cx="370615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08" charset="2"/>
              <a:buNone/>
            </a:pPr>
            <a:r>
              <a:rPr lang="en-US" sz="2400" dirty="0">
                <a:solidFill>
                  <a:srgbClr val="336699"/>
                </a:solidFill>
                <a:latin typeface="Century Gothic" panose="020B0502020202020204" pitchFamily="34" charset="0"/>
                <a:ea typeface="Adobe Fan Heiti Std B" pitchFamily="34" charset="-128"/>
              </a:rPr>
              <a:t>+</a:t>
            </a:r>
          </a:p>
        </p:txBody>
      </p:sp>
      <p:sp>
        <p:nvSpPr>
          <p:cNvPr id="59" name="TextBox 70"/>
          <p:cNvSpPr txBox="1">
            <a:spLocks noChangeArrowheads="1"/>
          </p:cNvSpPr>
          <p:nvPr/>
        </p:nvSpPr>
        <p:spPr bwMode="auto">
          <a:xfrm>
            <a:off x="4888822" y="3062816"/>
            <a:ext cx="1566455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08" charset="2"/>
              <a:buNone/>
            </a:pPr>
            <a:r>
              <a:rPr lang="en-US" sz="2400" dirty="0">
                <a:solidFill>
                  <a:srgbClr val="336699"/>
                </a:solidFill>
                <a:latin typeface="Century Gothic" panose="020B0502020202020204" pitchFamily="34" charset="0"/>
                <a:ea typeface="Adobe Fan Heiti Std B" pitchFamily="34" charset="-128"/>
              </a:rPr>
              <a:t>Reliability</a:t>
            </a:r>
          </a:p>
        </p:txBody>
      </p:sp>
      <p:sp>
        <p:nvSpPr>
          <p:cNvPr id="60" name="TextBox 70"/>
          <p:cNvSpPr txBox="1">
            <a:spLocks noChangeArrowheads="1"/>
          </p:cNvSpPr>
          <p:nvPr/>
        </p:nvSpPr>
        <p:spPr bwMode="auto">
          <a:xfrm>
            <a:off x="6270841" y="2996588"/>
            <a:ext cx="370615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08" charset="2"/>
              <a:buNone/>
            </a:pPr>
            <a:r>
              <a:rPr lang="en-US" sz="2400" dirty="0">
                <a:solidFill>
                  <a:srgbClr val="336699"/>
                </a:solidFill>
                <a:latin typeface="Century Gothic" panose="020B0502020202020204" pitchFamily="34" charset="0"/>
                <a:ea typeface="Adobe Fan Heiti Std B" pitchFamily="34" charset="-128"/>
              </a:rPr>
              <a:t>+</a:t>
            </a:r>
          </a:p>
        </p:txBody>
      </p:sp>
      <p:sp>
        <p:nvSpPr>
          <p:cNvPr id="61" name="TextBox 70"/>
          <p:cNvSpPr txBox="1">
            <a:spLocks noChangeArrowheads="1"/>
          </p:cNvSpPr>
          <p:nvPr/>
        </p:nvSpPr>
        <p:spPr bwMode="auto">
          <a:xfrm>
            <a:off x="9763985" y="3864826"/>
            <a:ext cx="370615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08" charset="2"/>
              <a:buNone/>
            </a:pPr>
            <a:r>
              <a:rPr lang="en-US" sz="2400" dirty="0">
                <a:solidFill>
                  <a:srgbClr val="336699"/>
                </a:solidFill>
                <a:latin typeface="Century Gothic" panose="020B0502020202020204" pitchFamily="34" charset="0"/>
                <a:ea typeface="Adobe Fan Heiti Std B" pitchFamily="34" charset="-128"/>
              </a:rPr>
              <a:t>+</a:t>
            </a:r>
          </a:p>
        </p:txBody>
      </p:sp>
      <p:sp>
        <p:nvSpPr>
          <p:cNvPr id="62" name="TextBox 70"/>
          <p:cNvSpPr txBox="1">
            <a:spLocks noChangeArrowheads="1"/>
          </p:cNvSpPr>
          <p:nvPr/>
        </p:nvSpPr>
        <p:spPr bwMode="auto">
          <a:xfrm>
            <a:off x="7354986" y="3926212"/>
            <a:ext cx="2574744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08" charset="2"/>
              <a:buNone/>
            </a:pPr>
            <a:r>
              <a:rPr lang="en-US" sz="2400" dirty="0">
                <a:solidFill>
                  <a:srgbClr val="336699"/>
                </a:solidFill>
                <a:latin typeface="Century Gothic" panose="020B0502020202020204" pitchFamily="34" charset="0"/>
                <a:ea typeface="Adobe Fan Heiti Std B" pitchFamily="34" charset="-128"/>
              </a:rPr>
              <a:t>Focus on Others</a:t>
            </a:r>
          </a:p>
        </p:txBody>
      </p:sp>
      <p:sp>
        <p:nvSpPr>
          <p:cNvPr id="65" name="TextBox 70"/>
          <p:cNvSpPr txBox="1">
            <a:spLocks noChangeArrowheads="1"/>
          </p:cNvSpPr>
          <p:nvPr/>
        </p:nvSpPr>
        <p:spPr bwMode="auto">
          <a:xfrm>
            <a:off x="9742509" y="4825388"/>
            <a:ext cx="370615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08" charset="2"/>
              <a:buNone/>
            </a:pPr>
            <a:r>
              <a:rPr lang="en-US" sz="2400" dirty="0">
                <a:solidFill>
                  <a:srgbClr val="336699"/>
                </a:solidFill>
                <a:latin typeface="Century Gothic" panose="020B0502020202020204" pitchFamily="34" charset="0"/>
                <a:ea typeface="Adobe Fan Heiti Std B" pitchFamily="34" charset="-128"/>
              </a:rPr>
              <a:t>+</a:t>
            </a:r>
          </a:p>
        </p:txBody>
      </p:sp>
      <p:sp>
        <p:nvSpPr>
          <p:cNvPr id="66" name="TextBox 70"/>
          <p:cNvSpPr txBox="1">
            <a:spLocks noChangeArrowheads="1"/>
          </p:cNvSpPr>
          <p:nvPr/>
        </p:nvSpPr>
        <p:spPr bwMode="auto">
          <a:xfrm>
            <a:off x="7333510" y="4916812"/>
            <a:ext cx="2574744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08" charset="2"/>
              <a:buNone/>
            </a:pPr>
            <a:r>
              <a:rPr lang="en-US" sz="2400" dirty="0">
                <a:solidFill>
                  <a:srgbClr val="336699"/>
                </a:solidFill>
                <a:latin typeface="Century Gothic" panose="020B0502020202020204" pitchFamily="34" charset="0"/>
                <a:ea typeface="Adobe Fan Heiti Std B" pitchFamily="34" charset="-128"/>
              </a:rPr>
              <a:t>Focus on Others</a:t>
            </a:r>
          </a:p>
        </p:txBody>
      </p:sp>
      <p:sp>
        <p:nvSpPr>
          <p:cNvPr id="67" name="TextBox 70"/>
          <p:cNvSpPr txBox="1">
            <a:spLocks noChangeArrowheads="1"/>
          </p:cNvSpPr>
          <p:nvPr/>
        </p:nvSpPr>
        <p:spPr bwMode="auto">
          <a:xfrm>
            <a:off x="4830372" y="4916812"/>
            <a:ext cx="1662636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08" charset="2"/>
              <a:buNone/>
            </a:pPr>
            <a:r>
              <a:rPr lang="en-US" sz="2400" dirty="0">
                <a:solidFill>
                  <a:srgbClr val="336699"/>
                </a:solidFill>
                <a:latin typeface="Century Gothic" panose="020B0502020202020204" pitchFamily="34" charset="0"/>
                <a:ea typeface="Adobe Fan Heiti Std B" pitchFamily="34" charset="-128"/>
              </a:rPr>
              <a:t>Credibility</a:t>
            </a:r>
          </a:p>
        </p:txBody>
      </p:sp>
      <p:sp>
        <p:nvSpPr>
          <p:cNvPr id="68" name="TextBox 70"/>
          <p:cNvSpPr txBox="1">
            <a:spLocks noChangeArrowheads="1"/>
          </p:cNvSpPr>
          <p:nvPr/>
        </p:nvSpPr>
        <p:spPr bwMode="auto">
          <a:xfrm>
            <a:off x="6260478" y="4825388"/>
            <a:ext cx="370615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08" charset="2"/>
              <a:buNone/>
            </a:pPr>
            <a:r>
              <a:rPr lang="en-US" sz="2400" dirty="0">
                <a:solidFill>
                  <a:srgbClr val="336699"/>
                </a:solidFill>
                <a:latin typeface="Century Gothic" panose="020B0502020202020204" pitchFamily="34" charset="0"/>
                <a:ea typeface="Adobe Fan Heiti Std B" pitchFamily="34" charset="-128"/>
              </a:rPr>
              <a:t>+</a:t>
            </a: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840731" y="5831212"/>
            <a:ext cx="1662636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08" charset="2"/>
              <a:buNone/>
            </a:pPr>
            <a:r>
              <a:rPr lang="en-US" sz="2400" dirty="0">
                <a:solidFill>
                  <a:srgbClr val="336699"/>
                </a:solidFill>
                <a:latin typeface="Century Gothic" panose="020B0502020202020204" pitchFamily="34" charset="0"/>
                <a:ea typeface="Adobe Fan Heiti Std B" pitchFamily="34" charset="-128"/>
              </a:rPr>
              <a:t>Credibility</a:t>
            </a:r>
          </a:p>
        </p:txBody>
      </p:sp>
      <p:sp>
        <p:nvSpPr>
          <p:cNvPr id="72" name="TextBox 70"/>
          <p:cNvSpPr txBox="1">
            <a:spLocks noChangeArrowheads="1"/>
          </p:cNvSpPr>
          <p:nvPr/>
        </p:nvSpPr>
        <p:spPr bwMode="auto">
          <a:xfrm>
            <a:off x="6270841" y="5739788"/>
            <a:ext cx="370615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08" charset="2"/>
              <a:buNone/>
            </a:pPr>
            <a:r>
              <a:rPr lang="en-US" sz="2400" dirty="0">
                <a:solidFill>
                  <a:srgbClr val="336699"/>
                </a:solidFill>
                <a:latin typeface="Century Gothic" panose="020B0502020202020204" pitchFamily="34" charset="0"/>
                <a:ea typeface="Adobe Fan Heiti Std B" pitchFamily="34" charset="-128"/>
              </a:rPr>
              <a:t>+</a:t>
            </a:r>
          </a:p>
        </p:txBody>
      </p:sp>
      <p:sp>
        <p:nvSpPr>
          <p:cNvPr id="41" name="TextBox 70"/>
          <p:cNvSpPr txBox="1">
            <a:spLocks noChangeArrowheads="1"/>
          </p:cNvSpPr>
          <p:nvPr/>
        </p:nvSpPr>
        <p:spPr bwMode="auto">
          <a:xfrm>
            <a:off x="7410000" y="5812576"/>
            <a:ext cx="2367957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08" charset="2"/>
              <a:buNone/>
            </a:pPr>
            <a:r>
              <a:rPr lang="en-US" sz="2400" dirty="0">
                <a:solidFill>
                  <a:srgbClr val="336699"/>
                </a:solidFill>
                <a:latin typeface="Century Gothic" panose="020B0502020202020204" pitchFamily="34" charset="0"/>
                <a:ea typeface="Adobe Fan Heiti Std B" pitchFamily="34" charset="-128"/>
              </a:rPr>
              <a:t>Confide-ability</a:t>
            </a:r>
          </a:p>
        </p:txBody>
      </p:sp>
      <p:sp>
        <p:nvSpPr>
          <p:cNvPr id="42" name="TextBox 70"/>
          <p:cNvSpPr txBox="1">
            <a:spLocks noChangeArrowheads="1"/>
          </p:cNvSpPr>
          <p:nvPr/>
        </p:nvSpPr>
        <p:spPr bwMode="auto">
          <a:xfrm>
            <a:off x="9524272" y="5746348"/>
            <a:ext cx="370615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08" charset="2"/>
              <a:buNone/>
            </a:pPr>
            <a:r>
              <a:rPr lang="en-US" sz="2400" dirty="0">
                <a:solidFill>
                  <a:srgbClr val="336699"/>
                </a:solidFill>
                <a:latin typeface="Century Gothic" panose="020B0502020202020204" pitchFamily="34" charset="0"/>
                <a:ea typeface="Adobe Fan Heiti Std B" pitchFamily="34" charset="-128"/>
              </a:rPr>
              <a:t>+</a:t>
            </a:r>
          </a:p>
        </p:txBody>
      </p:sp>
      <p:sp>
        <p:nvSpPr>
          <p:cNvPr id="43" name="TextBox 70"/>
          <p:cNvSpPr txBox="1">
            <a:spLocks noChangeArrowheads="1"/>
          </p:cNvSpPr>
          <p:nvPr/>
        </p:nvSpPr>
        <p:spPr bwMode="auto">
          <a:xfrm>
            <a:off x="4754113" y="3952429"/>
            <a:ext cx="2367957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08" charset="2"/>
              <a:buNone/>
            </a:pPr>
            <a:r>
              <a:rPr lang="en-US" sz="2400" dirty="0">
                <a:solidFill>
                  <a:srgbClr val="336699"/>
                </a:solidFill>
                <a:latin typeface="Century Gothic" panose="020B0502020202020204" pitchFamily="34" charset="0"/>
                <a:ea typeface="Adobe Fan Heiti Std B" pitchFamily="34" charset="-128"/>
              </a:rPr>
              <a:t>Confide-ability</a:t>
            </a:r>
          </a:p>
        </p:txBody>
      </p:sp>
      <p:sp>
        <p:nvSpPr>
          <p:cNvPr id="44" name="TextBox 70"/>
          <p:cNvSpPr txBox="1">
            <a:spLocks noChangeArrowheads="1"/>
          </p:cNvSpPr>
          <p:nvPr/>
        </p:nvSpPr>
        <p:spPr bwMode="auto">
          <a:xfrm>
            <a:off x="6868385" y="3886201"/>
            <a:ext cx="370615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08" charset="2"/>
              <a:buNone/>
            </a:pPr>
            <a:r>
              <a:rPr lang="en-US" sz="2400" dirty="0">
                <a:solidFill>
                  <a:srgbClr val="336699"/>
                </a:solidFill>
                <a:latin typeface="Century Gothic" panose="020B0502020202020204" pitchFamily="34" charset="0"/>
                <a:ea typeface="Adobe Fan Heiti Std B" pitchFamily="34" charset="-128"/>
              </a:rPr>
              <a:t>+</a:t>
            </a:r>
          </a:p>
        </p:txBody>
      </p:sp>
      <p:sp>
        <p:nvSpPr>
          <p:cNvPr id="64" name="Date Placeholder 4"/>
          <p:cNvSpPr txBox="1">
            <a:spLocks/>
          </p:cNvSpPr>
          <p:nvPr/>
        </p:nvSpPr>
        <p:spPr>
          <a:xfrm>
            <a:off x="-8965" y="6613525"/>
            <a:ext cx="4267200" cy="244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0" latinLnBrk="0" hangingPunct="0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900" dirty="0">
                <a:latin typeface="Century Gothic" panose="020B0502020202020204" pitchFamily="34" charset="0"/>
              </a:rPr>
              <a:t>© 2017 </a:t>
            </a:r>
            <a:r>
              <a:rPr lang="en-US" sz="900" dirty="0" err="1">
                <a:latin typeface="Century Gothic" panose="020B0502020202020204" pitchFamily="34" charset="0"/>
              </a:rPr>
              <a:t>ClearAction</a:t>
            </a:r>
            <a:r>
              <a:rPr lang="en-US" sz="900" dirty="0">
                <a:latin typeface="Century Gothic" panose="020B0502020202020204" pitchFamily="34" charset="0"/>
              </a:rPr>
              <a:t>. All Rights Reserved.</a:t>
            </a: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5700" y="6134641"/>
            <a:ext cx="876300" cy="72607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49837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6" grpId="0"/>
      <p:bldP spid="27" grpId="0"/>
      <p:bldP spid="28" grpId="0"/>
      <p:bldP spid="29" grpId="0"/>
      <p:bldP spid="30" grpId="0"/>
      <p:bldP spid="54" grpId="0"/>
      <p:bldP spid="55" grpId="0"/>
      <p:bldP spid="56" grpId="0"/>
      <p:bldP spid="57" grpId="0"/>
      <p:bldP spid="59" grpId="0"/>
      <p:bldP spid="60" grpId="0"/>
      <p:bldP spid="61" grpId="0"/>
      <p:bldP spid="62" grpId="0"/>
      <p:bldP spid="65" grpId="0"/>
      <p:bldP spid="66" grpId="0"/>
      <p:bldP spid="67" grpId="0"/>
      <p:bldP spid="68" grpId="0"/>
      <p:bldP spid="71" grpId="0"/>
      <p:bldP spid="72" grpId="0"/>
      <p:bldP spid="41" grpId="0"/>
      <p:bldP spid="42" grpId="0"/>
      <p:bldP spid="43" grpId="0"/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 txBox="1">
            <a:spLocks/>
          </p:cNvSpPr>
          <p:nvPr/>
        </p:nvSpPr>
        <p:spPr>
          <a:xfrm>
            <a:off x="1939528" y="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latin typeface="Century Gothic" panose="020B0502020202020204" pitchFamily="34" charset="0"/>
                <a:ea typeface="Adobe Fan Heiti Std B" pitchFamily="34" charset="-128"/>
                <a:cs typeface="Arial" pitchFamily="34" charset="0"/>
              </a:rPr>
              <a:t>Why Should I Trust You?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148090" y="1135901"/>
            <a:ext cx="54024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latin typeface="Century Gothic" panose="020B0502020202020204" pitchFamily="34" charset="0"/>
                <a:ea typeface="Adobe Fan Heiti Std B" pitchFamily="34" charset="-128"/>
              </a:rPr>
              <a:t>Because I know how to do this &amp; </a:t>
            </a:r>
            <a:br>
              <a:rPr lang="en-US" sz="2000" i="1" dirty="0">
                <a:latin typeface="Century Gothic" panose="020B0502020202020204" pitchFamily="34" charset="0"/>
                <a:ea typeface="Adobe Fan Heiti Std B" pitchFamily="34" charset="-128"/>
              </a:rPr>
            </a:br>
            <a:r>
              <a:rPr lang="en-US" sz="2000" i="1" dirty="0">
                <a:latin typeface="Century Gothic" panose="020B0502020202020204" pitchFamily="34" charset="0"/>
                <a:ea typeface="Adobe Fan Heiti Std B" pitchFamily="34" charset="-128"/>
              </a:rPr>
              <a:t>you can count on me to get the job done</a:t>
            </a:r>
            <a:endParaRPr lang="en-US" sz="2000" i="1" dirty="0">
              <a:latin typeface="Century Gothic" panose="020B0502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148090" y="1990719"/>
            <a:ext cx="66143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latin typeface="Century Gothic" panose="020B0502020202020204" pitchFamily="34" charset="0"/>
                <a:ea typeface="Adobe Fan Heiti Std B" pitchFamily="34" charset="-128"/>
              </a:rPr>
              <a:t>Because you know you can count on me to get the</a:t>
            </a:r>
            <a:br>
              <a:rPr lang="en-US" sz="2000" i="1" dirty="0">
                <a:latin typeface="Century Gothic" panose="020B0502020202020204" pitchFamily="34" charset="0"/>
                <a:ea typeface="Adobe Fan Heiti Std B" pitchFamily="34" charset="-128"/>
              </a:rPr>
            </a:br>
            <a:r>
              <a:rPr lang="en-US" sz="2000" i="1" dirty="0">
                <a:latin typeface="Century Gothic" panose="020B0502020202020204" pitchFamily="34" charset="0"/>
                <a:ea typeface="Adobe Fan Heiti Std B" pitchFamily="34" charset="-128"/>
              </a:rPr>
              <a:t>job done &amp; I am focused on your best interest</a:t>
            </a:r>
            <a:endParaRPr lang="en-US" sz="2000" i="1" dirty="0">
              <a:latin typeface="Century Gothic" panose="020B0502020202020204" pitchFamily="34" charset="0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3967164" y="1924110"/>
            <a:ext cx="662463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148090" y="2905119"/>
            <a:ext cx="66848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latin typeface="Century Gothic" panose="020B0502020202020204" pitchFamily="34" charset="0"/>
                <a:ea typeface="Adobe Fan Heiti Std B" pitchFamily="34" charset="-128"/>
              </a:rPr>
              <a:t>Because you know you can count on me to get the </a:t>
            </a:r>
            <a:br>
              <a:rPr lang="en-US" sz="2000" i="1" dirty="0">
                <a:latin typeface="Century Gothic" panose="020B0502020202020204" pitchFamily="34" charset="0"/>
                <a:ea typeface="Adobe Fan Heiti Std B" pitchFamily="34" charset="-128"/>
              </a:rPr>
            </a:br>
            <a:r>
              <a:rPr lang="en-US" sz="2000" i="1" dirty="0">
                <a:latin typeface="Century Gothic" panose="020B0502020202020204" pitchFamily="34" charset="0"/>
                <a:ea typeface="Adobe Fan Heiti Std B" pitchFamily="34" charset="-128"/>
              </a:rPr>
              <a:t> job done &amp; you know you can confide in me</a:t>
            </a:r>
            <a:endParaRPr lang="en-US" sz="2000" i="1" dirty="0">
              <a:latin typeface="Century Gothic" panose="020B0502020202020204" pitchFamily="34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153284" y="3733800"/>
            <a:ext cx="2853824" cy="81909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144518" y="4648200"/>
            <a:ext cx="2853824" cy="81909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143000" y="5638800"/>
            <a:ext cx="2853824" cy="81909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184776" y="990600"/>
            <a:ext cx="2853824" cy="81909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153284" y="1905000"/>
            <a:ext cx="2853824" cy="81909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1152550" y="2819400"/>
            <a:ext cx="2853824" cy="81909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7" name="TextBox 70"/>
          <p:cNvSpPr txBox="1">
            <a:spLocks noChangeArrowheads="1"/>
          </p:cNvSpPr>
          <p:nvPr/>
        </p:nvSpPr>
        <p:spPr bwMode="auto">
          <a:xfrm>
            <a:off x="1734276" y="1066800"/>
            <a:ext cx="1709122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08" charset="2"/>
              <a:buNone/>
            </a:pPr>
            <a:r>
              <a:rPr lang="en-US" sz="2400" b="1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itchFamily="34" charset="-128"/>
              </a:rPr>
              <a:t>The Expert</a:t>
            </a:r>
          </a:p>
        </p:txBody>
      </p:sp>
      <p:sp>
        <p:nvSpPr>
          <p:cNvPr id="48" name="TextBox 70"/>
          <p:cNvSpPr txBox="1">
            <a:spLocks noChangeArrowheads="1"/>
          </p:cNvSpPr>
          <p:nvPr/>
        </p:nvSpPr>
        <p:spPr bwMode="auto">
          <a:xfrm>
            <a:off x="1569571" y="1981201"/>
            <a:ext cx="2018501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08" charset="2"/>
              <a:buNone/>
            </a:pPr>
            <a:r>
              <a:rPr lang="en-US" sz="2400" b="1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itchFamily="34" charset="-128"/>
              </a:rPr>
              <a:t>The Steward</a:t>
            </a:r>
          </a:p>
        </p:txBody>
      </p:sp>
      <p:sp>
        <p:nvSpPr>
          <p:cNvPr id="49" name="TextBox 70"/>
          <p:cNvSpPr txBox="1">
            <a:spLocks noChangeArrowheads="1"/>
          </p:cNvSpPr>
          <p:nvPr/>
        </p:nvSpPr>
        <p:spPr bwMode="auto">
          <a:xfrm>
            <a:off x="1821308" y="2895601"/>
            <a:ext cx="1513556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08" charset="2"/>
              <a:buNone/>
            </a:pPr>
            <a:r>
              <a:rPr lang="en-US" sz="2400" b="1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itchFamily="34" charset="-128"/>
              </a:rPr>
              <a:t>The Doer</a:t>
            </a:r>
          </a:p>
        </p:txBody>
      </p:sp>
      <p:sp>
        <p:nvSpPr>
          <p:cNvPr id="50" name="TextBox 70"/>
          <p:cNvSpPr txBox="1">
            <a:spLocks noChangeArrowheads="1"/>
          </p:cNvSpPr>
          <p:nvPr/>
        </p:nvSpPr>
        <p:spPr bwMode="auto">
          <a:xfrm>
            <a:off x="1371600" y="3810001"/>
            <a:ext cx="2414444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08" charset="2"/>
              <a:buNone/>
            </a:pPr>
            <a:r>
              <a:rPr lang="en-US" sz="2400" b="1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itchFamily="34" charset="-128"/>
              </a:rPr>
              <a:t>The Connector</a:t>
            </a:r>
          </a:p>
        </p:txBody>
      </p:sp>
      <p:sp>
        <p:nvSpPr>
          <p:cNvPr id="52" name="TextBox 70"/>
          <p:cNvSpPr txBox="1">
            <a:spLocks noChangeArrowheads="1"/>
          </p:cNvSpPr>
          <p:nvPr/>
        </p:nvSpPr>
        <p:spPr bwMode="auto">
          <a:xfrm>
            <a:off x="1520729" y="4724401"/>
            <a:ext cx="2098651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08" charset="2"/>
              <a:buNone/>
            </a:pPr>
            <a:r>
              <a:rPr lang="en-US" sz="2400" b="1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itchFamily="34" charset="-128"/>
              </a:rPr>
              <a:t>The Professor</a:t>
            </a:r>
          </a:p>
        </p:txBody>
      </p:sp>
      <p:sp>
        <p:nvSpPr>
          <p:cNvPr id="53" name="TextBox 70"/>
          <p:cNvSpPr txBox="1">
            <a:spLocks noChangeArrowheads="1"/>
          </p:cNvSpPr>
          <p:nvPr/>
        </p:nvSpPr>
        <p:spPr bwMode="auto">
          <a:xfrm>
            <a:off x="1561691" y="5715001"/>
            <a:ext cx="2013693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08" charset="2"/>
              <a:buNone/>
            </a:pPr>
            <a:r>
              <a:rPr lang="en-US" sz="2400" b="1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itchFamily="34" charset="-128"/>
              </a:rPr>
              <a:t>The Catalyst</a:t>
            </a:r>
          </a:p>
        </p:txBody>
      </p:sp>
      <p:sp>
        <p:nvSpPr>
          <p:cNvPr id="55" name="TextBox 70"/>
          <p:cNvSpPr txBox="1">
            <a:spLocks noChangeArrowheads="1"/>
          </p:cNvSpPr>
          <p:nvPr/>
        </p:nvSpPr>
        <p:spPr bwMode="auto">
          <a:xfrm>
            <a:off x="1618529" y="3259063"/>
            <a:ext cx="1901483" cy="292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08" charset="2"/>
              <a:buNone/>
            </a:pPr>
            <a:r>
              <a:rPr lang="en-US" sz="1400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itchFamily="34" charset="-128"/>
              </a:rPr>
              <a:t>Reliability + Confide</a:t>
            </a:r>
          </a:p>
        </p:txBody>
      </p:sp>
      <p:sp>
        <p:nvSpPr>
          <p:cNvPr id="56" name="TextBox 70"/>
          <p:cNvSpPr txBox="1">
            <a:spLocks noChangeArrowheads="1"/>
          </p:cNvSpPr>
          <p:nvPr/>
        </p:nvSpPr>
        <p:spPr bwMode="auto">
          <a:xfrm>
            <a:off x="1445320" y="2344663"/>
            <a:ext cx="2250937" cy="292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08" charset="2"/>
              <a:buNone/>
            </a:pPr>
            <a:r>
              <a:rPr lang="en-US" sz="1400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itchFamily="34" charset="-128"/>
              </a:rPr>
              <a:t>Reliability + Other-Focus</a:t>
            </a:r>
          </a:p>
        </p:txBody>
      </p:sp>
      <p:sp>
        <p:nvSpPr>
          <p:cNvPr id="57" name="TextBox 70"/>
          <p:cNvSpPr txBox="1">
            <a:spLocks noChangeArrowheads="1"/>
          </p:cNvSpPr>
          <p:nvPr/>
        </p:nvSpPr>
        <p:spPr bwMode="auto">
          <a:xfrm>
            <a:off x="1495814" y="4148267"/>
            <a:ext cx="2149949" cy="292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08" charset="2"/>
              <a:buNone/>
            </a:pPr>
            <a:r>
              <a:rPr lang="en-US" sz="1400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itchFamily="34" charset="-128"/>
              </a:rPr>
              <a:t>Confide + Other-Focus</a:t>
            </a:r>
          </a:p>
        </p:txBody>
      </p:sp>
      <p:sp>
        <p:nvSpPr>
          <p:cNvPr id="58" name="TextBox 70"/>
          <p:cNvSpPr txBox="1">
            <a:spLocks noChangeArrowheads="1"/>
          </p:cNvSpPr>
          <p:nvPr/>
        </p:nvSpPr>
        <p:spPr bwMode="auto">
          <a:xfrm>
            <a:off x="1407755" y="5062667"/>
            <a:ext cx="2307043" cy="292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08" charset="2"/>
              <a:buNone/>
            </a:pPr>
            <a:r>
              <a:rPr lang="en-US" sz="1400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itchFamily="34" charset="-128"/>
              </a:rPr>
              <a:t>Credibility + Other-Focus</a:t>
            </a:r>
          </a:p>
        </p:txBody>
      </p:sp>
      <p:sp>
        <p:nvSpPr>
          <p:cNvPr id="59" name="TextBox 70"/>
          <p:cNvSpPr txBox="1">
            <a:spLocks noChangeArrowheads="1"/>
          </p:cNvSpPr>
          <p:nvPr/>
        </p:nvSpPr>
        <p:spPr bwMode="auto">
          <a:xfrm>
            <a:off x="1595681" y="6096001"/>
            <a:ext cx="1957587" cy="292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08" charset="2"/>
              <a:buNone/>
            </a:pPr>
            <a:r>
              <a:rPr lang="en-US" sz="1400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itchFamily="34" charset="-128"/>
              </a:rPr>
              <a:t>Credibility + Confide</a:t>
            </a:r>
          </a:p>
        </p:txBody>
      </p:sp>
      <p:sp>
        <p:nvSpPr>
          <p:cNvPr id="60" name="TextBox 70"/>
          <p:cNvSpPr txBox="1">
            <a:spLocks noChangeArrowheads="1"/>
          </p:cNvSpPr>
          <p:nvPr/>
        </p:nvSpPr>
        <p:spPr bwMode="auto">
          <a:xfrm>
            <a:off x="1594579" y="1413903"/>
            <a:ext cx="2058577" cy="292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08" charset="2"/>
              <a:buNone/>
            </a:pPr>
            <a:r>
              <a:rPr lang="en-US" sz="1400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itchFamily="34" charset="-128"/>
              </a:rPr>
              <a:t>Credibility + Reliability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148091" y="3794323"/>
            <a:ext cx="57615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latin typeface="Century Gothic" panose="020B0502020202020204" pitchFamily="34" charset="0"/>
                <a:ea typeface="Adobe Fan Heiti Std B" pitchFamily="34" charset="-128"/>
              </a:rPr>
              <a:t>Because you know you can confide in me &amp; </a:t>
            </a:r>
            <a:br>
              <a:rPr lang="en-US" sz="2000" i="1" dirty="0">
                <a:latin typeface="Century Gothic" panose="020B0502020202020204" pitchFamily="34" charset="0"/>
                <a:ea typeface="Adobe Fan Heiti Std B" pitchFamily="34" charset="-128"/>
              </a:rPr>
            </a:br>
            <a:r>
              <a:rPr lang="en-US" sz="2000" i="1" dirty="0">
                <a:latin typeface="Century Gothic" panose="020B0502020202020204" pitchFamily="34" charset="0"/>
                <a:ea typeface="Adobe Fan Heiti Std B" pitchFamily="34" charset="-128"/>
              </a:rPr>
              <a:t>I am focused on your best interest</a:t>
            </a:r>
            <a:endParaRPr lang="en-US" sz="2000" i="1" dirty="0">
              <a:latin typeface="Century Gothic" panose="020B0502020202020204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148090" y="4733919"/>
            <a:ext cx="4343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latin typeface="Century Gothic" panose="020B0502020202020204" pitchFamily="34" charset="0"/>
                <a:ea typeface="Adobe Fan Heiti Std B" pitchFamily="34" charset="-128"/>
              </a:rPr>
              <a:t>Because I know how to do this &amp; </a:t>
            </a:r>
            <a:br>
              <a:rPr lang="en-US" sz="2000" i="1" dirty="0">
                <a:latin typeface="Century Gothic" panose="020B0502020202020204" pitchFamily="34" charset="0"/>
                <a:ea typeface="Adobe Fan Heiti Std B" pitchFamily="34" charset="-128"/>
              </a:rPr>
            </a:br>
            <a:r>
              <a:rPr lang="en-US" sz="2000" i="1" dirty="0">
                <a:latin typeface="Century Gothic" panose="020B0502020202020204" pitchFamily="34" charset="0"/>
                <a:ea typeface="Adobe Fan Heiti Std B" pitchFamily="34" charset="-128"/>
              </a:rPr>
              <a:t>I am focused on your best interest</a:t>
            </a:r>
            <a:endParaRPr lang="en-US" sz="2000" i="1" dirty="0">
              <a:latin typeface="Century Gothic" panose="020B0502020202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148090" y="5692914"/>
            <a:ext cx="48170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latin typeface="Century Gothic" panose="020B0502020202020204" pitchFamily="34" charset="0"/>
                <a:ea typeface="Adobe Fan Heiti Std B" pitchFamily="34" charset="-128"/>
              </a:rPr>
              <a:t>Because I know how to do this &amp;  </a:t>
            </a:r>
            <a:br>
              <a:rPr lang="en-US" sz="2000" i="1" dirty="0">
                <a:latin typeface="Century Gothic" panose="020B0502020202020204" pitchFamily="34" charset="0"/>
                <a:ea typeface="Adobe Fan Heiti Std B" pitchFamily="34" charset="-128"/>
              </a:rPr>
            </a:br>
            <a:r>
              <a:rPr lang="en-US" sz="2000" i="1" dirty="0">
                <a:latin typeface="Century Gothic" panose="020B0502020202020204" pitchFamily="34" charset="0"/>
                <a:ea typeface="Adobe Fan Heiti Std B" pitchFamily="34" charset="-128"/>
              </a:rPr>
              <a:t>you know you can confide in me</a:t>
            </a:r>
            <a:endParaRPr lang="en-US" sz="2000" i="1" dirty="0">
              <a:latin typeface="Century Gothic" panose="020B0502020202020204" pitchFamily="34" charset="0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3886201" y="990600"/>
            <a:ext cx="662463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967164" y="3762965"/>
            <a:ext cx="662463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886201" y="2838510"/>
            <a:ext cx="662463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962401" y="4648200"/>
            <a:ext cx="662463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962401" y="5638800"/>
            <a:ext cx="662463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Date Placeholder 4"/>
          <p:cNvSpPr txBox="1">
            <a:spLocks/>
          </p:cNvSpPr>
          <p:nvPr/>
        </p:nvSpPr>
        <p:spPr>
          <a:xfrm>
            <a:off x="-8965" y="6613525"/>
            <a:ext cx="4267200" cy="244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0" latinLnBrk="0" hangingPunct="0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900" dirty="0">
                <a:latin typeface="Century Gothic" panose="020B0502020202020204" pitchFamily="34" charset="0"/>
              </a:rPr>
              <a:t>© 2017 </a:t>
            </a:r>
            <a:r>
              <a:rPr lang="en-US" sz="900" dirty="0" err="1">
                <a:latin typeface="Century Gothic" panose="020B0502020202020204" pitchFamily="34" charset="0"/>
              </a:rPr>
              <a:t>ClearAction</a:t>
            </a:r>
            <a:r>
              <a:rPr lang="en-US" sz="900" dirty="0">
                <a:latin typeface="Century Gothic" panose="020B0502020202020204" pitchFamily="34" charset="0"/>
              </a:rPr>
              <a:t>. All Rights Reserved.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5700" y="6134641"/>
            <a:ext cx="876300" cy="72607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0840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37" grpId="0"/>
      <p:bldP spid="61" grpId="0"/>
      <p:bldP spid="62" grpId="0"/>
      <p:bldP spid="6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 txBox="1">
            <a:spLocks/>
          </p:cNvSpPr>
          <p:nvPr/>
        </p:nvSpPr>
        <p:spPr>
          <a:xfrm>
            <a:off x="1981200" y="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latin typeface="Century Gothic" panose="020B0502020202020204" pitchFamily="34" charset="0"/>
                <a:ea typeface="Adobe Fan Heiti Std B" pitchFamily="34" charset="-128"/>
                <a:cs typeface="Arial" pitchFamily="34" charset="0"/>
              </a:rPr>
              <a:t>How Do Clients Perceive You?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676400" y="870140"/>
            <a:ext cx="9220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Adobe Fan Heiti Std B" pitchFamily="34" charset="-128"/>
              </a:rPr>
              <a:t>*How your </a:t>
            </a:r>
            <a:r>
              <a:rPr lang="en-US" sz="1600" b="1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Adobe Fan Heiti Std B" pitchFamily="34" charset="-128"/>
              </a:rPr>
              <a:t>clients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Adobe Fan Heiti Std B" pitchFamily="34" charset="-128"/>
              </a:rPr>
              <a:t> perceive you – </a:t>
            </a:r>
            <a:r>
              <a:rPr lang="en-US" sz="1600" b="1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Adobe Fan Heiti Std B" pitchFamily="34" charset="-128"/>
              </a:rPr>
              <a:t>not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Adobe Fan Heiti Std B" pitchFamily="34" charset="-128"/>
              </a:rPr>
              <a:t> necessarily as you or your colleagues perceive you</a:t>
            </a:r>
            <a:endParaRPr lang="en-US" sz="1600" i="1" dirty="0">
              <a:solidFill>
                <a:srgbClr val="002060"/>
              </a:solidFill>
              <a:latin typeface="Century Gothic" panose="020B0502020202020204" pitchFamily="34" charset="0"/>
              <a:ea typeface="Adobe Fan Heiti Std B" pitchFamily="34" charset="-128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72485" y="1308537"/>
            <a:ext cx="1097280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002060"/>
                </a:solidFill>
                <a:latin typeface="Century Gothic" panose="020B0502020202020204" pitchFamily="34" charset="0"/>
                <a:ea typeface="Adobe Fan Heiti Std B" pitchFamily="34" charset="-128"/>
              </a:rPr>
              <a:t>Based on what you know about the ways that people who use your products / services perceive you: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002060"/>
                </a:solidFill>
                <a:latin typeface="Century Gothic" panose="020B0502020202020204" pitchFamily="34" charset="0"/>
                <a:ea typeface="Adobe Fan Heiti Std B" pitchFamily="34" charset="-128"/>
              </a:rPr>
              <a:t>Rank-order the 4 trust components:  4 = strongest, 3 = next strongest, 2 = next, 1 = least strong.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002060"/>
                </a:solidFill>
                <a:latin typeface="Century Gothic" panose="020B0502020202020204" pitchFamily="34" charset="0"/>
                <a:ea typeface="Adobe Fan Heiti Std B" pitchFamily="34" charset="-128"/>
              </a:rPr>
              <a:t>Get 3 other opinions from people who are familiar with you. Make note of their comments.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572000" y="5016232"/>
            <a:ext cx="7467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1600" dirty="0">
                <a:solidFill>
                  <a:srgbClr val="002060"/>
                </a:solidFill>
                <a:latin typeface="Century Gothic" panose="020B0502020202020204" pitchFamily="34" charset="0"/>
                <a:ea typeface="Adobe Fan Heiti Std B" pitchFamily="34" charset="-128"/>
              </a:rPr>
              <a:t>Comments from opinion providers: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57200" y="5715000"/>
            <a:ext cx="11506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1600" dirty="0">
                <a:solidFill>
                  <a:srgbClr val="002060"/>
                </a:solidFill>
                <a:latin typeface="Century Gothic" panose="020B0502020202020204" pitchFamily="34" charset="0"/>
                <a:ea typeface="Adobe Fan Heiti Std B" pitchFamily="34" charset="-128"/>
              </a:rPr>
              <a:t>Based on the average, what are your top 2 strengths and what does this mean about why people should trust you?</a:t>
            </a: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1143000" y="2572583"/>
          <a:ext cx="10134599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4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7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7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5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5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539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entury Gothic" panose="020B0502020202020204" pitchFamily="34" charset="0"/>
                          <a:ea typeface="Adobe Fan Heiti Std B" pitchFamily="34" charset="-128"/>
                        </a:rPr>
                        <a:t>What You Are Known* For: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Gothic" panose="020B0502020202020204" pitchFamily="34" charset="0"/>
                          <a:ea typeface="Adobe Fan Heiti Std B" pitchFamily="34" charset="-128"/>
                        </a:rPr>
                        <a:t>You*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Gothic" panose="020B0502020202020204" pitchFamily="34" charset="0"/>
                          <a:ea typeface="Adobe Fan Heiti Std B" pitchFamily="34" charset="-128"/>
                        </a:rPr>
                        <a:t>Opinion</a:t>
                      </a:r>
                      <a:r>
                        <a:rPr lang="en-US" sz="1800" baseline="0" dirty="0">
                          <a:latin typeface="Century Gothic" panose="020B0502020202020204" pitchFamily="34" charset="0"/>
                          <a:ea typeface="Adobe Fan Heiti Std B" pitchFamily="34" charset="-128"/>
                        </a:rPr>
                        <a:t> 1*</a:t>
                      </a:r>
                      <a:endParaRPr lang="en-US" sz="1800" dirty="0">
                        <a:latin typeface="Century Gothic" panose="020B0502020202020204" pitchFamily="34" charset="0"/>
                        <a:ea typeface="Adobe Fan Heiti Std B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Gothic" panose="020B0502020202020204" pitchFamily="34" charset="0"/>
                          <a:ea typeface="Adobe Fan Heiti Std B" pitchFamily="34" charset="-128"/>
                        </a:rPr>
                        <a:t>Opinion 2*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Gothic" panose="020B0502020202020204" pitchFamily="34" charset="0"/>
                          <a:ea typeface="Adobe Fan Heiti Std B" pitchFamily="34" charset="-128"/>
                        </a:rPr>
                        <a:t>Opinion 3*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Gothic" panose="020B0502020202020204" pitchFamily="34" charset="0"/>
                          <a:ea typeface="Adobe Fan Heiti Std B" pitchFamily="34" charset="-128"/>
                        </a:rPr>
                        <a:t>Average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entury Gothic" panose="020B0502020202020204" pitchFamily="34" charset="0"/>
                          <a:ea typeface="Adobe Fan Heiti Std B" pitchFamily="34" charset="-128"/>
                        </a:rPr>
                        <a:t>Credibility</a:t>
                      </a:r>
                      <a:r>
                        <a:rPr lang="en-US" sz="1800" dirty="0">
                          <a:latin typeface="Century Gothic" panose="020B0502020202020204" pitchFamily="34" charset="0"/>
                          <a:ea typeface="Adobe Fan Heiti Std B" pitchFamily="34" charset="-128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 panose="020B0502020202020204" pitchFamily="34" charset="0"/>
                          <a:ea typeface="Adobe Fan Heiti Std B" pitchFamily="34" charset="-128"/>
                        </a:rPr>
                        <a:t>(expertise)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entury Gothic" panose="020B0502020202020204" pitchFamily="34" charset="0"/>
                        <a:ea typeface="Adobe Fan Heiti Std B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entury Gothic" panose="020B0502020202020204" pitchFamily="34" charset="0"/>
                        <a:ea typeface="Adobe Fan Heiti Std B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entury Gothic" panose="020B0502020202020204" pitchFamily="34" charset="0"/>
                        <a:ea typeface="Adobe Fan Heiti Std B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>
                        <a:latin typeface="Century Gothic" panose="020B0502020202020204" pitchFamily="34" charset="0"/>
                        <a:ea typeface="Adobe Fan Heiti Std B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>
                        <a:latin typeface="Century Gothic" panose="020B0502020202020204" pitchFamily="34" charset="0"/>
                        <a:ea typeface="Adobe Fan Heiti Std B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entury Gothic" panose="020B0502020202020204" pitchFamily="34" charset="0"/>
                          <a:ea typeface="Adobe Fan Heiti Std B" pitchFamily="34" charset="-128"/>
                        </a:rPr>
                        <a:t>Reliability</a:t>
                      </a:r>
                      <a:r>
                        <a:rPr lang="en-US" sz="1800" dirty="0">
                          <a:latin typeface="Century Gothic" panose="020B0502020202020204" pitchFamily="34" charset="0"/>
                          <a:ea typeface="Adobe Fan Heiti Std B" pitchFamily="34" charset="-128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 panose="020B0502020202020204" pitchFamily="34" charset="0"/>
                          <a:ea typeface="Adobe Fan Heiti Std B" pitchFamily="34" charset="-128"/>
                        </a:rPr>
                        <a:t>(predictability)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entury Gothic" panose="020B0502020202020204" pitchFamily="34" charset="0"/>
                        <a:ea typeface="Adobe Fan Heiti Std B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entury Gothic" panose="020B0502020202020204" pitchFamily="34" charset="0"/>
                        <a:ea typeface="Adobe Fan Heiti Std B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>
                        <a:latin typeface="Century Gothic" panose="020B0502020202020204" pitchFamily="34" charset="0"/>
                        <a:ea typeface="Adobe Fan Heiti Std B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>
                        <a:latin typeface="Century Gothic" panose="020B0502020202020204" pitchFamily="34" charset="0"/>
                        <a:ea typeface="Adobe Fan Heiti Std B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>
                        <a:latin typeface="Century Gothic" panose="020B0502020202020204" pitchFamily="34" charset="0"/>
                        <a:ea typeface="Adobe Fan Heiti Std B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entury Gothic" panose="020B0502020202020204" pitchFamily="34" charset="0"/>
                          <a:ea typeface="Adobe Fan Heiti Std B" pitchFamily="34" charset="-128"/>
                        </a:rPr>
                        <a:t>Confide-ability</a:t>
                      </a:r>
                      <a:r>
                        <a:rPr lang="en-US" sz="1800" dirty="0">
                          <a:latin typeface="Century Gothic" panose="020B0502020202020204" pitchFamily="34" charset="0"/>
                          <a:ea typeface="Adobe Fan Heiti Std B" pitchFamily="34" charset="-128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 panose="020B0502020202020204" pitchFamily="34" charset="0"/>
                          <a:ea typeface="Adobe Fan Heiti Std B" pitchFamily="34" charset="-128"/>
                        </a:rPr>
                        <a:t>(empathetic)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entury Gothic" panose="020B0502020202020204" pitchFamily="34" charset="0"/>
                        <a:ea typeface="Adobe Fan Heiti Std B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entury Gothic" panose="020B0502020202020204" pitchFamily="34" charset="0"/>
                        <a:ea typeface="Adobe Fan Heiti Std B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entury Gothic" panose="020B0502020202020204" pitchFamily="34" charset="0"/>
                        <a:ea typeface="Adobe Fan Heiti Std B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entury Gothic" panose="020B0502020202020204" pitchFamily="34" charset="0"/>
                        <a:ea typeface="Adobe Fan Heiti Std B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>
                        <a:latin typeface="Century Gothic" panose="020B0502020202020204" pitchFamily="34" charset="0"/>
                        <a:ea typeface="Adobe Fan Heiti Std B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entury Gothic" panose="020B0502020202020204" pitchFamily="34" charset="0"/>
                          <a:ea typeface="Adobe Fan Heiti Std B" pitchFamily="34" charset="-128"/>
                        </a:rPr>
                        <a:t>Focus on Others</a:t>
                      </a:r>
                      <a:br>
                        <a:rPr lang="en-US" sz="1800" dirty="0">
                          <a:latin typeface="Century Gothic" panose="020B0502020202020204" pitchFamily="34" charset="0"/>
                          <a:ea typeface="Adobe Fan Heiti Std B" pitchFamily="34" charset="-128"/>
                        </a:rPr>
                      </a:br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 panose="020B0502020202020204" pitchFamily="34" charset="0"/>
                          <a:ea typeface="Adobe Fan Heiti Std B" pitchFamily="34" charset="-128"/>
                        </a:rPr>
                        <a:t>(focus outside of yourself)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entury Gothic" panose="020B0502020202020204" pitchFamily="34" charset="0"/>
                        <a:ea typeface="Adobe Fan Heiti Std B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entury Gothic" panose="020B0502020202020204" pitchFamily="34" charset="0"/>
                        <a:ea typeface="Adobe Fan Heiti Std B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entury Gothic" panose="020B0502020202020204" pitchFamily="34" charset="0"/>
                        <a:ea typeface="Adobe Fan Heiti Std B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entury Gothic" panose="020B0502020202020204" pitchFamily="34" charset="0"/>
                        <a:ea typeface="Adobe Fan Heiti Std B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entury Gothic" panose="020B0502020202020204" pitchFamily="34" charset="0"/>
                        <a:ea typeface="Adobe Fan Heiti Std B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Date Placeholder 4"/>
          <p:cNvSpPr txBox="1">
            <a:spLocks/>
          </p:cNvSpPr>
          <p:nvPr/>
        </p:nvSpPr>
        <p:spPr>
          <a:xfrm>
            <a:off x="-8965" y="6613525"/>
            <a:ext cx="4267200" cy="244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0" latinLnBrk="0" hangingPunct="0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900" dirty="0">
                <a:latin typeface="Century Gothic" panose="020B0502020202020204" pitchFamily="34" charset="0"/>
              </a:rPr>
              <a:t>© 2017 </a:t>
            </a:r>
            <a:r>
              <a:rPr lang="en-US" sz="900" dirty="0" err="1">
                <a:latin typeface="Century Gothic" panose="020B0502020202020204" pitchFamily="34" charset="0"/>
              </a:rPr>
              <a:t>ClearAction</a:t>
            </a:r>
            <a:r>
              <a:rPr lang="en-US" sz="900" dirty="0">
                <a:latin typeface="Century Gothic" panose="020B0502020202020204" pitchFamily="34" charset="0"/>
              </a:rPr>
              <a:t>. All Rights Reserved.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5700" y="6134641"/>
            <a:ext cx="876300" cy="72607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568192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ISPRING_RESOURCE_PATHS_HASH" val="554d439ce536159f3bc18959a8dddd336cd28"/>
  <p:tag name="ISPRING_RESOURCE_PATHS_HASH_PRESENTER" val="9d25a182b7edda51a009f8358a4cbbdde2911c7"/>
  <p:tag name="ISPRING_UUID" val="{F4E2CD9E-6A5D-4808-8B29-3A71906650FE}"/>
  <p:tag name="ISPRING_RESOURCE_FOLDER" val="D:\ClearAction\Course\Mod6_CFocus\CustomerFocusedCommunication_Module6a_CommunicatingWithCustomerFocus_ClearAction\"/>
  <p:tag name="ISPRING_PRESENTATION_PATH" val="D:\ClearAction\Course\Mod6_CFocus\CustomerFocusedCommunication_Module6a_CommunicatingWithCustomerFocus_ClearAction.pptx"/>
  <p:tag name="ISPRING_PROJECT_FOLDER_UPDATED" val="1"/>
  <p:tag name="FLASHSPRING_ZOOM_TAG" val="74"/>
  <p:tag name="ISPRING_PRESENTATION_INFO_2" val="&lt;?xml version=&quot;1.0&quot; encoding=&quot;UTF-8&quot; standalone=&quot;no&quot; ?&gt;&#10;&lt;presentation2&gt;&#10;&#10;  &lt;slides&gt;&#10;    &lt;slide id=&quot;{60D52746-2C78-451D-8969-8C1986C04D35}&quot; pptId=&quot;456&quot;/&gt;&#10;    &lt;slide id=&quot;{5DB074D4-981F-41A9-A737-2A9DA362CD8F}&quot; pptId=&quot;457&quot;/&gt;&#10;    &lt;slide id=&quot;{154C8F83-8100-403F-A21F-FC80E4ADB90D}&quot; pptId=&quot;398&quot;/&gt;&#10;    &lt;slide id=&quot;{E4BA10B7-422C-4099-8083-E663B62AD90D}&quot; pptId=&quot;423&quot;/&gt;&#10;    &lt;slide id=&quot;{6D46CE59-1643-47E1-B8FF-6D2624DBFD48}&quot; pptId=&quot;399&quot;/&gt;&#10;  &lt;/slides&gt;&#10;&#10;  &lt;narration&gt;&#10;    &lt;audioTracks&gt;&#10;      &lt;audioTrack muted=&quot;false&quot; name=&quot;Mod6a&quot; resource=&quot;47371293&quot; slideId=&quot;{60D52746-2C78-451D-8969-8C1986C04D35}&quot; startTime=&quot;0&quot; stepIndex=&quot;0&quot; volume=&quot;1&quot;&gt;&#10;        &lt;audio channels=&quot;2&quot; format=&quot;s16p&quot; sampleRate=&quot;44100&quot;/&gt;&#10;      &lt;/audioTrack&gt;&#10;    &lt;/audioTracks&gt;&#10;    &lt;videoTracks/&gt;&#10;  &lt;/narration&gt;&#10;&#10;&lt;/presentation2&gt;&#10;"/>
  <p:tag name="ISPRING_SCORM_RATE_SLIDES" val="1"/>
  <p:tag name="ISPRING_SCORM_PASSING_SCORE" val="100.000000"/>
  <p:tag name="ISPRING_ULTRA_SCORM_COURSE_ID" val="8F8C956E-3186-4AFD-AF5D-16302C426F74"/>
  <p:tag name="ISPRINGONLINEFOLDERID" val="0"/>
  <p:tag name="ISPRINGONLINEFOLDERPATH" val="Content List"/>
  <p:tag name="ISPRINGCLOUDFOLDERID" val="0"/>
  <p:tag name="ISPRINGCLOUDFOLDERPATH" val="Repository"/>
  <p:tag name="ISPRING_OUTPUT_FOLDER" val="D:\ClearAction\Course\C-Focused-Comm"/>
  <p:tag name="ISPRING_SCORM_RATE_QUIZZES" val="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6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D_2" val="{C28B8D87-C23F-4D3D-896A-9CC52CF874CB}"/>
  <p:tag name="GENSWF_ADVANCE_TIME" val="38.57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D_2" val="{F620F42F-26E3-4FB1-B6E4-9D76703342FE}"/>
  <p:tag name="GENSWF_ADVANCE_TIME" val="50.637"/>
  <p:tag name="TIMING" val="|26.415|14.07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E259C873-7A12-4FC7-8CDD-2FBE7D59CA1C}"/>
  <p:tag name="ISPRING_CUSTOM_TIMING_USED" val="1"/>
  <p:tag name="ISPRING_SLIDE_ID_2" val="{E5DB84DA-1A32-4C39-B56D-9F1985B3FC57}"/>
  <p:tag name="GENSWF_ADVANCE_TIME" val="38.133"/>
  <p:tag name="TIMING" val="|13.513|4.865|8.48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E259C873-7A12-4FC7-8CDD-2FBE7D59CA1C}"/>
  <p:tag name="ISPRING_CUSTOM_TIMING_USED" val="1"/>
  <p:tag name="ISPRING_SLIDE_ID_2" val="{30E3FBD6-B9B9-43C2-84F3-EDAD2BEA9BCF}"/>
  <p:tag name="GENSWF_ADVANCE_TIME" val="25.256"/>
  <p:tag name="TIMING" val="|11.68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D_2" val="{34728E57-512C-4BBB-B916-F852ECAFB1C6}"/>
  <p:tag name="GENSWF_ADVANCE_TIME" val="41.233"/>
  <p:tag name="TIMING" val="|20.196|5.764|4.555|5.5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D_2" val="{D81DFD76-26FD-4501-8A24-6BEA45838C77}"/>
  <p:tag name="GENSWF_ADVANCE_TIME" val="34.75"/>
  <p:tag name="TIMING" val="|15.233|6.677|6.04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D_2" val="{E82EBA8B-56D3-45EB-AC40-1D3FC16A1B7E}"/>
  <p:tag name="GENSWF_ADVANCE_TIME" val="29.696"/>
  <p:tag name="TIMING" val="|15.302|6.11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D_2" val="{1BCAD5CC-CDAF-4FB8-83FF-72F0AEB7EDCD}"/>
  <p:tag name="GENSWF_ADVANCE_TIME" val="6.96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D_2" val="{23A3C959-AA6B-488A-9CA3-90E7A5A6A0AF}"/>
  <p:tag name="GENSWF_ADVANCE_TIME" val="21.67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D1DC7276-97E8-4A6B-87AA-20832D62442C}"/>
  <p:tag name="GENSWF_ADVANCE_TIME" val="53.018"/>
  <p:tag name="TIMING" val="|30.408|6.381"/>
  <p:tag name="ISPRING_CUSTOM_TIMING_US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D" val="{78CFC165-22B7-4B86-A074-81B7E1F1E7A5}"/>
  <p:tag name="ISPRING_SLIDE_ID_2" val="{60D52746-2C78-451D-8969-8C1986C04D35}"/>
  <p:tag name="GENSWF_ADVANCE_TIME" val="5.32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D" val="{02E7E206-0D8E-4518-A29F-64DA96A0D953}"/>
  <p:tag name="ISPRING_SLIDE_ID_2" val="{2F9DE21C-C88F-4333-9A63-49E26EF1520E}"/>
  <p:tag name="GENSWF_ADVANCE_TIME" val="96.39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D_2" val="{0F2FD772-2098-4913-A865-19413FDD6A86}"/>
  <p:tag name="GENSWF_ADVANCE_TIME" val="18.75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D_2" val="{E55BDD43-C03D-4282-AC22-3EBED2E5CB45}"/>
  <p:tag name="GENSWF_ADVANCE_TIME" val="12.36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381337EF-F000-4632-BCBA-83D1A3999108}"/>
  <p:tag name="ISPRING_CUSTOM_TIMING_USED" val="1"/>
  <p:tag name="TIMING" val="|1.82"/>
  <p:tag name="ISPRING_SLIDE_ID_2" val="{5DB074D4-981F-41A9-A737-2A9DA362CD8F}"/>
  <p:tag name="GENSWF_ADVANCE_TIME" val="11.6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154C8F83-8100-403F-A21F-FC80E4ADB90D}"/>
  <p:tag name="GENSWF_ADVANCE_TIME" val="91.08"/>
  <p:tag name="ISPRING_CUSTOM_TIMING_USED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E09752FE-F695-470E-A28A-6C9E41A658CA}"/>
  <p:tag name="ISPRING_CUSTOM_TIMING_USED" val="1"/>
  <p:tag name="ISPRING_SLIDE_ID_2" val="{E4BA10B7-422C-4099-8083-E663B62AD90D}"/>
  <p:tag name="GENSWF_ADVANCE_TIME" val="58.774"/>
  <p:tag name="TIMING" val="|20.356|7.361|9.275|6.40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6D46CE59-1643-47E1-B8FF-6D2624DBFD48}"/>
  <p:tag name="GENSWF_ADVANCE_TIME" val="23.18"/>
  <p:tag name="ISPRING_CUSTOM_TIMING_USED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D_2" val="{6DC454D3-ACC2-4A0E-85E1-AC1D4B3603CE}"/>
  <p:tag name="GENSWF_ADVANCE_TIME" val="39.532"/>
  <p:tag name="TIMING" val="|5.597|8.224|8.257|9.43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D_2" val="{65A0DD5E-8D1A-40D1-BB05-881EC3D9E871}"/>
  <p:tag name="GENSWF_ADVANCE_TIME" val="37.657"/>
  <p:tag name="TIMING" val="|8.367|4.393|4.938|5.016|5.205|4.94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D_2" val="{CC768370-B01A-4375-A38D-3407E7736D30}"/>
  <p:tag name="GENSWF_ADVANCE_TIME" val="59.231"/>
  <p:tag name="TIMING" val="|5.005|9.073|9.93|9.236|9.336|8.65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062E5925288D41AC6F3D0FC1AE71D7" ma:contentTypeVersion="6" ma:contentTypeDescription="Create a new document." ma:contentTypeScope="" ma:versionID="f0385c9f656bd5161214d2b41e7959be">
  <xsd:schema xmlns:xsd="http://www.w3.org/2001/XMLSchema" xmlns:xs="http://www.w3.org/2001/XMLSchema" xmlns:p="http://schemas.microsoft.com/office/2006/metadata/properties" xmlns:ns2="6aa89f7e-7c49-4c40-8717-42c4ec188df1" xmlns:ns3="c06d51f8-89ed-4e06-8b59-de73eb42cf88" targetNamespace="http://schemas.microsoft.com/office/2006/metadata/properties" ma:root="true" ma:fieldsID="0d75a45f54e969090f43d17a8567cad7" ns2:_="" ns3:_="">
    <xsd:import namespace="6aa89f7e-7c49-4c40-8717-42c4ec188df1"/>
    <xsd:import namespace="c06d51f8-89ed-4e06-8b59-de73eb42cf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a89f7e-7c49-4c40-8717-42c4ec188d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6d51f8-89ed-4e06-8b59-de73eb42cf8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4708F9B-9A95-4E35-8C81-111601C12D27}">
  <ds:schemaRefs>
    <ds:schemaRef ds:uri="http://purl.org/dc/terms/"/>
    <ds:schemaRef ds:uri="c06d51f8-89ed-4e06-8b59-de73eb42cf88"/>
    <ds:schemaRef ds:uri="http://purl.org/dc/dcmitype/"/>
    <ds:schemaRef ds:uri="6aa89f7e-7c49-4c40-8717-42c4ec188df1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2DF33B3D-D110-414D-B681-CDA22135ED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aa89f7e-7c49-4c40-8717-42c4ec188df1"/>
    <ds:schemaRef ds:uri="c06d51f8-89ed-4e06-8b59-de73eb42cf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579BA32-37C5-4E41-9EF7-28AA8395390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12636</TotalTime>
  <Words>1523</Words>
  <Application>Microsoft Office PowerPoint</Application>
  <PresentationFormat>Widescreen</PresentationFormat>
  <Paragraphs>370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Adobe Fan Heiti Std B</vt:lpstr>
      <vt:lpstr>Adobe Heiti Std R</vt:lpstr>
      <vt:lpstr>Arial</vt:lpstr>
      <vt:lpstr>Arial Narrow</vt:lpstr>
      <vt:lpstr>Calibri</vt:lpstr>
      <vt:lpstr>Century Gothic</vt:lpstr>
      <vt:lpstr>Wingdings</vt:lpstr>
      <vt:lpstr>Office Theme</vt:lpstr>
      <vt:lpstr>PowerPoint Presentation</vt:lpstr>
      <vt:lpstr>Customer-Focused Communication</vt:lpstr>
      <vt:lpstr>What is Trust?</vt:lpstr>
      <vt:lpstr>PowerPoint Presentation</vt:lpstr>
      <vt:lpstr>What is Trust?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Does Partnering Mean?</vt:lpstr>
      <vt:lpstr>How Can You Benefit from Partnering?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6a</dc:title>
  <dc:creator>LH</dc:creator>
  <cp:lastModifiedBy>Darrin Poole</cp:lastModifiedBy>
  <cp:revision>306</cp:revision>
  <cp:lastPrinted>2013-03-28T04:00:33Z</cp:lastPrinted>
  <dcterms:created xsi:type="dcterms:W3CDTF">2011-11-10T13:46:32Z</dcterms:created>
  <dcterms:modified xsi:type="dcterms:W3CDTF">2018-04-18T19:33:19Z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TextAnalyticsSummitWest_Hunsaker</vt:lpwstr>
  </property>
  <property fmtid="{D5CDD505-2E9C-101B-9397-08002B2CF9AE}" pid="4" name="ArticulateGUID">
    <vt:lpwstr>AA3E1D15-660F-44D0-9A36-23D2B745F5F4</vt:lpwstr>
  </property>
  <property fmtid="{D5CDD505-2E9C-101B-9397-08002B2CF9AE}" pid="5" name="ArticulateProjectFull">
    <vt:lpwstr>C:\Users\LH\Documents\ClearAction\KeyBackgroundFiles\CiscoCESGCustomerBusinessTransformation_Hunsaker012512.ppta</vt:lpwstr>
  </property>
  <property fmtid="{D5CDD505-2E9C-101B-9397-08002B2CF9AE}" pid="6" name="ContentTypeId">
    <vt:lpwstr>0x0101000C062E5925288D41AC6F3D0FC1AE71D7</vt:lpwstr>
  </property>
</Properties>
</file>