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 id="2147483761" r:id="rId2"/>
    <p:sldMasterId id="2147483785" r:id="rId3"/>
  </p:sldMasterIdLst>
  <p:notesMasterIdLst>
    <p:notesMasterId r:id="rId18"/>
  </p:notesMasterIdLst>
  <p:sldIdLst>
    <p:sldId id="258" r:id="rId4"/>
    <p:sldId id="259" r:id="rId5"/>
    <p:sldId id="271" r:id="rId6"/>
    <p:sldId id="260" r:id="rId7"/>
    <p:sldId id="261" r:id="rId8"/>
    <p:sldId id="262" r:id="rId9"/>
    <p:sldId id="263" r:id="rId10"/>
    <p:sldId id="264" r:id="rId11"/>
    <p:sldId id="266" r:id="rId12"/>
    <p:sldId id="267" r:id="rId13"/>
    <p:sldId id="268" r:id="rId14"/>
    <p:sldId id="269" r:id="rId15"/>
    <p:sldId id="270"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871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D88A2-5924-4613-ACC8-7EC6D4AA6E1D}" type="datetimeFigureOut">
              <a:rPr lang="en-US" smtClean="0"/>
              <a:pPr/>
              <a:t>1/31/2019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C7FAD2-8799-4152-8ED8-1339D6D2E234}" type="slidenum">
              <a:rPr lang="en-US" smtClean="0"/>
              <a:pPr/>
              <a:t>‹#›</a:t>
            </a:fld>
            <a:endParaRPr lang="en-US" dirty="0"/>
          </a:p>
        </p:txBody>
      </p:sp>
    </p:spTree>
    <p:extLst>
      <p:ext uri="{BB962C8B-B14F-4D97-AF65-F5344CB8AC3E}">
        <p14:creationId xmlns="" xmlns:p14="http://schemas.microsoft.com/office/powerpoint/2010/main" val="112748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8A2324-C20B-4043-9C04-0EF4C6AE5E87}" type="slidenum">
              <a:rPr lang="en-US" smtClean="0"/>
              <a:pPr/>
              <a:t>1</a:t>
            </a:fld>
            <a:endParaRPr lang="en-US" dirty="0"/>
          </a:p>
        </p:txBody>
      </p:sp>
    </p:spTree>
    <p:extLst>
      <p:ext uri="{BB962C8B-B14F-4D97-AF65-F5344CB8AC3E}">
        <p14:creationId xmlns="" xmlns:p14="http://schemas.microsoft.com/office/powerpoint/2010/main" val="322417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6F6E29-92D0-488F-B5ED-8EE1F1CDE17A}" type="datetimeFigureOut">
              <a:rPr lang="en-US" smtClean="0"/>
              <a:pPr/>
              <a:t>1/31/2019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F8C4EAF-4796-44C4-BC12-7CE478BD168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F8C4EAF-4796-44C4-BC12-7CE478BD168D}"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F8C4EAF-4796-44C4-BC12-7CE478BD168D}"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F8C4EAF-4796-44C4-BC12-7CE478BD168D}"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F8C4EAF-4796-44C4-BC12-7CE478BD168D}"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96F6E29-92D0-488F-B5ED-8EE1F1CDE17A}" type="datetimeFigureOut">
              <a:rPr lang="en-US" smtClean="0"/>
              <a:pPr/>
              <a:t>1/31/2019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96F6E29-92D0-488F-B5ED-8EE1F1CDE17A}" type="datetimeFigureOut">
              <a:rPr lang="en-US" smtClean="0"/>
              <a:pPr/>
              <a:t>1/31/2019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F8C4EAF-4796-44C4-BC12-7CE478BD168D}"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6F6E29-92D0-488F-B5ED-8EE1F1CDE17A}" type="datetimeFigureOut">
              <a:rPr lang="en-US" smtClean="0"/>
              <a:pPr/>
              <a:t>1/31/2019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F8C4EAF-4796-44C4-BC12-7CE478BD168D}"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F8C4EAF-4796-44C4-BC12-7CE478BD168D}"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F8C4EAF-4796-44C4-BC12-7CE478BD168D}"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F8C4EAF-4796-44C4-BC12-7CE478BD168D}"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F8C4EAF-4796-44C4-BC12-7CE478BD168D}"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96F6E29-92D0-488F-B5ED-8EE1F1CDE17A}" type="datetimeFigureOut">
              <a:rPr lang="en-US" smtClean="0"/>
              <a:pPr/>
              <a:t>1/31/2019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96F6E29-92D0-488F-B5ED-8EE1F1CDE17A}" type="datetimeFigureOut">
              <a:rPr lang="en-US" smtClean="0"/>
              <a:pPr/>
              <a:t>1/31/2019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F8C4EAF-4796-44C4-BC12-7CE478BD168D}"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6F6E29-92D0-488F-B5ED-8EE1F1CDE17A}" type="datetimeFigureOut">
              <a:rPr lang="en-US" smtClean="0"/>
              <a:pPr/>
              <a:t>1/31/2019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F8C4EAF-4796-44C4-BC12-7CE478BD168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8C4EAF-4796-44C4-BC12-7CE478BD168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6F6E29-92D0-488F-B5ED-8EE1F1CDE17A}" type="datetimeFigureOut">
              <a:rPr lang="en-US" smtClean="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F8C4EAF-4796-44C4-BC12-7CE478BD168D}"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96F6E29-92D0-488F-B5ED-8EE1F1CDE17A}" type="datetimeFigureOut">
              <a:rPr lang="en-US" smtClean="0"/>
              <a:pPr/>
              <a:t>1/31/2019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F8C4EAF-4796-44C4-BC12-7CE478BD168D}"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96F6E29-92D0-488F-B5ED-8EE1F1CDE17A}" type="datetimeFigureOut">
              <a:rPr lang="en-US" smtClean="0"/>
              <a:pPr/>
              <a:t>1/31/2019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F8C4EAF-4796-44C4-BC12-7CE478BD168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96F6E29-92D0-488F-B5ED-8EE1F1CDE17A}" type="datetimeFigureOut">
              <a:rPr lang="en-US" smtClean="0"/>
              <a:pPr/>
              <a:t>1/31/2019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F8C4EAF-4796-44C4-BC12-7CE478BD168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file:///C:\Users\computer\Desktop\Lucky\Hotel%20Makingcopy\services.html" TargetMode="External"/><Relationship Id="rId1" Type="http://schemas.openxmlformats.org/officeDocument/2006/relationships/slideLayout" Target="../slideLayouts/slideLayout2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2049" name="Picture 8" descr="rcu logo"/>
          <p:cNvPicPr>
            <a:picLocks noChangeAspect="1" noChangeArrowheads="1"/>
          </p:cNvPicPr>
          <p:nvPr/>
        </p:nvPicPr>
        <p:blipFill>
          <a:blip r:embed="rId3" cstate="print"/>
          <a:srcRect/>
          <a:stretch>
            <a:fillRect/>
          </a:stretch>
        </p:blipFill>
        <p:spPr bwMode="auto">
          <a:xfrm>
            <a:off x="3643306" y="142852"/>
            <a:ext cx="1428760" cy="1156615"/>
          </a:xfrm>
          <a:prstGeom prst="rect">
            <a:avLst/>
          </a:prstGeom>
          <a:noFill/>
        </p:spPr>
      </p:pic>
      <p:sp>
        <p:nvSpPr>
          <p:cNvPr id="2051" name="Rectangle 3"/>
          <p:cNvSpPr>
            <a:spLocks noChangeArrowheads="1"/>
          </p:cNvSpPr>
          <p:nvPr/>
        </p:nvSpPr>
        <p:spPr bwMode="auto">
          <a:xfrm>
            <a:off x="500034" y="457200"/>
            <a:ext cx="8418267"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24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RANI CHANNAMMA                    </a:t>
            </a:r>
            <a:r>
              <a:rPr lang="en-US" sz="2400" b="1" dirty="0" smtClean="0">
                <a:solidFill>
                  <a:srgbClr val="C00000"/>
                </a:solidFill>
                <a:latin typeface="Times New Roman" pitchFamily="18" charset="0"/>
                <a:ea typeface="Times New Roman" pitchFamily="18" charset="0"/>
                <a:cs typeface="Times New Roman" pitchFamily="18" charset="0"/>
              </a:rPr>
              <a:t>UNIVERSITY, BELAGAVI </a:t>
            </a:r>
          </a:p>
        </p:txBody>
      </p:sp>
      <p:sp>
        <p:nvSpPr>
          <p:cNvPr id="5" name="TextBox 4"/>
          <p:cNvSpPr txBox="1"/>
          <p:nvPr/>
        </p:nvSpPr>
        <p:spPr>
          <a:xfrm>
            <a:off x="785786" y="2392088"/>
            <a:ext cx="7286676" cy="4224233"/>
          </a:xfrm>
          <a:prstGeom prst="rect">
            <a:avLst/>
          </a:prstGeom>
          <a:noFill/>
        </p:spPr>
        <p:txBody>
          <a:bodyPr wrap="square" rtlCol="0">
            <a:spAutoFit/>
          </a:bodyPr>
          <a:lstStyle/>
          <a:p>
            <a:pPr algn="ctr">
              <a:lnSpc>
                <a:spcPct val="150000"/>
              </a:lnSpc>
            </a:pPr>
            <a:endParaRPr lang="en-IN" sz="1100" b="1" dirty="0" smtClean="0">
              <a:latin typeface="Times New Roman" pitchFamily="18" charset="0"/>
              <a:cs typeface="Times New Roman" pitchFamily="18" charset="0"/>
            </a:endParaRPr>
          </a:p>
          <a:p>
            <a:pPr algn="ctr">
              <a:lnSpc>
                <a:spcPct val="150000"/>
              </a:lnSpc>
            </a:pPr>
            <a:r>
              <a:rPr lang="en-IN" sz="2800" b="1" dirty="0" smtClean="0">
                <a:solidFill>
                  <a:srgbClr val="FF0000"/>
                </a:solidFill>
                <a:latin typeface="Times New Roman" pitchFamily="18" charset="0"/>
                <a:cs typeface="Times New Roman" pitchFamily="18" charset="0"/>
              </a:rPr>
              <a:t>Presentation On</a:t>
            </a:r>
            <a:endParaRPr lang="en-IN" dirty="0" smtClean="0">
              <a:solidFill>
                <a:srgbClr val="FF0000"/>
              </a:solidFill>
              <a:latin typeface="Times New Roman" pitchFamily="18" charset="0"/>
              <a:cs typeface="Times New Roman" pitchFamily="18" charset="0"/>
            </a:endParaRPr>
          </a:p>
          <a:p>
            <a:pPr algn="ctr"/>
            <a:endParaRPr lang="en-IN" dirty="0" smtClean="0">
              <a:latin typeface="Times New Roman" pitchFamily="18" charset="0"/>
              <a:cs typeface="Times New Roman" pitchFamily="18" charset="0"/>
            </a:endParaRPr>
          </a:p>
          <a:p>
            <a:pPr algn="ctr"/>
            <a:r>
              <a:rPr lang="en-IN" sz="2800" dirty="0" smtClean="0">
                <a:solidFill>
                  <a:schemeClr val="accent1">
                    <a:lumMod val="50000"/>
                  </a:schemeClr>
                </a:solidFill>
                <a:latin typeface="Times New Roman" pitchFamily="18" charset="0"/>
                <a:cs typeface="Times New Roman" pitchFamily="18" charset="0"/>
              </a:rPr>
              <a:t>“</a:t>
            </a:r>
            <a:r>
              <a:rPr lang="en-IN" sz="2800" b="1" dirty="0" smtClean="0">
                <a:solidFill>
                  <a:schemeClr val="accent1">
                    <a:lumMod val="50000"/>
                  </a:schemeClr>
                </a:solidFill>
                <a:latin typeface="Times New Roman" pitchFamily="18" charset="0"/>
                <a:cs typeface="Times New Roman" pitchFamily="18" charset="0"/>
              </a:rPr>
              <a:t>SAMPLE HOTEL SITE</a:t>
            </a:r>
            <a:r>
              <a:rPr lang="en-IN" sz="2800" dirty="0" smtClean="0">
                <a:solidFill>
                  <a:schemeClr val="accent1">
                    <a:lumMod val="50000"/>
                  </a:schemeClr>
                </a:solidFill>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ctr"/>
            <a:endParaRPr lang="en-IN" dirty="0" smtClean="0">
              <a:latin typeface="Times New Roman" pitchFamily="18" charset="0"/>
              <a:cs typeface="Times New Roman" pitchFamily="18" charset="0"/>
            </a:endParaRPr>
          </a:p>
          <a:p>
            <a:pPr algn="ctr"/>
            <a:endParaRPr lang="en-IN" dirty="0" smtClean="0">
              <a:latin typeface="Times New Roman" pitchFamily="18" charset="0"/>
              <a:cs typeface="Times New Roman" pitchFamily="18" charset="0"/>
            </a:endParaRPr>
          </a:p>
          <a:p>
            <a:pPr algn="ctr"/>
            <a:r>
              <a:rPr lang="en-IN" sz="2400" b="1" u="sng" dirty="0" smtClean="0">
                <a:solidFill>
                  <a:srgbClr val="002060"/>
                </a:solidFill>
                <a:latin typeface="Times New Roman" pitchFamily="18" charset="0"/>
                <a:cs typeface="Times New Roman" pitchFamily="18" charset="0"/>
              </a:rPr>
              <a:t>Submitted by</a:t>
            </a:r>
          </a:p>
          <a:p>
            <a:pPr algn="ctr"/>
            <a:endParaRPr lang="en-IN" sz="2400" dirty="0" smtClean="0">
              <a:latin typeface="Times New Roman" pitchFamily="18" charset="0"/>
              <a:cs typeface="Times New Roman" pitchFamily="18" charset="0"/>
            </a:endParaRPr>
          </a:p>
          <a:p>
            <a:pPr algn="ctr"/>
            <a:r>
              <a:rPr lang="en-IN" sz="2000" b="1" dirty="0" smtClean="0">
                <a:latin typeface="Times New Roman" pitchFamily="18" charset="0"/>
                <a:cs typeface="Times New Roman" pitchFamily="18" charset="0"/>
              </a:rPr>
              <a:t>Mr. Lakkappa H Bhajantri.</a:t>
            </a:r>
          </a:p>
          <a:p>
            <a:pPr algn="ctr"/>
            <a:r>
              <a:rPr lang="en-IN" sz="2000" b="1" dirty="0" smtClean="0">
                <a:latin typeface="Times New Roman" pitchFamily="18" charset="0"/>
                <a:cs typeface="Times New Roman" pitchFamily="18" charset="0"/>
              </a:rPr>
              <a:t>MSc Ist Semester</a:t>
            </a:r>
          </a:p>
          <a:p>
            <a:pPr algn="ctr"/>
            <a:endParaRPr lang="en-IN" sz="2000" b="1" dirty="0" smtClean="0">
              <a:latin typeface="Times New Roman" pitchFamily="18" charset="0"/>
              <a:cs typeface="Times New Roman" pitchFamily="18" charset="0"/>
            </a:endParaRPr>
          </a:p>
          <a:p>
            <a:pPr algn="ctr"/>
            <a:r>
              <a:rPr lang="en-IN" sz="2000" b="1" dirty="0" smtClean="0">
                <a:solidFill>
                  <a:schemeClr val="accent6">
                    <a:lumMod val="50000"/>
                  </a:schemeClr>
                </a:solidFill>
                <a:latin typeface="Times New Roman" pitchFamily="18" charset="0"/>
                <a:cs typeface="Times New Roman" pitchFamily="18" charset="0"/>
              </a:rPr>
              <a:t>December -2018</a:t>
            </a:r>
            <a:endParaRPr lang="en-US" sz="2000" b="1" dirty="0">
              <a:solidFill>
                <a:schemeClr val="accent6">
                  <a:lumMod val="50000"/>
                </a:schemeClr>
              </a:solidFill>
              <a:latin typeface="Times New Roman" pitchFamily="18" charset="0"/>
              <a:cs typeface="Times New Roman" pitchFamily="18" charset="0"/>
            </a:endParaRPr>
          </a:p>
        </p:txBody>
      </p:sp>
      <p:sp>
        <p:nvSpPr>
          <p:cNvPr id="2052" name="Rectangle 4"/>
          <p:cNvSpPr>
            <a:spLocks noChangeArrowheads="1"/>
          </p:cNvSpPr>
          <p:nvPr/>
        </p:nvSpPr>
        <p:spPr bwMode="auto">
          <a:xfrm>
            <a:off x="1357290" y="1142984"/>
            <a:ext cx="648607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90488" algn="l"/>
              </a:tabLst>
            </a:pPr>
            <a:r>
              <a:rPr kumimoji="0" lang="en-US" sz="24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School of Mathematics and Computing Sciences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tab pos="-90488" algn="l"/>
              </a:tabLst>
            </a:pPr>
            <a:r>
              <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DEPARTMENT OF COMPUTER SCIENCE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90488"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1656184" cy="400110"/>
          </a:xfrm>
          <a:prstGeom prst="rect">
            <a:avLst/>
          </a:prstGeom>
          <a:noFill/>
        </p:spPr>
        <p:txBody>
          <a:bodyPr wrap="square" rtlCol="0">
            <a:spAutoFit/>
          </a:bodyPr>
          <a:lstStyle/>
          <a:p>
            <a:r>
              <a:rPr lang="en-US" sz="2000" b="1" u="sng" dirty="0" smtClean="0">
                <a:solidFill>
                  <a:srgbClr val="FF0000"/>
                </a:solidFill>
              </a:rPr>
              <a:t>ABOUT</a:t>
            </a:r>
            <a:endParaRPr lang="en-US" b="1" u="sng" dirty="0">
              <a:solidFill>
                <a:srgbClr val="FF0000"/>
              </a:solidFill>
            </a:endParaRPr>
          </a:p>
        </p:txBody>
      </p:sp>
      <p:pic>
        <p:nvPicPr>
          <p:cNvPr id="2050" name="Picture 2" descr="C:\Users\User\Pictures\about.png"/>
          <p:cNvPicPr>
            <a:picLocks noChangeAspect="1" noChangeArrowheads="1"/>
          </p:cNvPicPr>
          <p:nvPr/>
        </p:nvPicPr>
        <p:blipFill>
          <a:blip r:embed="rId2" cstate="print"/>
          <a:srcRect/>
          <a:stretch>
            <a:fillRect/>
          </a:stretch>
        </p:blipFill>
        <p:spPr bwMode="auto">
          <a:xfrm>
            <a:off x="395536" y="514769"/>
            <a:ext cx="8424936" cy="608258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t="8889"/>
          <a:stretch>
            <a:fillRect/>
          </a:stretch>
        </p:blipFill>
        <p:spPr bwMode="auto">
          <a:xfrm>
            <a:off x="395536" y="564257"/>
            <a:ext cx="8352928" cy="6204397"/>
          </a:xfrm>
          <a:prstGeom prst="rect">
            <a:avLst/>
          </a:prstGeom>
          <a:noFill/>
          <a:ln>
            <a:noFill/>
          </a:ln>
        </p:spPr>
      </p:pic>
      <p:sp>
        <p:nvSpPr>
          <p:cNvPr id="3" name="TextBox 2"/>
          <p:cNvSpPr txBox="1"/>
          <p:nvPr/>
        </p:nvSpPr>
        <p:spPr>
          <a:xfrm>
            <a:off x="539552" y="44624"/>
            <a:ext cx="2016224" cy="461665"/>
          </a:xfrm>
          <a:prstGeom prst="rect">
            <a:avLst/>
          </a:prstGeom>
          <a:noFill/>
        </p:spPr>
        <p:txBody>
          <a:bodyPr wrap="square" rtlCol="0">
            <a:spAutoFit/>
          </a:bodyPr>
          <a:lstStyle/>
          <a:p>
            <a:r>
              <a:rPr lang="en-US" sz="2400" b="1" u="sng" dirty="0" smtClean="0">
                <a:solidFill>
                  <a:srgbClr val="FF0000"/>
                </a:solidFill>
              </a:rPr>
              <a:t>SERVICES</a:t>
            </a:r>
            <a:endParaRPr lang="en-US" b="1" u="sng"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t="11173" r="311"/>
          <a:stretch>
            <a:fillRect/>
          </a:stretch>
        </p:blipFill>
        <p:spPr bwMode="auto">
          <a:xfrm>
            <a:off x="683568" y="476672"/>
            <a:ext cx="7848872" cy="6147542"/>
          </a:xfrm>
          <a:prstGeom prst="rect">
            <a:avLst/>
          </a:prstGeom>
          <a:noFill/>
          <a:ln w="9525">
            <a:noFill/>
            <a:miter lim="800000"/>
            <a:headEnd/>
            <a:tailEnd/>
          </a:ln>
        </p:spPr>
      </p:pic>
      <p:sp>
        <p:nvSpPr>
          <p:cNvPr id="3" name="TextBox 2"/>
          <p:cNvSpPr txBox="1"/>
          <p:nvPr/>
        </p:nvSpPr>
        <p:spPr>
          <a:xfrm>
            <a:off x="539552" y="87015"/>
            <a:ext cx="1728192" cy="461665"/>
          </a:xfrm>
          <a:prstGeom prst="rect">
            <a:avLst/>
          </a:prstGeom>
          <a:noFill/>
        </p:spPr>
        <p:txBody>
          <a:bodyPr wrap="square" rtlCol="0">
            <a:spAutoFit/>
          </a:bodyPr>
          <a:lstStyle/>
          <a:p>
            <a:r>
              <a:rPr lang="en-US" sz="2400" b="1" u="sng" dirty="0" smtClean="0">
                <a:solidFill>
                  <a:srgbClr val="FF0000"/>
                </a:solidFill>
              </a:rPr>
              <a:t>GALLERY</a:t>
            </a:r>
            <a:endParaRPr lang="en-US" sz="2400" b="1" u="sng"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t="14870"/>
          <a:stretch>
            <a:fillRect/>
          </a:stretch>
        </p:blipFill>
        <p:spPr bwMode="auto">
          <a:xfrm>
            <a:off x="971600" y="462084"/>
            <a:ext cx="6552728" cy="6207276"/>
          </a:xfrm>
          <a:prstGeom prst="rect">
            <a:avLst/>
          </a:prstGeom>
          <a:noFill/>
          <a:ln w="9525">
            <a:noFill/>
            <a:miter lim="800000"/>
            <a:headEnd/>
            <a:tailEnd/>
          </a:ln>
        </p:spPr>
      </p:pic>
      <p:sp>
        <p:nvSpPr>
          <p:cNvPr id="3" name="TextBox 2"/>
          <p:cNvSpPr txBox="1"/>
          <p:nvPr/>
        </p:nvSpPr>
        <p:spPr>
          <a:xfrm>
            <a:off x="251520" y="-27384"/>
            <a:ext cx="2016224" cy="461665"/>
          </a:xfrm>
          <a:prstGeom prst="rect">
            <a:avLst/>
          </a:prstGeom>
          <a:noFill/>
        </p:spPr>
        <p:txBody>
          <a:bodyPr wrap="square" rtlCol="0">
            <a:spAutoFit/>
          </a:bodyPr>
          <a:lstStyle/>
          <a:p>
            <a:r>
              <a:rPr lang="en-US" sz="2400" b="1" u="sng" dirty="0" smtClean="0">
                <a:solidFill>
                  <a:srgbClr val="FF0000"/>
                </a:solidFill>
              </a:rPr>
              <a:t>CONTACT</a:t>
            </a:r>
            <a:endParaRPr lang="en-US" sz="2400" b="1" u="sng"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46040"/>
            <a:ext cx="7992888" cy="1070992"/>
          </a:xfrm>
          <a:effectLst>
            <a:outerShdw blurRad="152400" dist="317500" dir="5400000" sx="90000" sy="-19000" rotWithShape="0">
              <a:prstClr val="black">
                <a:alpha val="15000"/>
              </a:prstClr>
            </a:outerShdw>
          </a:effectLst>
        </p:spPr>
        <p:txBody>
          <a:bodyPr>
            <a:prstTxWarp prst="textWave4">
              <a:avLst/>
            </a:prstTxWarp>
          </a:bodyPr>
          <a:lstStyle/>
          <a:p>
            <a:pPr algn="ctr"/>
            <a:r>
              <a:rPr lang="en-US" b="1" dirty="0" smtClean="0">
                <a:ln>
                  <a:solidFill>
                    <a:schemeClr val="accent3">
                      <a:lumMod val="60000"/>
                      <a:lumOff val="40000"/>
                    </a:schemeClr>
                  </a:solidFill>
                </a:ln>
                <a:solidFill>
                  <a:srgbClr val="002060"/>
                </a:solidFill>
                <a:latin typeface="Times New Roman" pitchFamily="18" charset="0"/>
                <a:cs typeface="Times New Roman" pitchFamily="18" charset="0"/>
              </a:rPr>
              <a:t>Thank</a:t>
            </a:r>
            <a:r>
              <a:rPr lang="en-US" b="1" dirty="0" smtClean="0">
                <a:solidFill>
                  <a:srgbClr val="002060"/>
                </a:solidFill>
                <a:latin typeface="Times New Roman" pitchFamily="18" charset="0"/>
                <a:cs typeface="Times New Roman" pitchFamily="18" charset="0"/>
              </a:rPr>
              <a:t> You</a:t>
            </a:r>
            <a:endParaRPr lang="en-US" b="1" dirty="0">
              <a:solidFill>
                <a:srgbClr val="002060"/>
              </a:solidFill>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628800"/>
            <a:ext cx="4032448" cy="584775"/>
          </a:xfrm>
          <a:prstGeom prst="rect">
            <a:avLst/>
          </a:prstGeom>
          <a:noFill/>
        </p:spPr>
        <p:txBody>
          <a:bodyPr wrap="square" rtlCol="0">
            <a:spAutoFit/>
          </a:bodyPr>
          <a:lstStyle/>
          <a:p>
            <a:r>
              <a:rPr lang="en-US" sz="3200" b="1" u="sng" dirty="0" smtClean="0">
                <a:solidFill>
                  <a:srgbClr val="FF0000"/>
                </a:solidFill>
                <a:latin typeface="Rockwell Condensed" pitchFamily="18" charset="0"/>
              </a:rPr>
              <a:t>Sample Hotel Site</a:t>
            </a:r>
            <a:endParaRPr lang="en-US" b="1" u="sng" dirty="0">
              <a:solidFill>
                <a:srgbClr val="FF0000"/>
              </a:solidFill>
              <a:latin typeface="Rockwell Condensed" pitchFamily="18" charset="0"/>
            </a:endParaRPr>
          </a:p>
        </p:txBody>
      </p:sp>
      <p:sp>
        <p:nvSpPr>
          <p:cNvPr id="5" name="TextBox 4"/>
          <p:cNvSpPr txBox="1"/>
          <p:nvPr/>
        </p:nvSpPr>
        <p:spPr>
          <a:xfrm>
            <a:off x="395536" y="2276872"/>
            <a:ext cx="8208912" cy="2806987"/>
          </a:xfrm>
          <a:prstGeom prst="rect">
            <a:avLst/>
          </a:prstGeom>
          <a:noFill/>
        </p:spPr>
        <p:txBody>
          <a:bodyPr wrap="square" rtlCol="0">
            <a:spAutoFit/>
          </a:bodyPr>
          <a:lstStyle/>
          <a:p>
            <a:pPr>
              <a:lnSpc>
                <a:spcPct val="150000"/>
              </a:lnSpc>
            </a:pPr>
            <a:r>
              <a:rPr lang="en-US" sz="2000" dirty="0" smtClean="0">
                <a:latin typeface="Times New Roman" pitchFamily="18" charset="0"/>
                <a:cs typeface="Times New Roman" pitchFamily="18" charset="0"/>
              </a:rPr>
              <a:t>Develop a project using HTML,JAVASCRIPT &amp; CSS. Here, customer can check the facilities provided by the Hotel. There is Gallery section to check the images of perticular places of the Hotel. Staff’s Detail information are also provided on Website. And it’s easy to contact hotel from the site for online reservations. Responsive slides are also included in this project .This responsive site project is simple and easy to operate by the users.</a:t>
            </a:r>
          </a:p>
        </p:txBody>
      </p:sp>
      <p:sp>
        <p:nvSpPr>
          <p:cNvPr id="8" name="TextBox 7"/>
          <p:cNvSpPr txBox="1"/>
          <p:nvPr/>
        </p:nvSpPr>
        <p:spPr>
          <a:xfrm>
            <a:off x="539552" y="836712"/>
            <a:ext cx="7560840" cy="707886"/>
          </a:xfrm>
          <a:prstGeom prst="rect">
            <a:avLst/>
          </a:prstGeom>
          <a:noFill/>
        </p:spPr>
        <p:txBody>
          <a:bodyPr wrap="square" rtlCol="0">
            <a:spAutoFit/>
          </a:bodyPr>
          <a:lstStyle/>
          <a:p>
            <a:pPr algn="ctr"/>
            <a:r>
              <a:rPr lang="en-US" sz="4000" b="1" u="sng" dirty="0" smtClean="0">
                <a:solidFill>
                  <a:schemeClr val="accent5">
                    <a:lumMod val="75000"/>
                  </a:schemeClr>
                </a:solidFill>
                <a:latin typeface="Baskerville Old Face" pitchFamily="18" charset="0"/>
              </a:rPr>
              <a:t>Description</a:t>
            </a:r>
            <a:endParaRPr lang="en-US" sz="2800" b="1" u="sng" dirty="0">
              <a:solidFill>
                <a:schemeClr val="accent5">
                  <a:lumMod val="75000"/>
                </a:schemeClr>
              </a:solidFill>
              <a:latin typeface="Baskerville Old Face" pitchFamily="18" charset="0"/>
            </a:endParaRPr>
          </a:p>
        </p:txBody>
      </p:sp>
    </p:spTree>
    <p:extLst>
      <p:ext uri="{BB962C8B-B14F-4D97-AF65-F5344CB8AC3E}">
        <p14:creationId xmlns="" xmlns:p14="http://schemas.microsoft.com/office/powerpoint/2010/main" val="70326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548680"/>
            <a:ext cx="6696744" cy="523220"/>
          </a:xfrm>
          <a:prstGeom prst="rect">
            <a:avLst/>
          </a:prstGeom>
          <a:noFill/>
        </p:spPr>
        <p:txBody>
          <a:bodyPr wrap="square" rtlCol="0">
            <a:spAutoFit/>
          </a:bodyPr>
          <a:lstStyle/>
          <a:p>
            <a:pPr algn="ctr"/>
            <a:r>
              <a:rPr lang="en-US" sz="2800" b="1" u="sng" dirty="0" smtClean="0">
                <a:latin typeface="Times New Roman" pitchFamily="18" charset="0"/>
                <a:cs typeface="Times New Roman" pitchFamily="18" charset="0"/>
              </a:rPr>
              <a:t>Problem Definition</a:t>
            </a:r>
            <a:endParaRPr lang="en-US" b="1" u="sng" dirty="0">
              <a:latin typeface="Times New Roman" pitchFamily="18" charset="0"/>
              <a:cs typeface="Times New Roman" pitchFamily="18" charset="0"/>
            </a:endParaRPr>
          </a:p>
        </p:txBody>
      </p:sp>
      <p:sp>
        <p:nvSpPr>
          <p:cNvPr id="5" name="TextBox 4"/>
          <p:cNvSpPr txBox="1"/>
          <p:nvPr/>
        </p:nvSpPr>
        <p:spPr>
          <a:xfrm>
            <a:off x="179512" y="1412776"/>
            <a:ext cx="8280920" cy="707886"/>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Niyaz</a:t>
            </a:r>
            <a:r>
              <a:rPr lang="en-US" sz="2000" dirty="0" smtClean="0">
                <a:latin typeface="Times New Roman" pitchFamily="18" charset="0"/>
                <a:cs typeface="Times New Roman" pitchFamily="18" charset="0"/>
              </a:rPr>
              <a:t> Hotel offers accommodation</a:t>
            </a:r>
            <a:r>
              <a:rPr lang="en-US" sz="2000" dirty="0" smtClean="0">
                <a:latin typeface="Times New Roman" pitchFamily="18" charset="0"/>
                <a:cs typeface="Times New Roman" pitchFamily="18" charset="0"/>
              </a:rPr>
              <a:t>, meals, additional </a:t>
            </a:r>
            <a:r>
              <a:rPr lang="en-US" sz="2000" dirty="0" smtClean="0">
                <a:latin typeface="Times New Roman" pitchFamily="18" charset="0"/>
                <a:cs typeface="Times New Roman" pitchFamily="18" charset="0"/>
              </a:rPr>
              <a:t>facilities and other services. </a:t>
            </a:r>
            <a:r>
              <a:rPr lang="en-US" sz="2000" dirty="0" err="1" smtClean="0">
                <a:latin typeface="Times New Roman" pitchFamily="18" charset="0"/>
                <a:cs typeface="Times New Roman" pitchFamily="18" charset="0"/>
              </a:rPr>
              <a:t>Accomodation</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services are offered as </a:t>
            </a:r>
            <a:r>
              <a:rPr lang="en-US" sz="2000" dirty="0" err="1" smtClean="0">
                <a:latin typeface="Times New Roman" pitchFamily="18" charset="0"/>
                <a:cs typeface="Times New Roman" pitchFamily="18" charset="0"/>
              </a:rPr>
              <a:t>followes</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1691680" y="2492896"/>
          <a:ext cx="4392488" cy="2376263"/>
        </p:xfrm>
        <a:graphic>
          <a:graphicData uri="http://schemas.openxmlformats.org/drawingml/2006/table">
            <a:tbl>
              <a:tblPr firstRow="1" bandRow="1">
                <a:tableStyleId>{2D5ABB26-0587-4C30-8999-92F81FD0307C}</a:tableStyleId>
              </a:tblPr>
              <a:tblGrid>
                <a:gridCol w="2949403"/>
                <a:gridCol w="1443085"/>
              </a:tblGrid>
              <a:tr h="475255">
                <a:tc>
                  <a:txBody>
                    <a:bodyPr/>
                    <a:lstStyle/>
                    <a:p>
                      <a:pPr algn="ctr"/>
                      <a:r>
                        <a:rPr lang="en-US" b="1" dirty="0" smtClean="0">
                          <a:latin typeface="Times New Roman" pitchFamily="18" charset="0"/>
                          <a:cs typeface="Times New Roman" pitchFamily="18" charset="0"/>
                        </a:rPr>
                        <a:t>ITEM</a:t>
                      </a:r>
                      <a:endParaRPr lang="en-US" b="1" dirty="0">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latin typeface="Times New Roman" pitchFamily="18" charset="0"/>
                          <a:cs typeface="Times New Roman" pitchFamily="18" charset="0"/>
                        </a:rPr>
                        <a:t>COST</a:t>
                      </a:r>
                      <a:endParaRPr lang="en-US" b="1" dirty="0">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5252">
                <a:tc>
                  <a:txBody>
                    <a:bodyPr/>
                    <a:lstStyle/>
                    <a:p>
                      <a:r>
                        <a:rPr lang="en-US" dirty="0" smtClean="0">
                          <a:latin typeface="Times New Roman" pitchFamily="18" charset="0"/>
                          <a:cs typeface="Times New Roman" pitchFamily="18" charset="0"/>
                        </a:rPr>
                        <a:t>KAJU</a:t>
                      </a:r>
                      <a:r>
                        <a:rPr lang="en-US" baseline="0" dirty="0" smtClean="0">
                          <a:latin typeface="Times New Roman" pitchFamily="18" charset="0"/>
                          <a:cs typeface="Times New Roman" pitchFamily="18" charset="0"/>
                        </a:rPr>
                        <a:t> KURMA</a:t>
                      </a:r>
                      <a:endParaRPr lang="en-US" dirty="0">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atin typeface="Times New Roman" pitchFamily="18" charset="0"/>
                          <a:cs typeface="Times New Roman" pitchFamily="18" charset="0"/>
                        </a:rPr>
                        <a:t>205.00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5252">
                <a:tc>
                  <a:txBody>
                    <a:bodyPr/>
                    <a:lstStyle/>
                    <a:p>
                      <a:r>
                        <a:rPr lang="en-US" dirty="0" smtClean="0">
                          <a:latin typeface="Times New Roman" pitchFamily="18" charset="0"/>
                          <a:cs typeface="Times New Roman" pitchFamily="18" charset="0"/>
                        </a:rPr>
                        <a:t>CHICKEN DRUM STICK</a:t>
                      </a:r>
                      <a:endParaRPr lang="en-US" dirty="0">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atin typeface="Times New Roman" pitchFamily="18" charset="0"/>
                          <a:cs typeface="Times New Roman" pitchFamily="18" charset="0"/>
                        </a:rPr>
                        <a:t>250.00</a:t>
                      </a:r>
                      <a:endParaRPr lang="en-US" dirty="0">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5252">
                <a:tc>
                  <a:txBody>
                    <a:bodyPr/>
                    <a:lstStyle/>
                    <a:p>
                      <a:r>
                        <a:rPr lang="en-US" dirty="0" smtClean="0">
                          <a:latin typeface="Times New Roman" pitchFamily="18" charset="0"/>
                          <a:cs typeface="Times New Roman" pitchFamily="18" charset="0"/>
                        </a:rPr>
                        <a:t>DAL</a:t>
                      </a:r>
                      <a:r>
                        <a:rPr lang="en-US" baseline="0" dirty="0" smtClean="0">
                          <a:latin typeface="Times New Roman" pitchFamily="18" charset="0"/>
                          <a:cs typeface="Times New Roman" pitchFamily="18" charset="0"/>
                        </a:rPr>
                        <a:t> FRY</a:t>
                      </a:r>
                      <a:endParaRPr lang="en-US" dirty="0">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atin typeface="Times New Roman" pitchFamily="18" charset="0"/>
                          <a:cs typeface="Times New Roman" pitchFamily="18" charset="0"/>
                        </a:rPr>
                        <a:t>120.00</a:t>
                      </a:r>
                      <a:endParaRPr lang="en-US" dirty="0">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5252">
                <a:tc>
                  <a:txBody>
                    <a:bodyPr/>
                    <a:lstStyle/>
                    <a:p>
                      <a:r>
                        <a:rPr lang="en-US" dirty="0" smtClean="0">
                          <a:latin typeface="Times New Roman" pitchFamily="18" charset="0"/>
                          <a:cs typeface="Times New Roman" pitchFamily="18" charset="0"/>
                        </a:rPr>
                        <a:t>BIRIYANI</a:t>
                      </a:r>
                      <a:endParaRPr lang="en-US" dirty="0">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atin typeface="Times New Roman" pitchFamily="18" charset="0"/>
                          <a:cs typeface="Times New Roman" pitchFamily="18" charset="0"/>
                        </a:rPr>
                        <a:t>120`00</a:t>
                      </a:r>
                      <a:endParaRPr lang="en-US" dirty="0">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1280949"/>
            <a:ext cx="6660232" cy="3908762"/>
          </a:xfrm>
          <a:prstGeom prst="rect">
            <a:avLst/>
          </a:prstGeom>
        </p:spPr>
        <p:txBody>
          <a:bodyPr wrap="square">
            <a:spAutoFit/>
          </a:bodyPr>
          <a:lstStyle/>
          <a:p>
            <a:pPr>
              <a:buFont typeface="Arial" panose="020B0604020202020204" pitchFamily="34" charset="0"/>
              <a:buChar char="•"/>
            </a:pPr>
            <a:r>
              <a:rPr lang="en-IN" sz="2400" b="1" u="sng" dirty="0">
                <a:solidFill>
                  <a:srgbClr val="FF0000"/>
                </a:solidFill>
                <a:latin typeface="Times New Roman" pitchFamily="18" charset="0"/>
                <a:cs typeface="Times New Roman" pitchFamily="18" charset="0"/>
              </a:rPr>
              <a:t>Access anywhere</a:t>
            </a:r>
            <a:r>
              <a:rPr lang="en-IN" sz="2400" b="1" dirty="0">
                <a:solidFill>
                  <a:srgbClr val="FF0000"/>
                </a:solidFill>
                <a:latin typeface="Times New Roman" pitchFamily="18" charset="0"/>
                <a:cs typeface="Times New Roman" pitchFamily="18" charset="0"/>
              </a:rPr>
              <a:t>:</a:t>
            </a:r>
            <a:r>
              <a:rPr lang="en-IN" sz="2400" dirty="0">
                <a:solidFill>
                  <a:srgbClr val="FF0000"/>
                </a:solidFill>
                <a:latin typeface="Times New Roman" pitchFamily="18" charset="0"/>
                <a:cs typeface="Times New Roman" pitchFamily="18" charset="0"/>
              </a:rPr>
              <a:t> </a:t>
            </a:r>
            <a:r>
              <a:rPr lang="en-IN" sz="2000" dirty="0">
                <a:latin typeface="Times New Roman" pitchFamily="18" charset="0"/>
                <a:cs typeface="Times New Roman" pitchFamily="18" charset="0"/>
              </a:rPr>
              <a:t>The online hotel reservation project can be reached at any time and anywhere from the world with great </a:t>
            </a:r>
            <a:r>
              <a:rPr lang="en-IN" sz="2000" dirty="0">
                <a:latin typeface="Times New Roman" pitchFamily="18" charset="0"/>
                <a:cs typeface="Times New Roman" pitchFamily="18" charset="0"/>
              </a:rPr>
              <a:t>efficiency</a:t>
            </a:r>
            <a:r>
              <a:rPr lang="en-IN" sz="2000" dirty="0" smtClean="0">
                <a:latin typeface="Times New Roman" pitchFamily="18" charset="0"/>
                <a:cs typeface="Times New Roman" pitchFamily="18" charset="0"/>
              </a:rPr>
              <a:t>.</a:t>
            </a:r>
          </a:p>
          <a:p>
            <a:pPr>
              <a:buFont typeface="Arial" panose="020B0604020202020204" pitchFamily="34" charset="0"/>
              <a:buChar char="•"/>
            </a:pPr>
            <a:endParaRPr lang="en-IN" sz="2400" dirty="0" smtClean="0">
              <a:latin typeface="Times New Roman" pitchFamily="18" charset="0"/>
              <a:cs typeface="Times New Roman" pitchFamily="18" charset="0"/>
            </a:endParaRPr>
          </a:p>
          <a:p>
            <a:pPr>
              <a:buFont typeface="Arial" panose="020B0604020202020204" pitchFamily="34" charset="0"/>
              <a:buChar char="•"/>
            </a:pPr>
            <a:endParaRPr lang="en-IN" sz="2400" dirty="0">
              <a:latin typeface="Times New Roman" pitchFamily="18" charset="0"/>
              <a:cs typeface="Times New Roman" pitchFamily="18" charset="0"/>
            </a:endParaRPr>
          </a:p>
          <a:p>
            <a:pPr>
              <a:buFont typeface="Arial" panose="020B0604020202020204" pitchFamily="34" charset="0"/>
              <a:buChar char="•"/>
            </a:pPr>
            <a:r>
              <a:rPr lang="en-IN" sz="2400" b="1" u="sng" dirty="0">
                <a:solidFill>
                  <a:srgbClr val="FF0000"/>
                </a:solidFill>
                <a:latin typeface="Times New Roman" pitchFamily="18" charset="0"/>
                <a:cs typeface="Times New Roman" pitchFamily="18" charset="0"/>
              </a:rPr>
              <a:t>Easy booking:</a:t>
            </a:r>
            <a:r>
              <a:rPr lang="en-IN" sz="2400" dirty="0">
                <a:solidFill>
                  <a:srgbClr val="FF0000"/>
                </a:solidFill>
                <a:latin typeface="Times New Roman" pitchFamily="18" charset="0"/>
                <a:cs typeface="Times New Roman" pitchFamily="18" charset="0"/>
              </a:rPr>
              <a:t> </a:t>
            </a:r>
            <a:r>
              <a:rPr lang="en-IN" sz="2000" dirty="0">
                <a:latin typeface="Times New Roman" pitchFamily="18" charset="0"/>
                <a:cs typeface="Times New Roman" pitchFamily="18" charset="0"/>
              </a:rPr>
              <a:t>The rooms in the particular hotel can be reserved easily through this site with great expertise</a:t>
            </a:r>
            <a:r>
              <a:rPr lang="en-IN" sz="20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buFont typeface="Arial" panose="020B0604020202020204" pitchFamily="34" charset="0"/>
              <a:buChar char="•"/>
            </a:pPr>
            <a:r>
              <a:rPr lang="en-IN" sz="2400" b="1" u="sng" dirty="0">
                <a:solidFill>
                  <a:srgbClr val="FF0000"/>
                </a:solidFill>
                <a:latin typeface="Times New Roman" pitchFamily="18" charset="0"/>
                <a:cs typeface="Times New Roman" pitchFamily="18" charset="0"/>
              </a:rPr>
              <a:t>Room availability:</a:t>
            </a:r>
            <a:r>
              <a:rPr lang="en-IN" sz="2400" dirty="0">
                <a:solidFill>
                  <a:srgbClr val="FF0000"/>
                </a:solidFill>
                <a:latin typeface="Times New Roman" pitchFamily="18" charset="0"/>
                <a:cs typeface="Times New Roman" pitchFamily="18" charset="0"/>
              </a:rPr>
              <a:t> </a:t>
            </a:r>
            <a:r>
              <a:rPr lang="en-IN" sz="2000" dirty="0">
                <a:latin typeface="Times New Roman" pitchFamily="18" charset="0"/>
                <a:cs typeface="Times New Roman" pitchFamily="18" charset="0"/>
              </a:rPr>
              <a:t>The rooms that are open in the particular hotel must be refreshed in real time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3" name="TextBox 2"/>
          <p:cNvSpPr txBox="1"/>
          <p:nvPr/>
        </p:nvSpPr>
        <p:spPr>
          <a:xfrm>
            <a:off x="1475656" y="251937"/>
            <a:ext cx="4752528" cy="584775"/>
          </a:xfrm>
          <a:prstGeom prst="rect">
            <a:avLst/>
          </a:prstGeom>
          <a:noFill/>
        </p:spPr>
        <p:txBody>
          <a:bodyPr wrap="square" rtlCol="0">
            <a:spAutoFit/>
          </a:bodyPr>
          <a:lstStyle/>
          <a:p>
            <a:pPr algn="ctr"/>
            <a:r>
              <a:rPr lang="en-US" sz="3200" b="1" u="sng" dirty="0" smtClean="0">
                <a:latin typeface="Algerian" pitchFamily="82" charset="0"/>
              </a:rPr>
              <a:t>Objectives</a:t>
            </a:r>
            <a:endParaRPr lang="en-US" b="1" u="sng" dirty="0">
              <a:latin typeface="Algerian" pitchFamily="82" charset="0"/>
            </a:endParaRPr>
          </a:p>
        </p:txBody>
      </p:sp>
    </p:spTree>
    <p:extLst>
      <p:ext uri="{BB962C8B-B14F-4D97-AF65-F5344CB8AC3E}">
        <p14:creationId xmlns="" xmlns:p14="http://schemas.microsoft.com/office/powerpoint/2010/main" val="4154673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3648" y="980728"/>
            <a:ext cx="6552728" cy="4585871"/>
          </a:xfrm>
          <a:prstGeom prst="rect">
            <a:avLst/>
          </a:prstGeom>
        </p:spPr>
        <p:txBody>
          <a:bodyPr wrap="square">
            <a:spAutoFit/>
          </a:bodyPr>
          <a:lstStyle/>
          <a:p>
            <a:pPr>
              <a:buFont typeface="Arial" panose="020B0604020202020204" pitchFamily="34" charset="0"/>
              <a:buChar char="•"/>
            </a:pPr>
            <a:r>
              <a:rPr lang="en-IN" sz="2400" b="1" u="sng" dirty="0">
                <a:solidFill>
                  <a:srgbClr val="FF0000"/>
                </a:solidFill>
                <a:latin typeface="Times New Roman" pitchFamily="18" charset="0"/>
                <a:cs typeface="Times New Roman" pitchFamily="18" charset="0"/>
              </a:rPr>
              <a:t>Category: </a:t>
            </a:r>
            <a:r>
              <a:rPr lang="en-IN" sz="2000" dirty="0">
                <a:latin typeface="Times New Roman" pitchFamily="18" charset="0"/>
                <a:cs typeface="Times New Roman" pitchFamily="18" charset="0"/>
              </a:rPr>
              <a:t>The hotels can be classified based on the appropriate region of your preference</a:t>
            </a:r>
            <a:r>
              <a:rPr lang="en-IN" sz="2000" dirty="0" smtClean="0">
                <a:latin typeface="Times New Roman" pitchFamily="18" charset="0"/>
                <a:cs typeface="Times New Roman" pitchFamily="18" charset="0"/>
              </a:rPr>
              <a:t>.</a:t>
            </a:r>
          </a:p>
          <a:p>
            <a:pPr>
              <a:buFont typeface="Arial" panose="020B0604020202020204" pitchFamily="34" charset="0"/>
              <a:buChar char="•"/>
            </a:pPr>
            <a:endParaRPr lang="en-IN" sz="2000" dirty="0" smtClean="0">
              <a:latin typeface="Times New Roman" pitchFamily="18" charset="0"/>
              <a:cs typeface="Times New Roman" pitchFamily="18" charset="0"/>
            </a:endParaRPr>
          </a:p>
          <a:p>
            <a:pPr>
              <a:buFont typeface="Arial" panose="020B0604020202020204" pitchFamily="34" charset="0"/>
              <a:buChar char="•"/>
            </a:pPr>
            <a:endParaRPr lang="en-IN" sz="2400" dirty="0">
              <a:latin typeface="Times New Roman" pitchFamily="18" charset="0"/>
              <a:cs typeface="Times New Roman" pitchFamily="18" charset="0"/>
            </a:endParaRPr>
          </a:p>
          <a:p>
            <a:pPr>
              <a:buFont typeface="Arial" panose="020B0604020202020204" pitchFamily="34" charset="0"/>
              <a:buChar char="•"/>
            </a:pPr>
            <a:r>
              <a:rPr lang="en-IN" sz="2400" b="1" u="sng" dirty="0">
                <a:solidFill>
                  <a:srgbClr val="FF0000"/>
                </a:solidFill>
                <a:latin typeface="Times New Roman" pitchFamily="18" charset="0"/>
                <a:cs typeface="Times New Roman" pitchFamily="18" charset="0"/>
              </a:rPr>
              <a:t>Price: </a:t>
            </a:r>
            <a:r>
              <a:rPr lang="en-IN" sz="2000" dirty="0">
                <a:latin typeface="Times New Roman" pitchFamily="18" charset="0"/>
                <a:cs typeface="Times New Roman" pitchFamily="18" charset="0"/>
              </a:rPr>
              <a:t>The price or rent of the appropriate rooms in the appropriate hotel in the chosen section will also be updated</a:t>
            </a:r>
            <a:r>
              <a:rPr lang="en-IN" sz="20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buFont typeface="Arial" panose="020B0604020202020204" pitchFamily="34" charset="0"/>
              <a:buChar char="•"/>
            </a:pPr>
            <a:endParaRPr lang="en-IN" sz="2400" dirty="0" smtClean="0">
              <a:latin typeface="Times New Roman" pitchFamily="18" charset="0"/>
              <a:cs typeface="Times New Roman" pitchFamily="18" charset="0"/>
            </a:endParaRPr>
          </a:p>
          <a:p>
            <a:pPr>
              <a:buFont typeface="Arial" panose="020B0604020202020204" pitchFamily="34" charset="0"/>
              <a:buChar char="•"/>
            </a:pPr>
            <a:endParaRPr lang="en-IN" sz="2400" dirty="0">
              <a:latin typeface="Times New Roman" pitchFamily="18" charset="0"/>
              <a:cs typeface="Times New Roman" pitchFamily="18" charset="0"/>
            </a:endParaRPr>
          </a:p>
          <a:p>
            <a:pPr>
              <a:buFont typeface="Arial" panose="020B0604020202020204" pitchFamily="34" charset="0"/>
              <a:buChar char="•"/>
            </a:pPr>
            <a:r>
              <a:rPr lang="en-IN" sz="2400" b="1" u="sng" dirty="0">
                <a:solidFill>
                  <a:srgbClr val="FF0000"/>
                </a:solidFill>
                <a:latin typeface="Times New Roman" pitchFamily="18" charset="0"/>
                <a:cs typeface="Times New Roman" pitchFamily="18" charset="0"/>
              </a:rPr>
              <a:t>Payment options: </a:t>
            </a:r>
            <a:r>
              <a:rPr lang="en-IN" sz="2000" dirty="0">
                <a:latin typeface="Times New Roman" pitchFamily="18" charset="0"/>
                <a:cs typeface="Times New Roman" pitchFamily="18" charset="0"/>
              </a:rPr>
              <a:t>The clients will be having the option of paying the rent of the hotels through the online mode without any difficulty.</a:t>
            </a:r>
          </a:p>
          <a:p>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437926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96752"/>
            <a:ext cx="6711654" cy="5267679"/>
          </a:xfrm>
        </p:spPr>
        <p:txBody>
          <a:bodyPr>
            <a:noAutofit/>
          </a:bodyPr>
          <a:lstStyle/>
          <a:p>
            <a:endParaRPr lang="en-IN" sz="2000" b="1" dirty="0">
              <a:solidFill>
                <a:srgbClr val="00B0F0"/>
              </a:solidFill>
            </a:endParaRPr>
          </a:p>
          <a:p>
            <a:r>
              <a:rPr lang="en-IN" sz="2000" b="1" dirty="0" smtClean="0">
                <a:solidFill>
                  <a:srgbClr val="FFC000"/>
                </a:solidFill>
                <a:hlinkClick r:id="rId2"/>
              </a:rPr>
              <a:t>CULTURE SHOW</a:t>
            </a:r>
            <a:r>
              <a:rPr lang="en-IN" sz="2000" b="1" dirty="0" smtClean="0">
                <a:solidFill>
                  <a:srgbClr val="FFC000"/>
                </a:solidFill>
              </a:rPr>
              <a:t> </a:t>
            </a:r>
          </a:p>
          <a:p>
            <a:endParaRPr lang="en-IN" sz="2000" b="1" dirty="0" smtClean="0">
              <a:solidFill>
                <a:srgbClr val="FFC000"/>
              </a:solidFill>
            </a:endParaRPr>
          </a:p>
          <a:p>
            <a:r>
              <a:rPr lang="en-IN" sz="2000" b="1" dirty="0" smtClean="0">
                <a:solidFill>
                  <a:srgbClr val="FFC000"/>
                </a:solidFill>
                <a:hlinkClick r:id="rId2"/>
              </a:rPr>
              <a:t>SWIMMING POOL</a:t>
            </a:r>
            <a:endParaRPr lang="en-IN" sz="2000" b="1" dirty="0" smtClean="0">
              <a:solidFill>
                <a:srgbClr val="FFC000"/>
              </a:solidFill>
            </a:endParaRPr>
          </a:p>
          <a:p>
            <a:endParaRPr lang="en-IN" sz="2000" b="1" dirty="0" smtClean="0">
              <a:solidFill>
                <a:srgbClr val="FFC000"/>
              </a:solidFill>
            </a:endParaRPr>
          </a:p>
          <a:p>
            <a:r>
              <a:rPr lang="en-IN" sz="2000" b="1" dirty="0" smtClean="0">
                <a:solidFill>
                  <a:srgbClr val="FFC000"/>
                </a:solidFill>
                <a:hlinkClick r:id="rId2"/>
              </a:rPr>
              <a:t>RESTAURANT</a:t>
            </a:r>
            <a:endParaRPr lang="en-IN" sz="2000" b="1" dirty="0" smtClean="0">
              <a:solidFill>
                <a:srgbClr val="FFC000"/>
              </a:solidFill>
            </a:endParaRPr>
          </a:p>
          <a:p>
            <a:endParaRPr lang="en-IN" sz="2000" b="1" dirty="0" smtClean="0">
              <a:solidFill>
                <a:srgbClr val="FFC000"/>
              </a:solidFill>
            </a:endParaRPr>
          </a:p>
          <a:p>
            <a:r>
              <a:rPr lang="en-IN" sz="2000" b="1" dirty="0" smtClean="0">
                <a:solidFill>
                  <a:srgbClr val="FFC000"/>
                </a:solidFill>
                <a:hlinkClick r:id="rId2"/>
              </a:rPr>
              <a:t>CONFERENCE HALL</a:t>
            </a:r>
            <a:endParaRPr lang="en-IN" sz="2000" b="1" dirty="0" smtClean="0">
              <a:solidFill>
                <a:srgbClr val="FFC000"/>
              </a:solidFill>
            </a:endParaRPr>
          </a:p>
          <a:p>
            <a:endParaRPr lang="en-IN" sz="2000" b="1" dirty="0">
              <a:solidFill>
                <a:srgbClr val="E8710E"/>
              </a:solidFill>
            </a:endParaRPr>
          </a:p>
          <a:p>
            <a:r>
              <a:rPr lang="en-US" sz="2000" b="1" dirty="0" smtClean="0">
                <a:solidFill>
                  <a:srgbClr val="E8710E"/>
                </a:solidFill>
              </a:rPr>
              <a:t>GARDEN</a:t>
            </a:r>
          </a:p>
          <a:p>
            <a:endParaRPr lang="en-IN" sz="2000" b="1" dirty="0">
              <a:solidFill>
                <a:schemeClr val="bg2">
                  <a:lumMod val="60000"/>
                  <a:lumOff val="40000"/>
                </a:schemeClr>
              </a:solidFill>
            </a:endParaRPr>
          </a:p>
          <a:p>
            <a:r>
              <a:rPr lang="en-IN" sz="2000" b="1" dirty="0">
                <a:solidFill>
                  <a:srgbClr val="00B0F0"/>
                </a:solidFill>
                <a:hlinkClick r:id="rId2"/>
              </a:rPr>
              <a:t>POOLSIDE BAR</a:t>
            </a:r>
            <a:endParaRPr lang="en-IN" sz="2000" b="1" dirty="0">
              <a:solidFill>
                <a:srgbClr val="00B0F0"/>
              </a:solidFill>
            </a:endParaRPr>
          </a:p>
          <a:p>
            <a:endParaRPr lang="en-IN" sz="2000" b="1" dirty="0">
              <a:solidFill>
                <a:srgbClr val="00B0F0"/>
              </a:solidFill>
            </a:endParaRPr>
          </a:p>
        </p:txBody>
      </p:sp>
      <p:sp>
        <p:nvSpPr>
          <p:cNvPr id="2" name="Title 1"/>
          <p:cNvSpPr>
            <a:spLocks noGrp="1"/>
          </p:cNvSpPr>
          <p:nvPr>
            <p:ph type="title"/>
          </p:nvPr>
        </p:nvSpPr>
        <p:spPr/>
        <p:txBody>
          <a:bodyPr/>
          <a:lstStyle/>
          <a:p>
            <a:r>
              <a:rPr lang="en-US" b="1" u="sng" dirty="0" smtClean="0">
                <a:solidFill>
                  <a:srgbClr val="C00000"/>
                </a:solidFill>
                <a:latin typeface="Aharoni" panose="02010803020104030203" pitchFamily="2" charset="-79"/>
                <a:cs typeface="Aharoni" panose="02010803020104030203" pitchFamily="2" charset="-79"/>
              </a:rPr>
              <a:t>Our Niyaz Hotel Services</a:t>
            </a:r>
            <a:endParaRPr lang="en-IN" b="1" u="sng" dirty="0">
              <a:solidFill>
                <a:srgbClr val="C00000"/>
              </a:solidFill>
              <a:latin typeface="Aharoni" panose="02010803020104030203" pitchFamily="2" charset="-79"/>
              <a:cs typeface="Aharoni" panose="02010803020104030203" pitchFamily="2" charset="-79"/>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779912" y="3068960"/>
            <a:ext cx="2376264" cy="1575566"/>
          </a:xfrm>
          <a:prstGeom prst="rect">
            <a:avLst/>
          </a:prstGeom>
        </p:spPr>
      </p:pic>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789889" y="4797151"/>
            <a:ext cx="4986253" cy="1974745"/>
          </a:xfrm>
          <a:prstGeom prst="rect">
            <a:avLst/>
          </a:prstGeom>
        </p:spPr>
      </p:pic>
      <p:pic>
        <p:nvPicPr>
          <p:cNvPr id="1026" name="Picture 2" descr="C:\Users\User\Desktop\chicken.jpg"/>
          <p:cNvPicPr>
            <a:picLocks noChangeAspect="1" noChangeArrowheads="1"/>
          </p:cNvPicPr>
          <p:nvPr/>
        </p:nvPicPr>
        <p:blipFill>
          <a:blip r:embed="rId5" cstate="print"/>
          <a:srcRect/>
          <a:stretch>
            <a:fillRect/>
          </a:stretch>
        </p:blipFill>
        <p:spPr bwMode="auto">
          <a:xfrm>
            <a:off x="4211960" y="1124744"/>
            <a:ext cx="4104456" cy="1800983"/>
          </a:xfrm>
          <a:prstGeom prst="rect">
            <a:avLst/>
          </a:prstGeom>
          <a:noFill/>
        </p:spPr>
      </p:pic>
      <p:pic>
        <p:nvPicPr>
          <p:cNvPr id="1027" name="Picture 3" descr="C:\Users\User\Desktop\Hotel Making\images\bh.jpg"/>
          <p:cNvPicPr>
            <a:picLocks noChangeAspect="1" noChangeArrowheads="1"/>
          </p:cNvPicPr>
          <p:nvPr/>
        </p:nvPicPr>
        <p:blipFill>
          <a:blip r:embed="rId6" cstate="print"/>
          <a:srcRect/>
          <a:stretch>
            <a:fillRect/>
          </a:stretch>
        </p:blipFill>
        <p:spPr bwMode="auto">
          <a:xfrm>
            <a:off x="6228184" y="2996952"/>
            <a:ext cx="2609850" cy="1752600"/>
          </a:xfrm>
          <a:prstGeom prst="rect">
            <a:avLst/>
          </a:prstGeom>
          <a:noFill/>
        </p:spPr>
      </p:pic>
    </p:spTree>
    <p:extLst>
      <p:ext uri="{BB962C8B-B14F-4D97-AF65-F5344CB8AC3E}">
        <p14:creationId xmlns="" xmlns:p14="http://schemas.microsoft.com/office/powerpoint/2010/main" val="3758417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404664"/>
            <a:ext cx="7056784" cy="646331"/>
          </a:xfrm>
          <a:prstGeom prst="rect">
            <a:avLst/>
          </a:prstGeom>
          <a:noFill/>
        </p:spPr>
        <p:txBody>
          <a:bodyPr wrap="square" rtlCol="0">
            <a:spAutoFit/>
          </a:bodyPr>
          <a:lstStyle/>
          <a:p>
            <a:pPr algn="ctr"/>
            <a:r>
              <a:rPr lang="en-US" sz="3600" b="1" u="sng" spc="300" dirty="0" smtClean="0">
                <a:solidFill>
                  <a:srgbClr val="FF0000"/>
                </a:solidFill>
                <a:effectLst>
                  <a:outerShdw blurRad="38100" dist="38100" dir="2700000" algn="tl">
                    <a:srgbClr val="000000">
                      <a:alpha val="43137"/>
                    </a:srgbClr>
                  </a:outerShdw>
                </a:effectLst>
                <a:latin typeface="Lucida Fax" pitchFamily="18" charset="0"/>
              </a:rPr>
              <a:t> Languages</a:t>
            </a:r>
            <a:endParaRPr lang="en-US" b="1" u="sng" spc="300" dirty="0">
              <a:solidFill>
                <a:srgbClr val="FF0000"/>
              </a:solidFill>
              <a:effectLst>
                <a:outerShdw blurRad="38100" dist="38100" dir="2700000" algn="tl">
                  <a:srgbClr val="000000">
                    <a:alpha val="43137"/>
                  </a:srgbClr>
                </a:outerShdw>
              </a:effectLst>
              <a:latin typeface="Lucida Fax" pitchFamily="18" charset="0"/>
            </a:endParaRPr>
          </a:p>
        </p:txBody>
      </p:sp>
      <p:sp>
        <p:nvSpPr>
          <p:cNvPr id="5" name="TextBox 4"/>
          <p:cNvSpPr txBox="1"/>
          <p:nvPr/>
        </p:nvSpPr>
        <p:spPr>
          <a:xfrm>
            <a:off x="899592" y="1809270"/>
            <a:ext cx="6336704" cy="2195794"/>
          </a:xfrm>
          <a:prstGeom prst="rect">
            <a:avLst/>
          </a:prstGeom>
          <a:noFill/>
        </p:spPr>
        <p:txBody>
          <a:bodyPr wrap="square" rtlCol="0">
            <a:spAutoFit/>
          </a:bodyPr>
          <a:lstStyle/>
          <a:p>
            <a:pPr>
              <a:lnSpc>
                <a:spcPct val="200000"/>
              </a:lnSpc>
              <a:buFont typeface="Wingdings" pitchFamily="2" charset="2"/>
              <a:buChar char="Ø"/>
            </a:pPr>
            <a:r>
              <a:rPr lang="en-US" sz="2400" b="1" dirty="0" smtClean="0">
                <a:latin typeface="Times New Roman" pitchFamily="18" charset="0"/>
                <a:cs typeface="Times New Roman" pitchFamily="18" charset="0"/>
              </a:rPr>
              <a:t>HTML</a:t>
            </a:r>
            <a:r>
              <a:rPr lang="en-US" sz="2400" dirty="0" smtClean="0">
                <a:latin typeface="Times New Roman" pitchFamily="18" charset="0"/>
                <a:cs typeface="Times New Roman" pitchFamily="18" charset="0"/>
              </a:rPr>
              <a:t>(Hyper Text Markup Language)</a:t>
            </a:r>
          </a:p>
          <a:p>
            <a:pPr>
              <a:lnSpc>
                <a:spcPct val="200000"/>
              </a:lnSpc>
              <a:buFont typeface="Wingdings" pitchFamily="2" charset="2"/>
              <a:buChar char="Ø"/>
            </a:pPr>
            <a:r>
              <a:rPr lang="en-US" sz="2400" b="1" dirty="0" smtClean="0">
                <a:latin typeface="Times New Roman" pitchFamily="18" charset="0"/>
                <a:cs typeface="Times New Roman" pitchFamily="18" charset="0"/>
              </a:rPr>
              <a:t>JAVA SCRIPT</a:t>
            </a:r>
          </a:p>
          <a:p>
            <a:pPr>
              <a:lnSpc>
                <a:spcPct val="200000"/>
              </a:lnSpc>
              <a:buFont typeface="Wingdings" pitchFamily="2" charset="2"/>
              <a:buChar char="Ø"/>
            </a:pPr>
            <a:r>
              <a:rPr lang="en-US" sz="2400" b="1" dirty="0" smtClean="0">
                <a:latin typeface="Times New Roman" pitchFamily="18" charset="0"/>
                <a:cs typeface="Times New Roman" pitchFamily="18" charset="0"/>
              </a:rPr>
              <a:t>CSS</a:t>
            </a:r>
            <a:r>
              <a:rPr lang="en-US" sz="2400" dirty="0" smtClean="0">
                <a:latin typeface="Times New Roman" pitchFamily="18" charset="0"/>
                <a:cs typeface="Times New Roman" pitchFamily="18" charset="0"/>
              </a:rPr>
              <a:t>(Cascading Style Sheet)</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algn="ctr">
              <a:buNone/>
            </a:pPr>
            <a:r>
              <a:rPr lang="en-US" sz="3600" b="1" u="sng" dirty="0" smtClean="0">
                <a:solidFill>
                  <a:srgbClr val="C00000"/>
                </a:solidFill>
              </a:rPr>
              <a:t> </a:t>
            </a:r>
            <a:r>
              <a:rPr lang="en-US" sz="3600" b="1" u="sng" dirty="0" smtClean="0">
                <a:solidFill>
                  <a:srgbClr val="C00000"/>
                </a:solidFill>
                <a:latin typeface="Times New Roman" pitchFamily="18" charset="0"/>
                <a:cs typeface="Times New Roman" pitchFamily="18" charset="0"/>
              </a:rPr>
              <a:t>Software</a:t>
            </a:r>
          </a:p>
          <a:p>
            <a:r>
              <a:rPr lang="en-US" dirty="0" smtClean="0">
                <a:latin typeface="Times New Roman" pitchFamily="18" charset="0"/>
                <a:cs typeface="Times New Roman" pitchFamily="18" charset="0"/>
              </a:rPr>
              <a:t>Windows 10 OS</a:t>
            </a:r>
          </a:p>
          <a:p>
            <a:r>
              <a:rPr lang="en-US" dirty="0" smtClean="0">
                <a:latin typeface="Times New Roman" pitchFamily="18" charset="0"/>
                <a:cs typeface="Times New Roman" pitchFamily="18" charset="0"/>
              </a:rPr>
              <a:t>Intel pentium processor</a:t>
            </a:r>
          </a:p>
          <a:p>
            <a:r>
              <a:rPr lang="en-US" dirty="0" smtClean="0">
                <a:latin typeface="Times New Roman" pitchFamily="18" charset="0"/>
                <a:cs typeface="Times New Roman" pitchFamily="18" charset="0"/>
              </a:rPr>
              <a:t>Notepad++</a:t>
            </a:r>
          </a:p>
          <a:p>
            <a:r>
              <a:rPr lang="en-US" dirty="0" err="1" smtClean="0">
                <a:latin typeface="Times New Roman" pitchFamily="18" charset="0"/>
                <a:cs typeface="Times New Roman" pitchFamily="18" charset="0"/>
              </a:rPr>
              <a:t>MySQL</a:t>
            </a:r>
            <a:r>
              <a:rPr lang="en-US" dirty="0" smtClean="0">
                <a:latin typeface="Times New Roman" pitchFamily="18" charset="0"/>
                <a:cs typeface="Times New Roman" pitchFamily="18" charset="0"/>
              </a:rPr>
              <a:t>(DATA BASE)</a:t>
            </a:r>
          </a:p>
          <a:p>
            <a:r>
              <a:rPr lang="en-US" dirty="0" smtClean="0">
                <a:latin typeface="Times New Roman" pitchFamily="18" charset="0"/>
                <a:cs typeface="Times New Roman" pitchFamily="18" charset="0"/>
              </a:rPr>
              <a:t>CSS</a:t>
            </a:r>
          </a:p>
          <a:p>
            <a:r>
              <a:rPr lang="en-US" dirty="0" smtClean="0">
                <a:latin typeface="Times New Roman" pitchFamily="18" charset="0"/>
                <a:cs typeface="Times New Roman" pitchFamily="18" charset="0"/>
              </a:rPr>
              <a:t>HTML</a:t>
            </a:r>
          </a:p>
          <a:p>
            <a:r>
              <a:rPr lang="en-US" dirty="0" smtClean="0">
                <a:latin typeface="Times New Roman" pitchFamily="18" charset="0"/>
                <a:cs typeface="Times New Roman" pitchFamily="18" charset="0"/>
              </a:rPr>
              <a:t>JAVA SCRIPT</a:t>
            </a:r>
          </a:p>
          <a:p>
            <a:endParaRPr lang="en-US" b="1" dirty="0" smtClean="0"/>
          </a:p>
        </p:txBody>
      </p:sp>
      <p:sp>
        <p:nvSpPr>
          <p:cNvPr id="5" name="Content Placeholder 4"/>
          <p:cNvSpPr>
            <a:spLocks noGrp="1"/>
          </p:cNvSpPr>
          <p:nvPr>
            <p:ph sz="half" idx="2"/>
          </p:nvPr>
        </p:nvSpPr>
        <p:spPr/>
        <p:txBody>
          <a:bodyPr/>
          <a:lstStyle/>
          <a:p>
            <a:pPr algn="ctr">
              <a:buNone/>
            </a:pPr>
            <a:r>
              <a:rPr lang="en-US" sz="3600" b="1" u="sng" dirty="0" smtClean="0">
                <a:solidFill>
                  <a:srgbClr val="C00000"/>
                </a:solidFill>
                <a:latin typeface="Times New Roman" pitchFamily="18" charset="0"/>
                <a:cs typeface="Times New Roman" pitchFamily="18" charset="0"/>
              </a:rPr>
              <a:t>Hardware</a:t>
            </a:r>
          </a:p>
          <a:p>
            <a:pPr>
              <a:buNone/>
            </a:pPr>
            <a:endParaRPr lang="en-US" b="1" u="sng" dirty="0" smtClean="0"/>
          </a:p>
          <a:p>
            <a:r>
              <a:rPr lang="en-US" dirty="0" smtClean="0">
                <a:latin typeface="Times New Roman" pitchFamily="18" charset="0"/>
                <a:cs typeface="Times New Roman" pitchFamily="18" charset="0"/>
              </a:rPr>
              <a:t>Hard Disk:- 15GB</a:t>
            </a:r>
          </a:p>
          <a:p>
            <a:r>
              <a:rPr lang="en-US" dirty="0" smtClean="0">
                <a:latin typeface="Times New Roman" pitchFamily="18" charset="0"/>
                <a:cs typeface="Times New Roman" pitchFamily="18" charset="0"/>
              </a:rPr>
              <a:t>RAM:- 1GB</a:t>
            </a:r>
          </a:p>
        </p:txBody>
      </p:sp>
      <p:sp>
        <p:nvSpPr>
          <p:cNvPr id="3" name="Title 2"/>
          <p:cNvSpPr>
            <a:spLocks noGrp="1"/>
          </p:cNvSpPr>
          <p:nvPr>
            <p:ph type="title"/>
          </p:nvPr>
        </p:nvSpPr>
        <p:spPr/>
        <p:txBody>
          <a:bodyPr/>
          <a:lstStyle/>
          <a:p>
            <a:pPr algn="ctr"/>
            <a:r>
              <a:rPr lang="en-US" b="1" u="sng" dirty="0" smtClean="0">
                <a:solidFill>
                  <a:srgbClr val="0070C0"/>
                </a:solidFill>
                <a:latin typeface="Times New Roman" pitchFamily="18" charset="0"/>
                <a:cs typeface="Times New Roman" pitchFamily="18" charset="0"/>
              </a:rPr>
              <a:t>REQUIRMENTS</a:t>
            </a:r>
            <a:endParaRPr lang="en-US" b="1" u="sng" dirty="0">
              <a:solidFill>
                <a:srgbClr val="0070C0"/>
              </a:solidFill>
              <a:latin typeface="Times New Roman" pitchFamily="18" charset="0"/>
              <a:cs typeface="Times New Roman" pitchFamily="18" charset="0"/>
            </a:endParaRPr>
          </a:p>
        </p:txBody>
      </p:sp>
      <p:cxnSp>
        <p:nvCxnSpPr>
          <p:cNvPr id="7" name="Straight Connector 6"/>
          <p:cNvCxnSpPr>
            <a:stCxn id="3" idx="2"/>
          </p:cNvCxnSpPr>
          <p:nvPr/>
        </p:nvCxnSpPr>
        <p:spPr>
          <a:xfrm>
            <a:off x="4572000" y="1417638"/>
            <a:ext cx="0" cy="4747666"/>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User\Pictures\Untitled.png"/>
          <p:cNvPicPr>
            <a:picLocks noChangeAspect="1" noChangeArrowheads="1"/>
          </p:cNvPicPr>
          <p:nvPr/>
        </p:nvPicPr>
        <p:blipFill>
          <a:blip r:embed="rId2" cstate="print"/>
          <a:srcRect/>
          <a:stretch>
            <a:fillRect/>
          </a:stretch>
        </p:blipFill>
        <p:spPr bwMode="auto">
          <a:xfrm>
            <a:off x="755576" y="836712"/>
            <a:ext cx="8064896" cy="5797790"/>
          </a:xfrm>
          <a:prstGeom prst="rect">
            <a:avLst/>
          </a:prstGeom>
          <a:noFill/>
        </p:spPr>
      </p:pic>
      <p:sp>
        <p:nvSpPr>
          <p:cNvPr id="7" name="TextBox 6"/>
          <p:cNvSpPr txBox="1"/>
          <p:nvPr/>
        </p:nvSpPr>
        <p:spPr>
          <a:xfrm>
            <a:off x="1619672" y="87015"/>
            <a:ext cx="4176464" cy="461665"/>
          </a:xfrm>
          <a:prstGeom prst="rect">
            <a:avLst/>
          </a:prstGeom>
          <a:noFill/>
        </p:spPr>
        <p:txBody>
          <a:bodyPr wrap="square" rtlCol="0">
            <a:spAutoFit/>
          </a:bodyPr>
          <a:lstStyle/>
          <a:p>
            <a:pPr algn="ctr"/>
            <a:r>
              <a:rPr lang="en-US" sz="2400" b="1" u="sng" spc="300" dirty="0" smtClean="0">
                <a:solidFill>
                  <a:srgbClr val="92D050"/>
                </a:solidFill>
                <a:latin typeface="Arial Black" pitchFamily="34" charset="0"/>
              </a:rPr>
              <a:t>Screenshots</a:t>
            </a:r>
            <a:endParaRPr lang="en-US" b="1" u="sng" spc="300" dirty="0">
              <a:solidFill>
                <a:srgbClr val="92D050"/>
              </a:solidFill>
              <a:latin typeface="Arial Black" pitchFamily="34" charset="0"/>
            </a:endParaRPr>
          </a:p>
        </p:txBody>
      </p:sp>
      <p:sp>
        <p:nvSpPr>
          <p:cNvPr id="8" name="TextBox 7"/>
          <p:cNvSpPr txBox="1"/>
          <p:nvPr/>
        </p:nvSpPr>
        <p:spPr>
          <a:xfrm>
            <a:off x="467544" y="332656"/>
            <a:ext cx="1224136" cy="400110"/>
          </a:xfrm>
          <a:prstGeom prst="rect">
            <a:avLst/>
          </a:prstGeom>
          <a:noFill/>
        </p:spPr>
        <p:txBody>
          <a:bodyPr wrap="square" rtlCol="0">
            <a:spAutoFit/>
          </a:bodyPr>
          <a:lstStyle/>
          <a:p>
            <a:r>
              <a:rPr lang="en-US" sz="2000" b="1" dirty="0" smtClean="0">
                <a:solidFill>
                  <a:srgbClr val="FF0000"/>
                </a:solidFill>
                <a:effectLst>
                  <a:outerShdw blurRad="38100" dist="38100" dir="2700000" algn="tl">
                    <a:srgbClr val="000000">
                      <a:alpha val="43137"/>
                    </a:srgbClr>
                  </a:outerShdw>
                </a:effectLst>
                <a:latin typeface="Aharoni"/>
              </a:rPr>
              <a:t>HOME</a:t>
            </a:r>
            <a:endParaRPr lang="en-US" b="1" dirty="0">
              <a:solidFill>
                <a:srgbClr val="FF0000"/>
              </a:solidFill>
              <a:effectLst>
                <a:outerShdw blurRad="38100" dist="38100" dir="2700000" algn="tl">
                  <a:srgbClr val="000000">
                    <a:alpha val="43137"/>
                  </a:srgbClr>
                </a:outerShdw>
              </a:effectLst>
              <a:latin typeface="Aharon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178</TotalTime>
  <Words>344</Words>
  <Application>Microsoft Office PowerPoint</Application>
  <PresentationFormat>On-screen Show (4:3)</PresentationFormat>
  <Paragraphs>84</Paragraphs>
  <Slides>14</Slides>
  <Notes>1</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Flow</vt:lpstr>
      <vt:lpstr>Concourse</vt:lpstr>
      <vt:lpstr>1_Concourse</vt:lpstr>
      <vt:lpstr>Slide 1</vt:lpstr>
      <vt:lpstr>Slide 2</vt:lpstr>
      <vt:lpstr>Slide 3</vt:lpstr>
      <vt:lpstr>Slide 4</vt:lpstr>
      <vt:lpstr>Slide 5</vt:lpstr>
      <vt:lpstr>Our Niyaz Hotel Services</vt:lpstr>
      <vt:lpstr>Slide 7</vt:lpstr>
      <vt:lpstr>REQUIRMENTS</vt:lpstr>
      <vt:lpstr>Slide 9</vt:lpstr>
      <vt:lpstr>Slide 10</vt:lpstr>
      <vt:lpstr>Slide 11</vt:lpstr>
      <vt:lpstr>Slide 12</vt:lpstr>
      <vt:lpstr>Slide 13</vt:lpstr>
      <vt:lpstr>Thank You</vt:lpstr>
    </vt:vector>
  </TitlesOfParts>
  <Company>Belagavi-Karnataka-Bharat Dec 2012</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25</cp:revision>
  <dcterms:created xsi:type="dcterms:W3CDTF">2018-12-07T07:13:47Z</dcterms:created>
  <dcterms:modified xsi:type="dcterms:W3CDTF">2019-01-31T02:53:32Z</dcterms:modified>
</cp:coreProperties>
</file>