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wmf" ContentType="image/x-wmf"/>
  <Override PartName="/ppt/media/image12.wmf" ContentType="image/x-wmf"/>
  <Override PartName="/ppt/media/image10.wmf" ContentType="image/x-wmf"/>
  <Override PartName="/ppt/media/image9.wmf" ContentType="image/x-wmf"/>
  <Override PartName="/ppt/media/image15.png" ContentType="image/png"/>
  <Override PartName="/ppt/media/image8.wmf" ContentType="image/x-wmf"/>
  <Override PartName="/ppt/media/image5.png" ContentType="image/png"/>
  <Override PartName="/ppt/media/image18.png" ContentType="image/png"/>
  <Override PartName="/ppt/media/image4.png" ContentType="image/png"/>
  <Override PartName="/ppt/media/image6.wmf" ContentType="image/x-wmf"/>
  <Override PartName="/ppt/media/image3.png" ContentType="image/png"/>
  <Override PartName="/ppt/media/image7.wmf" ContentType="image/x-wm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FC97EE-B604-4119-8092-4BB1B90DA0FC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21E5BC4-6DC1-43D3-BEDA-7F3D96F5254C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9AD974-3675-4E8A-9266-0D6E40DBE498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12484E-EAA9-4E9A-BB38-3D19B4CAFF4A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976158F-D083-4C02-980D-60707BC76377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31648AE-FF0D-4D23-A95C-07B0B11E7D07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4D989FE-F40D-48B2-87EC-43E4333187F0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5A88912-5EC9-460E-B9D2-E60B2B419270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A5CFE3C-C105-4B1D-9919-BC46EFF61EDC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9F5D2C-6CDB-4D18-B065-EE18CB4F487E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99DC8A6-E44D-458C-B089-70EC08E60F4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4DC8E4-216B-4962-A288-BC5DFA0D0077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C43BFA7-DAB4-4C92-AF8F-217301AC481A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715751-EA4F-4FCE-AC67-990470C8745B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B0DE9A-9224-4102-A34B-0060ADA034F0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4E2F81-0CDB-41C2-8495-2A1F7F53C4E5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6D913B6-BE14-4011-937F-A9806DF971D1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E8D836E-4022-4104-93EC-73E5ED84C02D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E77EB3D-8724-4CEB-88A5-69D49F2CC0D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6935B7-0F66-4202-916E-59751980302B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CD40C3-6A4F-43C8-BB8D-A3F4F228785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545D971-F6C2-4990-9654-7AD1F5D2E40A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63907CD-ADD9-412D-8286-01658AF9B1AA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C27D112-A725-4DB5-A1BE-0CDD85A255CD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C127B5A-2B92-425C-A4C9-F848784F53EC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9F32CE6-17F8-40DD-A710-20AF2CC70B8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19210D2-B350-4DEC-A4BA-A298A20BB059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83DBFA2-B150-41C0-AA6F-561106B765A5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FCEA6D-38BC-4764-8A78-16D490D077D0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C867B8-84B2-4383-A60D-432E6BC61A32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D54F7A9-DFC6-4466-8322-B8F977E212FF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F6B38B-51C4-4EB9-85D0-45311E9FCA0E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3C2A58-140F-40AA-BD78-CCAB1D96F3F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FE5F167-9D98-47F4-BD65-A5F2023DD42E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B8B993-EEB8-46D9-8FF1-B8048829C9CE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33AF764-7A6F-4E46-9E5A-75AA2E1B9E8F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DAC55AE-7418-418A-B210-D1B4687720CB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90BEBA7-3117-4870-A355-1BBE9C7703B8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BE8C1C1-F544-45E0-A2DA-5109058FB5E6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9F1C9F8-53D0-461A-A70F-69F06ED3BF64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-76320" y="6400800"/>
            <a:ext cx="190476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1C289E7D-2315-4FAC-AD1D-F92C3379058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Slides  prepared /compiled by Prof.Chidambara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14/10/17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71CE3F-F91A-4E12-8E58-B6EFDAAB24CD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-76320" y="6400800"/>
            <a:ext cx="190476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4C2EDBB7-1875-462F-A1BF-82C945A6EC7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 rot="20690400">
            <a:off x="1139760" y="1774080"/>
            <a:ext cx="6857640" cy="2101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lbertus Medium"/>
              </a:rPr>
              <a:t>Network Layer: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lbertus Medium"/>
              </a:rPr>
              <a:t>Logical Addressing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lbertus Medium"/>
              </a:rPr>
              <a:t>(IP Addressing )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04920" y="4583520"/>
            <a:ext cx="914364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Every host / gadget connected to internet,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must have an </a:t>
            </a:r>
            <a:r>
              <a:rPr b="1" lang="en-IN" sz="3200" u="sng">
                <a:solidFill>
                  <a:srgbClr val="333399"/>
                </a:solidFill>
                <a:latin typeface="Arial"/>
              </a:rPr>
              <a:t>unique IP address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,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896475EF-0ADC-4262-A33A-9A6463326ED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22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23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24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25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26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27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28" name="CustomShape 9"/>
          <p:cNvSpPr/>
          <p:nvPr/>
        </p:nvSpPr>
        <p:spPr>
          <a:xfrm>
            <a:off x="228600" y="1143000"/>
            <a:ext cx="8686440" cy="943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Change the following IPv4 addresses from dotted-decimal notation to binary notation.</a:t>
            </a:r>
            <a:endParaRPr/>
          </a:p>
        </p:txBody>
      </p:sp>
      <p:sp>
        <p:nvSpPr>
          <p:cNvPr id="229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19.2</a:t>
            </a:r>
            <a:endParaRPr/>
          </a:p>
        </p:txBody>
      </p:sp>
      <p:pic>
        <p:nvPicPr>
          <p:cNvPr id="230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209680"/>
            <a:ext cx="2869920" cy="87588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11"/>
          <p:cNvSpPr/>
          <p:nvPr/>
        </p:nvSpPr>
        <p:spPr>
          <a:xfrm>
            <a:off x="228600" y="3276720"/>
            <a:ext cx="8686440" cy="1370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We replace each decimal number with its binary equivalent (see Appendix B).</a:t>
            </a:r>
            <a:endParaRPr/>
          </a:p>
        </p:txBody>
      </p:sp>
      <p:pic>
        <p:nvPicPr>
          <p:cNvPr id="232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080" y="4821120"/>
            <a:ext cx="7276680" cy="1045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E4657310-D04F-48A2-9107-96E92B7842B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35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36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37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38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39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40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41" name="CustomShape 9"/>
          <p:cNvSpPr/>
          <p:nvPr/>
        </p:nvSpPr>
        <p:spPr>
          <a:xfrm>
            <a:off x="228600" y="990720"/>
            <a:ext cx="8686440" cy="516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Find the error, if any, in the following IPv4 addresses.</a:t>
            </a:r>
            <a:endParaRPr/>
          </a:p>
        </p:txBody>
      </p:sp>
      <p:sp>
        <p:nvSpPr>
          <p:cNvPr id="242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19.3</a:t>
            </a:r>
            <a:endParaRPr/>
          </a:p>
        </p:txBody>
      </p:sp>
      <p:pic>
        <p:nvPicPr>
          <p:cNvPr id="243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040" y="1447920"/>
            <a:ext cx="3601800" cy="2074680"/>
          </a:xfrm>
          <a:prstGeom prst="rect">
            <a:avLst/>
          </a:prstGeom>
          <a:ln w="9360">
            <a:noFill/>
          </a:ln>
        </p:spPr>
      </p:pic>
      <p:sp>
        <p:nvSpPr>
          <p:cNvPr id="244" name="CustomShape 11"/>
          <p:cNvSpPr/>
          <p:nvPr/>
        </p:nvSpPr>
        <p:spPr>
          <a:xfrm>
            <a:off x="0" y="3657600"/>
            <a:ext cx="8686440" cy="2649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a.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There must be no leading zero (045).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b.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There can be no more than four numbers.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c.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Each number needs to be less than or equal to 255.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d.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A mixture of binary notation and dotted-decimal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 notation is not allowed.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8470ABD7-71EC-478F-87E7-A631B1D9AA9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47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48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49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50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51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52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53" name="CustomShape 9"/>
          <p:cNvSpPr/>
          <p:nvPr/>
        </p:nvSpPr>
        <p:spPr>
          <a:xfrm>
            <a:off x="609480" y="1371600"/>
            <a:ext cx="8076960" cy="2770920"/>
          </a:xfrm>
          <a:prstGeom prst="rect">
            <a:avLst/>
          </a:prstGeom>
          <a:solidFill>
            <a:srgbClr val="99ff33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In classful addressing, the address space is divided into five classes: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A, B, C, D, and E.</a:t>
            </a:r>
            <a:endParaRPr/>
          </a:p>
        </p:txBody>
      </p:sp>
      <p:sp>
        <p:nvSpPr>
          <p:cNvPr id="254" name="CustomShape 10"/>
          <p:cNvSpPr/>
          <p:nvPr/>
        </p:nvSpPr>
        <p:spPr>
          <a:xfrm>
            <a:off x="0" y="3962520"/>
            <a:ext cx="9143640" cy="350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This was the earlier version of IP address allocation ; Now has become obsolete.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However  for learning purpose, knowing this is important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                                      </a:t>
            </a:r>
            <a:r>
              <a:rPr b="1" lang="en-IN" sz="2800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to appreciate the improved  ( current) version  i.e. Classless address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941D42AE-2BD9-4B5B-B937-1A0BC965042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56" name="Line 2"/>
          <p:cNvSpPr/>
          <p:nvPr/>
        </p:nvSpPr>
        <p:spPr>
          <a:xfrm>
            <a:off x="152280" y="15228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sp>
        <p:nvSpPr>
          <p:cNvPr id="257" name="Line 3"/>
          <p:cNvSpPr/>
          <p:nvPr/>
        </p:nvSpPr>
        <p:spPr>
          <a:xfrm>
            <a:off x="152280" y="990360"/>
            <a:ext cx="876312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58" name="CustomShape 4"/>
          <p:cNvSpPr/>
          <p:nvPr/>
        </p:nvSpPr>
        <p:spPr>
          <a:xfrm>
            <a:off x="392040" y="380880"/>
            <a:ext cx="76550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800080"/>
                </a:solidFill>
                <a:latin typeface="Times New Roman"/>
              </a:rPr>
              <a:t>Figure 19.2 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Finding the classes in binary and dotted-decimal notation</a:t>
            </a:r>
            <a:endParaRPr/>
          </a:p>
        </p:txBody>
      </p:sp>
      <p:sp>
        <p:nvSpPr>
          <p:cNvPr id="259" name="Line 5"/>
          <p:cNvSpPr/>
          <p:nvPr/>
        </p:nvSpPr>
        <p:spPr>
          <a:xfrm>
            <a:off x="152280" y="624816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pic>
        <p:nvPicPr>
          <p:cNvPr id="26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6320" y="1219320"/>
            <a:ext cx="9067320" cy="4343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9E85DBC5-A936-489B-9580-91E15F463007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557280" y="1066680"/>
            <a:ext cx="7002360" cy="1065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Times New Roman"/>
              </a:rPr>
              <a:t>Number of blocks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Times New Roman"/>
              </a:rPr>
              <a:t>and block size in classful IPv4 addressing</a:t>
            </a:r>
            <a:endParaRPr/>
          </a:p>
        </p:txBody>
      </p:sp>
      <p:pic>
        <p:nvPicPr>
          <p:cNvPr id="26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28600" y="2293920"/>
            <a:ext cx="9584640" cy="2811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050D911D-839A-48D9-B453-7B39FDD1601A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66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6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6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6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7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7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72" name="CustomShape 9"/>
          <p:cNvSpPr/>
          <p:nvPr/>
        </p:nvSpPr>
        <p:spPr>
          <a:xfrm>
            <a:off x="228600" y="1143000"/>
            <a:ext cx="8686440" cy="2223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Find the class of each address.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a.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IN" sz="2800" u="sng">
                <a:solidFill>
                  <a:srgbClr val="009900"/>
                </a:solidFill>
                <a:latin typeface="Times New Roman"/>
              </a:rPr>
              <a:t>0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0000001 00001011 00001011 11101111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b.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IN" sz="2800" u="sng">
                <a:solidFill>
                  <a:srgbClr val="009900"/>
                </a:solidFill>
                <a:latin typeface="Times New Roman"/>
              </a:rPr>
              <a:t>110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00001 10000011 00011011 11111111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c.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IN" sz="2800" u="sng">
                <a:solidFill>
                  <a:srgbClr val="009900"/>
                </a:solidFill>
                <a:latin typeface="Times New Roman"/>
              </a:rPr>
              <a:t>14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.23.120.8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d.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IN" sz="2800" u="sng">
                <a:solidFill>
                  <a:srgbClr val="009900"/>
                </a:solidFill>
                <a:latin typeface="Times New Roman"/>
              </a:rPr>
              <a:t>252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.5.15.111</a:t>
            </a:r>
            <a:endParaRPr/>
          </a:p>
        </p:txBody>
      </p:sp>
      <p:sp>
        <p:nvSpPr>
          <p:cNvPr id="273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19.4</a:t>
            </a:r>
            <a:endParaRPr/>
          </a:p>
        </p:txBody>
      </p:sp>
      <p:sp>
        <p:nvSpPr>
          <p:cNvPr id="274" name="CustomShape 11"/>
          <p:cNvSpPr/>
          <p:nvPr/>
        </p:nvSpPr>
        <p:spPr>
          <a:xfrm>
            <a:off x="152280" y="3657600"/>
            <a:ext cx="8686440" cy="2649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Solution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a.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 first bit is 0. This is a class A address.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b.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 first 2 bits are 1; the third bit is 0. This is a class C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    address.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c.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 first byte is 14; the class is A.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d.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The first byte is 252; the class is E.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69DD4EFC-3C6F-4A5D-823D-FC098CA3D7FD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620640" y="2209680"/>
            <a:ext cx="544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800080"/>
                </a:solidFill>
                <a:latin typeface="Times New Roman"/>
              </a:rPr>
              <a:t>Table 19.2 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Default masks for classful addressing</a:t>
            </a:r>
            <a:endParaRPr/>
          </a:p>
        </p:txBody>
      </p:sp>
      <p:pic>
        <p:nvPicPr>
          <p:cNvPr id="27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280" y="2722680"/>
            <a:ext cx="8291160" cy="1620360"/>
          </a:xfrm>
          <a:prstGeom prst="rect">
            <a:avLst/>
          </a:prstGeom>
          <a:ln w="9360"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914400" y="533520"/>
            <a:ext cx="617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Concept of Network Mask or Subnet Mask 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533520" y="990720"/>
            <a:ext cx="777204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Whenever a host connected to internet is to be identified or configured, 2 numbers are used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</a:rPr>
              <a:t>IP Address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</a:rPr>
              <a:t>Network mask or subnet mask 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0" y="4800600"/>
            <a:ext cx="9143640" cy="63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Network mask or subnet mask is used to find out the network id or subnet id to which a host  belongs to. 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AED5E0FC-FE51-4762-9912-B8441A9367B6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83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84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85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86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87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88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89" name="Line 9"/>
          <p:cNvSpPr/>
          <p:nvPr/>
        </p:nvSpPr>
        <p:spPr>
          <a:xfrm>
            <a:off x="457200" y="2666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290" name="Line 10"/>
          <p:cNvSpPr/>
          <p:nvPr/>
        </p:nvSpPr>
        <p:spPr>
          <a:xfrm>
            <a:off x="458640" y="396216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291" name="CustomShape 11"/>
          <p:cNvSpPr/>
          <p:nvPr/>
        </p:nvSpPr>
        <p:spPr>
          <a:xfrm>
            <a:off x="495360" y="2759040"/>
            <a:ext cx="8076960" cy="1735560"/>
          </a:xfrm>
          <a:prstGeom prst="rect">
            <a:avLst/>
          </a:prstGeom>
          <a:solidFill>
            <a:srgbClr val="003399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"/>
              </a:rPr>
              <a:t>In classfull addressing, a large part of the available addresses were wasted.</a:t>
            </a:r>
            <a:endParaRPr/>
          </a:p>
        </p:txBody>
      </p:sp>
      <p:sp>
        <p:nvSpPr>
          <p:cNvPr id="292" name="CustomShape 12"/>
          <p:cNvSpPr/>
          <p:nvPr/>
        </p:nvSpPr>
        <p:spPr>
          <a:xfrm>
            <a:off x="913320" y="762120"/>
            <a:ext cx="710460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ff"/>
                </a:solidFill>
                <a:latin typeface="Times New Roman"/>
              </a:rPr>
              <a:t>Disadvantage of traditional Classfull addressing </a:t>
            </a:r>
            <a:endParaRPr/>
          </a:p>
        </p:txBody>
      </p:sp>
      <p:sp>
        <p:nvSpPr>
          <p:cNvPr id="293" name="CustomShape 13"/>
          <p:cNvSpPr/>
          <p:nvPr/>
        </p:nvSpPr>
        <p:spPr>
          <a:xfrm>
            <a:off x="2438280" y="4495680"/>
            <a:ext cx="3962160" cy="21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7200">
                <a:solidFill>
                  <a:srgbClr val="ff0000"/>
                </a:solidFill>
                <a:latin typeface="Calibri"/>
              </a:rPr>
              <a:t>Why  ?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“ </a:t>
            </a:r>
            <a:r>
              <a:rPr lang="en-IN" sz="3200">
                <a:solidFill>
                  <a:srgbClr val="ff0000"/>
                </a:solidFill>
                <a:latin typeface="Calibri"/>
              </a:rPr>
              <a:t>find out the answer “ 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AE041B21-844A-4F24-AE35-727167E4694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96" name="CustomShape 3"/>
          <p:cNvSpPr/>
          <p:nvPr/>
        </p:nvSpPr>
        <p:spPr>
          <a:xfrm>
            <a:off x="0" y="1828800"/>
            <a:ext cx="9143640" cy="2527560"/>
          </a:xfrm>
          <a:prstGeom prst="rect">
            <a:avLst/>
          </a:prstGeom>
          <a:noFill/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In Classless addressing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required block of addresses for a subnet can be allocated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in order to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efficiently use the address space..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228600" y="228600"/>
            <a:ext cx="8915040" cy="222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ff0000"/>
                </a:solidFill>
                <a:latin typeface="Calibri"/>
              </a:rPr>
              <a:t>Classless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ff0000"/>
                </a:solidFill>
                <a:latin typeface="Calibri"/>
              </a:rPr>
              <a:t>( also called Classless Internet Domain Routing –CIDR 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ff0000"/>
                </a:solidFill>
                <a:latin typeface="Calibri"/>
              </a:rPr>
              <a:t> </a:t>
            </a:r>
            <a:r>
              <a:rPr b="1" lang="en-IN" sz="2800">
                <a:solidFill>
                  <a:srgbClr val="ff0000"/>
                </a:solidFill>
                <a:latin typeface="Calibri"/>
              </a:rPr>
              <a:t>address mechanism is used in modern internet 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9877B870-54DB-4155-8AD4-C8AC3A2133E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9" name="Line 2"/>
          <p:cNvSpPr/>
          <p:nvPr/>
        </p:nvSpPr>
        <p:spPr>
          <a:xfrm>
            <a:off x="152280" y="15228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sp>
        <p:nvSpPr>
          <p:cNvPr id="300" name="Line 3"/>
          <p:cNvSpPr/>
          <p:nvPr/>
        </p:nvSpPr>
        <p:spPr>
          <a:xfrm>
            <a:off x="152280" y="990360"/>
            <a:ext cx="876312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301" name="CustomShape 4"/>
          <p:cNvSpPr/>
          <p:nvPr/>
        </p:nvSpPr>
        <p:spPr>
          <a:xfrm>
            <a:off x="322560" y="380880"/>
            <a:ext cx="7197480" cy="1187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800080"/>
                </a:solidFill>
                <a:latin typeface="Times New Roman"/>
              </a:rPr>
              <a:t>Classless address 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IN" sz="2400">
                <a:solidFill>
                  <a:srgbClr val="800080"/>
                </a:solidFill>
                <a:latin typeface="Times New Roman"/>
              </a:rPr>
              <a:t>Example :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A block of 16 addresses granted to a small organization</a:t>
            </a:r>
            <a:endParaRPr/>
          </a:p>
        </p:txBody>
      </p:sp>
      <p:sp>
        <p:nvSpPr>
          <p:cNvPr id="302" name="Line 5"/>
          <p:cNvSpPr/>
          <p:nvPr/>
        </p:nvSpPr>
        <p:spPr>
          <a:xfrm>
            <a:off x="152280" y="624816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pic>
        <p:nvPicPr>
          <p:cNvPr id="30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720" y="2057400"/>
            <a:ext cx="8235720" cy="2341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971800" y="457200"/>
            <a:ext cx="6248160" cy="5866920"/>
          </a:xfrm>
          <a:prstGeom prst="ellipse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</p:sp>
      <p:sp>
        <p:nvSpPr>
          <p:cNvPr id="86" name="CustomShape 2"/>
          <p:cNvSpPr/>
          <p:nvPr/>
        </p:nvSpPr>
        <p:spPr>
          <a:xfrm>
            <a:off x="2286000" y="533520"/>
            <a:ext cx="761760" cy="456840"/>
          </a:xfrm>
          <a:prstGeom prst="rect">
            <a:avLst/>
          </a:prstGeom>
          <a:solidFill>
            <a:srgbClr val="333399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ffffff"/>
                </a:solidFill>
                <a:latin typeface="Calibri"/>
              </a:rPr>
              <a:t>H1 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85800" y="519336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1219320" y="519336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228600" y="6260040"/>
            <a:ext cx="15235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Subnet  ID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1600200" y="626004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Host  ID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 flipV="1" rot="5400000">
            <a:off x="1390680" y="5658120"/>
            <a:ext cx="685440" cy="49500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92" name="CustomShape 8"/>
          <p:cNvSpPr/>
          <p:nvPr/>
        </p:nvSpPr>
        <p:spPr>
          <a:xfrm flipH="1" flipV="1" rot="5400000">
            <a:off x="514440" y="5810400"/>
            <a:ext cx="685440" cy="19008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93" name="CustomShape 9"/>
          <p:cNvSpPr/>
          <p:nvPr/>
        </p:nvSpPr>
        <p:spPr>
          <a:xfrm>
            <a:off x="3048120" y="121932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4" name="CustomShape 10"/>
          <p:cNvSpPr/>
          <p:nvPr/>
        </p:nvSpPr>
        <p:spPr>
          <a:xfrm>
            <a:off x="3276720" y="327672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5" name="CustomShape 11"/>
          <p:cNvSpPr/>
          <p:nvPr/>
        </p:nvSpPr>
        <p:spPr>
          <a:xfrm>
            <a:off x="4952880" y="205740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12"/>
          <p:cNvSpPr/>
          <p:nvPr/>
        </p:nvSpPr>
        <p:spPr>
          <a:xfrm>
            <a:off x="4952880" y="106668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13"/>
          <p:cNvSpPr/>
          <p:nvPr/>
        </p:nvSpPr>
        <p:spPr>
          <a:xfrm>
            <a:off x="5181480" y="411480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4"/>
          <p:cNvSpPr/>
          <p:nvPr/>
        </p:nvSpPr>
        <p:spPr>
          <a:xfrm>
            <a:off x="7010280" y="220968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5"/>
          <p:cNvSpPr/>
          <p:nvPr/>
        </p:nvSpPr>
        <p:spPr>
          <a:xfrm>
            <a:off x="6172200" y="137160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16"/>
          <p:cNvSpPr/>
          <p:nvPr/>
        </p:nvSpPr>
        <p:spPr>
          <a:xfrm>
            <a:off x="6400800" y="396252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17"/>
          <p:cNvSpPr/>
          <p:nvPr/>
        </p:nvSpPr>
        <p:spPr>
          <a:xfrm>
            <a:off x="3657600" y="175248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N1</a:t>
            </a:r>
            <a:endParaRPr/>
          </a:p>
        </p:txBody>
      </p:sp>
      <p:sp>
        <p:nvSpPr>
          <p:cNvPr id="102" name="CustomShape 18"/>
          <p:cNvSpPr/>
          <p:nvPr/>
        </p:nvSpPr>
        <p:spPr>
          <a:xfrm>
            <a:off x="5486400" y="25070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N5</a:t>
            </a:r>
            <a:endParaRPr/>
          </a:p>
        </p:txBody>
      </p:sp>
      <p:sp>
        <p:nvSpPr>
          <p:cNvPr id="103" name="CustomShape 19"/>
          <p:cNvSpPr/>
          <p:nvPr/>
        </p:nvSpPr>
        <p:spPr>
          <a:xfrm>
            <a:off x="7543800" y="297180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N4</a:t>
            </a:r>
            <a:endParaRPr/>
          </a:p>
        </p:txBody>
      </p:sp>
      <p:sp>
        <p:nvSpPr>
          <p:cNvPr id="104" name="CustomShape 20"/>
          <p:cNvSpPr/>
          <p:nvPr/>
        </p:nvSpPr>
        <p:spPr>
          <a:xfrm>
            <a:off x="3809880" y="41072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N6</a:t>
            </a:r>
            <a:endParaRPr/>
          </a:p>
        </p:txBody>
      </p:sp>
      <p:sp>
        <p:nvSpPr>
          <p:cNvPr id="105" name="CustomShape 21"/>
          <p:cNvSpPr/>
          <p:nvPr/>
        </p:nvSpPr>
        <p:spPr>
          <a:xfrm>
            <a:off x="5410080" y="121932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N2</a:t>
            </a:r>
            <a:endParaRPr/>
          </a:p>
        </p:txBody>
      </p:sp>
      <p:sp>
        <p:nvSpPr>
          <p:cNvPr id="106" name="CustomShape 22"/>
          <p:cNvSpPr/>
          <p:nvPr/>
        </p:nvSpPr>
        <p:spPr>
          <a:xfrm>
            <a:off x="6477120" y="151668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N3</a:t>
            </a:r>
            <a:endParaRPr/>
          </a:p>
        </p:txBody>
      </p:sp>
      <p:sp>
        <p:nvSpPr>
          <p:cNvPr id="107" name="CustomShape 23"/>
          <p:cNvSpPr/>
          <p:nvPr/>
        </p:nvSpPr>
        <p:spPr>
          <a:xfrm>
            <a:off x="5638680" y="41072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N7</a:t>
            </a:r>
            <a:endParaRPr/>
          </a:p>
        </p:txBody>
      </p:sp>
      <p:sp>
        <p:nvSpPr>
          <p:cNvPr id="108" name="CustomShape 24"/>
          <p:cNvSpPr/>
          <p:nvPr/>
        </p:nvSpPr>
        <p:spPr>
          <a:xfrm>
            <a:off x="6858000" y="419112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N8</a:t>
            </a:r>
            <a:endParaRPr/>
          </a:p>
        </p:txBody>
      </p:sp>
      <p:sp>
        <p:nvSpPr>
          <p:cNvPr id="109" name="Line 25"/>
          <p:cNvSpPr/>
          <p:nvPr/>
        </p:nvSpPr>
        <p:spPr>
          <a:xfrm>
            <a:off x="3047760" y="838080"/>
            <a:ext cx="609840" cy="68580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10" name="CustomShape 26"/>
          <p:cNvSpPr/>
          <p:nvPr/>
        </p:nvSpPr>
        <p:spPr>
          <a:xfrm>
            <a:off x="5029200" y="380880"/>
            <a:ext cx="27428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 Black"/>
              </a:rPr>
              <a:t>Internet </a:t>
            </a:r>
            <a:endParaRPr/>
          </a:p>
        </p:txBody>
      </p:sp>
      <p:sp>
        <p:nvSpPr>
          <p:cNvPr id="111" name="CustomShape 27"/>
          <p:cNvSpPr/>
          <p:nvPr/>
        </p:nvSpPr>
        <p:spPr>
          <a:xfrm>
            <a:off x="0" y="906480"/>
            <a:ext cx="3200040" cy="47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Internet is network of networks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Global internet is divided into hundreds of sub-networks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Each  Network or Sub-network is uniquely identified by an address ( Network ID or Subnet ID 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 </a:t>
            </a:r>
            <a:r>
              <a:rPr lang="en-IN">
                <a:solidFill>
                  <a:srgbClr val="000000"/>
                </a:solidFill>
                <a:latin typeface="Calibri"/>
              </a:rPr>
              <a:t>every host connected to internet  is part of a sub network.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So , the address of a host has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</a:t>
            </a:r>
            <a:r>
              <a:rPr lang="en-IN">
                <a:solidFill>
                  <a:srgbClr val="000000"/>
                </a:solidFill>
                <a:latin typeface="Calibri"/>
              </a:rPr>
              <a:t>2 parts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787217C0-F723-47FA-9C62-368A98EE5AD6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06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0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0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0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1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1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12" name="CustomShape 9"/>
          <p:cNvSpPr/>
          <p:nvPr/>
        </p:nvSpPr>
        <p:spPr>
          <a:xfrm>
            <a:off x="495360" y="2759040"/>
            <a:ext cx="8419680" cy="4356000"/>
          </a:xfrm>
          <a:prstGeom prst="rect">
            <a:avLst/>
          </a:prstGeom>
          <a:noFill/>
          <a:ln w="76320">
            <a:solidFill>
              <a:srgbClr val="ff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In IPv4 classless addressing, a block of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addresses can be defined 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4000">
                <a:solidFill>
                  <a:srgbClr val="000000"/>
                </a:solidFill>
                <a:latin typeface="Calibri"/>
              </a:rPr>
              <a:t>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in which x.y.z.t defines one of the addresses and the /</a:t>
            </a:r>
            <a:r>
              <a:rPr i="1" lang="en-IN" sz="4000">
                <a:solidFill>
                  <a:srgbClr val="000000"/>
                </a:solidFill>
                <a:latin typeface="Calibri"/>
              </a:rPr>
              <a:t>n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 defines the mask.</a:t>
            </a:r>
            <a:endParaRPr/>
          </a:p>
        </p:txBody>
      </p:sp>
      <p:pic>
        <p:nvPicPr>
          <p:cNvPr id="313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81080"/>
            <a:ext cx="1142640" cy="566280"/>
          </a:xfrm>
          <a:prstGeom prst="rect">
            <a:avLst/>
          </a:prstGeom>
          <a:ln w="9360">
            <a:noFill/>
          </a:ln>
        </p:spPr>
      </p:pic>
      <p:sp>
        <p:nvSpPr>
          <p:cNvPr id="314" name="CustomShape 10"/>
          <p:cNvSpPr/>
          <p:nvPr/>
        </p:nvSpPr>
        <p:spPr>
          <a:xfrm>
            <a:off x="601560" y="1981080"/>
            <a:ext cx="8517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Note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85800" y="685800"/>
            <a:ext cx="8686440" cy="39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Any sub network is characterized by the following 4 parameters 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Subnet ID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Total number of addresses in that subnet / block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( Address space )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3. First usable address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4.Last usable address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5E74AE5E-D138-4059-9A92-7A84F6F9D3F6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18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19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20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21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22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23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24" name="Line 9"/>
          <p:cNvSpPr/>
          <p:nvPr/>
        </p:nvSpPr>
        <p:spPr>
          <a:xfrm>
            <a:off x="457200" y="2666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325" name="Line 10"/>
          <p:cNvSpPr/>
          <p:nvPr/>
        </p:nvSpPr>
        <p:spPr>
          <a:xfrm>
            <a:off x="458640" y="441936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326" name="CustomShape 11"/>
          <p:cNvSpPr/>
          <p:nvPr/>
        </p:nvSpPr>
        <p:spPr>
          <a:xfrm>
            <a:off x="495360" y="2759040"/>
            <a:ext cx="8076960" cy="3198240"/>
          </a:xfrm>
          <a:prstGeom prst="rect">
            <a:avLst/>
          </a:prstGeom>
          <a:solidFill>
            <a:srgbClr val="99ff33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</a:rPr>
              <a:t>The number of addresses in the block can be found by using the formula 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6000">
                <a:solidFill>
                  <a:srgbClr val="000000"/>
                </a:solidFill>
                <a:latin typeface="Calibri"/>
              </a:rPr>
              <a:t>2</a:t>
            </a:r>
            <a:r>
              <a:rPr lang="en-IN" sz="6000" baseline="30000">
                <a:solidFill>
                  <a:srgbClr val="000000"/>
                </a:solidFill>
                <a:latin typeface="Calibri"/>
              </a:rPr>
              <a:t>32−n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pic>
        <p:nvPicPr>
          <p:cNvPr id="327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81080"/>
            <a:ext cx="1142640" cy="566280"/>
          </a:xfrm>
          <a:prstGeom prst="rect">
            <a:avLst/>
          </a:prstGeom>
          <a:ln w="9360">
            <a:noFill/>
          </a:ln>
        </p:spPr>
      </p:pic>
      <p:sp>
        <p:nvSpPr>
          <p:cNvPr id="328" name="CustomShape 12"/>
          <p:cNvSpPr/>
          <p:nvPr/>
        </p:nvSpPr>
        <p:spPr>
          <a:xfrm>
            <a:off x="601560" y="1981080"/>
            <a:ext cx="8517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Note</a:t>
            </a:r>
            <a:endParaRPr/>
          </a:p>
        </p:txBody>
      </p:sp>
      <p:sp>
        <p:nvSpPr>
          <p:cNvPr id="329" name="CustomShape 13"/>
          <p:cNvSpPr/>
          <p:nvPr/>
        </p:nvSpPr>
        <p:spPr>
          <a:xfrm>
            <a:off x="3437280" y="838080"/>
            <a:ext cx="33786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60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548488D7-0D0D-4864-98BB-28B789DB39A5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32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33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34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35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36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37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38" name="CustomShape 9"/>
          <p:cNvSpPr/>
          <p:nvPr/>
        </p:nvSpPr>
        <p:spPr>
          <a:xfrm>
            <a:off x="228600" y="1143000"/>
            <a:ext cx="8686440" cy="516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Find the number of addresses in Example 19.6.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19.8</a:t>
            </a:r>
            <a:endParaRPr/>
          </a:p>
        </p:txBody>
      </p:sp>
      <p:sp>
        <p:nvSpPr>
          <p:cNvPr id="340" name="CustomShape 11"/>
          <p:cNvSpPr/>
          <p:nvPr/>
        </p:nvSpPr>
        <p:spPr>
          <a:xfrm>
            <a:off x="228600" y="2057400"/>
            <a:ext cx="8686440" cy="1370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The value of n is 28, which means that number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of addresses is 2 </a:t>
            </a:r>
            <a:r>
              <a:rPr i="1" lang="en-IN" sz="2800" baseline="30000">
                <a:solidFill>
                  <a:srgbClr val="000000"/>
                </a:solidFill>
                <a:latin typeface="Times New Roman"/>
              </a:rPr>
              <a:t>32−28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or 16.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B27817DC-BA39-40B0-B3D7-9F015608FE5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42" name="Line 2"/>
          <p:cNvSpPr/>
          <p:nvPr/>
        </p:nvSpPr>
        <p:spPr>
          <a:xfrm>
            <a:off x="458640" y="441936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343" name="CustomShape 3"/>
          <p:cNvSpPr/>
          <p:nvPr/>
        </p:nvSpPr>
        <p:spPr>
          <a:xfrm>
            <a:off x="495360" y="2759040"/>
            <a:ext cx="8076960" cy="3015000"/>
          </a:xfrm>
          <a:prstGeom prst="rect">
            <a:avLst/>
          </a:prstGeom>
          <a:solidFill>
            <a:srgbClr val="99ff33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</a:rPr>
              <a:t>The first address in the block can be found by setting the rightmost 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32 − </a:t>
            </a:r>
            <a:r>
              <a:rPr i="1" lang="en-IN" sz="4800">
                <a:solidFill>
                  <a:srgbClr val="000000"/>
                </a:solidFill>
                <a:latin typeface="Calibri"/>
              </a:rPr>
              <a:t>n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 bits to 0s.</a:t>
            </a:r>
            <a:endParaRPr/>
          </a:p>
        </p:txBody>
      </p:sp>
      <p:sp>
        <p:nvSpPr>
          <p:cNvPr id="344" name="CustomShape 4"/>
          <p:cNvSpPr/>
          <p:nvPr/>
        </p:nvSpPr>
        <p:spPr>
          <a:xfrm>
            <a:off x="2765160" y="685800"/>
            <a:ext cx="402012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72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72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90B4DFE3-8AEB-47B9-A826-7AEBFCC944C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47" name="CustomShape 3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48" name="CustomShape 4"/>
          <p:cNvSpPr/>
          <p:nvPr/>
        </p:nvSpPr>
        <p:spPr>
          <a:xfrm>
            <a:off x="228600" y="1143000"/>
            <a:ext cx="8686440" cy="5209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A block of addresses is granted to a small organization. We know that one of the addresses is 205.16.37.39/28. What is the first address in the block?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The binary representation of the given address is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800080"/>
                </a:solidFill>
                <a:latin typeface="Times New Roman"/>
              </a:rPr>
              <a:t>11001101   00010000   00100101   00100111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If we set 32−28 rightmost bits to 0, we get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800080"/>
                </a:solidFill>
                <a:latin typeface="Times New Roman"/>
              </a:rPr>
              <a:t>11001101    00010000    00100101   0010000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or 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i="1" lang="en-IN" sz="2800">
                <a:solidFill>
                  <a:srgbClr val="800080"/>
                </a:solidFill>
                <a:latin typeface="Times New Roman"/>
              </a:rPr>
              <a:t>205.16.37.32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9" name="CustomShape 5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19.6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AFEF0057-A6C8-4377-9E67-ADB90A7BDB8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52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53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54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55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56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57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58" name="Line 9"/>
          <p:cNvSpPr/>
          <p:nvPr/>
        </p:nvSpPr>
        <p:spPr>
          <a:xfrm>
            <a:off x="457200" y="2666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359" name="Line 10"/>
          <p:cNvSpPr/>
          <p:nvPr/>
        </p:nvSpPr>
        <p:spPr>
          <a:xfrm>
            <a:off x="458640" y="441936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360" name="CustomShape 11"/>
          <p:cNvSpPr/>
          <p:nvPr/>
        </p:nvSpPr>
        <p:spPr>
          <a:xfrm>
            <a:off x="495360" y="2759040"/>
            <a:ext cx="8076960" cy="3015000"/>
          </a:xfrm>
          <a:prstGeom prst="rect">
            <a:avLst/>
          </a:prstGeom>
          <a:solidFill>
            <a:srgbClr val="99ff33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</a:rPr>
              <a:t>The last address in the block can be found by setting the rightmost 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32 − n bits to 1s.</a:t>
            </a:r>
            <a:endParaRPr/>
          </a:p>
        </p:txBody>
      </p:sp>
      <p:pic>
        <p:nvPicPr>
          <p:cNvPr id="361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81080"/>
            <a:ext cx="1142640" cy="566280"/>
          </a:xfrm>
          <a:prstGeom prst="rect">
            <a:avLst/>
          </a:prstGeom>
          <a:ln w="9360">
            <a:noFill/>
          </a:ln>
        </p:spPr>
      </p:pic>
      <p:sp>
        <p:nvSpPr>
          <p:cNvPr id="362" name="CustomShape 12"/>
          <p:cNvSpPr/>
          <p:nvPr/>
        </p:nvSpPr>
        <p:spPr>
          <a:xfrm>
            <a:off x="601560" y="1981080"/>
            <a:ext cx="8517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Note</a:t>
            </a:r>
            <a:endParaRPr/>
          </a:p>
        </p:txBody>
      </p:sp>
      <p:sp>
        <p:nvSpPr>
          <p:cNvPr id="363" name="CustomShape 13"/>
          <p:cNvSpPr/>
          <p:nvPr/>
        </p:nvSpPr>
        <p:spPr>
          <a:xfrm>
            <a:off x="3437280" y="838080"/>
            <a:ext cx="337860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60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60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1A826EBA-BC54-40E0-9594-D0DF36DBE257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66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6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6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6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7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7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72" name="CustomShape 9"/>
          <p:cNvSpPr/>
          <p:nvPr/>
        </p:nvSpPr>
        <p:spPr>
          <a:xfrm>
            <a:off x="228600" y="1143000"/>
            <a:ext cx="8686440" cy="4356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Find the last address for the block in Example 19.6.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The binary representation of the given address is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800080"/>
                </a:solidFill>
                <a:latin typeface="Times New Roman"/>
              </a:rPr>
              <a:t>11001101    00010000    00100101    00100111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If we set 32 − 28 rightmost bits to 1, we get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800080"/>
                </a:solidFill>
                <a:latin typeface="Times New Roman"/>
              </a:rPr>
              <a:t>11001101 00010000 00100101 00101111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or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800080"/>
                </a:solidFill>
                <a:latin typeface="Times New Roman"/>
              </a:rPr>
              <a:t>205.16.37.47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This is actually the block shown in Figure 19.3.</a:t>
            </a:r>
            <a:endParaRPr/>
          </a:p>
        </p:txBody>
      </p:sp>
      <p:sp>
        <p:nvSpPr>
          <p:cNvPr id="373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19.7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E1EF77D4-5150-45B4-B3B6-BBE78E15FB2A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376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7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37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7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38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38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382" name="CustomShape 9"/>
          <p:cNvSpPr/>
          <p:nvPr/>
        </p:nvSpPr>
        <p:spPr>
          <a:xfrm>
            <a:off x="533520" y="990720"/>
            <a:ext cx="8076960" cy="2710080"/>
          </a:xfrm>
          <a:prstGeom prst="rect">
            <a:avLst/>
          </a:prstGeom>
          <a:noFill/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800">
                <a:solidFill>
                  <a:srgbClr val="ff0000"/>
                </a:solidFill>
                <a:latin typeface="Calibri"/>
              </a:rPr>
              <a:t>first address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in a block /subnet is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normally </a:t>
            </a:r>
            <a:r>
              <a:rPr b="1" lang="en-IN" sz="2800">
                <a:solidFill>
                  <a:srgbClr val="ff0000"/>
                </a:solidFill>
                <a:latin typeface="Calibri"/>
              </a:rPr>
              <a:t>not assigned to any device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in the subnet;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it is used as the </a:t>
            </a:r>
            <a:r>
              <a:rPr b="1" lang="en-IN" sz="3200">
                <a:solidFill>
                  <a:srgbClr val="333399"/>
                </a:solidFill>
                <a:latin typeface="Calibri"/>
              </a:rPr>
              <a:t>subnet ID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that represents the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complete subnet to the rest of the world.</a:t>
            </a:r>
            <a:endParaRPr/>
          </a:p>
        </p:txBody>
      </p:sp>
      <p:sp>
        <p:nvSpPr>
          <p:cNvPr id="383" name="CustomShape 10"/>
          <p:cNvSpPr/>
          <p:nvPr/>
        </p:nvSpPr>
        <p:spPr>
          <a:xfrm>
            <a:off x="457200" y="3505320"/>
            <a:ext cx="8076960" cy="2222640"/>
          </a:xfrm>
          <a:prstGeom prst="rect">
            <a:avLst/>
          </a:prstGeom>
          <a:noFill/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800">
                <a:solidFill>
                  <a:srgbClr val="ff0000"/>
                </a:solidFill>
                <a:latin typeface="Calibri"/>
              </a:rPr>
              <a:t>Last  address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in a block is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normally </a:t>
            </a:r>
            <a:r>
              <a:rPr b="1" lang="en-IN" sz="2800">
                <a:solidFill>
                  <a:srgbClr val="ff0000"/>
                </a:solidFill>
                <a:latin typeface="Calibri"/>
              </a:rPr>
              <a:t>not assigned to any device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;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it is used as a special </a:t>
            </a:r>
            <a:r>
              <a:rPr b="1" lang="en-IN" sz="2800">
                <a:solidFill>
                  <a:srgbClr val="333399"/>
                </a:solidFill>
                <a:latin typeface="Calibri"/>
              </a:rPr>
              <a:t>address to broadcast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 a packet to all the hosts in that subnet </a:t>
            </a:r>
            <a:endParaRPr/>
          </a:p>
        </p:txBody>
      </p:sp>
      <p:sp>
        <p:nvSpPr>
          <p:cNvPr id="384" name="CustomShape 11"/>
          <p:cNvSpPr/>
          <p:nvPr/>
        </p:nvSpPr>
        <p:spPr>
          <a:xfrm>
            <a:off x="1371600" y="0"/>
            <a:ext cx="678132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Rules’ of IP addressing </a:t>
            </a:r>
            <a:endParaRPr/>
          </a:p>
        </p:txBody>
      </p:sp>
      <p:sp>
        <p:nvSpPr>
          <p:cNvPr id="385" name="CustomShape 12"/>
          <p:cNvSpPr/>
          <p:nvPr/>
        </p:nvSpPr>
        <p:spPr>
          <a:xfrm>
            <a:off x="152280" y="5486400"/>
            <a:ext cx="8991360" cy="1187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So, total number of  usable addresses in a subnet is always total number of addresses available – 2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For example in a clasfull addressing, in class C, only 254 addresses can be used to configure hosts.   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6DF3CD80-810A-4920-B184-6730623DFE45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304920" y="609480"/>
            <a:ext cx="8076960" cy="6792840"/>
          </a:xfrm>
          <a:prstGeom prst="rect">
            <a:avLst/>
          </a:prstGeom>
          <a:solidFill>
            <a:srgbClr val="ffffff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Each address in the block can be considered as a two-level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hierarchical structure: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the leftmost </a:t>
            </a:r>
            <a:r>
              <a:rPr i="1" lang="en-IN" sz="4400">
                <a:solidFill>
                  <a:srgbClr val="000000"/>
                </a:solidFill>
                <a:latin typeface="Calibri"/>
              </a:rPr>
              <a:t>n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 bits (prefix) define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the network;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the rightmost 32 − n bits define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the host.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971800" y="457200"/>
            <a:ext cx="6248160" cy="5866920"/>
          </a:xfrm>
          <a:prstGeom prst="ellipse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13" name="CustomShape 2"/>
          <p:cNvSpPr/>
          <p:nvPr/>
        </p:nvSpPr>
        <p:spPr>
          <a:xfrm>
            <a:off x="3048120" y="121932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4" name="CustomShape 3"/>
          <p:cNvSpPr/>
          <p:nvPr/>
        </p:nvSpPr>
        <p:spPr>
          <a:xfrm>
            <a:off x="3276720" y="327672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5" name="CustomShape 4"/>
          <p:cNvSpPr/>
          <p:nvPr/>
        </p:nvSpPr>
        <p:spPr>
          <a:xfrm>
            <a:off x="4952880" y="205740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6" name="CustomShape 5"/>
          <p:cNvSpPr/>
          <p:nvPr/>
        </p:nvSpPr>
        <p:spPr>
          <a:xfrm>
            <a:off x="4952880" y="106668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17" name="CustomShape 6"/>
          <p:cNvSpPr/>
          <p:nvPr/>
        </p:nvSpPr>
        <p:spPr>
          <a:xfrm>
            <a:off x="5181480" y="411480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18" name="CustomShape 7"/>
          <p:cNvSpPr/>
          <p:nvPr/>
        </p:nvSpPr>
        <p:spPr>
          <a:xfrm>
            <a:off x="7010280" y="2209680"/>
            <a:ext cx="2133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9" name="CustomShape 8"/>
          <p:cNvSpPr/>
          <p:nvPr/>
        </p:nvSpPr>
        <p:spPr>
          <a:xfrm>
            <a:off x="6172200" y="137160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20" name="CustomShape 9"/>
          <p:cNvSpPr/>
          <p:nvPr/>
        </p:nvSpPr>
        <p:spPr>
          <a:xfrm>
            <a:off x="6400800" y="3962520"/>
            <a:ext cx="1294920" cy="1142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21" name="CustomShape 10"/>
          <p:cNvSpPr/>
          <p:nvPr/>
        </p:nvSpPr>
        <p:spPr>
          <a:xfrm>
            <a:off x="3657600" y="175248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N1</a:t>
            </a:r>
            <a:endParaRPr/>
          </a:p>
        </p:txBody>
      </p:sp>
      <p:sp>
        <p:nvSpPr>
          <p:cNvPr id="122" name="CustomShape 11"/>
          <p:cNvSpPr/>
          <p:nvPr/>
        </p:nvSpPr>
        <p:spPr>
          <a:xfrm>
            <a:off x="5486400" y="25070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N5</a:t>
            </a:r>
            <a:endParaRPr/>
          </a:p>
        </p:txBody>
      </p:sp>
      <p:sp>
        <p:nvSpPr>
          <p:cNvPr id="123" name="CustomShape 12"/>
          <p:cNvSpPr/>
          <p:nvPr/>
        </p:nvSpPr>
        <p:spPr>
          <a:xfrm>
            <a:off x="7543800" y="297180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N4</a:t>
            </a:r>
            <a:endParaRPr/>
          </a:p>
        </p:txBody>
      </p:sp>
      <p:sp>
        <p:nvSpPr>
          <p:cNvPr id="124" name="CustomShape 13"/>
          <p:cNvSpPr/>
          <p:nvPr/>
        </p:nvSpPr>
        <p:spPr>
          <a:xfrm>
            <a:off x="3809880" y="41072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N6</a:t>
            </a:r>
            <a:endParaRPr/>
          </a:p>
        </p:txBody>
      </p:sp>
      <p:sp>
        <p:nvSpPr>
          <p:cNvPr id="125" name="CustomShape 14"/>
          <p:cNvSpPr/>
          <p:nvPr/>
        </p:nvSpPr>
        <p:spPr>
          <a:xfrm>
            <a:off x="5410080" y="121932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N2</a:t>
            </a:r>
            <a:endParaRPr/>
          </a:p>
        </p:txBody>
      </p:sp>
      <p:sp>
        <p:nvSpPr>
          <p:cNvPr id="126" name="CustomShape 15"/>
          <p:cNvSpPr/>
          <p:nvPr/>
        </p:nvSpPr>
        <p:spPr>
          <a:xfrm>
            <a:off x="6477120" y="151668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N3</a:t>
            </a:r>
            <a:endParaRPr/>
          </a:p>
        </p:txBody>
      </p:sp>
      <p:sp>
        <p:nvSpPr>
          <p:cNvPr id="127" name="CustomShape 16"/>
          <p:cNvSpPr/>
          <p:nvPr/>
        </p:nvSpPr>
        <p:spPr>
          <a:xfrm>
            <a:off x="5638680" y="410724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N7</a:t>
            </a:r>
            <a:endParaRPr/>
          </a:p>
        </p:txBody>
      </p:sp>
      <p:sp>
        <p:nvSpPr>
          <p:cNvPr id="128" name="CustomShape 17"/>
          <p:cNvSpPr/>
          <p:nvPr/>
        </p:nvSpPr>
        <p:spPr>
          <a:xfrm>
            <a:off x="6858000" y="4191120"/>
            <a:ext cx="159984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Calibri"/>
              </a:rPr>
              <a:t>N8</a:t>
            </a:r>
            <a:endParaRPr/>
          </a:p>
        </p:txBody>
      </p:sp>
      <p:sp>
        <p:nvSpPr>
          <p:cNvPr id="129" name="Line 18"/>
          <p:cNvSpPr/>
          <p:nvPr/>
        </p:nvSpPr>
        <p:spPr>
          <a:xfrm>
            <a:off x="3047760" y="838080"/>
            <a:ext cx="609840" cy="68580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30" name="Line 19"/>
          <p:cNvSpPr/>
          <p:nvPr/>
        </p:nvSpPr>
        <p:spPr>
          <a:xfrm>
            <a:off x="2666880" y="4431240"/>
            <a:ext cx="1143000" cy="3693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31" name="CustomShape 20"/>
          <p:cNvSpPr/>
          <p:nvPr/>
        </p:nvSpPr>
        <p:spPr>
          <a:xfrm>
            <a:off x="5029200" y="380880"/>
            <a:ext cx="27428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 Black"/>
              </a:rPr>
              <a:t>Internet </a:t>
            </a:r>
            <a:endParaRPr/>
          </a:p>
        </p:txBody>
      </p:sp>
      <p:sp>
        <p:nvSpPr>
          <p:cNvPr id="132" name="CustomShape 21"/>
          <p:cNvSpPr/>
          <p:nvPr/>
        </p:nvSpPr>
        <p:spPr>
          <a:xfrm>
            <a:off x="2286000" y="533520"/>
            <a:ext cx="761760" cy="456840"/>
          </a:xfrm>
          <a:prstGeom prst="rect">
            <a:avLst/>
          </a:prstGeom>
          <a:solidFill>
            <a:srgbClr val="333399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ffffff"/>
                </a:solidFill>
                <a:latin typeface="Calibri"/>
              </a:rPr>
              <a:t>Host </a:t>
            </a:r>
            <a:endParaRPr/>
          </a:p>
        </p:txBody>
      </p:sp>
      <p:sp>
        <p:nvSpPr>
          <p:cNvPr id="133" name="CustomShape 22"/>
          <p:cNvSpPr/>
          <p:nvPr/>
        </p:nvSpPr>
        <p:spPr>
          <a:xfrm>
            <a:off x="762120" y="53352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N1</a:t>
            </a:r>
            <a:endParaRPr/>
          </a:p>
        </p:txBody>
      </p:sp>
      <p:sp>
        <p:nvSpPr>
          <p:cNvPr id="134" name="CustomShape 23"/>
          <p:cNvSpPr/>
          <p:nvPr/>
        </p:nvSpPr>
        <p:spPr>
          <a:xfrm>
            <a:off x="1295280" y="53352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135" name="CustomShape 24"/>
          <p:cNvSpPr/>
          <p:nvPr/>
        </p:nvSpPr>
        <p:spPr>
          <a:xfrm>
            <a:off x="304920" y="1600200"/>
            <a:ext cx="15235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Subnet  ID</a:t>
            </a:r>
            <a:endParaRPr/>
          </a:p>
        </p:txBody>
      </p:sp>
      <p:sp>
        <p:nvSpPr>
          <p:cNvPr id="136" name="CustomShape 25"/>
          <p:cNvSpPr/>
          <p:nvPr/>
        </p:nvSpPr>
        <p:spPr>
          <a:xfrm>
            <a:off x="1676520" y="16002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Host  ID</a:t>
            </a:r>
            <a:endParaRPr/>
          </a:p>
        </p:txBody>
      </p:sp>
      <p:sp>
        <p:nvSpPr>
          <p:cNvPr id="137" name="CustomShape 26"/>
          <p:cNvSpPr/>
          <p:nvPr/>
        </p:nvSpPr>
        <p:spPr>
          <a:xfrm flipV="1" rot="5400000">
            <a:off x="1466640" y="998280"/>
            <a:ext cx="685440" cy="49500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138" name="CustomShape 27"/>
          <p:cNvSpPr/>
          <p:nvPr/>
        </p:nvSpPr>
        <p:spPr>
          <a:xfrm flipH="1" flipV="1" rot="5400000">
            <a:off x="590760" y="1150560"/>
            <a:ext cx="685440" cy="19008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139" name="CustomShape 28"/>
          <p:cNvSpPr/>
          <p:nvPr/>
        </p:nvSpPr>
        <p:spPr>
          <a:xfrm>
            <a:off x="1295280" y="-36720"/>
            <a:ext cx="25142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This host belongs to the sub network N1 </a:t>
            </a:r>
            <a:endParaRPr/>
          </a:p>
        </p:txBody>
      </p:sp>
      <p:sp>
        <p:nvSpPr>
          <p:cNvPr id="140" name="CustomShape 29"/>
          <p:cNvSpPr/>
          <p:nvPr/>
        </p:nvSpPr>
        <p:spPr>
          <a:xfrm>
            <a:off x="1905120" y="4202640"/>
            <a:ext cx="761760" cy="456840"/>
          </a:xfrm>
          <a:prstGeom prst="rect">
            <a:avLst/>
          </a:prstGeom>
          <a:solidFill>
            <a:srgbClr val="333399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ffffff"/>
                </a:solidFill>
                <a:latin typeface="Calibri"/>
              </a:rPr>
              <a:t>Host </a:t>
            </a:r>
            <a:endParaRPr/>
          </a:p>
        </p:txBody>
      </p:sp>
      <p:sp>
        <p:nvSpPr>
          <p:cNvPr id="141" name="CustomShape 30"/>
          <p:cNvSpPr/>
          <p:nvPr/>
        </p:nvSpPr>
        <p:spPr>
          <a:xfrm>
            <a:off x="380880" y="420264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N6</a:t>
            </a:r>
            <a:endParaRPr/>
          </a:p>
        </p:txBody>
      </p:sp>
      <p:sp>
        <p:nvSpPr>
          <p:cNvPr id="142" name="CustomShape 31"/>
          <p:cNvSpPr/>
          <p:nvPr/>
        </p:nvSpPr>
        <p:spPr>
          <a:xfrm>
            <a:off x="914400" y="4202640"/>
            <a:ext cx="53316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143" name="CustomShape 32"/>
          <p:cNvSpPr/>
          <p:nvPr/>
        </p:nvSpPr>
        <p:spPr>
          <a:xfrm>
            <a:off x="-76320" y="5269320"/>
            <a:ext cx="15235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Subnet  ID</a:t>
            </a:r>
            <a:endParaRPr/>
          </a:p>
        </p:txBody>
      </p:sp>
      <p:sp>
        <p:nvSpPr>
          <p:cNvPr id="144" name="CustomShape 33"/>
          <p:cNvSpPr/>
          <p:nvPr/>
        </p:nvSpPr>
        <p:spPr>
          <a:xfrm>
            <a:off x="1295280" y="52693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Host  ID</a:t>
            </a:r>
            <a:endParaRPr/>
          </a:p>
        </p:txBody>
      </p:sp>
      <p:sp>
        <p:nvSpPr>
          <p:cNvPr id="145" name="CustomShape 34"/>
          <p:cNvSpPr/>
          <p:nvPr/>
        </p:nvSpPr>
        <p:spPr>
          <a:xfrm flipV="1" rot="5400000">
            <a:off x="1085760" y="4667400"/>
            <a:ext cx="685440" cy="49500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146" name="CustomShape 35"/>
          <p:cNvSpPr/>
          <p:nvPr/>
        </p:nvSpPr>
        <p:spPr>
          <a:xfrm flipH="1" flipV="1" rot="5400000">
            <a:off x="209520" y="4819680"/>
            <a:ext cx="685440" cy="190080"/>
          </a:xfrm>
          <a:prstGeom prst="straightConnector1">
            <a:avLst/>
          </a:prstGeom>
          <a:noFill/>
          <a:ln w="9360">
            <a:solidFill>
              <a:srgbClr val="080808"/>
            </a:solidFill>
            <a:round/>
            <a:tailEnd len="med" type="arrow" w="med"/>
          </a:ln>
        </p:spPr>
      </p:sp>
      <p:sp>
        <p:nvSpPr>
          <p:cNvPr id="147" name="CustomShape 36"/>
          <p:cNvSpPr/>
          <p:nvPr/>
        </p:nvSpPr>
        <p:spPr>
          <a:xfrm>
            <a:off x="914400" y="3632400"/>
            <a:ext cx="25142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This host belongs to the sub network N6</a:t>
            </a:r>
            <a:endParaRPr/>
          </a:p>
        </p:txBody>
      </p:sp>
      <p:sp>
        <p:nvSpPr>
          <p:cNvPr id="148" name="CustomShape 37"/>
          <p:cNvSpPr/>
          <p:nvPr/>
        </p:nvSpPr>
        <p:spPr>
          <a:xfrm>
            <a:off x="380880" y="5657760"/>
            <a:ext cx="7924320" cy="118692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Example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If the IP address of a host connected to a sub network is 192.168.1.1/24, its sub net ID  is 192.168.1.0 …..how…..details letter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609480" y="380880"/>
            <a:ext cx="76957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Role of subnet mask in IP address </a:t>
            </a:r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457200" y="1523880"/>
            <a:ext cx="8686440" cy="50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Every IP address assigned to a host must be accompanied by another parameter called Subnet Mask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Example 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IP address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10.   20.  30.  4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Subnet mask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255.255.255.0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4191120" y="3581280"/>
            <a:ext cx="2895120" cy="6091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391" name="CustomShape 4"/>
          <p:cNvSpPr/>
          <p:nvPr/>
        </p:nvSpPr>
        <p:spPr>
          <a:xfrm>
            <a:off x="0" y="4495680"/>
            <a:ext cx="9524520" cy="252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When subnet mask is ANDed with IP address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following number is resulted: 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4800">
                <a:solidFill>
                  <a:srgbClr val="000000"/>
                </a:solidFill>
                <a:latin typeface="Calibri"/>
              </a:rPr>
              <a:t>10.20.30.0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Which is the subnet ID to which the respective host belongs to  </a:t>
            </a:r>
            <a:endParaRPr/>
          </a:p>
        </p:txBody>
      </p:sp>
      <p:sp>
        <p:nvSpPr>
          <p:cNvPr id="392" name="CustomShape 5"/>
          <p:cNvSpPr/>
          <p:nvPr/>
        </p:nvSpPr>
        <p:spPr>
          <a:xfrm>
            <a:off x="6781680" y="4800600"/>
            <a:ext cx="19047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Calibri"/>
              </a:rPr>
              <a:t>Prefix </a:t>
            </a:r>
            <a:endParaRPr/>
          </a:p>
        </p:txBody>
      </p:sp>
      <p:sp>
        <p:nvSpPr>
          <p:cNvPr id="393" name="CustomShape 6"/>
          <p:cNvSpPr/>
          <p:nvPr/>
        </p:nvSpPr>
        <p:spPr>
          <a:xfrm flipV="1" rot="5400000">
            <a:off x="6667560" y="4457880"/>
            <a:ext cx="685440" cy="30456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arrow" w="med"/>
          </a:ln>
        </p:spPr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04920" y="380880"/>
            <a:ext cx="8838720" cy="350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Combination of IP address and Subnet mask can also be represented in following notation : 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4400">
                <a:solidFill>
                  <a:srgbClr val="000000"/>
                </a:solidFill>
                <a:latin typeface="Calibri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457200" y="2163960"/>
            <a:ext cx="8686440" cy="71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IP address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10.   20.  30.  4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Subnet mask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255.255.255.0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is also represented as 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10.20.30.4/24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Why 24 ?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Number of 1s in the subnet mask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4191120" y="3352680"/>
            <a:ext cx="2895120" cy="6091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397" name="CustomShape 4"/>
          <p:cNvSpPr/>
          <p:nvPr/>
        </p:nvSpPr>
        <p:spPr>
          <a:xfrm>
            <a:off x="380880" y="2438280"/>
            <a:ext cx="7848360" cy="16761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98" name="CustomShape 5"/>
          <p:cNvSpPr/>
          <p:nvPr/>
        </p:nvSpPr>
        <p:spPr>
          <a:xfrm>
            <a:off x="6781680" y="4800600"/>
            <a:ext cx="19047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Calibri"/>
              </a:rPr>
              <a:t>Prefix </a:t>
            </a:r>
            <a:endParaRPr/>
          </a:p>
        </p:txBody>
      </p:sp>
      <p:sp>
        <p:nvSpPr>
          <p:cNvPr id="399" name="CustomShape 6"/>
          <p:cNvSpPr/>
          <p:nvPr/>
        </p:nvSpPr>
        <p:spPr>
          <a:xfrm flipV="1" rot="5400000">
            <a:off x="6477120" y="4266720"/>
            <a:ext cx="914040" cy="45684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arrow" w="med"/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85800" y="533520"/>
            <a:ext cx="7695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One more example </a:t>
            </a: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457200" y="1523880"/>
            <a:ext cx="8686440" cy="338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IP address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10.   20.  30.  4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Subnet mask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255. 255. 0.   0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2" name="CustomShape 3"/>
          <p:cNvSpPr/>
          <p:nvPr/>
        </p:nvSpPr>
        <p:spPr>
          <a:xfrm>
            <a:off x="4191120" y="2286000"/>
            <a:ext cx="2133360" cy="6091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403" name="CustomShape 4"/>
          <p:cNvSpPr/>
          <p:nvPr/>
        </p:nvSpPr>
        <p:spPr>
          <a:xfrm>
            <a:off x="380880" y="4259880"/>
            <a:ext cx="952452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Subnet ID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   10.20.0.0 </a:t>
            </a:r>
            <a:endParaRPr/>
          </a:p>
        </p:txBody>
      </p:sp>
      <p:sp>
        <p:nvSpPr>
          <p:cNvPr id="404" name="CustomShape 5"/>
          <p:cNvSpPr/>
          <p:nvPr/>
        </p:nvSpPr>
        <p:spPr>
          <a:xfrm>
            <a:off x="6400800" y="3657600"/>
            <a:ext cx="19047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Calibri"/>
              </a:rPr>
              <a:t>Prefix </a:t>
            </a:r>
            <a:endParaRPr/>
          </a:p>
        </p:txBody>
      </p:sp>
      <p:sp>
        <p:nvSpPr>
          <p:cNvPr id="405" name="CustomShape 6"/>
          <p:cNvSpPr/>
          <p:nvPr/>
        </p:nvSpPr>
        <p:spPr>
          <a:xfrm flipV="1" rot="5400000">
            <a:off x="6095880" y="3123720"/>
            <a:ext cx="914040" cy="45684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arrow" w="med"/>
          </a:ln>
        </p:spPr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1523880"/>
            <a:ext cx="8686440" cy="338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IP address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10.   20.  30.  4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Subnet mask : 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255. 255. 0.   0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4191120" y="2286000"/>
            <a:ext cx="2133360" cy="6091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408" name="CustomShape 3"/>
          <p:cNvSpPr/>
          <p:nvPr/>
        </p:nvSpPr>
        <p:spPr>
          <a:xfrm>
            <a:off x="76320" y="3352680"/>
            <a:ext cx="9524520" cy="34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Is equivalent to 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10.20.30.4/16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Why 16 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Number of 1s in the subnet mask is 16  </a:t>
            </a: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380880" y="1371600"/>
            <a:ext cx="7848360" cy="16761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410" name="CustomShape 5"/>
          <p:cNvSpPr/>
          <p:nvPr/>
        </p:nvSpPr>
        <p:spPr>
          <a:xfrm>
            <a:off x="490680" y="304920"/>
            <a:ext cx="5669280" cy="821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</a:rPr>
              <a:t>x.y.z.t /</a:t>
            </a:r>
            <a:r>
              <a:rPr i="1" lang="en-IN" sz="4800">
                <a:solidFill>
                  <a:srgbClr val="000000"/>
                </a:solidFill>
                <a:latin typeface="Calibri"/>
              </a:rPr>
              <a:t>n notation </a:t>
            </a:r>
            <a:endParaRPr/>
          </a:p>
        </p:txBody>
      </p:sp>
      <p:sp>
        <p:nvSpPr>
          <p:cNvPr id="411" name="CustomShape 6"/>
          <p:cNvSpPr/>
          <p:nvPr/>
        </p:nvSpPr>
        <p:spPr>
          <a:xfrm>
            <a:off x="5867280" y="3733920"/>
            <a:ext cx="19047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Calibri"/>
              </a:rPr>
              <a:t>Prefix </a:t>
            </a:r>
            <a:endParaRPr/>
          </a:p>
        </p:txBody>
      </p:sp>
      <p:sp>
        <p:nvSpPr>
          <p:cNvPr id="412" name="CustomShape 7"/>
          <p:cNvSpPr/>
          <p:nvPr/>
        </p:nvSpPr>
        <p:spPr>
          <a:xfrm flipV="1" rot="5400000">
            <a:off x="5562720" y="3200040"/>
            <a:ext cx="914040" cy="45684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arrow" w="med"/>
          </a:ln>
        </p:spPr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85800" y="1828800"/>
            <a:ext cx="7848360" cy="49654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Purpose of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Subnet mask ( or  /prefix number 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is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to find out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>
                <a:solidFill>
                  <a:srgbClr val="ffffff"/>
                </a:solidFill>
                <a:latin typeface="Calibri"/>
              </a:rPr>
              <a:t>to which subnet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ffffff"/>
                </a:solidFill>
                <a:latin typeface="Calibri"/>
              </a:rPr>
              <a:t>the respective host belongs to  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2590920" y="609480"/>
            <a:ext cx="586692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summary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e 1"/>
          <p:cNvSpPr/>
          <p:nvPr/>
        </p:nvSpPr>
        <p:spPr>
          <a:xfrm>
            <a:off x="4724280" y="838080"/>
            <a:ext cx="76320" cy="533412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416" name="CustomShape 2"/>
          <p:cNvSpPr/>
          <p:nvPr/>
        </p:nvSpPr>
        <p:spPr>
          <a:xfrm>
            <a:off x="685800" y="990720"/>
            <a:ext cx="914040" cy="837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17" name="Line 3"/>
          <p:cNvSpPr/>
          <p:nvPr/>
        </p:nvSpPr>
        <p:spPr>
          <a:xfrm>
            <a:off x="1523880" y="152388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8" name="CustomShape 4"/>
          <p:cNvSpPr/>
          <p:nvPr/>
        </p:nvSpPr>
        <p:spPr>
          <a:xfrm>
            <a:off x="0" y="380880"/>
            <a:ext cx="3657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10.10.10.1/24</a:t>
            </a:r>
            <a:endParaRPr/>
          </a:p>
        </p:txBody>
      </p:sp>
      <p:sp>
        <p:nvSpPr>
          <p:cNvPr id="419" name="CustomShape 5"/>
          <p:cNvSpPr/>
          <p:nvPr/>
        </p:nvSpPr>
        <p:spPr>
          <a:xfrm>
            <a:off x="685800" y="2819520"/>
            <a:ext cx="914040" cy="837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0" name="Line 6"/>
          <p:cNvSpPr/>
          <p:nvPr/>
        </p:nvSpPr>
        <p:spPr>
          <a:xfrm>
            <a:off x="1523880" y="335268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1" name="CustomShape 7"/>
          <p:cNvSpPr/>
          <p:nvPr/>
        </p:nvSpPr>
        <p:spPr>
          <a:xfrm>
            <a:off x="0" y="2209680"/>
            <a:ext cx="3657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10.10.10.2/24</a:t>
            </a:r>
            <a:endParaRPr/>
          </a:p>
        </p:txBody>
      </p:sp>
      <p:sp>
        <p:nvSpPr>
          <p:cNvPr id="422" name="CustomShape 8"/>
          <p:cNvSpPr/>
          <p:nvPr/>
        </p:nvSpPr>
        <p:spPr>
          <a:xfrm>
            <a:off x="838080" y="5257800"/>
            <a:ext cx="914040" cy="837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3" name="Line 9"/>
          <p:cNvSpPr/>
          <p:nvPr/>
        </p:nvSpPr>
        <p:spPr>
          <a:xfrm>
            <a:off x="1676160" y="5790960"/>
            <a:ext cx="32004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4" name="CustomShape 10"/>
          <p:cNvSpPr/>
          <p:nvPr/>
        </p:nvSpPr>
        <p:spPr>
          <a:xfrm>
            <a:off x="152280" y="4648320"/>
            <a:ext cx="36572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10.10.10.254/24</a:t>
            </a:r>
            <a:endParaRPr/>
          </a:p>
        </p:txBody>
      </p:sp>
      <p:sp>
        <p:nvSpPr>
          <p:cNvPr id="425" name="CustomShape 11"/>
          <p:cNvSpPr/>
          <p:nvPr/>
        </p:nvSpPr>
        <p:spPr>
          <a:xfrm>
            <a:off x="0" y="1219320"/>
            <a:ext cx="10663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H1</a:t>
            </a:r>
            <a:endParaRPr/>
          </a:p>
        </p:txBody>
      </p:sp>
      <p:sp>
        <p:nvSpPr>
          <p:cNvPr id="426" name="CustomShape 12"/>
          <p:cNvSpPr/>
          <p:nvPr/>
        </p:nvSpPr>
        <p:spPr>
          <a:xfrm>
            <a:off x="76320" y="3011400"/>
            <a:ext cx="10663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H2</a:t>
            </a:r>
            <a:endParaRPr/>
          </a:p>
        </p:txBody>
      </p:sp>
      <p:sp>
        <p:nvSpPr>
          <p:cNvPr id="427" name="CustomShape 13"/>
          <p:cNvSpPr/>
          <p:nvPr/>
        </p:nvSpPr>
        <p:spPr>
          <a:xfrm>
            <a:off x="152280" y="5221080"/>
            <a:ext cx="10663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H3</a:t>
            </a:r>
            <a:endParaRPr/>
          </a:p>
        </p:txBody>
      </p:sp>
      <p:sp>
        <p:nvSpPr>
          <p:cNvPr id="428" name="CustomShape 14"/>
          <p:cNvSpPr/>
          <p:nvPr/>
        </p:nvSpPr>
        <p:spPr>
          <a:xfrm>
            <a:off x="5334120" y="838080"/>
            <a:ext cx="3352320" cy="39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H1 , H2 &amp; H3 belong to one  subnet because subnet id of each of these addresses is 10.10.10.0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80880" y="1143000"/>
            <a:ext cx="8762760" cy="15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Two or more subnets can be networked only using Routers not using Switch or Hub</a:t>
            </a:r>
            <a:endParaRPr/>
          </a:p>
        </p:txBody>
      </p:sp>
      <p:sp>
        <p:nvSpPr>
          <p:cNvPr id="430" name="CustomShape 2"/>
          <p:cNvSpPr/>
          <p:nvPr/>
        </p:nvSpPr>
        <p:spPr>
          <a:xfrm>
            <a:off x="2590920" y="2895480"/>
            <a:ext cx="3276360" cy="2057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ffffff"/>
                </a:solidFill>
                <a:latin typeface="Calibri"/>
              </a:rPr>
              <a:t>Router</a:t>
            </a:r>
            <a:endParaRPr/>
          </a:p>
        </p:txBody>
      </p:sp>
      <p:sp>
        <p:nvSpPr>
          <p:cNvPr id="431" name="Line 3"/>
          <p:cNvSpPr/>
          <p:nvPr/>
        </p:nvSpPr>
        <p:spPr>
          <a:xfrm>
            <a:off x="761760" y="3886200"/>
            <a:ext cx="1828800" cy="3780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432" name="Line 4"/>
          <p:cNvSpPr/>
          <p:nvPr/>
        </p:nvSpPr>
        <p:spPr>
          <a:xfrm>
            <a:off x="5943600" y="4038480"/>
            <a:ext cx="1828800" cy="3816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433" name="Line 5"/>
          <p:cNvSpPr/>
          <p:nvPr/>
        </p:nvSpPr>
        <p:spPr>
          <a:xfrm>
            <a:off x="4267080" y="4800600"/>
            <a:ext cx="76320" cy="144756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434" name="CustomShape 6"/>
          <p:cNvSpPr/>
          <p:nvPr/>
        </p:nvSpPr>
        <p:spPr>
          <a:xfrm>
            <a:off x="457200" y="2743200"/>
            <a:ext cx="243792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Subnet #1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10.10.10.0/24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5" name="CustomShape 7"/>
          <p:cNvSpPr/>
          <p:nvPr/>
        </p:nvSpPr>
        <p:spPr>
          <a:xfrm>
            <a:off x="6095880" y="2895480"/>
            <a:ext cx="243792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Subnet #2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20.20.20.0/24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6" name="CustomShape 8"/>
          <p:cNvSpPr/>
          <p:nvPr/>
        </p:nvSpPr>
        <p:spPr>
          <a:xfrm>
            <a:off x="4876920" y="5244480"/>
            <a:ext cx="243792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Subnet #3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30.30.30.0/24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9B7D6029-A842-4CA4-B8B6-28C1AF4FEC68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8" name="Line 2"/>
          <p:cNvSpPr/>
          <p:nvPr/>
        </p:nvSpPr>
        <p:spPr>
          <a:xfrm>
            <a:off x="152280" y="15228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sp>
        <p:nvSpPr>
          <p:cNvPr id="439" name="CustomShape 3"/>
          <p:cNvSpPr/>
          <p:nvPr/>
        </p:nvSpPr>
        <p:spPr>
          <a:xfrm>
            <a:off x="-31320" y="380880"/>
            <a:ext cx="9163440" cy="821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ff0000"/>
                </a:solidFill>
                <a:latin typeface="Times New Roman"/>
              </a:rPr>
              <a:t>Example :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IN" sz="2400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2400">
                <a:solidFill>
                  <a:srgbClr val="ff0000"/>
                </a:solidFill>
                <a:latin typeface="Times New Roman"/>
              </a:rPr>
              <a:t>n network address space 17.12.14.0/26  is segmented in to 3 subnets </a:t>
            </a:r>
            <a:endParaRPr/>
          </a:p>
        </p:txBody>
      </p:sp>
      <p:pic>
        <p:nvPicPr>
          <p:cNvPr id="44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7680" y="1261080"/>
            <a:ext cx="7725600" cy="6125760"/>
          </a:xfrm>
          <a:prstGeom prst="rect">
            <a:avLst/>
          </a:prstGeom>
          <a:ln w="9360">
            <a:noFill/>
          </a:ln>
        </p:spPr>
      </p:pic>
      <p:sp>
        <p:nvSpPr>
          <p:cNvPr id="441" name="CustomShape 4"/>
          <p:cNvSpPr/>
          <p:nvPr/>
        </p:nvSpPr>
        <p:spPr>
          <a:xfrm>
            <a:off x="2971800" y="2362320"/>
            <a:ext cx="1828440" cy="22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Pay attention n to the suffix and prefix in the IP addreses  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 rot="21175800">
            <a:off x="556560" y="-196920"/>
            <a:ext cx="7800120" cy="642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???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IPV4 addressing - Major challenge for the technologists 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Only  4 billion addresses are available ; But number of hosts/gadgets to be connected is more than  4 billion.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Because of mobile revolution, users are exponentially growing. 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How to manage the demand and supply problem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???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990720" y="5181480"/>
            <a:ext cx="868644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Demand  ( for more IP addresses )</a:t>
            </a:r>
            <a:endParaRPr/>
          </a:p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Supply problem  ( limited IP addresses )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0" y="2504160"/>
            <a:ext cx="6171840" cy="15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Temporary ( Ad-hoc solutions)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5867280" y="2743200"/>
            <a:ext cx="61718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Permanent Solution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 rot="16200000">
            <a:off x="3495240" y="-418680"/>
            <a:ext cx="1637640" cy="481824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447" name="CustomShape 4"/>
          <p:cNvSpPr/>
          <p:nvPr/>
        </p:nvSpPr>
        <p:spPr>
          <a:xfrm>
            <a:off x="609480" y="3037680"/>
            <a:ext cx="419076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1.Classless Addressing </a:t>
            </a:r>
            <a:endParaRPr/>
          </a:p>
        </p:txBody>
      </p:sp>
      <p:sp>
        <p:nvSpPr>
          <p:cNvPr id="448" name="CustomShape 5"/>
          <p:cNvSpPr/>
          <p:nvPr/>
        </p:nvSpPr>
        <p:spPr>
          <a:xfrm>
            <a:off x="609480" y="3418560"/>
            <a:ext cx="419076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2. DHCP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3.NAT </a:t>
            </a:r>
            <a:endParaRPr/>
          </a:p>
        </p:txBody>
      </p:sp>
      <p:sp>
        <p:nvSpPr>
          <p:cNvPr id="449" name="CustomShape 6"/>
          <p:cNvSpPr/>
          <p:nvPr/>
        </p:nvSpPr>
        <p:spPr>
          <a:xfrm>
            <a:off x="4267080" y="3189960"/>
            <a:ext cx="419076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IPV6</a:t>
            </a:r>
            <a:endParaRPr/>
          </a:p>
        </p:txBody>
      </p:sp>
      <p:sp>
        <p:nvSpPr>
          <p:cNvPr id="450" name="CustomShape 7"/>
          <p:cNvSpPr/>
          <p:nvPr/>
        </p:nvSpPr>
        <p:spPr>
          <a:xfrm>
            <a:off x="0" y="0"/>
            <a:ext cx="914364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ff0000"/>
                </a:solidFill>
                <a:latin typeface="Calibri"/>
              </a:rPr>
              <a:t>How to provide address for growing number of users ?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105520" y="1486080"/>
            <a:ext cx="1226520" cy="15426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0" name="CustomShape 2"/>
          <p:cNvSpPr/>
          <p:nvPr/>
        </p:nvSpPr>
        <p:spPr>
          <a:xfrm>
            <a:off x="5236920" y="3029040"/>
            <a:ext cx="1226520" cy="15426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1" name="CustomShape 3"/>
          <p:cNvSpPr/>
          <p:nvPr/>
        </p:nvSpPr>
        <p:spPr>
          <a:xfrm>
            <a:off x="6200640" y="2114640"/>
            <a:ext cx="1226520" cy="15426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2" name="CustomShape 4"/>
          <p:cNvSpPr/>
          <p:nvPr/>
        </p:nvSpPr>
        <p:spPr>
          <a:xfrm>
            <a:off x="6200640" y="1371600"/>
            <a:ext cx="744480" cy="85680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6332400" y="3657600"/>
            <a:ext cx="744480" cy="85680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54" name="CustomShape 6"/>
          <p:cNvSpPr/>
          <p:nvPr/>
        </p:nvSpPr>
        <p:spPr>
          <a:xfrm>
            <a:off x="7383960" y="2228760"/>
            <a:ext cx="1226520" cy="15426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5" name="CustomShape 7"/>
          <p:cNvSpPr/>
          <p:nvPr/>
        </p:nvSpPr>
        <p:spPr>
          <a:xfrm>
            <a:off x="6901920" y="1600200"/>
            <a:ext cx="744480" cy="85680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56" name="CustomShape 8"/>
          <p:cNvSpPr/>
          <p:nvPr/>
        </p:nvSpPr>
        <p:spPr>
          <a:xfrm>
            <a:off x="7033320" y="3543480"/>
            <a:ext cx="744480" cy="85680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57" name="CustomShape 9"/>
          <p:cNvSpPr/>
          <p:nvPr/>
        </p:nvSpPr>
        <p:spPr>
          <a:xfrm>
            <a:off x="5455800" y="188604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N1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6507360" y="245196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N5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7690320" y="280044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N4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5543640" y="365184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N6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6463800" y="148608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N2</a:t>
            </a:r>
            <a:endParaRPr/>
          </a:p>
        </p:txBody>
      </p:sp>
      <p:sp>
        <p:nvSpPr>
          <p:cNvPr id="162" name="CustomShape 14"/>
          <p:cNvSpPr/>
          <p:nvPr/>
        </p:nvSpPr>
        <p:spPr>
          <a:xfrm>
            <a:off x="7077240" y="170892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N3</a:t>
            </a:r>
            <a:endParaRPr/>
          </a:p>
        </p:txBody>
      </p:sp>
      <p:sp>
        <p:nvSpPr>
          <p:cNvPr id="163" name="CustomShape 15"/>
          <p:cNvSpPr/>
          <p:nvPr/>
        </p:nvSpPr>
        <p:spPr>
          <a:xfrm>
            <a:off x="6595200" y="365184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N7</a:t>
            </a:r>
            <a:endParaRPr/>
          </a:p>
        </p:txBody>
      </p:sp>
      <p:sp>
        <p:nvSpPr>
          <p:cNvPr id="164" name="CustomShape 16"/>
          <p:cNvSpPr/>
          <p:nvPr/>
        </p:nvSpPr>
        <p:spPr>
          <a:xfrm>
            <a:off x="7296120" y="3714840"/>
            <a:ext cx="919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N8</a:t>
            </a:r>
            <a:endParaRPr/>
          </a:p>
        </p:txBody>
      </p:sp>
      <p:sp>
        <p:nvSpPr>
          <p:cNvPr id="165" name="CustomShape 17"/>
          <p:cNvSpPr/>
          <p:nvPr/>
        </p:nvSpPr>
        <p:spPr>
          <a:xfrm>
            <a:off x="5181480" y="914400"/>
            <a:ext cx="27428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 Black"/>
              </a:rPr>
              <a:t>Internet </a:t>
            </a:r>
            <a:endParaRPr/>
          </a:p>
        </p:txBody>
      </p:sp>
      <p:sp>
        <p:nvSpPr>
          <p:cNvPr id="166" name="CustomShape 18"/>
          <p:cNvSpPr/>
          <p:nvPr/>
        </p:nvSpPr>
        <p:spPr>
          <a:xfrm>
            <a:off x="152280" y="1371600"/>
            <a:ext cx="5028840" cy="39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So, the IP address,  depends on the network to which it is connected.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IP address ,when a client is connected  at home is different from  when it is connected at college campus.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7FC6F3A8-47EB-4867-A1D5-7F6544960E0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9143640" cy="1371240"/>
          </a:xfrm>
          <a:prstGeom prst="rect">
            <a:avLst/>
          </a:prstGeom>
          <a:solidFill>
            <a:srgbClr val="33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9" name="CustomShape 3"/>
          <p:cNvSpPr/>
          <p:nvPr/>
        </p:nvSpPr>
        <p:spPr>
          <a:xfrm>
            <a:off x="233280" y="406440"/>
            <a:ext cx="19764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imes New Roman"/>
              </a:rPr>
              <a:t>IPv4 ADDRESSES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8229600" y="6400800"/>
            <a:ext cx="18396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1" name="CustomShape 5"/>
          <p:cNvSpPr/>
          <p:nvPr/>
        </p:nvSpPr>
        <p:spPr>
          <a:xfrm>
            <a:off x="304920" y="1620000"/>
            <a:ext cx="8229240" cy="3930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An </a:t>
            </a:r>
            <a:r>
              <a:rPr i="1" lang="en-IN" sz="2800">
                <a:solidFill>
                  <a:srgbClr val="0000ff"/>
                </a:solidFill>
                <a:latin typeface="Times New Roman"/>
              </a:rPr>
              <a:t>IPv4 address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is a </a:t>
            </a:r>
            <a:r>
              <a:rPr i="1" lang="en-IN" sz="2800">
                <a:solidFill>
                  <a:srgbClr val="800080"/>
                </a:solidFill>
                <a:latin typeface="Times New Roman"/>
              </a:rPr>
              <a:t>32-bit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 address that uniquely and universally defines the connection of a device (for example, a computer or a router) to the Internet.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address space supported by  IPv4 is :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2</a:t>
            </a:r>
            <a:r>
              <a:rPr lang="en-IN" sz="2800" baseline="30000">
                <a:solidFill>
                  <a:srgbClr val="000000"/>
                </a:solidFill>
                <a:latin typeface="Calibri"/>
              </a:rPr>
              <a:t>32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  or  4,294,967,296.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57466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716A9914-6A11-4696-916C-45C7C5554BCE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graphicFrame>
        <p:nvGraphicFramePr>
          <p:cNvPr id="174" name="Table 3"/>
          <p:cNvGraphicFramePr/>
          <p:nvPr/>
        </p:nvGraphicFramePr>
        <p:xfrm>
          <a:off x="3049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5" name="Table 4"/>
          <p:cNvGraphicFramePr/>
          <p:nvPr/>
        </p:nvGraphicFramePr>
        <p:xfrm>
          <a:off x="9907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6" name="Table 5"/>
          <p:cNvGraphicFramePr/>
          <p:nvPr/>
        </p:nvGraphicFramePr>
        <p:xfrm>
          <a:off x="16765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7" name="Table 6"/>
          <p:cNvGraphicFramePr/>
          <p:nvPr/>
        </p:nvGraphicFramePr>
        <p:xfrm>
          <a:off x="32767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8" name="Table 7"/>
          <p:cNvGraphicFramePr/>
          <p:nvPr/>
        </p:nvGraphicFramePr>
        <p:xfrm>
          <a:off x="39625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9" name="Table 8"/>
          <p:cNvGraphicFramePr/>
          <p:nvPr/>
        </p:nvGraphicFramePr>
        <p:xfrm>
          <a:off x="4648320" y="1523880"/>
          <a:ext cx="685440" cy="37044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1002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0" name="Line 9"/>
          <p:cNvSpPr/>
          <p:nvPr/>
        </p:nvSpPr>
        <p:spPr>
          <a:xfrm>
            <a:off x="2438280" y="1676160"/>
            <a:ext cx="838080" cy="1800"/>
          </a:xfrm>
          <a:prstGeom prst="line">
            <a:avLst/>
          </a:prstGeom>
          <a:ln w="38160">
            <a:solidFill>
              <a:srgbClr val="4a7ebb"/>
            </a:solidFill>
            <a:custDash>
              <a:ds d="424000" sp="318000"/>
            </a:custDash>
            <a:round/>
          </a:ln>
        </p:spPr>
      </p:sp>
      <p:graphicFrame>
        <p:nvGraphicFramePr>
          <p:cNvPr id="181" name="Table 10"/>
          <p:cNvGraphicFramePr/>
          <p:nvPr/>
        </p:nvGraphicFramePr>
        <p:xfrm>
          <a:off x="6629400" y="1523880"/>
          <a:ext cx="2361960" cy="370440"/>
        </p:xfrm>
        <a:graphic>
          <a:graphicData uri="http://schemas.openxmlformats.org/drawingml/2006/table">
            <a:tbl>
              <a:tblPr/>
              <a:tblGrid>
                <a:gridCol w="236196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alibri"/>
                        </a:rPr>
                        <a:t>4,294,967,295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Line 11"/>
          <p:cNvSpPr/>
          <p:nvPr/>
        </p:nvSpPr>
        <p:spPr>
          <a:xfrm>
            <a:off x="5333760" y="1676160"/>
            <a:ext cx="1219320" cy="1800"/>
          </a:xfrm>
          <a:prstGeom prst="line">
            <a:avLst/>
          </a:prstGeom>
          <a:ln w="38160">
            <a:solidFill>
              <a:srgbClr val="4a7ebb"/>
            </a:solidFill>
            <a:custDash>
              <a:ds d="424000" sp="318000"/>
            </a:custDash>
            <a:round/>
          </a:ln>
        </p:spPr>
      </p:sp>
      <p:sp>
        <p:nvSpPr>
          <p:cNvPr id="183" name="CustomShape 12"/>
          <p:cNvSpPr/>
          <p:nvPr/>
        </p:nvSpPr>
        <p:spPr>
          <a:xfrm>
            <a:off x="380880" y="609480"/>
            <a:ext cx="8762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Ideally, every smart device connected to internet should have an IP address in the following address space </a:t>
            </a:r>
            <a:endParaRPr/>
          </a:p>
        </p:txBody>
      </p:sp>
      <p:sp>
        <p:nvSpPr>
          <p:cNvPr id="184" name="CustomShape 13"/>
          <p:cNvSpPr/>
          <p:nvPr/>
        </p:nvSpPr>
        <p:spPr>
          <a:xfrm>
            <a:off x="2590920" y="2590920"/>
            <a:ext cx="2514240" cy="2742840"/>
          </a:xfrm>
          <a:prstGeom prst="ellipse">
            <a:avLst/>
          </a:prstGeom>
          <a:solidFill>
            <a:srgbClr val="003399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"/>
              </a:rPr>
              <a:t>Internet</a:t>
            </a: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5" name="Line 14"/>
          <p:cNvSpPr/>
          <p:nvPr/>
        </p:nvSpPr>
        <p:spPr>
          <a:xfrm>
            <a:off x="1371600" y="3238200"/>
            <a:ext cx="1523880" cy="5716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6" name="CustomShape 15"/>
          <p:cNvSpPr/>
          <p:nvPr/>
        </p:nvSpPr>
        <p:spPr>
          <a:xfrm>
            <a:off x="0" y="2057400"/>
            <a:ext cx="937224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ff0000"/>
                </a:solidFill>
                <a:latin typeface="Calibri"/>
              </a:rPr>
              <a:t>Theoretically, from the addressing point of view, this is how it looks like  </a:t>
            </a:r>
            <a:endParaRPr/>
          </a:p>
        </p:txBody>
      </p:sp>
      <p:sp>
        <p:nvSpPr>
          <p:cNvPr id="187" name="CustomShape 16"/>
          <p:cNvSpPr/>
          <p:nvPr/>
        </p:nvSpPr>
        <p:spPr>
          <a:xfrm>
            <a:off x="838080" y="2971800"/>
            <a:ext cx="533160" cy="533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80808"/>
            </a:solidFill>
            <a:round/>
          </a:ln>
        </p:spPr>
      </p:sp>
      <p:sp>
        <p:nvSpPr>
          <p:cNvPr id="188" name="CustomShape 17"/>
          <p:cNvSpPr/>
          <p:nvPr/>
        </p:nvSpPr>
        <p:spPr>
          <a:xfrm>
            <a:off x="533520" y="2590920"/>
            <a:ext cx="1371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Host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189" name="CustomShape 18"/>
          <p:cNvSpPr/>
          <p:nvPr/>
        </p:nvSpPr>
        <p:spPr>
          <a:xfrm>
            <a:off x="990720" y="4114800"/>
            <a:ext cx="533160" cy="533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80808"/>
            </a:solidFill>
            <a:round/>
          </a:ln>
        </p:spPr>
      </p:sp>
      <p:sp>
        <p:nvSpPr>
          <p:cNvPr id="190" name="CustomShape 19"/>
          <p:cNvSpPr/>
          <p:nvPr/>
        </p:nvSpPr>
        <p:spPr>
          <a:xfrm>
            <a:off x="685800" y="3733920"/>
            <a:ext cx="1371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Host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1" name="CustomShape 20"/>
          <p:cNvSpPr/>
          <p:nvPr/>
        </p:nvSpPr>
        <p:spPr>
          <a:xfrm>
            <a:off x="2286000" y="5410080"/>
            <a:ext cx="533160" cy="533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80808"/>
            </a:solidFill>
            <a:round/>
          </a:ln>
        </p:spPr>
      </p:sp>
      <p:sp>
        <p:nvSpPr>
          <p:cNvPr id="192" name="CustomShape 21"/>
          <p:cNvSpPr/>
          <p:nvPr/>
        </p:nvSpPr>
        <p:spPr>
          <a:xfrm>
            <a:off x="1981080" y="502920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Host 111</a:t>
            </a:r>
            <a:endParaRPr/>
          </a:p>
        </p:txBody>
      </p:sp>
      <p:sp>
        <p:nvSpPr>
          <p:cNvPr id="193" name="Line 22"/>
          <p:cNvSpPr/>
          <p:nvPr/>
        </p:nvSpPr>
        <p:spPr>
          <a:xfrm>
            <a:off x="1447560" y="4724280"/>
            <a:ext cx="609840" cy="457200"/>
          </a:xfrm>
          <a:prstGeom prst="line">
            <a:avLst/>
          </a:prstGeom>
          <a:ln w="76320">
            <a:solidFill>
              <a:srgbClr val="4a7ebb"/>
            </a:solidFill>
            <a:custDash>
              <a:ds d="848000" sp="636000"/>
            </a:custDash>
            <a:round/>
          </a:ln>
        </p:spPr>
      </p:sp>
      <p:sp>
        <p:nvSpPr>
          <p:cNvPr id="194" name="Line 23"/>
          <p:cNvSpPr/>
          <p:nvPr/>
        </p:nvSpPr>
        <p:spPr>
          <a:xfrm>
            <a:off x="1523880" y="4419360"/>
            <a:ext cx="1447920" cy="763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5" name="CustomShape 24"/>
          <p:cNvSpPr/>
          <p:nvPr/>
        </p:nvSpPr>
        <p:spPr>
          <a:xfrm>
            <a:off x="5029200" y="5562720"/>
            <a:ext cx="533160" cy="533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80808"/>
            </a:solidFill>
            <a:round/>
          </a:ln>
        </p:spPr>
      </p:sp>
      <p:sp>
        <p:nvSpPr>
          <p:cNvPr id="196" name="CustomShape 25"/>
          <p:cNvSpPr/>
          <p:nvPr/>
        </p:nvSpPr>
        <p:spPr>
          <a:xfrm>
            <a:off x="4724280" y="51814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Host 2001 </a:t>
            </a:r>
            <a:endParaRPr/>
          </a:p>
        </p:txBody>
      </p:sp>
      <p:sp>
        <p:nvSpPr>
          <p:cNvPr id="197" name="Line 26"/>
          <p:cNvSpPr/>
          <p:nvPr/>
        </p:nvSpPr>
        <p:spPr>
          <a:xfrm>
            <a:off x="4495680" y="5105160"/>
            <a:ext cx="533520" cy="533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98" name="CustomShape 27"/>
          <p:cNvSpPr/>
          <p:nvPr/>
        </p:nvSpPr>
        <p:spPr>
          <a:xfrm>
            <a:off x="4952880" y="2819520"/>
            <a:ext cx="533160" cy="533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80808"/>
            </a:solidFill>
            <a:round/>
          </a:ln>
        </p:spPr>
      </p:sp>
      <p:sp>
        <p:nvSpPr>
          <p:cNvPr id="199" name="CustomShape 28"/>
          <p:cNvSpPr/>
          <p:nvPr/>
        </p:nvSpPr>
        <p:spPr>
          <a:xfrm>
            <a:off x="4648320" y="2438280"/>
            <a:ext cx="51811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Host 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4,294.967,295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33520" y="1066680"/>
            <a:ext cx="8610120" cy="283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Since internet is a public network, address space has to be controlled by some authority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ff0000"/>
                </a:solidFill>
                <a:latin typeface="Calibri"/>
              </a:rPr>
              <a:t>Who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I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nternet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C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orporation for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A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ssigned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N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ames and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N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umbers 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(</a:t>
            </a:r>
            <a:r>
              <a:rPr b="1" lang="en-IN" sz="4000">
                <a:solidFill>
                  <a:srgbClr val="000000"/>
                </a:solidFill>
                <a:latin typeface="Calibri"/>
              </a:rPr>
              <a:t>ICANN )</a:t>
            </a:r>
            <a:r>
              <a:rPr lang="en-IN" sz="4000">
                <a:solidFill>
                  <a:srgbClr val="000000"/>
                </a:solidFill>
                <a:latin typeface="Calibri"/>
              </a:rPr>
              <a:t> 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E5542886-1CC8-4217-B242-0B8EA9A1223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2" name="Line 2"/>
          <p:cNvSpPr/>
          <p:nvPr/>
        </p:nvSpPr>
        <p:spPr>
          <a:xfrm>
            <a:off x="152280" y="152280"/>
            <a:ext cx="8763120" cy="0"/>
          </a:xfrm>
          <a:prstGeom prst="line">
            <a:avLst/>
          </a:prstGeom>
          <a:ln w="76320">
            <a:solidFill>
              <a:srgbClr val="0000ff"/>
            </a:solidFill>
            <a:round/>
          </a:ln>
        </p:spPr>
      </p:sp>
      <p:sp>
        <p:nvSpPr>
          <p:cNvPr id="203" name="Line 3"/>
          <p:cNvSpPr/>
          <p:nvPr/>
        </p:nvSpPr>
        <p:spPr>
          <a:xfrm>
            <a:off x="152280" y="990360"/>
            <a:ext cx="876312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4" name="CustomShape 4"/>
          <p:cNvSpPr/>
          <p:nvPr/>
        </p:nvSpPr>
        <p:spPr>
          <a:xfrm>
            <a:off x="117360" y="304920"/>
            <a:ext cx="86256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ff0000"/>
                </a:solidFill>
                <a:latin typeface="Times New Roman"/>
              </a:rPr>
              <a:t>Dotted-decimal notation and binary notation for an IPv4 address</a:t>
            </a:r>
            <a:endParaRPr/>
          </a:p>
        </p:txBody>
      </p:sp>
      <p:pic>
        <p:nvPicPr>
          <p:cNvPr id="205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914400"/>
            <a:ext cx="7649640" cy="179028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06" name="Table 5"/>
          <p:cNvGraphicFramePr/>
          <p:nvPr/>
        </p:nvGraphicFramePr>
        <p:xfrm>
          <a:off x="228600" y="2819520"/>
          <a:ext cx="8381520" cy="3454200"/>
        </p:xfrm>
        <a:graphic>
          <a:graphicData uri="http://schemas.openxmlformats.org/drawingml/2006/table">
            <a:tbl>
              <a:tblPr/>
              <a:tblGrid>
                <a:gridCol w="5370840"/>
                <a:gridCol w="3011040"/>
              </a:tblGrid>
              <a:tr h="578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000000"/>
                          </a:solidFill>
                          <a:latin typeface="Calibri"/>
                        </a:rPr>
                        <a:t>First address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578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Binary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Equivalent Dotted decimal notation 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00000000 00000000 00000000 00000000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  <a:latin typeface="Calibri"/>
                        </a:rPr>
                        <a:t>0.0.0.0</a:t>
                      </a:r>
                      <a:endParaRPr/>
                    </a:p>
                  </a:txBody>
                  <a:tcPr/>
                </a:tc>
              </a:tr>
              <a:tr h="578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000000"/>
                          </a:solidFill>
                          <a:latin typeface="Calibri"/>
                        </a:rPr>
                        <a:t>Intermediate address ( Random )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10000000 10000001 10000010 11111111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128.129.130.255</a:t>
                      </a:r>
                      <a:endParaRPr/>
                    </a:p>
                  </a:txBody>
                  <a:tcPr/>
                </a:tc>
              </a:tr>
              <a:tr h="578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000000"/>
                          </a:solidFill>
                          <a:latin typeface="Calibri"/>
                        </a:rPr>
                        <a:t>Last address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72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Calibri"/>
                        </a:rPr>
                        <a:t>11111111 11111111 11111111 11111111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0000"/>
                          </a:solidFill>
                          <a:latin typeface="Calibri"/>
                        </a:rPr>
                        <a:t>255.255.255.255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19.</a:t>
            </a:r>
            <a:fld id="{EA34E684-DF36-4253-A550-24B8928F2C6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c0504d"/>
          </a:solidFill>
          <a:ln w="9360">
            <a:noFill/>
          </a:ln>
        </p:spPr>
      </p:sp>
      <p:sp>
        <p:nvSpPr>
          <p:cNvPr id="209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10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</p:sp>
      <p:sp>
        <p:nvSpPr>
          <p:cNvPr id="211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12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ff"/>
              </a:gs>
            </a:gsLst>
            <a:lin ang="18900000"/>
          </a:gradFill>
          <a:ln w="9360">
            <a:noFill/>
          </a:ln>
        </p:spPr>
      </p:sp>
      <p:sp>
        <p:nvSpPr>
          <p:cNvPr id="213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eeece1"/>
          </a:solidFill>
          <a:ln w="9360">
            <a:noFill/>
          </a:ln>
        </p:spPr>
      </p:sp>
      <p:sp>
        <p:nvSpPr>
          <p:cNvPr id="214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eeece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15" name="CustomShape 9"/>
          <p:cNvSpPr/>
          <p:nvPr/>
        </p:nvSpPr>
        <p:spPr>
          <a:xfrm>
            <a:off x="228600" y="1143000"/>
            <a:ext cx="8686440" cy="943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Change the following IPv4 addresses from binary notation to dotted-decimal notation.</a:t>
            </a:r>
            <a:endParaRPr/>
          </a:p>
        </p:txBody>
      </p:sp>
      <p:sp>
        <p:nvSpPr>
          <p:cNvPr id="216" name="CustomShape 10"/>
          <p:cNvSpPr/>
          <p:nvPr/>
        </p:nvSpPr>
        <p:spPr>
          <a:xfrm>
            <a:off x="1665720" y="0"/>
            <a:ext cx="1441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>
                <a:solidFill>
                  <a:srgbClr val="0000ff"/>
                </a:solidFill>
                <a:latin typeface="Times New Roman"/>
              </a:rPr>
              <a:t>Example 19.1</a:t>
            </a:r>
            <a:endParaRPr/>
          </a:p>
        </p:txBody>
      </p:sp>
      <p:pic>
        <p:nvPicPr>
          <p:cNvPr id="217" name="Picture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2362320"/>
            <a:ext cx="7714800" cy="977400"/>
          </a:xfrm>
          <a:prstGeom prst="rect">
            <a:avLst/>
          </a:prstGeom>
          <a:ln w="9360">
            <a:noFill/>
          </a:ln>
        </p:spPr>
      </p:pic>
      <p:sp>
        <p:nvSpPr>
          <p:cNvPr id="218" name="CustomShape 11"/>
          <p:cNvSpPr/>
          <p:nvPr/>
        </p:nvSpPr>
        <p:spPr>
          <a:xfrm>
            <a:off x="228600" y="3581280"/>
            <a:ext cx="8686440" cy="1370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ff"/>
                </a:solidFill>
                <a:latin typeface="Times New Roman"/>
              </a:rPr>
              <a:t>Solution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We replace each group of 8 bits with its equivalent decimal number (see Appendix B) and add dots for separation.</a:t>
            </a:r>
            <a:endParaRPr/>
          </a:p>
        </p:txBody>
      </p:sp>
      <p:pic>
        <p:nvPicPr>
          <p:cNvPr id="219" name="Picture 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5486400"/>
            <a:ext cx="3071520" cy="91404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