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06487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IN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06FF98-E093-4F56-9450-74B5359208F2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8020C9D-1203-4409-A866-2F68A1457C90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96175F-4093-491A-A7BA-F90F0DC05761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B5DD48-8FF4-40C5-A25C-45ACD2E6E333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0F5350-B913-4EEF-887E-C1AD290DF24F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C5A7C33-BBBA-4F10-BBB1-6E92B25DB909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005F71D-7D63-422D-8665-808E6B63F381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A33749D-5764-4AB0-ACB5-3E439C20962C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1BF457-ACC7-47A9-BEA3-8CDEAE66CBAB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3442C67-C93C-480D-A99D-EE6DD6898C03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52AB214-CB3D-4FBF-8A0B-5E952FDB745A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BC6EE3-E56C-4FCE-903D-65D4C22C20D3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814468-CCE5-4C95-A902-259323137452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7E89EBD-49DC-4413-BA8F-E560D22243A9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D395C2A-8104-4280-BB71-F539490EDAF1}" type="slidenum">
              <a:rPr lang="en-IN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52960" y="371016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655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52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948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948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52960" y="1632600"/>
            <a:ext cx="995832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52960" y="522360"/>
            <a:ext cx="7903440" cy="302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52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52960" y="1632600"/>
            <a:ext cx="995832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655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2960" y="371016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2960" y="371016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55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52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948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948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52960" y="522360"/>
            <a:ext cx="7903440" cy="302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52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55960" y="371016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55960" y="1632600"/>
            <a:ext cx="48596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52960" y="3710160"/>
            <a:ext cx="99583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53320" y="6356520"/>
            <a:ext cx="2581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25/10/17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780360" y="6356520"/>
            <a:ext cx="35035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929720" y="6356520"/>
            <a:ext cx="25815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4A630F-FED8-4D1D-9149-4A7135C04BE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1064600" cy="25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Slides  prepared /compiled by Prof.Chidambara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52960" y="273600"/>
            <a:ext cx="99579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52960" y="1604520"/>
            <a:ext cx="99579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106460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52960" y="522360"/>
            <a:ext cx="7903440" cy="653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27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36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36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36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36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36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36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36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52960" y="6247440"/>
            <a:ext cx="2577600" cy="4730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783960" y="6247440"/>
            <a:ext cx="350712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932960" y="6247440"/>
            <a:ext cx="257760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5F98827C-3FFC-40AE-ACBA-7350F41D37B0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rot="21313200">
            <a:off x="-720" y="2057400"/>
            <a:ext cx="11064600" cy="21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haroni"/>
              </a:rPr>
              <a:t>What is subnetting ?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haroni"/>
              </a:rPr>
              <a:t> </a:t>
            </a:r>
            <a:r>
              <a:rPr lang="en-IN" sz="4400">
                <a:solidFill>
                  <a:srgbClr val="ff0000"/>
                </a:solidFill>
                <a:latin typeface="Aharoni"/>
              </a:rPr>
              <a:t>What are the benefits ?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haroni"/>
              </a:rPr>
              <a:t>How to create subnets ?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52960" y="522360"/>
            <a:ext cx="7903440" cy="65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552960" y="1632600"/>
            <a:ext cx="99583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rot="21075600">
            <a:off x="50040" y="2830680"/>
            <a:ext cx="10789920" cy="143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Calibri"/>
              </a:rPr>
              <a:t>Problem #1 :  How to create 2 subnets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0"/>
            <a:ext cx="1106460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Create two subnets of equal size from the address block 200.20.20.0/24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 </a:t>
            </a:r>
            <a:endParaRPr/>
          </a:p>
        </p:txBody>
      </p:sp>
      <p:graphicFrame>
        <p:nvGraphicFramePr>
          <p:cNvPr id="336" name="Table 2"/>
          <p:cNvGraphicFramePr/>
          <p:nvPr/>
        </p:nvGraphicFramePr>
        <p:xfrm>
          <a:off x="274680" y="609480"/>
          <a:ext cx="10789920" cy="5042520"/>
        </p:xfrm>
        <a:graphic>
          <a:graphicData uri="http://schemas.openxmlformats.org/drawingml/2006/table">
            <a:tbl>
              <a:tblPr/>
              <a:tblGrid>
                <a:gridCol w="2743200"/>
                <a:gridCol w="2133360"/>
                <a:gridCol w="1066680"/>
                <a:gridCol w="4846680"/>
              </a:tblGrid>
              <a:tr h="94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In the main block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Number of bits available  for network portion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>
                          <a:solidFill>
                            <a:srgbClr val="ff0000"/>
                          </a:solidFill>
                          <a:latin typeface="Calibri"/>
                        </a:rPr>
                        <a:t>200.20.20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r>
                        <a:rPr b="1" lang="en-IN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Calibri"/>
                        </a:rPr>
                        <a:t>00000000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7311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Number of bits available  for hosts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8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</a:t>
                      </a:r>
                      <a:r>
                        <a:rPr b="1" lang="en-IN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2400">
                          <a:solidFill>
                            <a:srgbClr val="ff0000"/>
                          </a:solidFill>
                          <a:latin typeface="Calibri"/>
                        </a:rPr>
                        <a:t>00000000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Number of subnets to be created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3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Number of bits to be borrowed from the host bits portion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Log2 2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535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Total number of bits allocated for sub net portion is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24+1 = 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</a:t>
                      </a:r>
                      <a:r>
                        <a:rPr b="1" lang="en-IN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3200" u="sng">
                          <a:solidFill>
                            <a:srgbClr val="003399"/>
                          </a:solidFill>
                          <a:latin typeface="Calibri"/>
                        </a:rPr>
                        <a:t>0</a:t>
                      </a:r>
                      <a:r>
                        <a:rPr b="1" lang="en-IN" sz="2400">
                          <a:solidFill>
                            <a:srgbClr val="ff0000"/>
                          </a:solidFill>
                          <a:latin typeface="Calibri"/>
                        </a:rPr>
                        <a:t>0000000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25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Subnet mask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25 left most bits to be set to 1 , remaining 0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ff0000"/>
                          </a:solidFill>
                          <a:latin typeface="Calibri"/>
                        </a:rPr>
                        <a:t>11111111. 11111111. 11111111. 1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0000000.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255        .          255         .           255    .      128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Table 1"/>
          <p:cNvGraphicFramePr/>
          <p:nvPr/>
        </p:nvGraphicFramePr>
        <p:xfrm>
          <a:off x="1951200" y="304920"/>
          <a:ext cx="6050160" cy="2346480"/>
        </p:xfrm>
        <a:graphic>
          <a:graphicData uri="http://schemas.openxmlformats.org/drawingml/2006/table">
            <a:tbl>
              <a:tblPr/>
              <a:tblGrid>
                <a:gridCol w="1097280"/>
                <a:gridCol w="2971800"/>
                <a:gridCol w="198108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Subnet  No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Subnet ID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200.20.20.0/25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200.20.20.128/25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" name="CustomShape 2"/>
          <p:cNvSpPr/>
          <p:nvPr/>
        </p:nvSpPr>
        <p:spPr>
          <a:xfrm>
            <a:off x="1798560" y="44802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39" name="Line 3"/>
          <p:cNvSpPr/>
          <p:nvPr/>
        </p:nvSpPr>
        <p:spPr>
          <a:xfrm flipH="1">
            <a:off x="2026440" y="493776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40" name="CustomShape 4"/>
          <p:cNvSpPr/>
          <p:nvPr/>
        </p:nvSpPr>
        <p:spPr>
          <a:xfrm>
            <a:off x="2484360" y="44802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41" name="Line 5"/>
          <p:cNvSpPr/>
          <p:nvPr/>
        </p:nvSpPr>
        <p:spPr>
          <a:xfrm flipH="1">
            <a:off x="2712240" y="493776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42" name="CustomShape 6"/>
          <p:cNvSpPr/>
          <p:nvPr/>
        </p:nvSpPr>
        <p:spPr>
          <a:xfrm>
            <a:off x="3170160" y="44802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43" name="Line 7"/>
          <p:cNvSpPr/>
          <p:nvPr/>
        </p:nvSpPr>
        <p:spPr>
          <a:xfrm flipH="1">
            <a:off x="3398040" y="493776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44" name="CustomShape 8"/>
          <p:cNvSpPr/>
          <p:nvPr/>
        </p:nvSpPr>
        <p:spPr>
          <a:xfrm>
            <a:off x="3855960" y="44802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45" name="Line 9"/>
          <p:cNvSpPr/>
          <p:nvPr/>
        </p:nvSpPr>
        <p:spPr>
          <a:xfrm flipH="1">
            <a:off x="4083840" y="493776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46" name="Line 10"/>
          <p:cNvSpPr/>
          <p:nvPr/>
        </p:nvSpPr>
        <p:spPr>
          <a:xfrm>
            <a:off x="1798560" y="524196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47" name="CustomShape 11"/>
          <p:cNvSpPr/>
          <p:nvPr/>
        </p:nvSpPr>
        <p:spPr>
          <a:xfrm>
            <a:off x="7056360" y="44784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348" name="Line 12"/>
          <p:cNvSpPr/>
          <p:nvPr/>
        </p:nvSpPr>
        <p:spPr>
          <a:xfrm flipH="1">
            <a:off x="7284240" y="493632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49" name="CustomShape 13"/>
          <p:cNvSpPr/>
          <p:nvPr/>
        </p:nvSpPr>
        <p:spPr>
          <a:xfrm>
            <a:off x="7742160" y="44784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350" name="Line 14"/>
          <p:cNvSpPr/>
          <p:nvPr/>
        </p:nvSpPr>
        <p:spPr>
          <a:xfrm flipH="1">
            <a:off x="7970040" y="493632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51" name="CustomShape 15"/>
          <p:cNvSpPr/>
          <p:nvPr/>
        </p:nvSpPr>
        <p:spPr>
          <a:xfrm>
            <a:off x="8427960" y="44784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352" name="Line 16"/>
          <p:cNvSpPr/>
          <p:nvPr/>
        </p:nvSpPr>
        <p:spPr>
          <a:xfrm flipH="1">
            <a:off x="8655840" y="493632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53" name="CustomShape 17"/>
          <p:cNvSpPr/>
          <p:nvPr/>
        </p:nvSpPr>
        <p:spPr>
          <a:xfrm>
            <a:off x="9113760" y="447840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354" name="Line 18"/>
          <p:cNvSpPr/>
          <p:nvPr/>
        </p:nvSpPr>
        <p:spPr>
          <a:xfrm flipH="1">
            <a:off x="9341640" y="493632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55" name="Line 19"/>
          <p:cNvSpPr/>
          <p:nvPr/>
        </p:nvSpPr>
        <p:spPr>
          <a:xfrm>
            <a:off x="4313160" y="5241960"/>
            <a:ext cx="4572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56" name="CustomShape 20"/>
          <p:cNvSpPr/>
          <p:nvPr/>
        </p:nvSpPr>
        <p:spPr>
          <a:xfrm>
            <a:off x="1417680" y="409896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57" name="CustomShape 21"/>
          <p:cNvSpPr/>
          <p:nvPr/>
        </p:nvSpPr>
        <p:spPr>
          <a:xfrm>
            <a:off x="6827760" y="409896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58" name="CustomShape 22"/>
          <p:cNvSpPr/>
          <p:nvPr/>
        </p:nvSpPr>
        <p:spPr>
          <a:xfrm>
            <a:off x="3017880" y="593964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PESIT</a:t>
            </a:r>
            <a:endParaRPr/>
          </a:p>
        </p:txBody>
      </p:sp>
      <p:sp>
        <p:nvSpPr>
          <p:cNvPr id="359" name="CustomShape 23"/>
          <p:cNvSpPr/>
          <p:nvPr/>
        </p:nvSpPr>
        <p:spPr>
          <a:xfrm>
            <a:off x="7513560" y="592956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RVCE</a:t>
            </a:r>
            <a:endParaRPr/>
          </a:p>
        </p:txBody>
      </p:sp>
      <p:sp>
        <p:nvSpPr>
          <p:cNvPr id="360" name="CustomShape 24"/>
          <p:cNvSpPr/>
          <p:nvPr/>
        </p:nvSpPr>
        <p:spPr>
          <a:xfrm>
            <a:off x="4770360" y="493884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</a:t>
            </a:r>
            <a:endParaRPr/>
          </a:p>
        </p:txBody>
      </p:sp>
      <p:sp>
        <p:nvSpPr>
          <p:cNvPr id="361" name="Line 25"/>
          <p:cNvSpPr/>
          <p:nvPr/>
        </p:nvSpPr>
        <p:spPr>
          <a:xfrm>
            <a:off x="6827760" y="524340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62" name="CustomShape 26"/>
          <p:cNvSpPr/>
          <p:nvPr/>
        </p:nvSpPr>
        <p:spPr>
          <a:xfrm>
            <a:off x="2179800" y="531972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#1 </a:t>
            </a:r>
            <a:endParaRPr/>
          </a:p>
        </p:txBody>
      </p:sp>
      <p:sp>
        <p:nvSpPr>
          <p:cNvPr id="363" name="CustomShape 27"/>
          <p:cNvSpPr/>
          <p:nvPr/>
        </p:nvSpPr>
        <p:spPr>
          <a:xfrm>
            <a:off x="6934320" y="534456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#2 </a:t>
            </a:r>
            <a:endParaRPr/>
          </a:p>
        </p:txBody>
      </p:sp>
      <p:sp>
        <p:nvSpPr>
          <p:cNvPr id="364" name="CustomShape 28"/>
          <p:cNvSpPr/>
          <p:nvPr/>
        </p:nvSpPr>
        <p:spPr>
          <a:xfrm>
            <a:off x="5075280" y="3885480"/>
            <a:ext cx="1523520" cy="106632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"/>
              </a:rPr>
              <a:t>ISP </a:t>
            </a:r>
            <a:endParaRPr/>
          </a:p>
        </p:txBody>
      </p:sp>
      <p:sp>
        <p:nvSpPr>
          <p:cNvPr id="365" name="CustomShape 29"/>
          <p:cNvSpPr/>
          <p:nvPr/>
        </p:nvSpPr>
        <p:spPr>
          <a:xfrm>
            <a:off x="5989680" y="3047040"/>
            <a:ext cx="29714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200.20.20.0/24</a:t>
            </a:r>
            <a:endParaRPr/>
          </a:p>
        </p:txBody>
      </p:sp>
      <p:sp>
        <p:nvSpPr>
          <p:cNvPr id="366" name="CustomShape 30"/>
          <p:cNvSpPr/>
          <p:nvPr/>
        </p:nvSpPr>
        <p:spPr>
          <a:xfrm>
            <a:off x="1722600" y="6400080"/>
            <a:ext cx="29714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200.20.20.0/25</a:t>
            </a:r>
            <a:endParaRPr/>
          </a:p>
        </p:txBody>
      </p:sp>
      <p:sp>
        <p:nvSpPr>
          <p:cNvPr id="367" name="CustomShape 31"/>
          <p:cNvSpPr/>
          <p:nvPr/>
        </p:nvSpPr>
        <p:spPr>
          <a:xfrm>
            <a:off x="6827760" y="6476040"/>
            <a:ext cx="29714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200.20.20.128/25</a:t>
            </a:r>
            <a:endParaRPr/>
          </a:p>
        </p:txBody>
      </p:sp>
      <p:sp>
        <p:nvSpPr>
          <p:cNvPr id="368" name="CustomShape 32"/>
          <p:cNvSpPr/>
          <p:nvPr/>
        </p:nvSpPr>
        <p:spPr>
          <a:xfrm>
            <a:off x="274680" y="359244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Address block for PESIT</a:t>
            </a:r>
            <a:endParaRPr/>
          </a:p>
        </p:txBody>
      </p:sp>
      <p:sp>
        <p:nvSpPr>
          <p:cNvPr id="369" name="Line 33"/>
          <p:cNvSpPr/>
          <p:nvPr/>
        </p:nvSpPr>
        <p:spPr>
          <a:xfrm flipH="1">
            <a:off x="5835600" y="2819160"/>
            <a:ext cx="1440" cy="106704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0" y="1981080"/>
            <a:ext cx="1242792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0000"/>
                </a:solidFill>
                <a:latin typeface="Calibri"/>
              </a:rPr>
              <a:t>Problem #2 :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0000"/>
                </a:solidFill>
                <a:latin typeface="Calibri"/>
              </a:rPr>
              <a:t> </a:t>
            </a:r>
            <a:r>
              <a:rPr lang="en-IN" sz="4000">
                <a:solidFill>
                  <a:srgbClr val="ff0000"/>
                </a:solidFill>
                <a:latin typeface="Calibri"/>
              </a:rPr>
              <a:t>4 equal sized subnets from 200.20.20.0/24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Table 1"/>
          <p:cNvGraphicFramePr/>
          <p:nvPr/>
        </p:nvGraphicFramePr>
        <p:xfrm>
          <a:off x="274680" y="914400"/>
          <a:ext cx="6050160" cy="4434480"/>
        </p:xfrm>
        <a:graphic>
          <a:graphicData uri="http://schemas.openxmlformats.org/drawingml/2006/table">
            <a:tbl>
              <a:tblPr/>
              <a:tblGrid>
                <a:gridCol w="1097280"/>
                <a:gridCol w="2971800"/>
                <a:gridCol w="198108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Subnet  No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Subnet ID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IN" sz="3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200.20.20.0/26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200.20.20.64/26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200.20.20.128/26</a:t>
                      </a:r>
                      <a:endParaRPr/>
                    </a:p>
                  </a:txBody>
                  <a:tcPr/>
                </a:tc>
              </a:tr>
              <a:tr h="110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 </a:t>
                      </a:r>
                      <a:r>
                        <a:rPr lang="en-IN" sz="3200" u="sng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000000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200.20.20.192/26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2" name="CustomShape 2"/>
          <p:cNvSpPr/>
          <p:nvPr/>
        </p:nvSpPr>
        <p:spPr>
          <a:xfrm>
            <a:off x="8275680" y="1905120"/>
            <a:ext cx="434304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Why</a:t>
            </a:r>
            <a:endParaRPr/>
          </a:p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600">
                <a:solidFill>
                  <a:srgbClr val="000000"/>
                </a:solidFill>
                <a:latin typeface="Calibri"/>
              </a:rPr>
              <a:t>/26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7361280" y="3429000"/>
            <a:ext cx="4343040" cy="22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Why</a:t>
            </a:r>
            <a:endParaRPr/>
          </a:p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Calibri"/>
              </a:rPr>
              <a:t>These subnet IDs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4" name="CustomShape 4"/>
          <p:cNvSpPr/>
          <p:nvPr/>
        </p:nvSpPr>
        <p:spPr>
          <a:xfrm rot="10800000">
            <a:off x="6142320" y="2972160"/>
            <a:ext cx="1371240" cy="114264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375" name="CustomShape 5"/>
          <p:cNvSpPr/>
          <p:nvPr/>
        </p:nvSpPr>
        <p:spPr>
          <a:xfrm>
            <a:off x="7209000" y="457200"/>
            <a:ext cx="342864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ff0000"/>
                </a:solidFill>
                <a:latin typeface="Calibri"/>
              </a:rPr>
              <a:t>Do you understand ???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06640" y="0"/>
            <a:ext cx="1106460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What is subnetting ? 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76480" y="1143000"/>
            <a:ext cx="3687840" cy="20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Clustering a set of hosts in to one entity.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Give an identity for each entity  ( subnet ID for this cluster 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654660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1" name="CustomShape 4"/>
          <p:cNvSpPr/>
          <p:nvPr/>
        </p:nvSpPr>
        <p:spPr>
          <a:xfrm>
            <a:off x="691560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2" name="CustomShape 5"/>
          <p:cNvSpPr/>
          <p:nvPr/>
        </p:nvSpPr>
        <p:spPr>
          <a:xfrm>
            <a:off x="728424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765324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4" name="CustomShape 7"/>
          <p:cNvSpPr/>
          <p:nvPr/>
        </p:nvSpPr>
        <p:spPr>
          <a:xfrm>
            <a:off x="820656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857520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>
            <a:off x="894420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931284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1"/>
          <p:cNvSpPr/>
          <p:nvPr/>
        </p:nvSpPr>
        <p:spPr>
          <a:xfrm>
            <a:off x="968184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2"/>
          <p:cNvSpPr/>
          <p:nvPr/>
        </p:nvSpPr>
        <p:spPr>
          <a:xfrm>
            <a:off x="654660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13"/>
          <p:cNvSpPr/>
          <p:nvPr/>
        </p:nvSpPr>
        <p:spPr>
          <a:xfrm>
            <a:off x="691560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14"/>
          <p:cNvSpPr/>
          <p:nvPr/>
        </p:nvSpPr>
        <p:spPr>
          <a:xfrm>
            <a:off x="728424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2" name="CustomShape 15"/>
          <p:cNvSpPr/>
          <p:nvPr/>
        </p:nvSpPr>
        <p:spPr>
          <a:xfrm>
            <a:off x="765324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3" name="CustomShape 16"/>
          <p:cNvSpPr/>
          <p:nvPr/>
        </p:nvSpPr>
        <p:spPr>
          <a:xfrm>
            <a:off x="820656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4" name="CustomShape 17"/>
          <p:cNvSpPr/>
          <p:nvPr/>
        </p:nvSpPr>
        <p:spPr>
          <a:xfrm>
            <a:off x="857520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5" name="CustomShape 18"/>
          <p:cNvSpPr/>
          <p:nvPr/>
        </p:nvSpPr>
        <p:spPr>
          <a:xfrm>
            <a:off x="894420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6" name="CustomShape 19"/>
          <p:cNvSpPr/>
          <p:nvPr/>
        </p:nvSpPr>
        <p:spPr>
          <a:xfrm>
            <a:off x="931284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7" name="CustomShape 20"/>
          <p:cNvSpPr/>
          <p:nvPr/>
        </p:nvSpPr>
        <p:spPr>
          <a:xfrm>
            <a:off x="9681840" y="2057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8" name="CustomShape 21"/>
          <p:cNvSpPr/>
          <p:nvPr/>
        </p:nvSpPr>
        <p:spPr>
          <a:xfrm>
            <a:off x="654660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9" name="CustomShape 22"/>
          <p:cNvSpPr/>
          <p:nvPr/>
        </p:nvSpPr>
        <p:spPr>
          <a:xfrm>
            <a:off x="691560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0" name="CustomShape 23"/>
          <p:cNvSpPr/>
          <p:nvPr/>
        </p:nvSpPr>
        <p:spPr>
          <a:xfrm>
            <a:off x="728424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1" name="CustomShape 24"/>
          <p:cNvSpPr/>
          <p:nvPr/>
        </p:nvSpPr>
        <p:spPr>
          <a:xfrm>
            <a:off x="765324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2" name="CustomShape 25"/>
          <p:cNvSpPr/>
          <p:nvPr/>
        </p:nvSpPr>
        <p:spPr>
          <a:xfrm>
            <a:off x="820656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3" name="CustomShape 26"/>
          <p:cNvSpPr/>
          <p:nvPr/>
        </p:nvSpPr>
        <p:spPr>
          <a:xfrm>
            <a:off x="857520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4" name="CustomShape 27"/>
          <p:cNvSpPr/>
          <p:nvPr/>
        </p:nvSpPr>
        <p:spPr>
          <a:xfrm>
            <a:off x="894420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5" name="CustomShape 28"/>
          <p:cNvSpPr/>
          <p:nvPr/>
        </p:nvSpPr>
        <p:spPr>
          <a:xfrm>
            <a:off x="931284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6" name="CustomShape 29"/>
          <p:cNvSpPr/>
          <p:nvPr/>
        </p:nvSpPr>
        <p:spPr>
          <a:xfrm>
            <a:off x="9681840" y="2438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7" name="CustomShape 30"/>
          <p:cNvSpPr/>
          <p:nvPr/>
        </p:nvSpPr>
        <p:spPr>
          <a:xfrm>
            <a:off x="654660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8" name="CustomShape 31"/>
          <p:cNvSpPr/>
          <p:nvPr/>
        </p:nvSpPr>
        <p:spPr>
          <a:xfrm>
            <a:off x="691560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9" name="CustomShape 32"/>
          <p:cNvSpPr/>
          <p:nvPr/>
        </p:nvSpPr>
        <p:spPr>
          <a:xfrm>
            <a:off x="728424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0" name="CustomShape 33"/>
          <p:cNvSpPr/>
          <p:nvPr/>
        </p:nvSpPr>
        <p:spPr>
          <a:xfrm>
            <a:off x="765324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1" name="CustomShape 34"/>
          <p:cNvSpPr/>
          <p:nvPr/>
        </p:nvSpPr>
        <p:spPr>
          <a:xfrm>
            <a:off x="820656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2" name="CustomShape 35"/>
          <p:cNvSpPr/>
          <p:nvPr/>
        </p:nvSpPr>
        <p:spPr>
          <a:xfrm>
            <a:off x="857520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3" name="CustomShape 36"/>
          <p:cNvSpPr/>
          <p:nvPr/>
        </p:nvSpPr>
        <p:spPr>
          <a:xfrm>
            <a:off x="894420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4" name="CustomShape 37"/>
          <p:cNvSpPr/>
          <p:nvPr/>
        </p:nvSpPr>
        <p:spPr>
          <a:xfrm>
            <a:off x="931284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5" name="CustomShape 38"/>
          <p:cNvSpPr/>
          <p:nvPr/>
        </p:nvSpPr>
        <p:spPr>
          <a:xfrm>
            <a:off x="9681840" y="2819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6" name="CustomShape 39"/>
          <p:cNvSpPr/>
          <p:nvPr/>
        </p:nvSpPr>
        <p:spPr>
          <a:xfrm>
            <a:off x="654660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7" name="CustomShape 40"/>
          <p:cNvSpPr/>
          <p:nvPr/>
        </p:nvSpPr>
        <p:spPr>
          <a:xfrm>
            <a:off x="691560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8" name="CustomShape 41"/>
          <p:cNvSpPr/>
          <p:nvPr/>
        </p:nvSpPr>
        <p:spPr>
          <a:xfrm>
            <a:off x="728424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CustomShape 42"/>
          <p:cNvSpPr/>
          <p:nvPr/>
        </p:nvSpPr>
        <p:spPr>
          <a:xfrm>
            <a:off x="765324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43"/>
          <p:cNvSpPr/>
          <p:nvPr/>
        </p:nvSpPr>
        <p:spPr>
          <a:xfrm>
            <a:off x="820656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1" name="CustomShape 44"/>
          <p:cNvSpPr/>
          <p:nvPr/>
        </p:nvSpPr>
        <p:spPr>
          <a:xfrm>
            <a:off x="857520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2" name="CustomShape 45"/>
          <p:cNvSpPr/>
          <p:nvPr/>
        </p:nvSpPr>
        <p:spPr>
          <a:xfrm>
            <a:off x="894420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3" name="CustomShape 46"/>
          <p:cNvSpPr/>
          <p:nvPr/>
        </p:nvSpPr>
        <p:spPr>
          <a:xfrm>
            <a:off x="931284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4" name="CustomShape 47"/>
          <p:cNvSpPr/>
          <p:nvPr/>
        </p:nvSpPr>
        <p:spPr>
          <a:xfrm>
            <a:off x="968184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5" name="CustomShape 48"/>
          <p:cNvSpPr/>
          <p:nvPr/>
        </p:nvSpPr>
        <p:spPr>
          <a:xfrm>
            <a:off x="654660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6" name="CustomShape 49"/>
          <p:cNvSpPr/>
          <p:nvPr/>
        </p:nvSpPr>
        <p:spPr>
          <a:xfrm>
            <a:off x="691560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7" name="CustomShape 50"/>
          <p:cNvSpPr/>
          <p:nvPr/>
        </p:nvSpPr>
        <p:spPr>
          <a:xfrm>
            <a:off x="728424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8" name="CustomShape 51"/>
          <p:cNvSpPr/>
          <p:nvPr/>
        </p:nvSpPr>
        <p:spPr>
          <a:xfrm>
            <a:off x="765324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39" name="CustomShape 52"/>
          <p:cNvSpPr/>
          <p:nvPr/>
        </p:nvSpPr>
        <p:spPr>
          <a:xfrm>
            <a:off x="820656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0" name="CustomShape 53"/>
          <p:cNvSpPr/>
          <p:nvPr/>
        </p:nvSpPr>
        <p:spPr>
          <a:xfrm>
            <a:off x="857520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1" name="CustomShape 54"/>
          <p:cNvSpPr/>
          <p:nvPr/>
        </p:nvSpPr>
        <p:spPr>
          <a:xfrm>
            <a:off x="894420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2" name="CustomShape 55"/>
          <p:cNvSpPr/>
          <p:nvPr/>
        </p:nvSpPr>
        <p:spPr>
          <a:xfrm>
            <a:off x="931284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3" name="CustomShape 56"/>
          <p:cNvSpPr/>
          <p:nvPr/>
        </p:nvSpPr>
        <p:spPr>
          <a:xfrm>
            <a:off x="9681840" y="35812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4" name="CustomShape 57"/>
          <p:cNvSpPr/>
          <p:nvPr/>
        </p:nvSpPr>
        <p:spPr>
          <a:xfrm>
            <a:off x="6270120" y="1295280"/>
            <a:ext cx="1751400" cy="297144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45" name="CustomShape 58"/>
          <p:cNvSpPr/>
          <p:nvPr/>
        </p:nvSpPr>
        <p:spPr>
          <a:xfrm>
            <a:off x="8114400" y="1295280"/>
            <a:ext cx="2120400" cy="297144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46" name="CustomShape 59"/>
          <p:cNvSpPr/>
          <p:nvPr/>
        </p:nvSpPr>
        <p:spPr>
          <a:xfrm>
            <a:off x="7653240" y="609480"/>
            <a:ext cx="1659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</a:t>
            </a:r>
            <a:endParaRPr/>
          </a:p>
        </p:txBody>
      </p:sp>
      <p:sp>
        <p:nvSpPr>
          <p:cNvPr id="147" name="Line 60"/>
          <p:cNvSpPr/>
          <p:nvPr/>
        </p:nvSpPr>
        <p:spPr>
          <a:xfrm flipH="1">
            <a:off x="7284240" y="990360"/>
            <a:ext cx="461160" cy="30492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</p:sp>
      <p:sp>
        <p:nvSpPr>
          <p:cNvPr id="148" name="Line 61"/>
          <p:cNvSpPr/>
          <p:nvPr/>
        </p:nvSpPr>
        <p:spPr>
          <a:xfrm>
            <a:off x="9220680" y="990360"/>
            <a:ext cx="92160" cy="30492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</p:sp>
      <p:sp>
        <p:nvSpPr>
          <p:cNvPr id="149" name="CustomShape 62"/>
          <p:cNvSpPr/>
          <p:nvPr/>
        </p:nvSpPr>
        <p:spPr>
          <a:xfrm>
            <a:off x="5532480" y="1219320"/>
            <a:ext cx="18439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Subnet #1 </a:t>
            </a:r>
            <a:endParaRPr/>
          </a:p>
        </p:txBody>
      </p:sp>
      <p:sp>
        <p:nvSpPr>
          <p:cNvPr id="150" name="CustomShape 63"/>
          <p:cNvSpPr/>
          <p:nvPr/>
        </p:nvSpPr>
        <p:spPr>
          <a:xfrm>
            <a:off x="9681840" y="1295280"/>
            <a:ext cx="18439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Subnet #2 </a:t>
            </a:r>
            <a:endParaRPr/>
          </a:p>
        </p:txBody>
      </p:sp>
      <p:sp>
        <p:nvSpPr>
          <p:cNvPr id="151" name="CustomShape 64"/>
          <p:cNvSpPr/>
          <p:nvPr/>
        </p:nvSpPr>
        <p:spPr>
          <a:xfrm>
            <a:off x="369000" y="2971800"/>
            <a:ext cx="50709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Giving a hierarchical structure to the internet comprising millions of computers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28800"/>
            <a:ext cx="1106460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Benefit #1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333399"/>
                </a:solidFill>
                <a:latin typeface="Calibri"/>
              </a:rPr>
              <a:t>Creates a hierarchy ( instead of flat addressing )  for the global internet address 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333399"/>
                </a:solidFill>
                <a:latin typeface="Calibri"/>
              </a:rPr>
              <a:t>which has many advantages  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227400" y="838080"/>
            <a:ext cx="368640" cy="304560"/>
          </a:xfrm>
          <a:prstGeom prst="ellipse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5480" y="-89640"/>
            <a:ext cx="11064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Benefit #1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333399"/>
                </a:solidFill>
                <a:latin typeface="Calibri"/>
              </a:rPr>
              <a:t>Forwarding table in every router can be small; saves space and time for searching   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653240" y="106668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1</a:t>
            </a:r>
            <a:endParaRPr/>
          </a:p>
        </p:txBody>
      </p:sp>
      <p:sp>
        <p:nvSpPr>
          <p:cNvPr id="156" name="Line 3"/>
          <p:cNvSpPr/>
          <p:nvPr/>
        </p:nvSpPr>
        <p:spPr>
          <a:xfrm flipH="1">
            <a:off x="4149000" y="1447560"/>
            <a:ext cx="3596400" cy="76320"/>
          </a:xfrm>
          <a:prstGeom prst="line">
            <a:avLst/>
          </a:prstGeom>
          <a:ln w="57240">
            <a:solidFill>
              <a:srgbClr val="002060"/>
            </a:solidFill>
            <a:custDash>
              <a:ds d="477000" sp="159000"/>
            </a:custDash>
            <a:round/>
          </a:ln>
        </p:spPr>
      </p:sp>
      <p:sp>
        <p:nvSpPr>
          <p:cNvPr id="157" name="Line 4"/>
          <p:cNvSpPr/>
          <p:nvPr/>
        </p:nvSpPr>
        <p:spPr>
          <a:xfrm flipH="1">
            <a:off x="9220680" y="1448280"/>
            <a:ext cx="720" cy="213300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</p:sp>
      <p:sp>
        <p:nvSpPr>
          <p:cNvPr id="158" name="CustomShape 5"/>
          <p:cNvSpPr/>
          <p:nvPr/>
        </p:nvSpPr>
        <p:spPr>
          <a:xfrm>
            <a:off x="2305080" y="121932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N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9774000" y="16765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0" name="Line 7"/>
          <p:cNvSpPr/>
          <p:nvPr/>
        </p:nvSpPr>
        <p:spPr>
          <a:xfrm flipV="1">
            <a:off x="9220680" y="179064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1" name="CustomShape 8"/>
          <p:cNvSpPr/>
          <p:nvPr/>
        </p:nvSpPr>
        <p:spPr>
          <a:xfrm>
            <a:off x="9774000" y="19810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2" name="Line 9"/>
          <p:cNvSpPr/>
          <p:nvPr/>
        </p:nvSpPr>
        <p:spPr>
          <a:xfrm flipV="1">
            <a:off x="9220680" y="209520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3" name="CustomShape 10"/>
          <p:cNvSpPr/>
          <p:nvPr/>
        </p:nvSpPr>
        <p:spPr>
          <a:xfrm>
            <a:off x="9774000" y="22860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4" name="Line 11"/>
          <p:cNvSpPr/>
          <p:nvPr/>
        </p:nvSpPr>
        <p:spPr>
          <a:xfrm flipV="1">
            <a:off x="9220680" y="240012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5" name="CustomShape 12"/>
          <p:cNvSpPr/>
          <p:nvPr/>
        </p:nvSpPr>
        <p:spPr>
          <a:xfrm>
            <a:off x="9774000" y="259092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6" name="Line 13"/>
          <p:cNvSpPr/>
          <p:nvPr/>
        </p:nvSpPr>
        <p:spPr>
          <a:xfrm flipV="1">
            <a:off x="9220680" y="270504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7" name="CustomShape 14"/>
          <p:cNvSpPr/>
          <p:nvPr/>
        </p:nvSpPr>
        <p:spPr>
          <a:xfrm>
            <a:off x="9774000" y="289548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8" name="Line 15"/>
          <p:cNvSpPr/>
          <p:nvPr/>
        </p:nvSpPr>
        <p:spPr>
          <a:xfrm flipV="1">
            <a:off x="9220680" y="300960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9" name="CustomShape 16"/>
          <p:cNvSpPr/>
          <p:nvPr/>
        </p:nvSpPr>
        <p:spPr>
          <a:xfrm>
            <a:off x="9774000" y="3200400"/>
            <a:ext cx="183960" cy="22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0" name="Line 17"/>
          <p:cNvSpPr/>
          <p:nvPr/>
        </p:nvSpPr>
        <p:spPr>
          <a:xfrm flipV="1">
            <a:off x="9220680" y="3314520"/>
            <a:ext cx="55296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1" name="CustomShape 18"/>
          <p:cNvSpPr/>
          <p:nvPr/>
        </p:nvSpPr>
        <p:spPr>
          <a:xfrm>
            <a:off x="9958320" y="160020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9958320" y="187128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73" name="CustomShape 20"/>
          <p:cNvSpPr/>
          <p:nvPr/>
        </p:nvSpPr>
        <p:spPr>
          <a:xfrm>
            <a:off x="9958320" y="225216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74" name="CustomShape 21"/>
          <p:cNvSpPr/>
          <p:nvPr/>
        </p:nvSpPr>
        <p:spPr>
          <a:xfrm>
            <a:off x="9958320" y="255708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75" name="CustomShape 22"/>
          <p:cNvSpPr/>
          <p:nvPr/>
        </p:nvSpPr>
        <p:spPr>
          <a:xfrm>
            <a:off x="9958320" y="281952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176" name="CustomShape 23"/>
          <p:cNvSpPr/>
          <p:nvPr/>
        </p:nvSpPr>
        <p:spPr>
          <a:xfrm>
            <a:off x="9958320" y="3166560"/>
            <a:ext cx="460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77" name="CustomShape 24"/>
          <p:cNvSpPr/>
          <p:nvPr/>
        </p:nvSpPr>
        <p:spPr>
          <a:xfrm>
            <a:off x="9405000" y="1447920"/>
            <a:ext cx="2120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Subnet #1</a:t>
            </a:r>
            <a:endParaRPr/>
          </a:p>
        </p:txBody>
      </p:sp>
      <p:sp>
        <p:nvSpPr>
          <p:cNvPr id="178" name="Line 25"/>
          <p:cNvSpPr/>
          <p:nvPr/>
        </p:nvSpPr>
        <p:spPr>
          <a:xfrm>
            <a:off x="1198440" y="1447560"/>
            <a:ext cx="1106640" cy="381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79" name="Line 26"/>
          <p:cNvSpPr/>
          <p:nvPr/>
        </p:nvSpPr>
        <p:spPr>
          <a:xfrm flipH="1">
            <a:off x="3319200" y="914400"/>
            <a:ext cx="1106640" cy="3045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80" name="Line 27"/>
          <p:cNvSpPr/>
          <p:nvPr/>
        </p:nvSpPr>
        <p:spPr>
          <a:xfrm flipH="1" flipV="1">
            <a:off x="3780360" y="1752480"/>
            <a:ext cx="1290960" cy="762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graphicFrame>
        <p:nvGraphicFramePr>
          <p:cNvPr id="181" name="Table 28"/>
          <p:cNvGraphicFramePr/>
          <p:nvPr/>
        </p:nvGraphicFramePr>
        <p:xfrm>
          <a:off x="553320" y="3124080"/>
          <a:ext cx="2950200" cy="2397240"/>
        </p:xfrm>
        <a:graphic>
          <a:graphicData uri="http://schemas.openxmlformats.org/drawingml/2006/table">
            <a:tbl>
              <a:tblPr/>
              <a:tblGrid>
                <a:gridCol w="708120"/>
                <a:gridCol w="1334520"/>
                <a:gridCol w="907560"/>
              </a:tblGrid>
              <a:tr h="457560">
                <a:tc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IP  add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i/f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164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164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164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29"/>
          <p:cNvSpPr/>
          <p:nvPr/>
        </p:nvSpPr>
        <p:spPr>
          <a:xfrm>
            <a:off x="4333680" y="1143000"/>
            <a:ext cx="368640" cy="304560"/>
          </a:xfrm>
          <a:prstGeom prst="ellipse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3" name="CustomShape 30"/>
          <p:cNvSpPr/>
          <p:nvPr/>
        </p:nvSpPr>
        <p:spPr>
          <a:xfrm>
            <a:off x="4057200" y="1676520"/>
            <a:ext cx="368640" cy="304560"/>
          </a:xfrm>
          <a:prstGeom prst="ellipse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84" name="CustomShape 31"/>
          <p:cNvSpPr/>
          <p:nvPr/>
        </p:nvSpPr>
        <p:spPr>
          <a:xfrm>
            <a:off x="3227400" y="838080"/>
            <a:ext cx="368640" cy="304560"/>
          </a:xfrm>
          <a:prstGeom prst="ellipse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85" name="CustomShape 32"/>
          <p:cNvSpPr/>
          <p:nvPr/>
        </p:nvSpPr>
        <p:spPr>
          <a:xfrm>
            <a:off x="369000" y="2209680"/>
            <a:ext cx="30423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Forwarding table of Router N if there is no concept of sub netting </a:t>
            </a:r>
            <a:endParaRPr/>
          </a:p>
        </p:txBody>
      </p:sp>
      <p:graphicFrame>
        <p:nvGraphicFramePr>
          <p:cNvPr id="186" name="Table 33"/>
          <p:cNvGraphicFramePr/>
          <p:nvPr/>
        </p:nvGraphicFramePr>
        <p:xfrm>
          <a:off x="4241520" y="3276720"/>
          <a:ext cx="3780000" cy="370440"/>
        </p:xfrm>
        <a:graphic>
          <a:graphicData uri="http://schemas.openxmlformats.org/drawingml/2006/table">
            <a:tbl>
              <a:tblPr/>
              <a:tblGrid>
                <a:gridCol w="460800"/>
                <a:gridCol w="2212920"/>
                <a:gridCol w="1106280"/>
              </a:tblGrid>
              <a:tr h="370440"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Subnet #1</a:t>
                      </a:r>
                      <a:endParaRPr/>
                    </a:p>
                  </a:txBody>
                  <a:tcPr/>
                </a:tc>
                <a:tc>
                  <a:txBody>
                    <a:bodyPr lIns="110520" rIns="1105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7" name="CustomShape 34"/>
          <p:cNvSpPr/>
          <p:nvPr/>
        </p:nvSpPr>
        <p:spPr>
          <a:xfrm>
            <a:off x="4057200" y="2362320"/>
            <a:ext cx="4517640" cy="94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</a:rPr>
              <a:t>Forwarding table of Router N when  sub netting  is used 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/>
              </a:rPr>
              <a:t>Router need not store addresses of all the hosts..</a:t>
            </a:r>
            <a:endParaRPr/>
          </a:p>
        </p:txBody>
      </p:sp>
      <p:sp>
        <p:nvSpPr>
          <p:cNvPr id="188" name="CustomShape 35"/>
          <p:cNvSpPr/>
          <p:nvPr/>
        </p:nvSpPr>
        <p:spPr>
          <a:xfrm>
            <a:off x="0" y="5486400"/>
            <a:ext cx="6085440" cy="118764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ffffff"/>
                </a:solidFill>
                <a:latin typeface="Calibri"/>
              </a:rPr>
              <a:t>6 rows in the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ffffff"/>
                </a:solidFill>
                <a:latin typeface="Calibri"/>
              </a:rPr>
              <a:t>If a packet arrives at the router , with  the  destination address as A or Bor ,…F , in order to forward , all 6 entries have to be searched  in table </a:t>
            </a:r>
            <a:endParaRPr/>
          </a:p>
        </p:txBody>
      </p:sp>
      <p:sp>
        <p:nvSpPr>
          <p:cNvPr id="189" name="CustomShape 36"/>
          <p:cNvSpPr/>
          <p:nvPr/>
        </p:nvSpPr>
        <p:spPr>
          <a:xfrm>
            <a:off x="4518000" y="3809880"/>
            <a:ext cx="6085440" cy="146196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ffffff"/>
                </a:solidFill>
                <a:latin typeface="Calibri"/>
              </a:rPr>
              <a:t>Only one row is enough storing the subnet 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r>
              <a:rPr lang="en-IN">
                <a:solidFill>
                  <a:srgbClr val="ffffff"/>
                </a:solidFill>
                <a:latin typeface="Calibri"/>
              </a:rPr>
              <a:t>If a packet arrives at the router with the address as A or B …F, router forwards  it to  Router #1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ffffff"/>
                </a:solidFill>
                <a:latin typeface="Calibri"/>
              </a:rPr>
              <a:t>Router #1 takes care of forwarding to the respective host in subnet #1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1828800"/>
            <a:ext cx="110646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Benefit #2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333399"/>
                </a:solidFill>
                <a:latin typeface="Calibri"/>
              </a:rPr>
              <a:t>Segmentation ( segregation ) of IP traffic 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227400" y="838080"/>
            <a:ext cx="368640" cy="304560"/>
          </a:xfrm>
          <a:prstGeom prst="ellipse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6200" y="0"/>
            <a:ext cx="1106460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Traffic is segregated-Improvement in the over all performance  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26370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4" name="Line 3"/>
          <p:cNvSpPr/>
          <p:nvPr/>
        </p:nvSpPr>
        <p:spPr>
          <a:xfrm flipH="1">
            <a:off x="28645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95" name="CustomShape 4"/>
          <p:cNvSpPr/>
          <p:nvPr/>
        </p:nvSpPr>
        <p:spPr>
          <a:xfrm>
            <a:off x="33228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6" name="Line 5"/>
          <p:cNvSpPr/>
          <p:nvPr/>
        </p:nvSpPr>
        <p:spPr>
          <a:xfrm flipH="1">
            <a:off x="35503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97" name="CustomShape 6"/>
          <p:cNvSpPr/>
          <p:nvPr/>
        </p:nvSpPr>
        <p:spPr>
          <a:xfrm>
            <a:off x="40086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8" name="Line 7"/>
          <p:cNvSpPr/>
          <p:nvPr/>
        </p:nvSpPr>
        <p:spPr>
          <a:xfrm flipH="1">
            <a:off x="42361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199" name="CustomShape 8"/>
          <p:cNvSpPr/>
          <p:nvPr/>
        </p:nvSpPr>
        <p:spPr>
          <a:xfrm>
            <a:off x="46944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00" name="Line 9"/>
          <p:cNvSpPr/>
          <p:nvPr/>
        </p:nvSpPr>
        <p:spPr>
          <a:xfrm flipH="1">
            <a:off x="49219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01" name="Line 10"/>
          <p:cNvSpPr/>
          <p:nvPr/>
        </p:nvSpPr>
        <p:spPr>
          <a:xfrm>
            <a:off x="2636640" y="236052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02" name="CustomShape 11"/>
          <p:cNvSpPr/>
          <p:nvPr/>
        </p:nvSpPr>
        <p:spPr>
          <a:xfrm>
            <a:off x="591336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03" name="Line 12"/>
          <p:cNvSpPr/>
          <p:nvPr/>
        </p:nvSpPr>
        <p:spPr>
          <a:xfrm flipH="1">
            <a:off x="614124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04" name="CustomShape 13"/>
          <p:cNvSpPr/>
          <p:nvPr/>
        </p:nvSpPr>
        <p:spPr>
          <a:xfrm>
            <a:off x="659916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05" name="Line 14"/>
          <p:cNvSpPr/>
          <p:nvPr/>
        </p:nvSpPr>
        <p:spPr>
          <a:xfrm flipH="1">
            <a:off x="682704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06" name="CustomShape 15"/>
          <p:cNvSpPr/>
          <p:nvPr/>
        </p:nvSpPr>
        <p:spPr>
          <a:xfrm>
            <a:off x="728496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07" name="Line 16"/>
          <p:cNvSpPr/>
          <p:nvPr/>
        </p:nvSpPr>
        <p:spPr>
          <a:xfrm flipH="1">
            <a:off x="751284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08" name="CustomShape 17"/>
          <p:cNvSpPr/>
          <p:nvPr/>
        </p:nvSpPr>
        <p:spPr>
          <a:xfrm>
            <a:off x="797076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09" name="Line 18"/>
          <p:cNvSpPr/>
          <p:nvPr/>
        </p:nvSpPr>
        <p:spPr>
          <a:xfrm flipH="1">
            <a:off x="819864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10" name="Line 19"/>
          <p:cNvSpPr/>
          <p:nvPr/>
        </p:nvSpPr>
        <p:spPr>
          <a:xfrm>
            <a:off x="5151240" y="2360520"/>
            <a:ext cx="327672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11" name="CustomShape 20"/>
          <p:cNvSpPr/>
          <p:nvPr/>
        </p:nvSpPr>
        <p:spPr>
          <a:xfrm>
            <a:off x="2332080" y="121788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12" name="CustomShape 21"/>
          <p:cNvSpPr/>
          <p:nvPr/>
        </p:nvSpPr>
        <p:spPr>
          <a:xfrm>
            <a:off x="5684760" y="121788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13" name="CustomShape 22"/>
          <p:cNvSpPr/>
          <p:nvPr/>
        </p:nvSpPr>
        <p:spPr>
          <a:xfrm>
            <a:off x="3398760" y="3058200"/>
            <a:ext cx="1142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CSE </a:t>
            </a:r>
            <a:endParaRPr/>
          </a:p>
        </p:txBody>
      </p:sp>
      <p:sp>
        <p:nvSpPr>
          <p:cNvPr id="214" name="CustomShape 23"/>
          <p:cNvSpPr/>
          <p:nvPr/>
        </p:nvSpPr>
        <p:spPr>
          <a:xfrm>
            <a:off x="6370560" y="3046680"/>
            <a:ext cx="1142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ECE</a:t>
            </a:r>
            <a:endParaRPr/>
          </a:p>
        </p:txBody>
      </p:sp>
      <p:sp>
        <p:nvSpPr>
          <p:cNvPr id="215" name="CustomShape 24"/>
          <p:cNvSpPr/>
          <p:nvPr/>
        </p:nvSpPr>
        <p:spPr>
          <a:xfrm>
            <a:off x="1798560" y="848520"/>
            <a:ext cx="8915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Network of users of 2 different departments when they are not sub-netted </a:t>
            </a:r>
            <a:endParaRPr/>
          </a:p>
        </p:txBody>
      </p:sp>
      <p:sp>
        <p:nvSpPr>
          <p:cNvPr id="216" name="CustomShape 25"/>
          <p:cNvSpPr/>
          <p:nvPr/>
        </p:nvSpPr>
        <p:spPr>
          <a:xfrm>
            <a:off x="655560" y="3657600"/>
            <a:ext cx="1040904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Assume Host 1 is required to send a packet to Host 4 in the CSE  department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A packet is created by Host 1 with the destination address as 4 and sent on the network.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This packet travels to both in CSE and ECE department. Unnecessary traffic in ECE department.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Similarly there are many broadcast traffic with in the department like ( DHCP, ARP ) . This is  unnecessarily broadcast on the other department.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This reduces the over all performance of the network. 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17" name="CustomShape 26"/>
          <p:cNvSpPr/>
          <p:nvPr/>
        </p:nvSpPr>
        <p:spPr>
          <a:xfrm>
            <a:off x="2560680" y="24382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18" name="CustomShape 27"/>
          <p:cNvSpPr/>
          <p:nvPr/>
        </p:nvSpPr>
        <p:spPr>
          <a:xfrm>
            <a:off x="3322800" y="24382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19" name="CustomShape 28"/>
          <p:cNvSpPr/>
          <p:nvPr/>
        </p:nvSpPr>
        <p:spPr>
          <a:xfrm>
            <a:off x="2941560" y="2666880"/>
            <a:ext cx="837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Packet </a:t>
            </a:r>
            <a:endParaRPr/>
          </a:p>
        </p:txBody>
      </p:sp>
      <p:sp>
        <p:nvSpPr>
          <p:cNvPr id="220" name="CustomShape 29"/>
          <p:cNvSpPr/>
          <p:nvPr/>
        </p:nvSpPr>
        <p:spPr>
          <a:xfrm>
            <a:off x="4313160" y="2590920"/>
            <a:ext cx="761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21" name="CustomShape 30"/>
          <p:cNvSpPr/>
          <p:nvPr/>
        </p:nvSpPr>
        <p:spPr>
          <a:xfrm>
            <a:off x="6066000" y="24382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22" name="CustomShape 31"/>
          <p:cNvSpPr/>
          <p:nvPr/>
        </p:nvSpPr>
        <p:spPr>
          <a:xfrm>
            <a:off x="6827760" y="24382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23" name="CustomShape 32"/>
          <p:cNvSpPr/>
          <p:nvPr/>
        </p:nvSpPr>
        <p:spPr>
          <a:xfrm>
            <a:off x="6446880" y="2666880"/>
            <a:ext cx="837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Packet </a:t>
            </a:r>
            <a:endParaRPr/>
          </a:p>
        </p:txBody>
      </p:sp>
      <p:sp>
        <p:nvSpPr>
          <p:cNvPr id="224" name="CustomShape 33"/>
          <p:cNvSpPr/>
          <p:nvPr/>
        </p:nvSpPr>
        <p:spPr>
          <a:xfrm>
            <a:off x="7818480" y="2590920"/>
            <a:ext cx="761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6200" y="0"/>
            <a:ext cx="1106460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Traffic is segregated-Improvement in the over all performance   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26370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27" name="Line 3"/>
          <p:cNvSpPr/>
          <p:nvPr/>
        </p:nvSpPr>
        <p:spPr>
          <a:xfrm flipH="1">
            <a:off x="28645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28" name="CustomShape 4"/>
          <p:cNvSpPr/>
          <p:nvPr/>
        </p:nvSpPr>
        <p:spPr>
          <a:xfrm>
            <a:off x="33228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9" name="Line 5"/>
          <p:cNvSpPr/>
          <p:nvPr/>
        </p:nvSpPr>
        <p:spPr>
          <a:xfrm flipH="1">
            <a:off x="35503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30" name="CustomShape 6"/>
          <p:cNvSpPr/>
          <p:nvPr/>
        </p:nvSpPr>
        <p:spPr>
          <a:xfrm>
            <a:off x="40086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31" name="Line 7"/>
          <p:cNvSpPr/>
          <p:nvPr/>
        </p:nvSpPr>
        <p:spPr>
          <a:xfrm flipH="1">
            <a:off x="42361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32" name="CustomShape 8"/>
          <p:cNvSpPr/>
          <p:nvPr/>
        </p:nvSpPr>
        <p:spPr>
          <a:xfrm>
            <a:off x="4694400" y="15987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3" name="Line 9"/>
          <p:cNvSpPr/>
          <p:nvPr/>
        </p:nvSpPr>
        <p:spPr>
          <a:xfrm flipH="1">
            <a:off x="4921920" y="2056680"/>
            <a:ext cx="1440" cy="30456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34" name="Line 10"/>
          <p:cNvSpPr/>
          <p:nvPr/>
        </p:nvSpPr>
        <p:spPr>
          <a:xfrm>
            <a:off x="2636640" y="236052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35" name="CustomShape 11"/>
          <p:cNvSpPr/>
          <p:nvPr/>
        </p:nvSpPr>
        <p:spPr>
          <a:xfrm>
            <a:off x="789480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36" name="Line 12"/>
          <p:cNvSpPr/>
          <p:nvPr/>
        </p:nvSpPr>
        <p:spPr>
          <a:xfrm flipH="1">
            <a:off x="812232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37" name="CustomShape 13"/>
          <p:cNvSpPr/>
          <p:nvPr/>
        </p:nvSpPr>
        <p:spPr>
          <a:xfrm>
            <a:off x="858060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38" name="Line 14"/>
          <p:cNvSpPr/>
          <p:nvPr/>
        </p:nvSpPr>
        <p:spPr>
          <a:xfrm flipH="1">
            <a:off x="880812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39" name="CustomShape 15"/>
          <p:cNvSpPr/>
          <p:nvPr/>
        </p:nvSpPr>
        <p:spPr>
          <a:xfrm>
            <a:off x="926640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40" name="Line 16"/>
          <p:cNvSpPr/>
          <p:nvPr/>
        </p:nvSpPr>
        <p:spPr>
          <a:xfrm flipH="1">
            <a:off x="949392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41" name="CustomShape 17"/>
          <p:cNvSpPr/>
          <p:nvPr/>
        </p:nvSpPr>
        <p:spPr>
          <a:xfrm>
            <a:off x="9952200" y="159696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42" name="Line 18"/>
          <p:cNvSpPr/>
          <p:nvPr/>
        </p:nvSpPr>
        <p:spPr>
          <a:xfrm flipH="1">
            <a:off x="10179720" y="2054880"/>
            <a:ext cx="144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43" name="Line 19"/>
          <p:cNvSpPr/>
          <p:nvPr/>
        </p:nvSpPr>
        <p:spPr>
          <a:xfrm>
            <a:off x="5151240" y="2360520"/>
            <a:ext cx="4572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44" name="CustomShape 20"/>
          <p:cNvSpPr/>
          <p:nvPr/>
        </p:nvSpPr>
        <p:spPr>
          <a:xfrm>
            <a:off x="2332080" y="121788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45" name="CustomShape 21"/>
          <p:cNvSpPr/>
          <p:nvPr/>
        </p:nvSpPr>
        <p:spPr>
          <a:xfrm>
            <a:off x="7666200" y="121788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46" name="CustomShape 22"/>
          <p:cNvSpPr/>
          <p:nvPr/>
        </p:nvSpPr>
        <p:spPr>
          <a:xfrm>
            <a:off x="3398760" y="3058200"/>
            <a:ext cx="1142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CSE </a:t>
            </a:r>
            <a:endParaRPr/>
          </a:p>
        </p:txBody>
      </p:sp>
      <p:sp>
        <p:nvSpPr>
          <p:cNvPr id="247" name="CustomShape 23"/>
          <p:cNvSpPr/>
          <p:nvPr/>
        </p:nvSpPr>
        <p:spPr>
          <a:xfrm>
            <a:off x="8352000" y="3048120"/>
            <a:ext cx="1142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ECE</a:t>
            </a:r>
            <a:endParaRPr/>
          </a:p>
        </p:txBody>
      </p:sp>
      <p:sp>
        <p:nvSpPr>
          <p:cNvPr id="248" name="CustomShape 24"/>
          <p:cNvSpPr/>
          <p:nvPr/>
        </p:nvSpPr>
        <p:spPr>
          <a:xfrm>
            <a:off x="1798560" y="848520"/>
            <a:ext cx="8915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Network of users of 2 different departments when they are sub-netted </a:t>
            </a:r>
            <a:endParaRPr/>
          </a:p>
        </p:txBody>
      </p:sp>
      <p:sp>
        <p:nvSpPr>
          <p:cNvPr id="249" name="CustomShape 25"/>
          <p:cNvSpPr/>
          <p:nvPr/>
        </p:nvSpPr>
        <p:spPr>
          <a:xfrm>
            <a:off x="655560" y="3657600"/>
            <a:ext cx="104090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Now router does not pass the packets from one department to other, unless it is intended for.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CustomShape 26"/>
          <p:cNvSpPr/>
          <p:nvPr/>
        </p:nvSpPr>
        <p:spPr>
          <a:xfrm>
            <a:off x="5608800" y="205740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</a:t>
            </a:r>
            <a:endParaRPr/>
          </a:p>
        </p:txBody>
      </p:sp>
      <p:sp>
        <p:nvSpPr>
          <p:cNvPr id="251" name="Line 27"/>
          <p:cNvSpPr/>
          <p:nvPr/>
        </p:nvSpPr>
        <p:spPr>
          <a:xfrm>
            <a:off x="7665840" y="2361960"/>
            <a:ext cx="251460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52" name="CustomShape 28"/>
          <p:cNvSpPr/>
          <p:nvPr/>
        </p:nvSpPr>
        <p:spPr>
          <a:xfrm>
            <a:off x="3017880" y="274320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#1 </a:t>
            </a:r>
            <a:endParaRPr/>
          </a:p>
        </p:txBody>
      </p:sp>
      <p:sp>
        <p:nvSpPr>
          <p:cNvPr id="253" name="CustomShape 29"/>
          <p:cNvSpPr/>
          <p:nvPr/>
        </p:nvSpPr>
        <p:spPr>
          <a:xfrm>
            <a:off x="7772400" y="246312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#2 </a:t>
            </a:r>
            <a:endParaRPr/>
          </a:p>
        </p:txBody>
      </p:sp>
      <p:sp>
        <p:nvSpPr>
          <p:cNvPr id="254" name="CustomShape 30"/>
          <p:cNvSpPr/>
          <p:nvPr/>
        </p:nvSpPr>
        <p:spPr>
          <a:xfrm>
            <a:off x="2560680" y="236232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55" name="CustomShape 31"/>
          <p:cNvSpPr/>
          <p:nvPr/>
        </p:nvSpPr>
        <p:spPr>
          <a:xfrm>
            <a:off x="3322800" y="236232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56" name="CustomShape 32"/>
          <p:cNvSpPr/>
          <p:nvPr/>
        </p:nvSpPr>
        <p:spPr>
          <a:xfrm>
            <a:off x="2941560" y="2590920"/>
            <a:ext cx="837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Packet </a:t>
            </a:r>
            <a:endParaRPr/>
          </a:p>
        </p:txBody>
      </p:sp>
      <p:sp>
        <p:nvSpPr>
          <p:cNvPr id="257" name="CustomShape 33"/>
          <p:cNvSpPr/>
          <p:nvPr/>
        </p:nvSpPr>
        <p:spPr>
          <a:xfrm>
            <a:off x="4313160" y="2514600"/>
            <a:ext cx="76176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58" name="CustomShape 34"/>
          <p:cNvSpPr/>
          <p:nvPr/>
        </p:nvSpPr>
        <p:spPr>
          <a:xfrm>
            <a:off x="5761080" y="15238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59" name="CustomShape 35"/>
          <p:cNvSpPr/>
          <p:nvPr/>
        </p:nvSpPr>
        <p:spPr>
          <a:xfrm>
            <a:off x="6523200" y="1523880"/>
            <a:ext cx="83772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60" name="CustomShape 36"/>
          <p:cNvSpPr/>
          <p:nvPr/>
        </p:nvSpPr>
        <p:spPr>
          <a:xfrm>
            <a:off x="6141960" y="1752480"/>
            <a:ext cx="837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Packet </a:t>
            </a:r>
            <a:endParaRPr/>
          </a:p>
        </p:txBody>
      </p:sp>
      <p:sp>
        <p:nvSpPr>
          <p:cNvPr id="261" name="Line 37"/>
          <p:cNvSpPr/>
          <p:nvPr/>
        </p:nvSpPr>
        <p:spPr>
          <a:xfrm>
            <a:off x="6141960" y="1295280"/>
            <a:ext cx="838080" cy="64188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262" name="Line 38"/>
          <p:cNvSpPr/>
          <p:nvPr/>
        </p:nvSpPr>
        <p:spPr>
          <a:xfrm flipH="1">
            <a:off x="6294240" y="1218960"/>
            <a:ext cx="533520" cy="68580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6200" y="0"/>
            <a:ext cx="1106460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Same logic is applicable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when two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alibri"/>
              </a:rPr>
              <a:t>organisations are connected to a single ISP 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23320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65" name="Line 3"/>
          <p:cNvSpPr/>
          <p:nvPr/>
        </p:nvSpPr>
        <p:spPr>
          <a:xfrm flipH="1">
            <a:off x="25596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66" name="CustomShape 4"/>
          <p:cNvSpPr/>
          <p:nvPr/>
        </p:nvSpPr>
        <p:spPr>
          <a:xfrm>
            <a:off x="30178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67" name="Line 5"/>
          <p:cNvSpPr/>
          <p:nvPr/>
        </p:nvSpPr>
        <p:spPr>
          <a:xfrm flipH="1">
            <a:off x="32454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68" name="CustomShape 6"/>
          <p:cNvSpPr/>
          <p:nvPr/>
        </p:nvSpPr>
        <p:spPr>
          <a:xfrm>
            <a:off x="37036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69" name="Line 7"/>
          <p:cNvSpPr/>
          <p:nvPr/>
        </p:nvSpPr>
        <p:spPr>
          <a:xfrm flipH="1">
            <a:off x="39312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70" name="CustomShape 8"/>
          <p:cNvSpPr/>
          <p:nvPr/>
        </p:nvSpPr>
        <p:spPr>
          <a:xfrm>
            <a:off x="43894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71" name="Line 9"/>
          <p:cNvSpPr/>
          <p:nvPr/>
        </p:nvSpPr>
        <p:spPr>
          <a:xfrm flipH="1">
            <a:off x="46170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72" name="Line 10"/>
          <p:cNvSpPr/>
          <p:nvPr/>
        </p:nvSpPr>
        <p:spPr>
          <a:xfrm>
            <a:off x="2331720" y="326160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75898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74" name="Line 12"/>
          <p:cNvSpPr/>
          <p:nvPr/>
        </p:nvSpPr>
        <p:spPr>
          <a:xfrm flipH="1">
            <a:off x="78174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82756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76" name="Line 14"/>
          <p:cNvSpPr/>
          <p:nvPr/>
        </p:nvSpPr>
        <p:spPr>
          <a:xfrm flipH="1">
            <a:off x="85032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77" name="CustomShape 15"/>
          <p:cNvSpPr/>
          <p:nvPr/>
        </p:nvSpPr>
        <p:spPr>
          <a:xfrm>
            <a:off x="89614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78" name="Line 16"/>
          <p:cNvSpPr/>
          <p:nvPr/>
        </p:nvSpPr>
        <p:spPr>
          <a:xfrm flipH="1">
            <a:off x="91890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79" name="CustomShape 17"/>
          <p:cNvSpPr/>
          <p:nvPr/>
        </p:nvSpPr>
        <p:spPr>
          <a:xfrm>
            <a:off x="96472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80" name="Line 18"/>
          <p:cNvSpPr/>
          <p:nvPr/>
        </p:nvSpPr>
        <p:spPr>
          <a:xfrm flipH="1">
            <a:off x="98748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81" name="Line 19"/>
          <p:cNvSpPr/>
          <p:nvPr/>
        </p:nvSpPr>
        <p:spPr>
          <a:xfrm>
            <a:off x="4846320" y="3261600"/>
            <a:ext cx="4572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82" name="CustomShape 20"/>
          <p:cNvSpPr/>
          <p:nvPr/>
        </p:nvSpPr>
        <p:spPr>
          <a:xfrm>
            <a:off x="2027160" y="211860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83" name="CustomShape 21"/>
          <p:cNvSpPr/>
          <p:nvPr/>
        </p:nvSpPr>
        <p:spPr>
          <a:xfrm>
            <a:off x="7361280" y="211860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84" name="CustomShape 22"/>
          <p:cNvSpPr/>
          <p:nvPr/>
        </p:nvSpPr>
        <p:spPr>
          <a:xfrm>
            <a:off x="3094200" y="395928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PESIT</a:t>
            </a:r>
            <a:endParaRPr/>
          </a:p>
        </p:txBody>
      </p:sp>
      <p:sp>
        <p:nvSpPr>
          <p:cNvPr id="285" name="CustomShape 23"/>
          <p:cNvSpPr/>
          <p:nvPr/>
        </p:nvSpPr>
        <p:spPr>
          <a:xfrm>
            <a:off x="8047080" y="394884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RVCE</a:t>
            </a:r>
            <a:endParaRPr/>
          </a:p>
        </p:txBody>
      </p:sp>
      <p:sp>
        <p:nvSpPr>
          <p:cNvPr id="286" name="CustomShape 24"/>
          <p:cNvSpPr/>
          <p:nvPr/>
        </p:nvSpPr>
        <p:spPr>
          <a:xfrm>
            <a:off x="351000" y="4558680"/>
            <a:ext cx="104090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Now router does not pass the packets from one institution to another institution , unless it is intended for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25"/>
          <p:cNvSpPr/>
          <p:nvPr/>
        </p:nvSpPr>
        <p:spPr>
          <a:xfrm>
            <a:off x="5303880" y="295848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</a:t>
            </a:r>
            <a:endParaRPr/>
          </a:p>
        </p:txBody>
      </p:sp>
      <p:sp>
        <p:nvSpPr>
          <p:cNvPr id="288" name="Line 26"/>
          <p:cNvSpPr/>
          <p:nvPr/>
        </p:nvSpPr>
        <p:spPr>
          <a:xfrm>
            <a:off x="7360920" y="326304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289" name="CustomShape 27"/>
          <p:cNvSpPr/>
          <p:nvPr/>
        </p:nvSpPr>
        <p:spPr>
          <a:xfrm>
            <a:off x="2712960" y="333936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#1 </a:t>
            </a:r>
            <a:endParaRPr/>
          </a:p>
        </p:txBody>
      </p:sp>
      <p:sp>
        <p:nvSpPr>
          <p:cNvPr id="290" name="CustomShape 28"/>
          <p:cNvSpPr/>
          <p:nvPr/>
        </p:nvSpPr>
        <p:spPr>
          <a:xfrm>
            <a:off x="7467480" y="336420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#2 </a:t>
            </a:r>
            <a:endParaRPr/>
          </a:p>
        </p:txBody>
      </p:sp>
      <p:sp>
        <p:nvSpPr>
          <p:cNvPr id="291" name="CustomShape 29"/>
          <p:cNvSpPr/>
          <p:nvPr/>
        </p:nvSpPr>
        <p:spPr>
          <a:xfrm>
            <a:off x="5608800" y="1905120"/>
            <a:ext cx="1523520" cy="106632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"/>
              </a:rPr>
              <a:t>ISP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200" y="0"/>
            <a:ext cx="110646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alibri"/>
              </a:rPr>
              <a:t>A Subnet ID a.b.c.d/x allotted by the ISP is the smart way of distributing IP address space to various institutes  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27892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94" name="Line 3"/>
          <p:cNvSpPr/>
          <p:nvPr/>
        </p:nvSpPr>
        <p:spPr>
          <a:xfrm flipH="1">
            <a:off x="30168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95" name="CustomShape 4"/>
          <p:cNvSpPr/>
          <p:nvPr/>
        </p:nvSpPr>
        <p:spPr>
          <a:xfrm>
            <a:off x="34750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96" name="Line 5"/>
          <p:cNvSpPr/>
          <p:nvPr/>
        </p:nvSpPr>
        <p:spPr>
          <a:xfrm flipH="1">
            <a:off x="37026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97" name="CustomShape 6"/>
          <p:cNvSpPr/>
          <p:nvPr/>
        </p:nvSpPr>
        <p:spPr>
          <a:xfrm>
            <a:off x="41608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98" name="Line 7"/>
          <p:cNvSpPr/>
          <p:nvPr/>
        </p:nvSpPr>
        <p:spPr>
          <a:xfrm flipH="1">
            <a:off x="43884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299" name="CustomShape 8"/>
          <p:cNvSpPr/>
          <p:nvPr/>
        </p:nvSpPr>
        <p:spPr>
          <a:xfrm>
            <a:off x="4846680" y="24998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00" name="Line 9"/>
          <p:cNvSpPr/>
          <p:nvPr/>
        </p:nvSpPr>
        <p:spPr>
          <a:xfrm flipH="1">
            <a:off x="5074200" y="295740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01" name="Line 10"/>
          <p:cNvSpPr/>
          <p:nvPr/>
        </p:nvSpPr>
        <p:spPr>
          <a:xfrm>
            <a:off x="2788920" y="326160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02" name="CustomShape 11"/>
          <p:cNvSpPr/>
          <p:nvPr/>
        </p:nvSpPr>
        <p:spPr>
          <a:xfrm>
            <a:off x="80470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303" name="Line 12"/>
          <p:cNvSpPr/>
          <p:nvPr/>
        </p:nvSpPr>
        <p:spPr>
          <a:xfrm flipH="1">
            <a:off x="82746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04" name="CustomShape 13"/>
          <p:cNvSpPr/>
          <p:nvPr/>
        </p:nvSpPr>
        <p:spPr>
          <a:xfrm>
            <a:off x="87328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305" name="Line 14"/>
          <p:cNvSpPr/>
          <p:nvPr/>
        </p:nvSpPr>
        <p:spPr>
          <a:xfrm flipH="1">
            <a:off x="89604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06" name="CustomShape 15"/>
          <p:cNvSpPr/>
          <p:nvPr/>
        </p:nvSpPr>
        <p:spPr>
          <a:xfrm>
            <a:off x="94186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307" name="Line 16"/>
          <p:cNvSpPr/>
          <p:nvPr/>
        </p:nvSpPr>
        <p:spPr>
          <a:xfrm flipH="1">
            <a:off x="96462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08" name="CustomShape 17"/>
          <p:cNvSpPr/>
          <p:nvPr/>
        </p:nvSpPr>
        <p:spPr>
          <a:xfrm>
            <a:off x="10104480" y="2498040"/>
            <a:ext cx="456840" cy="456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309" name="Line 18"/>
          <p:cNvSpPr/>
          <p:nvPr/>
        </p:nvSpPr>
        <p:spPr>
          <a:xfrm flipH="1">
            <a:off x="10332000" y="2955960"/>
            <a:ext cx="1800" cy="304920"/>
          </a:xfrm>
          <a:prstGeom prst="line">
            <a:avLst/>
          </a:prstGeom>
          <a:ln w="57240">
            <a:solidFill>
              <a:srgbClr val="080808"/>
            </a:solidFill>
            <a:round/>
          </a:ln>
        </p:spPr>
      </p:sp>
      <p:sp>
        <p:nvSpPr>
          <p:cNvPr id="310" name="Line 19"/>
          <p:cNvSpPr/>
          <p:nvPr/>
        </p:nvSpPr>
        <p:spPr>
          <a:xfrm>
            <a:off x="5303520" y="3261600"/>
            <a:ext cx="4572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11" name="CustomShape 20"/>
          <p:cNvSpPr/>
          <p:nvPr/>
        </p:nvSpPr>
        <p:spPr>
          <a:xfrm>
            <a:off x="2408400" y="211860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12" name="CustomShape 21"/>
          <p:cNvSpPr/>
          <p:nvPr/>
        </p:nvSpPr>
        <p:spPr>
          <a:xfrm>
            <a:off x="7818480" y="2118600"/>
            <a:ext cx="3200040" cy="1752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13" name="CustomShape 22"/>
          <p:cNvSpPr/>
          <p:nvPr/>
        </p:nvSpPr>
        <p:spPr>
          <a:xfrm>
            <a:off x="4008600" y="395928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PESIT</a:t>
            </a:r>
            <a:endParaRPr/>
          </a:p>
        </p:txBody>
      </p:sp>
      <p:sp>
        <p:nvSpPr>
          <p:cNvPr id="314" name="CustomShape 23"/>
          <p:cNvSpPr/>
          <p:nvPr/>
        </p:nvSpPr>
        <p:spPr>
          <a:xfrm>
            <a:off x="8504280" y="3948840"/>
            <a:ext cx="11426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RVCE</a:t>
            </a:r>
            <a:endParaRPr/>
          </a:p>
        </p:txBody>
      </p:sp>
      <p:sp>
        <p:nvSpPr>
          <p:cNvPr id="315" name="CustomShape 24"/>
          <p:cNvSpPr/>
          <p:nvPr/>
        </p:nvSpPr>
        <p:spPr>
          <a:xfrm>
            <a:off x="5761080" y="2958480"/>
            <a:ext cx="202824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Router </a:t>
            </a:r>
            <a:endParaRPr/>
          </a:p>
        </p:txBody>
      </p:sp>
      <p:sp>
        <p:nvSpPr>
          <p:cNvPr id="316" name="Line 25"/>
          <p:cNvSpPr/>
          <p:nvPr/>
        </p:nvSpPr>
        <p:spPr>
          <a:xfrm>
            <a:off x="7818120" y="3263040"/>
            <a:ext cx="2514600" cy="1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317" name="CustomShape 26"/>
          <p:cNvSpPr/>
          <p:nvPr/>
        </p:nvSpPr>
        <p:spPr>
          <a:xfrm>
            <a:off x="3170160" y="333936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#1 </a:t>
            </a:r>
            <a:endParaRPr/>
          </a:p>
        </p:txBody>
      </p:sp>
      <p:sp>
        <p:nvSpPr>
          <p:cNvPr id="318" name="CustomShape 27"/>
          <p:cNvSpPr/>
          <p:nvPr/>
        </p:nvSpPr>
        <p:spPr>
          <a:xfrm>
            <a:off x="7924680" y="3364200"/>
            <a:ext cx="2408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Subnet #2 </a:t>
            </a:r>
            <a:endParaRPr/>
          </a:p>
        </p:txBody>
      </p:sp>
      <p:sp>
        <p:nvSpPr>
          <p:cNvPr id="319" name="CustomShape 28"/>
          <p:cNvSpPr/>
          <p:nvPr/>
        </p:nvSpPr>
        <p:spPr>
          <a:xfrm>
            <a:off x="6066000" y="1905120"/>
            <a:ext cx="1523520" cy="106632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"/>
              </a:rPr>
              <a:t>ISP </a:t>
            </a:r>
            <a:endParaRPr/>
          </a:p>
        </p:txBody>
      </p:sp>
      <p:sp>
        <p:nvSpPr>
          <p:cNvPr id="320" name="CustomShape 29"/>
          <p:cNvSpPr/>
          <p:nvPr/>
        </p:nvSpPr>
        <p:spPr>
          <a:xfrm>
            <a:off x="5608800" y="1686600"/>
            <a:ext cx="29714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200.20.20.0/24</a:t>
            </a:r>
            <a:endParaRPr/>
          </a:p>
        </p:txBody>
      </p:sp>
      <p:sp>
        <p:nvSpPr>
          <p:cNvPr id="321" name="CustomShape 30"/>
          <p:cNvSpPr/>
          <p:nvPr/>
        </p:nvSpPr>
        <p:spPr>
          <a:xfrm>
            <a:off x="2712960" y="4419720"/>
            <a:ext cx="29714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200.20.20.0/25</a:t>
            </a:r>
            <a:endParaRPr/>
          </a:p>
        </p:txBody>
      </p:sp>
      <p:sp>
        <p:nvSpPr>
          <p:cNvPr id="322" name="CustomShape 31"/>
          <p:cNvSpPr/>
          <p:nvPr/>
        </p:nvSpPr>
        <p:spPr>
          <a:xfrm>
            <a:off x="7818480" y="4495680"/>
            <a:ext cx="29714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200.20.20.128/25</a:t>
            </a:r>
            <a:endParaRPr/>
          </a:p>
        </p:txBody>
      </p:sp>
      <p:graphicFrame>
        <p:nvGraphicFramePr>
          <p:cNvPr id="323" name="Table 32"/>
          <p:cNvGraphicFramePr/>
          <p:nvPr/>
        </p:nvGraphicFramePr>
        <p:xfrm>
          <a:off x="-30240" y="838080"/>
          <a:ext cx="1752120" cy="2925720"/>
        </p:xfrm>
        <a:graphic>
          <a:graphicData uri="http://schemas.openxmlformats.org/drawingml/2006/table">
            <a:tbl>
              <a:tblPr/>
              <a:tblGrid>
                <a:gridCol w="175248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200.20.20.0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</a:tbl>
          </a:graphicData>
        </a:graphic>
      </p:graphicFrame>
      <p:graphicFrame>
        <p:nvGraphicFramePr>
          <p:cNvPr id="324" name="Table 33"/>
          <p:cNvGraphicFramePr/>
          <p:nvPr/>
        </p:nvGraphicFramePr>
        <p:xfrm>
          <a:off x="-30240" y="3733920"/>
          <a:ext cx="1752120" cy="2925720"/>
        </p:xfrm>
        <a:graphic>
          <a:graphicData uri="http://schemas.openxmlformats.org/drawingml/2006/table">
            <a:tbl>
              <a:tblPr/>
              <a:tblGrid>
                <a:gridCol w="175248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200.20.20.128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  <a:tr h="457560">
                <a:tc>
                  <a:tcPr/>
                </a:tc>
              </a:tr>
            </a:tbl>
          </a:graphicData>
        </a:graphic>
      </p:graphicFrame>
      <p:sp>
        <p:nvSpPr>
          <p:cNvPr id="325" name="CustomShape 34"/>
          <p:cNvSpPr/>
          <p:nvPr/>
        </p:nvSpPr>
        <p:spPr>
          <a:xfrm>
            <a:off x="0" y="914400"/>
            <a:ext cx="1874520" cy="28191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326" name="CustomShape 35"/>
          <p:cNvSpPr/>
          <p:nvPr/>
        </p:nvSpPr>
        <p:spPr>
          <a:xfrm>
            <a:off x="-30240" y="3733920"/>
            <a:ext cx="1874520" cy="28191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327" name="CustomShape 36"/>
          <p:cNvSpPr/>
          <p:nvPr/>
        </p:nvSpPr>
        <p:spPr>
          <a:xfrm>
            <a:off x="1265400" y="16117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Address block for PESIT</a:t>
            </a:r>
            <a:endParaRPr/>
          </a:p>
        </p:txBody>
      </p:sp>
      <p:sp>
        <p:nvSpPr>
          <p:cNvPr id="328" name="CustomShape 37"/>
          <p:cNvSpPr/>
          <p:nvPr/>
        </p:nvSpPr>
        <p:spPr>
          <a:xfrm>
            <a:off x="1189080" y="534564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Address block for RVCE</a:t>
            </a:r>
            <a:endParaRPr/>
          </a:p>
        </p:txBody>
      </p:sp>
      <p:sp>
        <p:nvSpPr>
          <p:cNvPr id="329" name="CustomShape 38"/>
          <p:cNvSpPr/>
          <p:nvPr/>
        </p:nvSpPr>
        <p:spPr>
          <a:xfrm>
            <a:off x="2712960" y="1066680"/>
            <a:ext cx="1371240" cy="6382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Subnet ID</a:t>
            </a:r>
            <a:endParaRPr/>
          </a:p>
        </p:txBody>
      </p:sp>
      <p:sp>
        <p:nvSpPr>
          <p:cNvPr id="330" name="CustomShape 39"/>
          <p:cNvSpPr/>
          <p:nvPr/>
        </p:nvSpPr>
        <p:spPr>
          <a:xfrm rot="10800000">
            <a:off x="1722960" y="1143000"/>
            <a:ext cx="837720" cy="75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331" name="CustomShape 40"/>
          <p:cNvSpPr/>
          <p:nvPr/>
        </p:nvSpPr>
        <p:spPr>
          <a:xfrm rot="10800000">
            <a:off x="1799280" y="4038840"/>
            <a:ext cx="837720" cy="75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332" name="CustomShape 41"/>
          <p:cNvSpPr/>
          <p:nvPr/>
        </p:nvSpPr>
        <p:spPr>
          <a:xfrm>
            <a:off x="2637000" y="3897720"/>
            <a:ext cx="1371240" cy="6382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Subnet ID</a:t>
            </a:r>
            <a:endParaRPr/>
          </a:p>
        </p:txBody>
      </p:sp>
      <p:sp>
        <p:nvSpPr>
          <p:cNvPr id="333" name="CustomShape 42"/>
          <p:cNvSpPr/>
          <p:nvPr/>
        </p:nvSpPr>
        <p:spPr>
          <a:xfrm rot="1240800">
            <a:off x="8373240" y="1236600"/>
            <a:ext cx="35049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An example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