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69C6-84FC-4CC3-93D8-FC12112F9AA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CB248-D41E-4EDA-927A-80ABDC8B4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2869E08C-3D11-43E6-AEDE-EE4EA7D3531B}" type="slidenum">
              <a:rPr lang="en-US"/>
              <a:pPr/>
              <a:t>1</a:t>
            </a:fld>
            <a:endParaRPr 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8305800" cy="1219200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6000" dirty="0" smtClean="0">
                <a:solidFill>
                  <a:srgbClr val="CC0000"/>
                </a:solidFill>
                <a:ea typeface="ＭＳ Ｐゴシック" charset="-128"/>
              </a:rPr>
              <a:t>Internet Protocol</a:t>
            </a:r>
          </a:p>
          <a:p>
            <a:pPr algn="ctr">
              <a:buFont typeface="Wingdings" pitchFamily="2" charset="2"/>
              <a:buNone/>
            </a:pPr>
            <a:r>
              <a:rPr lang="en-US" sz="6000" dirty="0" smtClean="0">
                <a:solidFill>
                  <a:srgbClr val="CC0000"/>
                </a:solidFill>
                <a:ea typeface="ＭＳ Ｐゴシック" charset="-128"/>
              </a:rPr>
              <a:t>Datagram Structure</a:t>
            </a:r>
          </a:p>
          <a:p>
            <a:pPr algn="ctr">
              <a:buFont typeface="Wingdings" pitchFamily="2" charset="2"/>
              <a:buNone/>
            </a:pPr>
            <a:r>
              <a:rPr lang="en-US" sz="6000" dirty="0" smtClean="0">
                <a:solidFill>
                  <a:srgbClr val="CC0000"/>
                </a:solidFill>
                <a:ea typeface="ＭＳ Ｐゴシック" charset="-128"/>
              </a:rPr>
              <a:t>Fragmentation </a:t>
            </a:r>
            <a:endParaRPr lang="en-US" sz="6000" dirty="0" smtClean="0">
              <a:solidFill>
                <a:srgbClr val="CC0000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F6F28EC4-555B-4770-8812-6EEFBCE1D318}" type="slidenum">
              <a:rPr lang="en-US"/>
              <a:pPr/>
              <a:t>2</a:t>
            </a:fld>
            <a:endParaRPr lang="en-US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638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The Internet network layer</a:t>
            </a:r>
            <a:endParaRPr lang="en-US">
              <a:cs typeface="+mj-cs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63963" y="3479800"/>
            <a:ext cx="1258887" cy="1214438"/>
            <a:chOff x="3992" y="2883"/>
            <a:chExt cx="613" cy="765"/>
          </a:xfrm>
        </p:grpSpPr>
        <p:sp>
          <p:nvSpPr>
            <p:cNvPr id="33822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3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4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forwarding</a:t>
              </a:r>
            </a:p>
            <a:p>
              <a:pPr algn="ctr">
                <a:defRPr/>
              </a:pPr>
              <a:r>
                <a:rPr lang="en-US" smtClean="0"/>
                <a:t>table</a:t>
              </a:r>
            </a:p>
          </p:txBody>
        </p:sp>
        <p:sp>
          <p:nvSpPr>
            <p:cNvPr id="33825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6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7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8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9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30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38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1189038"/>
            <a:ext cx="7534275" cy="43815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host, router network layer functions:</a:t>
            </a:r>
          </a:p>
        </p:txBody>
      </p:sp>
      <p:sp>
        <p:nvSpPr>
          <p:cNvPr id="33801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2" name="Line 18"/>
          <p:cNvSpPr>
            <a:spLocks noChangeShapeType="1"/>
          </p:cNvSpPr>
          <p:nvPr/>
        </p:nvSpPr>
        <p:spPr bwMode="auto">
          <a:xfrm flipV="1">
            <a:off x="1657350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1914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1847850" y="2733675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1836738" y="2714625"/>
            <a:ext cx="18605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latin typeface="Gill Sans MT" charset="0"/>
              </a:rPr>
              <a:t>routing protocols</a:t>
            </a:r>
          </a:p>
          <a:p>
            <a:pPr>
              <a:buFontTx/>
              <a:buChar char="•"/>
              <a:defRPr/>
            </a:pPr>
            <a:r>
              <a:rPr lang="en-US" sz="1600" smtClean="0"/>
              <a:t> path selection</a:t>
            </a:r>
          </a:p>
          <a:p>
            <a:pPr>
              <a:buFontTx/>
              <a:buChar char="•"/>
              <a:defRPr/>
            </a:pPr>
            <a:r>
              <a:rPr lang="en-US" sz="1600" smtClean="0"/>
              <a:t> RIP, OSPF, BGP</a:t>
            </a:r>
            <a:endParaRPr lang="en-US" smtClean="0"/>
          </a:p>
        </p:txBody>
      </p:sp>
      <p:sp>
        <p:nvSpPr>
          <p:cNvPr id="49165" name="Freeform 23"/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92700" y="2576513"/>
            <a:ext cx="3000375" cy="1181100"/>
            <a:chOff x="102" y="1272"/>
            <a:chExt cx="1890" cy="744"/>
          </a:xfrm>
        </p:grpSpPr>
        <p:sp>
          <p:nvSpPr>
            <p:cNvPr id="33819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0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1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10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smtClean="0">
                  <a:solidFill>
                    <a:srgbClr val="CC0000"/>
                  </a:solidFill>
                  <a:latin typeface="Gill Sans MT" charset="0"/>
                </a:rPr>
                <a:t>IP protocol</a:t>
              </a:r>
            </a:p>
            <a:p>
              <a:pPr>
                <a:buFontTx/>
                <a:buChar char="•"/>
                <a:defRPr/>
              </a:pPr>
              <a:r>
                <a:rPr lang="en-US" sz="1600" smtClean="0"/>
                <a:t> addressing conventions</a:t>
              </a:r>
            </a:p>
            <a:p>
              <a:pPr>
                <a:buFontTx/>
                <a:buChar char="•"/>
                <a:defRPr/>
              </a:pPr>
              <a:r>
                <a:rPr lang="en-US" sz="1600" smtClean="0"/>
                <a:t> datagram format</a:t>
              </a:r>
            </a:p>
            <a:p>
              <a:pPr>
                <a:buFontTx/>
                <a:buChar char="•"/>
                <a:defRPr/>
              </a:pPr>
              <a:r>
                <a:rPr lang="en-US" sz="1600" smtClean="0"/>
                <a:t> packet handling conventions</a:t>
              </a:r>
              <a:endParaRPr lang="en-US" smtClean="0"/>
            </a:p>
          </p:txBody>
        </p:sp>
      </p:grpSp>
      <p:sp>
        <p:nvSpPr>
          <p:cNvPr id="33808" name="Rectangle 29"/>
          <p:cNvSpPr>
            <a:spLocks noChangeArrowheads="1"/>
          </p:cNvSpPr>
          <p:nvPr/>
        </p:nvSpPr>
        <p:spPr bwMode="auto">
          <a:xfrm>
            <a:off x="5216525" y="3878263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9" name="Rectangle 30"/>
          <p:cNvSpPr>
            <a:spLocks noChangeArrowheads="1"/>
          </p:cNvSpPr>
          <p:nvPr/>
        </p:nvSpPr>
        <p:spPr bwMode="auto">
          <a:xfrm>
            <a:off x="5149850" y="3946525"/>
            <a:ext cx="1933575" cy="847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10" name="Text Box 31"/>
          <p:cNvSpPr txBox="1">
            <a:spLocks noChangeArrowheads="1"/>
          </p:cNvSpPr>
          <p:nvPr/>
        </p:nvSpPr>
        <p:spPr bwMode="auto">
          <a:xfrm>
            <a:off x="5162550" y="3911600"/>
            <a:ext cx="19002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CC0000"/>
                </a:solidFill>
                <a:latin typeface="Gill Sans MT" pitchFamily="34" charset="0"/>
              </a:rPr>
              <a:t>ICMP protocol</a:t>
            </a:r>
          </a:p>
          <a:p>
            <a:pPr>
              <a:buFontTx/>
              <a:buChar char="•"/>
            </a:pPr>
            <a:r>
              <a:rPr lang="en-US" sz="1600"/>
              <a:t> error reporting</a:t>
            </a:r>
          </a:p>
          <a:p>
            <a:pPr>
              <a:buFontTx/>
              <a:buChar char="•"/>
            </a:pPr>
            <a:r>
              <a:rPr lang="en-US" sz="1600"/>
              <a:t> router </a:t>
            </a:r>
            <a:r>
              <a:rPr lang="ja-JP" altLang="en-US" sz="1600"/>
              <a:t>“</a:t>
            </a:r>
            <a:r>
              <a:rPr lang="en-US" altLang="ja-JP" sz="1600"/>
              <a:t>signaling</a:t>
            </a:r>
            <a:r>
              <a:rPr lang="ja-JP" altLang="en-US" sz="1600"/>
              <a:t>”</a:t>
            </a:r>
            <a:endParaRPr lang="en-US"/>
          </a:p>
        </p:txBody>
      </p:sp>
      <p:sp>
        <p:nvSpPr>
          <p:cNvPr id="33811" name="Line 32"/>
          <p:cNvSpPr>
            <a:spLocks noChangeShapeType="1"/>
          </p:cNvSpPr>
          <p:nvPr/>
        </p:nvSpPr>
        <p:spPr bwMode="auto">
          <a:xfrm flipV="1">
            <a:off x="1657350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12" name="Text Box 33"/>
          <p:cNvSpPr txBox="1">
            <a:spLocks noChangeArrowheads="1"/>
          </p:cNvSpPr>
          <p:nvPr/>
        </p:nvSpPr>
        <p:spPr bwMode="auto">
          <a:xfrm>
            <a:off x="3098800" y="1989138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chemeClr val="bg2"/>
                </a:solidFill>
              </a:rPr>
              <a:t>transport layer: TCP, UDP</a:t>
            </a:r>
            <a:endParaRPr lang="en-US" smtClean="0"/>
          </a:p>
        </p:txBody>
      </p:sp>
      <p:sp>
        <p:nvSpPr>
          <p:cNvPr id="33813" name="Text Box 34"/>
          <p:cNvSpPr txBox="1">
            <a:spLocks noChangeArrowheads="1"/>
          </p:cNvSpPr>
          <p:nvPr/>
        </p:nvSpPr>
        <p:spPr bwMode="auto">
          <a:xfrm>
            <a:off x="4213225" y="49609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chemeClr val="bg2"/>
                </a:solidFill>
              </a:rPr>
              <a:t>link layer</a:t>
            </a:r>
            <a:endParaRPr lang="en-US" smtClean="0"/>
          </a:p>
        </p:txBody>
      </p:sp>
      <p:sp>
        <p:nvSpPr>
          <p:cNvPr id="33814" name="Text Box 35"/>
          <p:cNvSpPr txBox="1">
            <a:spLocks noChangeArrowheads="1"/>
          </p:cNvSpPr>
          <p:nvPr/>
        </p:nvSpPr>
        <p:spPr bwMode="auto">
          <a:xfrm>
            <a:off x="4060825" y="548481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chemeClr val="bg2"/>
                </a:solidFill>
              </a:rPr>
              <a:t>physical layer</a:t>
            </a:r>
            <a:endParaRPr lang="en-US" smtClean="0"/>
          </a:p>
        </p:txBody>
      </p:sp>
      <p:sp>
        <p:nvSpPr>
          <p:cNvPr id="33815" name="Text Box 36"/>
          <p:cNvSpPr txBox="1">
            <a:spLocks noChangeArrowheads="1"/>
          </p:cNvSpPr>
          <p:nvPr/>
        </p:nvSpPr>
        <p:spPr bwMode="auto">
          <a:xfrm>
            <a:off x="319088" y="3259138"/>
            <a:ext cx="1252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400" smtClean="0">
                <a:solidFill>
                  <a:srgbClr val="CC0000"/>
                </a:solidFill>
              </a:rPr>
              <a:t>network</a:t>
            </a:r>
          </a:p>
          <a:p>
            <a:pPr algn="r">
              <a:defRPr/>
            </a:pPr>
            <a:r>
              <a:rPr lang="en-US" sz="2400" smtClean="0">
                <a:solidFill>
                  <a:srgbClr val="CC0000"/>
                </a:solidFill>
              </a:rPr>
              <a:t>layer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17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9177" name="Picture 4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8" y="938213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3B767FBF-4D5D-4D1D-B20C-CFDFD8775F91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3484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ver</a:t>
              </a:r>
              <a:endParaRPr lang="en-US" sz="2400" smtClean="0"/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length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32 bits</a:t>
              </a:r>
              <a:endParaRPr lang="en-US" sz="2400" smtClean="0"/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data </a:t>
              </a:r>
            </a:p>
            <a:p>
              <a:pPr algn="ctr">
                <a:defRPr/>
              </a:pPr>
              <a:r>
                <a:rPr lang="en-US" sz="2000" smtClean="0"/>
                <a:t>(variable length,</a:t>
              </a:r>
            </a:p>
            <a:p>
              <a:pPr algn="ctr">
                <a:defRPr/>
              </a:pPr>
              <a:r>
                <a:rPr lang="en-US" sz="2000" smtClean="0"/>
                <a:t>typically a TCP </a:t>
              </a:r>
            </a:p>
            <a:p>
              <a:pPr algn="ctr">
                <a:defRPr/>
              </a:pPr>
              <a:r>
                <a:rPr lang="en-US" sz="2000" smtClean="0"/>
                <a:t>or UDP segment)</a:t>
              </a:r>
              <a:endParaRPr lang="en-US" sz="2400" smtClean="0"/>
            </a:p>
          </p:txBody>
        </p:sp>
        <p:sp>
          <p:nvSpPr>
            <p:cNvPr id="3485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16-bit identifier</a:t>
              </a:r>
              <a:endParaRPr lang="en-US" sz="2000" smtClean="0"/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header</a:t>
              </a:r>
            </a:p>
            <a:p>
              <a:pPr algn="ctr">
                <a:defRPr/>
              </a:pPr>
              <a:r>
                <a:rPr lang="en-US" smtClean="0"/>
                <a:t> checksum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time to</a:t>
              </a:r>
            </a:p>
            <a:p>
              <a:pPr algn="ctr">
                <a:defRPr/>
              </a:pPr>
              <a:r>
                <a:rPr lang="en-US" smtClean="0"/>
                <a:t>live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32 bit source IP address</a:t>
              </a:r>
              <a:endParaRPr lang="en-US" sz="2400" smtClean="0"/>
            </a:p>
          </p:txBody>
        </p:sp>
        <p:sp>
          <p:nvSpPr>
            <p:cNvPr id="34865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head.</a:t>
              </a:r>
            </a:p>
            <a:p>
              <a:pPr algn="ctr">
                <a:defRPr/>
              </a:pPr>
              <a:r>
                <a:rPr lang="en-US" smtClean="0"/>
                <a:t>len</a:t>
              </a:r>
              <a:endParaRPr lang="en-US" sz="2400" smtClean="0"/>
            </a:p>
          </p:txBody>
        </p:sp>
        <p:sp>
          <p:nvSpPr>
            <p:cNvPr id="34866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type of</a:t>
              </a:r>
            </a:p>
            <a:p>
              <a:pPr algn="ctr">
                <a:defRPr/>
              </a:pPr>
              <a:r>
                <a:rPr lang="en-US" smtClean="0"/>
                <a:t>service</a:t>
              </a:r>
              <a:endParaRPr lang="en-US" sz="2400" smtClean="0"/>
            </a:p>
          </p:txBody>
        </p:sp>
        <p:sp>
          <p:nvSpPr>
            <p:cNvPr id="3486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flgs</a:t>
              </a:r>
              <a:endParaRPr lang="en-US" sz="2000" smtClean="0"/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fragment</a:t>
              </a:r>
            </a:p>
            <a:p>
              <a:pPr algn="ctr">
                <a:defRPr/>
              </a:pPr>
              <a:r>
                <a:rPr lang="en-US" smtClean="0"/>
                <a:t> offset</a:t>
              </a:r>
              <a:endParaRPr lang="en-US" sz="2000" smtClean="0"/>
            </a:p>
          </p:txBody>
        </p:sp>
        <p:sp>
          <p:nvSpPr>
            <p:cNvPr id="3487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upper</a:t>
              </a:r>
            </a:p>
            <a:p>
              <a:pPr algn="ctr">
                <a:defRPr/>
              </a:pPr>
              <a:r>
                <a:rPr lang="en-US" smtClean="0"/>
                <a:t> layer</a:t>
              </a:r>
            </a:p>
          </p:txBody>
        </p:sp>
        <p:sp>
          <p:nvSpPr>
            <p:cNvPr id="3487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8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32 bit destination IP address</a:t>
              </a:r>
              <a:endParaRPr lang="en-US" sz="2400" smtClean="0"/>
            </a:p>
          </p:txBody>
        </p:sp>
        <p:sp>
          <p:nvSpPr>
            <p:cNvPr id="3487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80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options (if any)</a:t>
              </a:r>
              <a:endParaRPr lang="en-US" sz="2400" smtClean="0"/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IP datagram format</a:t>
            </a:r>
            <a:endParaRPr lang="en-US">
              <a:cs typeface="+mj-cs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68350" y="858838"/>
            <a:ext cx="2501900" cy="792162"/>
            <a:chOff x="484" y="541"/>
            <a:chExt cx="1576" cy="499"/>
          </a:xfrm>
        </p:grpSpPr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IP protocol version</a:t>
              </a:r>
            </a:p>
            <a:p>
              <a:pPr algn="r">
                <a:defRPr/>
              </a:pPr>
              <a:r>
                <a:rPr lang="en-US" smtClean="0"/>
                <a:t>number</a:t>
              </a:r>
              <a:endParaRPr lang="en-US" sz="1000" smtClean="0"/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header length</a:t>
              </a:r>
            </a:p>
            <a:p>
              <a:pPr algn="r">
                <a:defRPr/>
              </a:pPr>
              <a:r>
                <a:rPr lang="en-US" smtClean="0"/>
                <a:t> (bytes)</a:t>
              </a:r>
              <a:endParaRPr lang="en-US" sz="1000" smtClean="0"/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upper layer protocol</a:t>
              </a:r>
            </a:p>
            <a:p>
              <a:pPr algn="r">
                <a:defRPr/>
              </a:pPr>
              <a:r>
                <a:rPr lang="en-US" smtClean="0"/>
                <a:t>to deliver payload to</a:t>
              </a: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total datagram</a:t>
              </a:r>
            </a:p>
            <a:p>
              <a:pPr>
                <a:defRPr/>
              </a:pPr>
              <a:r>
                <a:rPr lang="en-US" smtClean="0"/>
                <a:t>length (bytes)</a:t>
              </a:r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293813" y="1760538"/>
            <a:ext cx="3028950" cy="565150"/>
            <a:chOff x="815" y="1109"/>
            <a:chExt cx="1908" cy="356"/>
          </a:xfrm>
        </p:grpSpPr>
        <p:sp>
          <p:nvSpPr>
            <p:cNvPr id="34839" name="Text Box 35"/>
            <p:cNvSpPr txBox="1">
              <a:spLocks noChangeArrowheads="1"/>
            </p:cNvSpPr>
            <p:nvPr/>
          </p:nvSpPr>
          <p:spPr bwMode="auto">
            <a:xfrm>
              <a:off x="815" y="1234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ja-JP" altLang="en-US"/>
                <a:t>“</a:t>
              </a:r>
              <a:r>
                <a:rPr lang="en-US" altLang="ja-JP"/>
                <a:t>type</a:t>
              </a:r>
              <a:r>
                <a:rPr lang="ja-JP" altLang="en-US"/>
                <a:t>”</a:t>
              </a:r>
              <a:r>
                <a:rPr lang="en-US" altLang="ja-JP"/>
                <a:t> of data </a:t>
              </a:r>
              <a:endParaRPr lang="en-US" sz="1000"/>
            </a:p>
          </p:txBody>
        </p:sp>
        <p:sp>
          <p:nvSpPr>
            <p:cNvPr id="3484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for</a:t>
              </a:r>
            </a:p>
            <a:p>
              <a:pPr>
                <a:defRPr/>
              </a:pPr>
              <a:r>
                <a:rPr lang="en-US" smtClean="0"/>
                <a:t>fragmentation/</a:t>
              </a:r>
            </a:p>
            <a:p>
              <a:pPr>
                <a:defRPr/>
              </a:pPr>
              <a:r>
                <a:rPr lang="en-US" smtClean="0"/>
                <a:t>reassembly</a:t>
              </a: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max number</a:t>
              </a:r>
            </a:p>
            <a:p>
              <a:pPr algn="r">
                <a:defRPr/>
              </a:pPr>
              <a:r>
                <a:rPr lang="en-US" smtClean="0"/>
                <a:t>remaining hops</a:t>
              </a:r>
            </a:p>
            <a:p>
              <a:pPr algn="r">
                <a:defRPr/>
              </a:pPr>
              <a:r>
                <a:rPr lang="en-US" smtClean="0"/>
                <a:t>(decremented at </a:t>
              </a:r>
            </a:p>
            <a:p>
              <a:pPr algn="r">
                <a:defRPr/>
              </a:pPr>
              <a:r>
                <a:rPr lang="en-US" smtClean="0"/>
                <a:t>each router)</a:t>
              </a:r>
            </a:p>
          </p:txBody>
        </p:sp>
        <p:sp>
          <p:nvSpPr>
            <p:cNvPr id="3483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3483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e.g. timestamp,</a:t>
              </a:r>
            </a:p>
            <a:p>
              <a:pPr>
                <a:defRPr/>
              </a:pPr>
              <a:r>
                <a:rPr lang="en-US" smtClean="0"/>
                <a:t>record route</a:t>
              </a:r>
            </a:p>
            <a:p>
              <a:pPr>
                <a:defRPr/>
              </a:pPr>
              <a:r>
                <a:rPr lang="en-US" smtClean="0"/>
                <a:t>taken, specify</a:t>
              </a:r>
            </a:p>
            <a:p>
              <a:pPr>
                <a:defRPr/>
              </a:pPr>
              <a:r>
                <a:rPr lang="en-US" smtClean="0"/>
                <a:t>list of routers </a:t>
              </a:r>
            </a:p>
            <a:p>
              <a:pPr>
                <a:defRPr/>
              </a:pPr>
              <a:r>
                <a:rPr lang="en-US" smtClean="0"/>
                <a:t>to visit.</a:t>
              </a: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>
                <a:solidFill>
                  <a:srgbClr val="CC0000"/>
                </a:solidFill>
                <a:latin typeface="Arial" charset="0"/>
                <a:ea typeface="ＭＳ Ｐゴシック" charset="0"/>
              </a:rPr>
              <a:t>how much overhead?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20 bytes of TCP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20 bytes of IP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= 40 bytes + app layer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240AF8B0-7985-4C02-8E2B-B17E2A4450B1}" type="slidenum">
              <a:rPr lang="en-US"/>
              <a:pPr/>
              <a:t>4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fragmentation, reassembly</a:t>
            </a:r>
            <a:endParaRPr lang="en-US" sz="4800">
              <a:cs typeface="+mj-cs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439863"/>
            <a:ext cx="3810000" cy="5094287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>
                <a:ea typeface="ＭＳ Ｐゴシック" charset="-128"/>
              </a:rPr>
              <a:t>network links have MTU (max.transfer size) - largest possible link-level frame</a:t>
            </a:r>
          </a:p>
          <a:p>
            <a:pPr lvl="1"/>
            <a:r>
              <a:rPr lang="en-US" smtClean="0">
                <a:ea typeface="ＭＳ Ｐゴシック" charset="-128"/>
              </a:rPr>
              <a:t>different link types, different MTUs </a:t>
            </a:r>
          </a:p>
          <a:p>
            <a:r>
              <a:rPr lang="en-US" sz="2400" smtClean="0">
                <a:ea typeface="ＭＳ Ｐゴシック" charset="-128"/>
              </a:rPr>
              <a:t>large IP datagram divided (</a:t>
            </a:r>
            <a:r>
              <a:rPr lang="ja-JP" altLang="en-US" sz="2400" smtClean="0">
                <a:ea typeface="ＭＳ Ｐゴシック" charset="-128"/>
              </a:rPr>
              <a:t>“</a:t>
            </a:r>
            <a:r>
              <a:rPr lang="en-US" altLang="ja-JP" sz="2400" smtClean="0">
                <a:ea typeface="ＭＳ Ｐゴシック" charset="-128"/>
              </a:rPr>
              <a:t>fragmented</a:t>
            </a:r>
            <a:r>
              <a:rPr lang="ja-JP" altLang="en-US" sz="2400" smtClean="0">
                <a:ea typeface="ＭＳ Ｐゴシック" charset="-128"/>
              </a:rPr>
              <a:t>”</a:t>
            </a:r>
            <a:r>
              <a:rPr lang="en-US" altLang="ja-JP" sz="2400" smtClean="0">
                <a:ea typeface="ＭＳ Ｐゴシック" charset="-128"/>
              </a:rPr>
              <a:t>) within net</a:t>
            </a:r>
          </a:p>
          <a:p>
            <a:pPr lvl="1"/>
            <a:r>
              <a:rPr lang="en-US" smtClean="0">
                <a:ea typeface="ＭＳ Ｐゴシック" charset="-128"/>
              </a:rPr>
              <a:t>one datagram becomes several datagrams</a:t>
            </a:r>
          </a:p>
          <a:p>
            <a:pPr lvl="1"/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smtClean="0">
                <a:ea typeface="ＭＳ Ｐゴシック" charset="-128"/>
              </a:rPr>
              <a:t>reassembled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smtClean="0">
                <a:ea typeface="ＭＳ Ｐゴシック" charset="-128"/>
              </a:rPr>
              <a:t> only at final destination</a:t>
            </a:r>
          </a:p>
          <a:p>
            <a:pPr lvl="1"/>
            <a:r>
              <a:rPr lang="en-US" smtClean="0">
                <a:ea typeface="ＭＳ Ｐゴシック" charset="-128"/>
              </a:rPr>
              <a:t>IP header bits used to identify, order related fragments</a:t>
            </a:r>
          </a:p>
        </p:txBody>
      </p:sp>
      <p:sp>
        <p:nvSpPr>
          <p:cNvPr id="51205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9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50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>
            <a:off x="5230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53" name="Line 21"/>
          <p:cNvSpPr>
            <a:spLocks noChangeShapeType="1"/>
          </p:cNvSpPr>
          <p:nvPr/>
        </p:nvSpPr>
        <p:spPr bwMode="auto">
          <a:xfrm flipH="1" flipV="1">
            <a:off x="6503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54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55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56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57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5003800" y="2955925"/>
            <a:ext cx="1222375" cy="403225"/>
            <a:chOff x="3152" y="1862"/>
            <a:chExt cx="770" cy="254"/>
          </a:xfrm>
        </p:grpSpPr>
        <p:grpSp>
          <p:nvGrpSpPr>
            <p:cNvPr id="3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35973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974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1550"/>
            <a:ext cx="24669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 smtClean="0">
                <a:solidFill>
                  <a:srgbClr val="CC0000"/>
                </a:solidFill>
              </a:rPr>
              <a:t>fragmentation:</a:t>
            </a:r>
            <a:r>
              <a:rPr lang="en-US" sz="1600" smtClean="0"/>
              <a:t> </a:t>
            </a:r>
          </a:p>
          <a:p>
            <a:pPr>
              <a:defRPr/>
            </a:pPr>
            <a:r>
              <a:rPr lang="en-US" sz="1600" b="1" i="1" smtClean="0">
                <a:solidFill>
                  <a:srgbClr val="000099"/>
                </a:solidFill>
              </a:rPr>
              <a:t>in:</a:t>
            </a:r>
            <a:r>
              <a:rPr lang="en-US" sz="1600" smtClean="0"/>
              <a:t> one large datagram</a:t>
            </a:r>
          </a:p>
          <a:p>
            <a:pPr>
              <a:defRPr/>
            </a:pPr>
            <a:r>
              <a:rPr lang="en-US" sz="1600" b="1" i="1" smtClean="0">
                <a:solidFill>
                  <a:srgbClr val="000099"/>
                </a:solidFill>
              </a:rPr>
              <a:t>out:</a:t>
            </a:r>
            <a:r>
              <a:rPr lang="en-US" sz="1600" smtClean="0"/>
              <a:t> 3 smaller datagrams</a:t>
            </a:r>
            <a:endParaRPr lang="en-US" smtClean="0"/>
          </a:p>
        </p:txBody>
      </p:sp>
      <p:sp>
        <p:nvSpPr>
          <p:cNvPr id="35860" name="Line 118"/>
          <p:cNvSpPr>
            <a:spLocks noChangeShapeType="1"/>
          </p:cNvSpPr>
          <p:nvPr/>
        </p:nvSpPr>
        <p:spPr bwMode="auto">
          <a:xfrm>
            <a:off x="5484813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407025" y="4352925"/>
            <a:ext cx="708025" cy="558800"/>
            <a:chOff x="3406" y="2742"/>
            <a:chExt cx="446" cy="352"/>
          </a:xfrm>
        </p:grpSpPr>
        <p:grpSp>
          <p:nvGrpSpPr>
            <p:cNvPr id="5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35969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970" name="Rectangle 139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35967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968" name="Rectangle 142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35965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966" name="Rectangle 145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62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63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64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4287838" y="3871913"/>
            <a:ext cx="1395412" cy="490537"/>
            <a:chOff x="2701" y="2439"/>
            <a:chExt cx="879" cy="309"/>
          </a:xfrm>
        </p:grpSpPr>
        <p:grpSp>
          <p:nvGrpSpPr>
            <p:cNvPr id="9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10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3595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95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35956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54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reassembly</a:t>
              </a:r>
              <a:endParaRPr lang="en-US" i="1" smtClean="0">
                <a:solidFill>
                  <a:srgbClr val="CC0000"/>
                </a:solidFill>
              </a:endParaRPr>
            </a:p>
          </p:txBody>
        </p:sp>
      </p:grpSp>
      <p:pic>
        <p:nvPicPr>
          <p:cNvPr id="51222" name="Picture 15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62"/>
          <p:cNvGrpSpPr>
            <a:grpSpLocks/>
          </p:cNvGrpSpPr>
          <p:nvPr/>
        </p:nvGrpSpPr>
        <p:grpSpPr bwMode="auto">
          <a:xfrm>
            <a:off x="3849688" y="1708150"/>
            <a:ext cx="838200" cy="1720850"/>
            <a:chOff x="2345" y="1140"/>
            <a:chExt cx="528" cy="1084"/>
          </a:xfrm>
        </p:grpSpPr>
        <p:sp>
          <p:nvSpPr>
            <p:cNvPr id="35943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44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45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51310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311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947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…</a:t>
              </a:r>
            </a:p>
          </p:txBody>
        </p:sp>
        <p:grpSp>
          <p:nvGrpSpPr>
            <p:cNvPr id="13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51308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309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163"/>
          <p:cNvGrpSpPr>
            <a:grpSpLocks/>
          </p:cNvGrpSpPr>
          <p:nvPr/>
        </p:nvGrpSpPr>
        <p:grpSpPr bwMode="auto">
          <a:xfrm>
            <a:off x="5970588" y="2895600"/>
            <a:ext cx="698500" cy="355600"/>
            <a:chOff x="4396" y="1245"/>
            <a:chExt cx="672" cy="248"/>
          </a:xfrm>
        </p:grpSpPr>
        <p:sp>
          <p:nvSpPr>
            <p:cNvPr id="5129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9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9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300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1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39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40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" name="Group 172"/>
          <p:cNvGrpSpPr>
            <a:grpSpLocks/>
          </p:cNvGrpSpPr>
          <p:nvPr/>
        </p:nvGrpSpPr>
        <p:grpSpPr bwMode="auto">
          <a:xfrm>
            <a:off x="4757738" y="1790700"/>
            <a:ext cx="698500" cy="355600"/>
            <a:chOff x="4396" y="1245"/>
            <a:chExt cx="672" cy="248"/>
          </a:xfrm>
        </p:grpSpPr>
        <p:sp>
          <p:nvSpPr>
            <p:cNvPr id="5128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8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8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7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92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3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31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32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81"/>
          <p:cNvGrpSpPr>
            <a:grpSpLocks/>
          </p:cNvGrpSpPr>
          <p:nvPr/>
        </p:nvGrpSpPr>
        <p:grpSpPr bwMode="auto">
          <a:xfrm>
            <a:off x="4764088" y="2425700"/>
            <a:ext cx="698500" cy="355600"/>
            <a:chOff x="4396" y="1245"/>
            <a:chExt cx="672" cy="248"/>
          </a:xfrm>
        </p:grpSpPr>
        <p:sp>
          <p:nvSpPr>
            <p:cNvPr id="5127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7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8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84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5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23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24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" name="Group 190"/>
          <p:cNvGrpSpPr>
            <a:grpSpLocks/>
          </p:cNvGrpSpPr>
          <p:nvPr/>
        </p:nvGrpSpPr>
        <p:grpSpPr bwMode="auto">
          <a:xfrm>
            <a:off x="5595938" y="2000250"/>
            <a:ext cx="698500" cy="355600"/>
            <a:chOff x="4396" y="1245"/>
            <a:chExt cx="672" cy="248"/>
          </a:xfrm>
        </p:grpSpPr>
        <p:sp>
          <p:nvSpPr>
            <p:cNvPr id="5127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7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7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76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7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15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16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421438" y="3103563"/>
            <a:ext cx="1033462" cy="801687"/>
            <a:chOff x="4045" y="1955"/>
            <a:chExt cx="651" cy="505"/>
          </a:xfrm>
        </p:grpSpPr>
        <p:grpSp>
          <p:nvGrpSpPr>
            <p:cNvPr id="23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35909" name="Rectangle 124"/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910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4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35907" name="Rectangle 127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908" name="Rectangle 128"/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5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35905" name="Rectangle 130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906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02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03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904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6" name="Group 201"/>
          <p:cNvGrpSpPr>
            <a:grpSpLocks/>
          </p:cNvGrpSpPr>
          <p:nvPr/>
        </p:nvGrpSpPr>
        <p:grpSpPr bwMode="auto">
          <a:xfrm>
            <a:off x="6694488" y="3886200"/>
            <a:ext cx="698500" cy="355600"/>
            <a:chOff x="4396" y="1245"/>
            <a:chExt cx="672" cy="248"/>
          </a:xfrm>
        </p:grpSpPr>
        <p:sp>
          <p:nvSpPr>
            <p:cNvPr id="5125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5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5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7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56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7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95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896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8" name="Group 210"/>
          <p:cNvGrpSpPr>
            <a:grpSpLocks/>
          </p:cNvGrpSpPr>
          <p:nvPr/>
        </p:nvGrpSpPr>
        <p:grpSpPr bwMode="auto">
          <a:xfrm>
            <a:off x="5791200" y="4954588"/>
            <a:ext cx="698500" cy="355600"/>
            <a:chOff x="4396" y="1245"/>
            <a:chExt cx="672" cy="248"/>
          </a:xfrm>
        </p:grpSpPr>
        <p:sp>
          <p:nvSpPr>
            <p:cNvPr id="5124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4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24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9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48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9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87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888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" name="Group 221"/>
          <p:cNvGrpSpPr>
            <a:grpSpLocks/>
          </p:cNvGrpSpPr>
          <p:nvPr/>
        </p:nvGrpSpPr>
        <p:grpSpPr bwMode="auto">
          <a:xfrm>
            <a:off x="4752975" y="4400550"/>
            <a:ext cx="738188" cy="1385888"/>
            <a:chOff x="2345" y="1140"/>
            <a:chExt cx="528" cy="1084"/>
          </a:xfrm>
        </p:grpSpPr>
        <p:sp>
          <p:nvSpPr>
            <p:cNvPr id="35873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874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875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1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51240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241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77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…</a:t>
              </a:r>
            </a:p>
          </p:txBody>
        </p:sp>
        <p:grpSp>
          <p:nvGrpSpPr>
            <p:cNvPr id="576640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5123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23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BACAE734-143B-44FC-9A33-A0E6BCAACF52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36920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1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2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ID</a:t>
              </a:r>
            </a:p>
            <a:p>
              <a:pPr>
                <a:defRPr/>
              </a:pPr>
              <a:r>
                <a:rPr lang="en-US" smtClean="0"/>
                <a:t>=x</a:t>
              </a:r>
            </a:p>
          </p:txBody>
        </p:sp>
        <p:sp>
          <p:nvSpPr>
            <p:cNvPr id="36923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offset</a:t>
              </a:r>
            </a:p>
            <a:p>
              <a:pPr algn="ctr">
                <a:defRPr/>
              </a:pPr>
              <a:r>
                <a:rPr lang="en-US" smtClean="0"/>
                <a:t>=0</a:t>
              </a:r>
            </a:p>
          </p:txBody>
        </p:sp>
        <p:sp>
          <p:nvSpPr>
            <p:cNvPr id="36924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fragflag</a:t>
              </a:r>
            </a:p>
            <a:p>
              <a:pPr algn="ctr">
                <a:defRPr/>
              </a:pPr>
              <a:r>
                <a:rPr lang="en-US" smtClean="0"/>
                <a:t>=0</a:t>
              </a:r>
            </a:p>
          </p:txBody>
        </p:sp>
        <p:sp>
          <p:nvSpPr>
            <p:cNvPr id="36925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length</a:t>
              </a:r>
            </a:p>
            <a:p>
              <a:pPr>
                <a:defRPr/>
              </a:pPr>
              <a:r>
                <a:rPr lang="en-US" smtClean="0"/>
                <a:t>=4000</a:t>
              </a:r>
            </a:p>
          </p:txBody>
        </p:sp>
        <p:sp>
          <p:nvSpPr>
            <p:cNvPr id="36926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7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8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9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930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931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684588" y="2290763"/>
            <a:ext cx="4711700" cy="3278187"/>
            <a:chOff x="2321" y="1443"/>
            <a:chExt cx="2968" cy="2065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36908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9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0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ID</a:t>
                </a:r>
              </a:p>
              <a:p>
                <a:pPr>
                  <a:defRPr/>
                </a:pPr>
                <a:r>
                  <a:rPr lang="en-US" smtClean="0"/>
                  <a:t>=x</a:t>
                </a:r>
              </a:p>
            </p:txBody>
          </p:sp>
          <p:sp>
            <p:nvSpPr>
              <p:cNvPr id="36911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offset</a:t>
                </a:r>
              </a:p>
              <a:p>
                <a:pPr algn="ctr">
                  <a:defRPr/>
                </a:pPr>
                <a:r>
                  <a:rPr lang="en-US" smtClean="0"/>
                  <a:t>=0</a:t>
                </a:r>
              </a:p>
            </p:txBody>
          </p:sp>
          <p:sp>
            <p:nvSpPr>
              <p:cNvPr id="36912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fragflag</a:t>
                </a:r>
              </a:p>
              <a:p>
                <a:pPr algn="ctr">
                  <a:defRPr/>
                </a:pPr>
                <a:r>
                  <a:rPr lang="en-US" smtClean="0"/>
                  <a:t>=1</a:t>
                </a:r>
              </a:p>
            </p:txBody>
          </p:sp>
          <p:sp>
            <p:nvSpPr>
              <p:cNvPr id="36913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length</a:t>
                </a:r>
              </a:p>
              <a:p>
                <a:pPr>
                  <a:defRPr/>
                </a:pPr>
                <a:r>
                  <a:rPr lang="en-US" smtClean="0"/>
                  <a:t>=1500</a:t>
                </a:r>
              </a:p>
            </p:txBody>
          </p:sp>
          <p:sp>
            <p:nvSpPr>
              <p:cNvPr id="36914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5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6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7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8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9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36896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7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8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ID</a:t>
                </a:r>
              </a:p>
              <a:p>
                <a:pPr>
                  <a:defRPr/>
                </a:pPr>
                <a:r>
                  <a:rPr lang="en-US" smtClean="0"/>
                  <a:t>=x</a:t>
                </a:r>
              </a:p>
            </p:txBody>
          </p:sp>
          <p:sp>
            <p:nvSpPr>
              <p:cNvPr id="36899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offset</a:t>
                </a:r>
              </a:p>
              <a:p>
                <a:pPr algn="ctr">
                  <a:defRPr/>
                </a:pPr>
                <a:r>
                  <a:rPr lang="en-US" smtClean="0"/>
                  <a:t>=185</a:t>
                </a:r>
              </a:p>
            </p:txBody>
          </p:sp>
          <p:sp>
            <p:nvSpPr>
              <p:cNvPr id="36900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fragflag</a:t>
                </a:r>
              </a:p>
              <a:p>
                <a:pPr algn="ctr">
                  <a:defRPr/>
                </a:pPr>
                <a:r>
                  <a:rPr lang="en-US" smtClean="0"/>
                  <a:t>=1</a:t>
                </a:r>
              </a:p>
            </p:txBody>
          </p:sp>
          <p:sp>
            <p:nvSpPr>
              <p:cNvPr id="36901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length</a:t>
                </a:r>
              </a:p>
              <a:p>
                <a:pPr>
                  <a:defRPr/>
                </a:pPr>
                <a:r>
                  <a:rPr lang="en-US" smtClean="0"/>
                  <a:t>=1500</a:t>
                </a:r>
              </a:p>
            </p:txBody>
          </p:sp>
          <p:sp>
            <p:nvSpPr>
              <p:cNvPr id="36902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3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4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5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6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7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36884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85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86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ID</a:t>
                </a:r>
              </a:p>
              <a:p>
                <a:pPr>
                  <a:defRPr/>
                </a:pPr>
                <a:r>
                  <a:rPr lang="en-US" smtClean="0"/>
                  <a:t>=x</a:t>
                </a:r>
              </a:p>
            </p:txBody>
          </p:sp>
          <p:sp>
            <p:nvSpPr>
              <p:cNvPr id="36887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offset</a:t>
                </a:r>
              </a:p>
              <a:p>
                <a:pPr algn="ctr">
                  <a:defRPr/>
                </a:pPr>
                <a:r>
                  <a:rPr lang="en-US" smtClean="0"/>
                  <a:t>=370</a:t>
                </a:r>
              </a:p>
            </p:txBody>
          </p:sp>
          <p:sp>
            <p:nvSpPr>
              <p:cNvPr id="36888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fragflag</a:t>
                </a:r>
              </a:p>
              <a:p>
                <a:pPr algn="ctr">
                  <a:defRPr/>
                </a:pPr>
                <a:r>
                  <a:rPr lang="en-US" smtClean="0"/>
                  <a:t>=0</a:t>
                </a:r>
              </a:p>
            </p:txBody>
          </p:sp>
          <p:sp>
            <p:nvSpPr>
              <p:cNvPr id="36889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length</a:t>
                </a:r>
              </a:p>
              <a:p>
                <a:pPr>
                  <a:defRPr/>
                </a:pPr>
                <a:r>
                  <a:rPr lang="en-US" smtClean="0"/>
                  <a:t>=1040</a:t>
                </a:r>
              </a:p>
            </p:txBody>
          </p:sp>
          <p:sp>
            <p:nvSpPr>
              <p:cNvPr id="36890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1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2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3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4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5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239" name="Freeform 56"/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882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883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 smtClean="0">
                  <a:solidFill>
                    <a:srgbClr val="CC0000"/>
                  </a:solidFill>
                </a:rPr>
                <a:t>one large datagram becomes</a:t>
              </a:r>
            </a:p>
            <a:p>
              <a:pPr>
                <a:defRPr/>
              </a:pPr>
              <a:r>
                <a:rPr lang="en-US" i="1" smtClean="0">
                  <a:solidFill>
                    <a:srgbClr val="CC0000"/>
                  </a:solidFill>
                </a:rPr>
                <a:t>several smaller datagrams</a:t>
              </a:r>
            </a:p>
          </p:txBody>
        </p:sp>
      </p:grpSp>
      <p:sp>
        <p:nvSpPr>
          <p:cNvPr id="36870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example: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4000 byte datagram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MTU = 1500 bytes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>
              <a:latin typeface="Gill Sans MT" charset="0"/>
              <a:ea typeface="ＭＳ Ｐゴシック" charset="0"/>
            </a:endParaRPr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1042988" y="3238500"/>
            <a:ext cx="160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1480 bytes in </a:t>
            </a:r>
            <a:br>
              <a:rPr lang="en-US" smtClean="0"/>
            </a:br>
            <a:r>
              <a:rPr lang="en-US" smtClean="0"/>
              <a:t>data field</a:t>
            </a:r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504950" y="4071938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offset =</a:t>
            </a:r>
          </a:p>
          <a:p>
            <a:pPr>
              <a:defRPr/>
            </a:pPr>
            <a:r>
              <a:rPr lang="en-US" smtClean="0"/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fragmentation, reassembly</a:t>
            </a:r>
          </a:p>
        </p:txBody>
      </p:sp>
      <p:pic>
        <p:nvPicPr>
          <p:cNvPr id="52233" name="Picture 6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7604" name="Line 68"/>
          <p:cNvSpPr>
            <a:spLocks noChangeShapeType="1"/>
          </p:cNvSpPr>
          <p:nvPr/>
        </p:nvSpPr>
        <p:spPr bwMode="auto">
          <a:xfrm>
            <a:off x="1985963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7605" name="Line 69"/>
          <p:cNvSpPr>
            <a:spLocks noChangeShapeType="1"/>
          </p:cNvSpPr>
          <p:nvPr/>
        </p:nvSpPr>
        <p:spPr bwMode="auto">
          <a:xfrm flipH="1">
            <a:off x="2319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354</Words>
  <Application>Microsoft Office PowerPoint</Application>
  <PresentationFormat>On-screen Show (4:3)</PresentationFormat>
  <Paragraphs>136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The Internet network layer</vt:lpstr>
      <vt:lpstr>IP datagram format</vt:lpstr>
      <vt:lpstr>IP fragmentation, reassembly</vt:lpstr>
      <vt:lpstr>IP fragmentation, reassembly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PESIT</dc:creator>
  <cp:lastModifiedBy>PESIT</cp:lastModifiedBy>
  <cp:revision>3</cp:revision>
  <dcterms:created xsi:type="dcterms:W3CDTF">2013-02-24T10:18:35Z</dcterms:created>
  <dcterms:modified xsi:type="dcterms:W3CDTF">2013-02-24T17:18:57Z</dcterms:modified>
</cp:coreProperties>
</file>