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2" r:id="rId2"/>
    <p:sldId id="373" r:id="rId3"/>
    <p:sldId id="366" r:id="rId4"/>
    <p:sldId id="377" r:id="rId5"/>
    <p:sldId id="367" r:id="rId6"/>
    <p:sldId id="271" r:id="rId7"/>
    <p:sldId id="374" r:id="rId8"/>
    <p:sldId id="380" r:id="rId9"/>
    <p:sldId id="381" r:id="rId10"/>
    <p:sldId id="379" r:id="rId11"/>
    <p:sldId id="273" r:id="rId12"/>
    <p:sldId id="330" r:id="rId13"/>
    <p:sldId id="331" r:id="rId14"/>
    <p:sldId id="343" r:id="rId15"/>
    <p:sldId id="345" r:id="rId16"/>
    <p:sldId id="346" r:id="rId17"/>
    <p:sldId id="347" r:id="rId18"/>
    <p:sldId id="348" r:id="rId19"/>
    <p:sldId id="287" r:id="rId20"/>
    <p:sldId id="363" r:id="rId21"/>
    <p:sldId id="303" r:id="rId22"/>
    <p:sldId id="304" r:id="rId23"/>
    <p:sldId id="306" r:id="rId24"/>
    <p:sldId id="382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48" d="100"/>
          <a:sy n="48" d="100"/>
        </p:scale>
        <p:origin x="-87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75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BE1C-3307-4188-AB2C-CBB7E3C5D2EB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2FA2-84EE-4E5D-BAC4-C208CDC3B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40D3E-307A-4F10-B811-BF8BFF137BA0}" type="slidenum">
              <a:rPr lang="en-US"/>
              <a:pPr/>
              <a:t>1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E4389-6118-4D39-BED7-FCEABA2B6D92}" type="slidenum">
              <a:rPr lang="en-US"/>
              <a:pPr/>
              <a:t>10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11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16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18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68E96-5E0C-47FE-B8FE-BB3582C32CB1}" type="slidenum">
              <a:rPr lang="en-US"/>
              <a:pPr/>
              <a:t>19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7F29A-1ADE-4F39-8015-2F0ED9A88BB5}" type="slidenum">
              <a:rPr lang="en-US"/>
              <a:pPr/>
              <a:t>2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20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09604-8EE2-44C8-AF3B-C6C3E78267A1}" type="slidenum">
              <a:rPr lang="en-US"/>
              <a:pPr/>
              <a:t>21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8B299-93DD-4A99-AF2A-823372C41CEE}" type="slidenum">
              <a:rPr lang="en-US"/>
              <a:pPr/>
              <a:t>22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C845-EB83-40FC-BAB5-D9859127D5FB}" type="slidenum">
              <a:rPr lang="en-US"/>
              <a:pPr/>
              <a:t>23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DA9C-7C52-4A77-A132-5B7616B8DF20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4F74A-A632-4A02-AC93-DB7DFFF83683}" type="slidenum">
              <a:rPr lang="en-US"/>
              <a:pPr/>
              <a:t>25</a:t>
            </a:fld>
            <a:endParaRPr lang="en-US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737DE-2092-46A9-B915-67764B624EC2}" type="slidenum">
              <a:rPr lang="en-US"/>
              <a:pPr/>
              <a:t>26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E01D1-3A24-458B-940E-2953C47A6091}" type="slidenum">
              <a:rPr lang="en-US"/>
              <a:pPr/>
              <a:t>3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90249-5E6F-4B90-BC7A-F83A84707151}" type="slidenum">
              <a:rPr lang="en-US"/>
              <a:pPr/>
              <a:t>4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B995A-AAFE-4311-B331-C29E0F98A485}" type="slidenum">
              <a:rPr lang="en-US"/>
              <a:pPr/>
              <a:t>5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1CAF3-0105-4830-B1A8-A151A92014DC}" type="slidenum">
              <a:rPr lang="en-US"/>
              <a:pPr/>
              <a:t>6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3575E-9551-4D5A-BBC7-8D9096E36A31}" type="slidenum">
              <a:rPr lang="en-US"/>
              <a:pPr/>
              <a:t>7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FDF3F-DC0D-4D64-9F44-8DF0A81CE635}" type="slidenum">
              <a:rPr lang="en-US"/>
              <a:pPr/>
              <a:t>8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A9060-83EB-4F6D-96E7-2A79382D980B}" type="slidenum">
              <a:rPr lang="en-US"/>
              <a:pPr/>
              <a:t>9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729" y="274639"/>
            <a:ext cx="8228542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4638"/>
            <a:ext cx="822854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729" y="1600200"/>
            <a:ext cx="822854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29" y="3938589"/>
            <a:ext cx="822854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ChangeArrowheads="1"/>
          </p:cNvSpPr>
          <p:nvPr/>
        </p:nvSpPr>
        <p:spPr bwMode="auto">
          <a:xfrm>
            <a:off x="76730" y="914400"/>
            <a:ext cx="8915136" cy="424731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sz="5400" i="0" baseline="0">
              <a:solidFill>
                <a:schemeClr val="bg1"/>
              </a:solidFill>
              <a:latin typeface="Tahoma" pitchFamily="34" charset="0"/>
            </a:endParaRP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Multiple Access Control /</a:t>
            </a: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Media Access Control</a:t>
            </a:r>
          </a:p>
          <a:p>
            <a:pPr algn="ctr"/>
            <a:r>
              <a:rPr lang="en-US" sz="5400" i="0" baseline="0">
                <a:solidFill>
                  <a:schemeClr val="accent2"/>
                </a:solidFill>
                <a:latin typeface="Tahoma" pitchFamily="34" charset="0"/>
              </a:rPr>
              <a:t>( MAC )</a:t>
            </a: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86CB286-DA57-4B4A-A7FA-DA4372DC4F67}" type="slidenum">
              <a:rPr lang="en-US"/>
              <a:pPr/>
              <a:t>10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 Protocols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node has packet to send</a:t>
            </a:r>
          </a:p>
          <a:p>
            <a:pPr lvl="1"/>
            <a:r>
              <a:rPr lang="en-US" sz="2000"/>
              <a:t>transmit at full channel data rate R.</a:t>
            </a:r>
          </a:p>
          <a:p>
            <a:pPr lvl="1"/>
            <a:r>
              <a:rPr lang="en-US" sz="2000"/>
              <a:t>no </a:t>
            </a:r>
            <a:r>
              <a:rPr lang="en-US" sz="2000" i="1"/>
              <a:t>a priori</a:t>
            </a:r>
            <a:r>
              <a:rPr lang="en-US" sz="2000"/>
              <a:t> coordination among nodes</a:t>
            </a:r>
          </a:p>
          <a:p>
            <a:r>
              <a:rPr lang="en-US" sz="2400"/>
              <a:t>two or more transmitting nodes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“collision”,</a:t>
            </a:r>
          </a:p>
          <a:p>
            <a:r>
              <a:rPr lang="en-US" sz="2400">
                <a:solidFill>
                  <a:srgbClr val="FF0000"/>
                </a:solidFill>
              </a:rPr>
              <a:t>random access MAC protocol</a:t>
            </a:r>
            <a:r>
              <a:rPr lang="en-US" sz="2400"/>
              <a:t> specifies: </a:t>
            </a:r>
          </a:p>
          <a:p>
            <a:pPr lvl="1"/>
            <a:r>
              <a:rPr lang="en-US" sz="2000"/>
              <a:t>how to detect collisions</a:t>
            </a:r>
          </a:p>
          <a:p>
            <a:pPr lvl="1"/>
            <a:r>
              <a:rPr lang="en-US" sz="2000"/>
              <a:t>how to recover from collisions (e.g., via delayed retransmissions)</a:t>
            </a:r>
          </a:p>
          <a:p>
            <a:r>
              <a:rPr lang="en-US" sz="2400"/>
              <a:t>Examples of random access MAC protocols:</a:t>
            </a:r>
          </a:p>
          <a:p>
            <a:pPr lvl="1"/>
            <a:r>
              <a:rPr lang="en-US" sz="2000"/>
              <a:t>slotted ALOHA</a:t>
            </a:r>
          </a:p>
          <a:p>
            <a:pPr lvl="1"/>
            <a:r>
              <a:rPr lang="en-US" sz="2000"/>
              <a:t>ALOHA</a:t>
            </a:r>
          </a:p>
          <a:p>
            <a:pPr lvl="1"/>
            <a:r>
              <a:rPr lang="en-US" sz="2000"/>
              <a:t>CSMA, CSMA/CD, CSMA/CA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295400"/>
            <a:ext cx="861112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sz="28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sz="28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</a:t>
            </a:r>
            <a:endParaRPr lang="en-US" sz="2800" i="0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is superior to another station and none is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assigned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control over another.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permits, or does not permit, another </a:t>
            </a:r>
            <a:endParaRPr lang="en-US" sz="2800" i="0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lnSpc>
                <a:spcPct val="150000"/>
              </a:lnSpc>
            </a:pPr>
            <a:r>
              <a:rPr lang="en-US" sz="28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send.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instance, a station that has data to send uses a procedure defined by the protocol to make a decision on whether or not to send.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371599"/>
            <a:ext cx="861112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 a random access method, each station has the right to the medium without being controlled by any other station.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If more than one station tries to send, there is an access conflict- </a:t>
            </a:r>
            <a:r>
              <a:rPr lang="en-US" sz="2800" b="1" dirty="0" smtClean="0"/>
              <a:t>collision</a:t>
            </a:r>
            <a:r>
              <a:rPr lang="en-US" sz="2800" dirty="0" smtClean="0"/>
              <a:t> -and the frames will be either destroyed or modified. </a:t>
            </a:r>
            <a:endParaRPr lang="en-US" sz="2800" i="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295399"/>
            <a:ext cx="861112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avoid access conflict or to resolve it when it happens, each station follows a procedure that answers the following questions: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When can the station access the medium?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What can the station do if the medium is busy?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How can the station determine the success or failure of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the transmission?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What can the station do if there is an access conflict?</a:t>
            </a:r>
            <a:endParaRPr lang="en-US" sz="2400" i="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86106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minimize the chance of collision and, therefore, increase the performance, the CSMA method was developed. 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The chance of collision can be reduced if a station senses the medium before trying to use it. </a:t>
            </a:r>
          </a:p>
          <a:p>
            <a:pPr>
              <a:lnSpc>
                <a:spcPct val="150000"/>
              </a:lnSpc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CSMA requires that each station first listen to the medium (or check the state of the medium) before sending. 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In other words, CSMA is based on the principle "sense before transmit" or "listen before talk.”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CSMA can reduce the possibility of collision, but it cannot eliminate it</a:t>
            </a:r>
            <a:r>
              <a:rPr lang="en-US" sz="2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reason for this is (shown in Figure 12.8.) stations are connected to a shared channel (usually a dedicated medium).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 smtClean="0"/>
              <a:t>The possibility of collision still exists in CSMA because of propagation delay</a:t>
            </a:r>
            <a:r>
              <a:rPr lang="en-US" sz="2700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when a station sends a frame, it still takes time for the first bit to reach every station and for every station to sense it. </a:t>
            </a:r>
          </a:p>
          <a:p>
            <a:pPr>
              <a:lnSpc>
                <a:spcPct val="150000"/>
              </a:lnSpc>
            </a:pPr>
            <a:endParaRPr lang="en-US" sz="2700" dirty="0" smtClean="0"/>
          </a:p>
          <a:p>
            <a:pPr>
              <a:lnSpc>
                <a:spcPct val="150000"/>
              </a:lnSpc>
            </a:pPr>
            <a:r>
              <a:rPr lang="en-US" sz="2700" dirty="0" smtClean="0"/>
              <a:t>In other words, a station may sense the medium and find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it idle, only because the first bit sent by another station has not yet been received.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In Figure 12.8.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At time 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, station A senses the medium and finds it idle, so it sends a frame. 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At time t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(t</a:t>
            </a:r>
            <a:r>
              <a:rPr lang="en-US" sz="2800" i="1" baseline="-25000" dirty="0" smtClean="0"/>
              <a:t>2 </a:t>
            </a:r>
            <a:r>
              <a:rPr lang="en-US" sz="2800" i="1" dirty="0" smtClean="0"/>
              <a:t>&gt; t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) station Z senses the medium and finds it idle because, at this time, the first </a:t>
            </a:r>
            <a:r>
              <a:rPr lang="en-US" sz="2800" dirty="0" smtClean="0"/>
              <a:t>bits from station A have not reached station Z.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Station Z also sends a frame. The two signals collide and both frames are destroyed.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Text Box 2"/>
          <p:cNvSpPr txBox="1">
            <a:spLocks noChangeArrowheads="1"/>
          </p:cNvSpPr>
          <p:nvPr/>
        </p:nvSpPr>
        <p:spPr bwMode="auto">
          <a:xfrm>
            <a:off x="990865" y="90488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400" b="1" i="0" baseline="0" dirty="0" smtClean="0"/>
              <a:t>Figure 12.8  Collision </a:t>
            </a:r>
            <a:r>
              <a:rPr lang="en-US" altLang="en-US" sz="2400" b="1" i="0" baseline="0" dirty="0"/>
              <a:t>in CSMA</a:t>
            </a:r>
          </a:p>
        </p:txBody>
      </p:sp>
      <p:sp>
        <p:nvSpPr>
          <p:cNvPr id="1303555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8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9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60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61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pic>
        <p:nvPicPr>
          <p:cNvPr id="130356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41438"/>
            <a:ext cx="7313083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7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76730" y="152401"/>
            <a:ext cx="815313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i="0" baseline="0">
                <a:solidFill>
                  <a:schemeClr val="hlink"/>
                </a:solidFill>
              </a:rPr>
              <a:t>Data link layer divided into ………</a:t>
            </a:r>
          </a:p>
        </p:txBody>
      </p:sp>
      <p:sp>
        <p:nvSpPr>
          <p:cNvPr id="1076229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62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865" y="9906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05200" y="152400"/>
            <a:ext cx="2362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CSMA/CD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91540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1:</a:t>
            </a:r>
            <a:r>
              <a:rPr lang="en-US" sz="2400" dirty="0" smtClean="0">
                <a:latin typeface="Arial" charset="0"/>
              </a:rPr>
              <a:t> A station with a frame to transmit waits until the 	channel is silent.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2: </a:t>
            </a:r>
            <a:r>
              <a:rPr lang="en-US" sz="2400" dirty="0" smtClean="0">
                <a:latin typeface="Arial" charset="0"/>
              </a:rPr>
              <a:t>When channel becomes silent, station transmits but  	     	</a:t>
            </a:r>
            <a:r>
              <a:rPr lang="en-US" sz="2400" dirty="0" smtClean="0">
                <a:solidFill>
                  <a:srgbClr val="0070C0"/>
                </a:solidFill>
                <a:latin typeface="Arial" charset="0"/>
              </a:rPr>
              <a:t>continues to listen for collisions.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3: </a:t>
            </a:r>
            <a:r>
              <a:rPr lang="en-US" sz="2400" dirty="0" smtClean="0">
                <a:latin typeface="Arial" charset="0"/>
              </a:rPr>
              <a:t>If a collision occurs, the station aborts the transmission, 	waits for a </a:t>
            </a:r>
            <a:r>
              <a:rPr lang="en-US" sz="2400" dirty="0" smtClean="0">
                <a:solidFill>
                  <a:srgbClr val="0070C0"/>
                </a:solidFill>
                <a:latin typeface="Arial" charset="0"/>
              </a:rPr>
              <a:t>random time to reattempt the transmission 	time.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200" dirty="0" smtClean="0">
                <a:latin typeface="Arial" charset="0"/>
              </a:rPr>
              <a:t>	If the collision doesn't occur within 2 propagation delay times [mini-slot time], then station knows that it has captured the channel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70C0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</a:pPr>
            <a:endParaRPr lang="en-US" sz="2400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Text Box 2"/>
          <p:cNvSpPr txBox="1">
            <a:spLocks noChangeArrowheads="1"/>
          </p:cNvSpPr>
          <p:nvPr/>
        </p:nvSpPr>
        <p:spPr bwMode="auto">
          <a:xfrm>
            <a:off x="990865" y="90488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i="0" baseline="0" dirty="0" smtClean="0">
                <a:solidFill>
                  <a:srgbClr val="0000FF"/>
                </a:solidFill>
              </a:rPr>
              <a:t>Figure 13.7</a:t>
            </a:r>
            <a:r>
              <a:rPr lang="en-US" altLang="en-US" sz="2800" b="1" i="0" baseline="0" dirty="0" smtClean="0">
                <a:solidFill>
                  <a:schemeClr val="accent2"/>
                </a:solidFill>
              </a:rPr>
              <a:t>    </a:t>
            </a:r>
            <a:r>
              <a:rPr lang="en-US" altLang="en-US" sz="2800" b="1" i="0" baseline="0" dirty="0"/>
              <a:t>CSMA/CD procedure</a:t>
            </a:r>
          </a:p>
        </p:txBody>
      </p:sp>
      <p:sp>
        <p:nvSpPr>
          <p:cNvPr id="1281027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28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29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0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1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2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3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pic>
        <p:nvPicPr>
          <p:cNvPr id="128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1893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1035" name="Text Box 11"/>
          <p:cNvSpPr txBox="1">
            <a:spLocks noChangeArrowheads="1"/>
          </p:cNvSpPr>
          <p:nvPr/>
        </p:nvSpPr>
        <p:spPr bwMode="auto">
          <a:xfrm>
            <a:off x="4343136" y="5638802"/>
            <a:ext cx="610305" cy="132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305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i="0" baseline="0" dirty="0">
                <a:solidFill>
                  <a:schemeClr val="hlink"/>
                </a:solidFill>
              </a:rPr>
              <a:t>What is the significance of jam </a:t>
            </a:r>
            <a:r>
              <a:rPr lang="en-US" altLang="en-US" sz="2800" b="1" i="0" baseline="0" dirty="0" smtClean="0">
                <a:solidFill>
                  <a:schemeClr val="hlink"/>
                </a:solidFill>
              </a:rPr>
              <a:t>signal in CSMA/CD </a:t>
            </a:r>
            <a:r>
              <a:rPr lang="en-US" altLang="en-US" sz="2800" b="1" i="0" baseline="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283075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7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8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9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0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1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6" name="Text Box 14"/>
          <p:cNvSpPr txBox="1">
            <a:spLocks noChangeArrowheads="1"/>
          </p:cNvSpPr>
          <p:nvPr/>
        </p:nvSpPr>
        <p:spPr bwMode="auto">
          <a:xfrm>
            <a:off x="381000" y="2362200"/>
            <a:ext cx="8229600" cy="203132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 i="0" dirty="0">
                <a:latin typeface="Calibri" pitchFamily="34" charset="0"/>
                <a:cs typeface="Calibri" pitchFamily="34" charset="0"/>
              </a:rPr>
              <a:t>If the station hears a collision,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sends jam signal to the line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inform other stations of the situation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to alert them that a collision has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5128" name="Text Box 8"/>
          <p:cNvSpPr txBox="1">
            <a:spLocks noChangeArrowheads="1"/>
          </p:cNvSpPr>
          <p:nvPr/>
        </p:nvSpPr>
        <p:spPr bwMode="auto">
          <a:xfrm>
            <a:off x="228600" y="1066800"/>
            <a:ext cx="87630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 smtClean="0"/>
              <a:t>Station </a:t>
            </a:r>
            <a:r>
              <a:rPr lang="en-US" sz="2300" i="0" dirty="0"/>
              <a:t>uses a </a:t>
            </a:r>
            <a:r>
              <a:rPr lang="en-US" sz="2300" i="0" dirty="0">
                <a:solidFill>
                  <a:schemeClr val="hlink"/>
                </a:solidFill>
              </a:rPr>
              <a:t>separate port</a:t>
            </a:r>
            <a:r>
              <a:rPr lang="en-US" sz="2300" i="0" dirty="0"/>
              <a:t> ( other than data port ) to detect </a:t>
            </a:r>
            <a:r>
              <a:rPr lang="en-US" sz="2300" i="0" dirty="0" smtClean="0"/>
              <a:t>collision.</a:t>
            </a:r>
            <a:endParaRPr lang="en-US" sz="2300" i="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/>
              <a:t> </a:t>
            </a:r>
            <a:r>
              <a:rPr lang="en-US" sz="2300" i="0" dirty="0" smtClean="0"/>
              <a:t>In </a:t>
            </a:r>
            <a:r>
              <a:rPr lang="en-US" sz="2300" i="0" dirty="0"/>
              <a:t>normal condition, </a:t>
            </a:r>
            <a:r>
              <a:rPr lang="en-US" sz="2300" b="1" i="0" dirty="0"/>
              <a:t>collision detection port </a:t>
            </a:r>
            <a:r>
              <a:rPr lang="en-US" sz="2300" i="0" dirty="0"/>
              <a:t>receives the normal </a:t>
            </a:r>
            <a:r>
              <a:rPr lang="en-US" sz="2300" i="0" dirty="0" smtClean="0"/>
              <a:t>   signal </a:t>
            </a:r>
            <a:r>
              <a:rPr lang="en-US" sz="2300" i="0" dirty="0"/>
              <a:t>or </a:t>
            </a:r>
            <a:r>
              <a:rPr lang="en-US" sz="2300" i="0" dirty="0" smtClean="0">
                <a:solidFill>
                  <a:schemeClr val="hlink"/>
                </a:solidFill>
              </a:rPr>
              <a:t>no signal.</a:t>
            </a:r>
            <a:endParaRPr lang="en-US" sz="2300" i="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/>
              <a:t>When </a:t>
            </a:r>
            <a:r>
              <a:rPr lang="en-US" sz="2300" i="0" dirty="0">
                <a:solidFill>
                  <a:schemeClr val="hlink"/>
                </a:solidFill>
              </a:rPr>
              <a:t>collision </a:t>
            </a:r>
            <a:r>
              <a:rPr lang="en-US" sz="2300" i="0" dirty="0"/>
              <a:t>occurs, it receives higher </a:t>
            </a:r>
            <a:r>
              <a:rPr lang="en-US" sz="2300" i="0" dirty="0">
                <a:solidFill>
                  <a:schemeClr val="hlink"/>
                </a:solidFill>
              </a:rPr>
              <a:t>energy </a:t>
            </a:r>
            <a:r>
              <a:rPr lang="en-US" sz="2300" i="0" dirty="0" smtClean="0">
                <a:solidFill>
                  <a:schemeClr val="hlink"/>
                </a:solidFill>
              </a:rPr>
              <a:t>signal. </a:t>
            </a:r>
            <a:endParaRPr lang="en-US" sz="2300" i="0" dirty="0">
              <a:solidFill>
                <a:schemeClr val="hlin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</a:rPr>
              <a:t>How is collision detected in CSMA/CD?</a:t>
            </a:r>
            <a:endParaRPr lang="en-US" sz="2800" dirty="0">
              <a:solidFill>
                <a:srgbClr val="002060"/>
              </a:solidFill>
              <a:latin typeface="Tahoma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87875"/>
            <a:ext cx="7211219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769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baseline="0" dirty="0">
                <a:solidFill>
                  <a:schemeClr val="folHlink"/>
                </a:solidFill>
              </a:rPr>
              <a:t>Figure 12.15  </a:t>
            </a:r>
            <a:r>
              <a:rPr lang="en-US" sz="2000" b="1" baseline="0" dirty="0"/>
              <a:t>Energy level during transmission, idleness, or collision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1100" y="3733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41BDFFCA-6A4B-458E-B64C-B6AD53BA165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1. </a:t>
            </a:r>
            <a:r>
              <a:rPr lang="en-US" sz="2600" dirty="0"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2. </a:t>
            </a:r>
            <a:r>
              <a:rPr lang="en-US" sz="2600" dirty="0">
                <a:cs typeface="+mn-cs"/>
              </a:rPr>
              <a:t>If NIC senses channel idle, starts frame </a:t>
            </a:r>
            <a:r>
              <a:rPr lang="en-US" sz="2600" dirty="0" smtClean="0">
                <a:cs typeface="+mn-cs"/>
              </a:rPr>
              <a:t>transmission. </a:t>
            </a:r>
            <a:r>
              <a:rPr lang="en-US" sz="2600" dirty="0">
                <a:cs typeface="+mn-cs"/>
              </a:rPr>
              <a:t>If NIC senses channel busy, waits until channel idle, then </a:t>
            </a:r>
            <a:r>
              <a:rPr lang="en-US" sz="2600" dirty="0" smtClean="0">
                <a:cs typeface="+mn-cs"/>
              </a:rPr>
              <a:t>transmits.</a:t>
            </a:r>
            <a:endParaRPr lang="en-US" sz="26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3. </a:t>
            </a:r>
            <a:r>
              <a:rPr lang="en-US" sz="2600" dirty="0"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600" smtClean="0">
                <a:solidFill>
                  <a:srgbClr val="000099"/>
                </a:solidFill>
                <a:ea typeface="ＭＳ Ｐゴシック" charset="-128"/>
              </a:rPr>
              <a:t>4. </a:t>
            </a:r>
            <a:r>
              <a:rPr lang="en-US" sz="2600" smtClean="0">
                <a:ea typeface="ＭＳ Ｐゴシック" charset="-128"/>
              </a:rPr>
              <a:t>If NIC detects another transmission while transmitting,  aborts and sends jam signal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solidFill>
                  <a:srgbClr val="000099"/>
                </a:solidFill>
                <a:ea typeface="ＭＳ Ｐゴシック" charset="-128"/>
              </a:rPr>
              <a:t>5. </a:t>
            </a:r>
            <a:r>
              <a:rPr lang="en-US" sz="2600" smtClean="0">
                <a:ea typeface="ＭＳ Ｐゴシック" charset="-128"/>
              </a:rPr>
              <a:t>After aborting, NIC enters </a:t>
            </a:r>
            <a:r>
              <a:rPr lang="en-US" sz="2600" i="1" smtClean="0">
                <a:solidFill>
                  <a:srgbClr val="CC0000"/>
                </a:solidFill>
                <a:ea typeface="ＭＳ Ｐゴシック" charset="-128"/>
              </a:rPr>
              <a:t>binary (exponential) backoff: </a:t>
            </a:r>
          </a:p>
          <a:p>
            <a:pPr lvl="1"/>
            <a:r>
              <a:rPr lang="en-US" smtClean="0">
                <a:ea typeface="ＭＳ Ｐゴシック" charset="-128"/>
              </a:rPr>
              <a:t>after </a:t>
            </a:r>
            <a:r>
              <a:rPr lang="en-US" i="1" smtClean="0">
                <a:ea typeface="ＭＳ Ｐゴシック" charset="-128"/>
              </a:rPr>
              <a:t>m</a:t>
            </a:r>
            <a:r>
              <a:rPr lang="en-US" smtClean="0">
                <a:ea typeface="ＭＳ Ｐゴシック" charset="-128"/>
              </a:rPr>
              <a:t>th collision, NIC chooses </a:t>
            </a:r>
            <a:r>
              <a:rPr lang="en-US" i="1" smtClean="0">
                <a:ea typeface="ＭＳ Ｐゴシック" charset="-128"/>
              </a:rPr>
              <a:t>K </a:t>
            </a:r>
            <a:r>
              <a:rPr lang="en-US" smtClean="0">
                <a:ea typeface="ＭＳ Ｐゴシック" charset="-128"/>
              </a:rPr>
              <a:t>at random from </a:t>
            </a:r>
            <a:r>
              <a:rPr lang="en-US" i="1" smtClean="0">
                <a:ea typeface="ＭＳ Ｐゴシック" charset="-128"/>
              </a:rPr>
              <a:t>{0,1,2, …, 2</a:t>
            </a:r>
            <a:r>
              <a:rPr lang="en-US" b="1" i="1" baseline="30000" smtClean="0">
                <a:ea typeface="ＭＳ Ｐゴシック" charset="-128"/>
              </a:rPr>
              <a:t>m</a:t>
            </a:r>
            <a:r>
              <a:rPr lang="en-US" i="1" smtClean="0">
                <a:ea typeface="ＭＳ Ｐゴシック" charset="-128"/>
              </a:rPr>
              <a:t>-1}</a:t>
            </a:r>
            <a:r>
              <a:rPr lang="en-US" smtClean="0">
                <a:ea typeface="ＭＳ Ｐゴシック" charset="-128"/>
              </a:rPr>
              <a:t>. NIC waits K</a:t>
            </a:r>
            <a:r>
              <a:rPr lang="el-GR" smtClean="0">
                <a:ea typeface="ＭＳ Ｐゴシック" charset="-128"/>
              </a:rPr>
              <a:t>·</a:t>
            </a:r>
            <a:r>
              <a:rPr lang="en-US" smtClean="0">
                <a:ea typeface="ＭＳ Ｐゴシック" charset="-128"/>
              </a:rPr>
              <a:t>512 bit times, returns to Step 2</a:t>
            </a:r>
          </a:p>
          <a:p>
            <a:pPr lvl="1"/>
            <a:r>
              <a:rPr lang="en-US" smtClean="0">
                <a:ea typeface="ＭＳ Ｐゴシック" charset="-128"/>
              </a:rPr>
              <a:t>longer backoff interval with more collisions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ea typeface="ＭＳ Ｐゴシック" charset="-128"/>
              </a:rPr>
              <a:t>  </a:t>
            </a:r>
          </a:p>
        </p:txBody>
      </p:sp>
      <p:pic>
        <p:nvPicPr>
          <p:cNvPr id="47111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8" name="Line 4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669" name="Text Box 5"/>
          <p:cNvSpPr txBox="1">
            <a:spLocks noChangeArrowheads="1"/>
          </p:cNvSpPr>
          <p:nvPr/>
        </p:nvSpPr>
        <p:spPr bwMode="auto">
          <a:xfrm>
            <a:off x="609865" y="1066799"/>
            <a:ext cx="807640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endParaRPr lang="en-US" sz="4000" i="0" dirty="0"/>
          </a:p>
          <a:p>
            <a:pPr algn="ctr">
              <a:spcBef>
                <a:spcPct val="50000"/>
              </a:spcBef>
            </a:pPr>
            <a:r>
              <a:rPr lang="en-US" sz="4000" i="0" dirty="0"/>
              <a:t>CSMA/CD is not suitable for wireless LAN</a:t>
            </a:r>
          </a:p>
          <a:p>
            <a:pPr algn="ctr">
              <a:spcBef>
                <a:spcPct val="50000"/>
              </a:spcBef>
            </a:pPr>
            <a:r>
              <a:rPr lang="en-US" sz="4000" i="0" dirty="0">
                <a:solidFill>
                  <a:schemeClr val="hlink"/>
                </a:solidFill>
              </a:rPr>
              <a:t>Why ?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endParaRPr lang="en-US" sz="4000" i="0" dirty="0">
              <a:solidFill>
                <a:schemeClr val="hlink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4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1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2" name="Line 4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3" name="Text Box 5"/>
          <p:cNvSpPr txBox="1">
            <a:spLocks noChangeArrowheads="1"/>
          </p:cNvSpPr>
          <p:nvPr/>
        </p:nvSpPr>
        <p:spPr bwMode="auto">
          <a:xfrm>
            <a:off x="609865" y="152401"/>
            <a:ext cx="8076406" cy="812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3600" dirty="0"/>
          </a:p>
          <a:p>
            <a:pPr>
              <a:spcBef>
                <a:spcPct val="50000"/>
              </a:spcBef>
            </a:pPr>
            <a:r>
              <a:rPr lang="en-US" sz="3600" dirty="0"/>
              <a:t>In case of wireless medium, it is difficult to sense the collision, because collided signal strength may decrease due to propagation </a:t>
            </a:r>
          </a:p>
          <a:p>
            <a:pPr>
              <a:spcBef>
                <a:spcPct val="50000"/>
              </a:spcBef>
            </a:pPr>
            <a:r>
              <a:rPr lang="en-US" sz="3600" dirty="0"/>
              <a:t>Hence CSMA/CD is not suitable for wireless LANs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hlink"/>
                </a:solidFill>
              </a:rPr>
              <a:t>What is the solution</a:t>
            </a:r>
            <a:r>
              <a:rPr lang="en-US" sz="3600" dirty="0" smtClean="0">
                <a:solidFill>
                  <a:schemeClr val="hlink"/>
                </a:solidFill>
              </a:rPr>
              <a:t>??</a:t>
            </a:r>
          </a:p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chemeClr val="hlink"/>
                </a:solidFill>
                <a:latin typeface="Arial" charset="0"/>
              </a:rPr>
              <a:t>     </a:t>
            </a:r>
            <a:r>
              <a:rPr lang="en-US" sz="2400" dirty="0" smtClean="0">
                <a:latin typeface="Arial" charset="0"/>
              </a:rPr>
              <a:t>CSMA / CA  Protocol</a:t>
            </a:r>
          </a:p>
          <a:p>
            <a:pPr>
              <a:spcBef>
                <a:spcPct val="50000"/>
              </a:spcBef>
            </a:pPr>
            <a:endParaRPr lang="en-US" sz="360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360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47135B5-C473-4EAC-B64E-01EB41A75802}" type="slidenum">
              <a:rPr lang="en-US"/>
              <a:pPr/>
              <a:t>3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/>
              <a:t>Multiple Access Links and Protocols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4100"/>
            <a:ext cx="7772400" cy="3292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/>
              <a:t>Two types of “links”:</a:t>
            </a:r>
          </a:p>
          <a:p>
            <a:r>
              <a:rPr lang="en-US" sz="2400"/>
              <a:t>point-to-point</a:t>
            </a:r>
          </a:p>
          <a:p>
            <a:pPr lvl="1"/>
            <a:r>
              <a:rPr lang="en-US" sz="2000"/>
              <a:t>PPP for dial-up access</a:t>
            </a:r>
          </a:p>
          <a:p>
            <a:pPr lvl="1"/>
            <a:r>
              <a:rPr lang="en-US" sz="2000"/>
              <a:t>point-to-point link between Ethernet switch and host</a:t>
            </a:r>
          </a:p>
          <a:p>
            <a:r>
              <a:rPr lang="en-US" sz="2400">
                <a:solidFill>
                  <a:srgbClr val="FF0000"/>
                </a:solidFill>
              </a:rPr>
              <a:t>broadcast</a:t>
            </a:r>
            <a:r>
              <a:rPr lang="en-US" sz="2400"/>
              <a:t> (shared wire or medium)</a:t>
            </a:r>
          </a:p>
          <a:p>
            <a:pPr lvl="1"/>
            <a:r>
              <a:rPr lang="en-US" sz="2000"/>
              <a:t>Old-fashioned Ethernet</a:t>
            </a:r>
          </a:p>
          <a:p>
            <a:pPr lvl="1"/>
            <a:r>
              <a:rPr lang="en-US" sz="2000"/>
              <a:t>upstream HFC</a:t>
            </a:r>
          </a:p>
          <a:p>
            <a:pPr lvl="1"/>
            <a:r>
              <a:rPr lang="en-US" sz="2000"/>
              <a:t>802.11 wireless LAN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/>
              <a:t>Multiple Access Communications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729" y="1600200"/>
            <a:ext cx="8228542" cy="1843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800" dirty="0"/>
              <a:t>Shared media basis for broadcast networks</a:t>
            </a:r>
          </a:p>
          <a:p>
            <a:pPr lvl="1"/>
            <a:r>
              <a:rPr lang="en-US" sz="2400" dirty="0"/>
              <a:t>Inexpensive:  radio over air; copper or coaxial cable</a:t>
            </a:r>
          </a:p>
          <a:p>
            <a:pPr lvl="1"/>
            <a:r>
              <a:rPr lang="en-US" sz="2400" dirty="0"/>
              <a:t>M users communicate by broadcasting into medium</a:t>
            </a:r>
          </a:p>
          <a:p>
            <a:r>
              <a:rPr lang="en-US" sz="2800" dirty="0"/>
              <a:t>Key issue:  How to share the medium?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8021" y="3713163"/>
            <a:ext cx="3720572" cy="2266950"/>
            <a:chOff x="2745" y="2604"/>
            <a:chExt cx="2343" cy="1428"/>
          </a:xfrm>
        </p:grpSpPr>
        <p:sp>
          <p:nvSpPr>
            <p:cNvPr id="1264645" name="Cloud"/>
            <p:cNvSpPr>
              <a:spLocks noChangeAspect="1" noEditPoints="1" noChangeArrowheads="1"/>
            </p:cNvSpPr>
            <p:nvPr/>
          </p:nvSpPr>
          <p:spPr bwMode="auto">
            <a:xfrm>
              <a:off x="3216" y="2934"/>
              <a:ext cx="1548" cy="92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CA" sz="1200" b="0" i="0" baseline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64646" name="Rectangle 6"/>
            <p:cNvSpPr>
              <a:spLocks noChangeArrowheads="1"/>
            </p:cNvSpPr>
            <p:nvPr/>
          </p:nvSpPr>
          <p:spPr bwMode="auto">
            <a:xfrm>
              <a:off x="3839" y="3784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0" i="0" baseline="0">
                  <a:latin typeface="Arial" charset="0"/>
                  <a:sym typeface="Symbol" pitchFamily="18" charset="2"/>
                </a:rPr>
                <a:t></a:t>
              </a:r>
              <a:endParaRPr lang="en-US" sz="2000" b="0" i="0" baseline="0">
                <a:latin typeface="Arial" charset="0"/>
              </a:endParaRPr>
            </a:p>
          </p:txBody>
        </p:sp>
        <p:sp>
          <p:nvSpPr>
            <p:cNvPr id="1264647" name="Rectangle 7"/>
            <p:cNvSpPr>
              <a:spLocks noChangeArrowheads="1"/>
            </p:cNvSpPr>
            <p:nvPr/>
          </p:nvSpPr>
          <p:spPr bwMode="auto">
            <a:xfrm>
              <a:off x="2809" y="2884"/>
              <a:ext cx="118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48" name="Rectangle 8"/>
            <p:cNvSpPr>
              <a:spLocks noChangeArrowheads="1"/>
            </p:cNvSpPr>
            <p:nvPr/>
          </p:nvSpPr>
          <p:spPr bwMode="auto">
            <a:xfrm>
              <a:off x="2786" y="2855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1</a:t>
              </a:r>
            </a:p>
          </p:txBody>
        </p:sp>
        <p:sp>
          <p:nvSpPr>
            <p:cNvPr id="1264649" name="Rectangle 9"/>
            <p:cNvSpPr>
              <a:spLocks noChangeArrowheads="1"/>
            </p:cNvSpPr>
            <p:nvPr/>
          </p:nvSpPr>
          <p:spPr bwMode="auto">
            <a:xfrm>
              <a:off x="3391" y="2761"/>
              <a:ext cx="119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0" name="Rectangle 10"/>
            <p:cNvSpPr>
              <a:spLocks noChangeArrowheads="1"/>
            </p:cNvSpPr>
            <p:nvPr/>
          </p:nvSpPr>
          <p:spPr bwMode="auto">
            <a:xfrm>
              <a:off x="3369" y="2732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2</a:t>
              </a:r>
            </a:p>
          </p:txBody>
        </p:sp>
        <p:sp>
          <p:nvSpPr>
            <p:cNvPr id="1264651" name="Rectangle 11"/>
            <p:cNvSpPr>
              <a:spLocks noChangeArrowheads="1"/>
            </p:cNvSpPr>
            <p:nvPr/>
          </p:nvSpPr>
          <p:spPr bwMode="auto">
            <a:xfrm>
              <a:off x="4004" y="2633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2" name="Rectangle 12"/>
            <p:cNvSpPr>
              <a:spLocks noChangeArrowheads="1"/>
            </p:cNvSpPr>
            <p:nvPr/>
          </p:nvSpPr>
          <p:spPr bwMode="auto">
            <a:xfrm>
              <a:off x="3977" y="2604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3</a:t>
              </a:r>
            </a:p>
          </p:txBody>
        </p:sp>
        <p:sp>
          <p:nvSpPr>
            <p:cNvPr id="1264653" name="Rectangle 13"/>
            <p:cNvSpPr>
              <a:spLocks noChangeArrowheads="1"/>
            </p:cNvSpPr>
            <p:nvPr/>
          </p:nvSpPr>
          <p:spPr bwMode="auto">
            <a:xfrm>
              <a:off x="4932" y="2818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4" name="Rectangle 14"/>
            <p:cNvSpPr>
              <a:spLocks noChangeArrowheads="1"/>
            </p:cNvSpPr>
            <p:nvPr/>
          </p:nvSpPr>
          <p:spPr bwMode="auto">
            <a:xfrm>
              <a:off x="4910" y="2789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4</a:t>
              </a:r>
            </a:p>
          </p:txBody>
        </p:sp>
        <p:sp>
          <p:nvSpPr>
            <p:cNvPr id="1264655" name="Rectangle 15"/>
            <p:cNvSpPr>
              <a:spLocks noChangeArrowheads="1"/>
            </p:cNvSpPr>
            <p:nvPr/>
          </p:nvSpPr>
          <p:spPr bwMode="auto">
            <a:xfrm>
              <a:off x="4927" y="3683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6" name="Rectangle 16"/>
            <p:cNvSpPr>
              <a:spLocks noChangeArrowheads="1"/>
            </p:cNvSpPr>
            <p:nvPr/>
          </p:nvSpPr>
          <p:spPr bwMode="auto">
            <a:xfrm>
              <a:off x="4905" y="3654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5</a:t>
              </a:r>
            </a:p>
          </p:txBody>
        </p:sp>
        <p:sp>
          <p:nvSpPr>
            <p:cNvPr id="1264657" name="Rectangle 17"/>
            <p:cNvSpPr>
              <a:spLocks noChangeArrowheads="1"/>
            </p:cNvSpPr>
            <p:nvPr/>
          </p:nvSpPr>
          <p:spPr bwMode="auto">
            <a:xfrm>
              <a:off x="2792" y="3718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8" name="Rectangle 18"/>
            <p:cNvSpPr>
              <a:spLocks noChangeArrowheads="1"/>
            </p:cNvSpPr>
            <p:nvPr/>
          </p:nvSpPr>
          <p:spPr bwMode="auto">
            <a:xfrm>
              <a:off x="2745" y="3679"/>
              <a:ext cx="20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baseline="0">
                  <a:latin typeface="Arial" charset="0"/>
                </a:rPr>
                <a:t>M</a:t>
              </a:r>
            </a:p>
          </p:txBody>
        </p:sp>
        <p:sp>
          <p:nvSpPr>
            <p:cNvPr id="1264659" name="Line 19"/>
            <p:cNvSpPr>
              <a:spLocks noChangeShapeType="1"/>
            </p:cNvSpPr>
            <p:nvPr/>
          </p:nvSpPr>
          <p:spPr bwMode="auto">
            <a:xfrm>
              <a:off x="2932" y="2965"/>
              <a:ext cx="158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0" name="Line 20"/>
            <p:cNvSpPr>
              <a:spLocks noChangeShapeType="1"/>
            </p:cNvSpPr>
            <p:nvPr/>
          </p:nvSpPr>
          <p:spPr bwMode="auto">
            <a:xfrm>
              <a:off x="3465" y="2889"/>
              <a:ext cx="3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1" name="Line 21"/>
            <p:cNvSpPr>
              <a:spLocks noChangeShapeType="1"/>
            </p:cNvSpPr>
            <p:nvPr/>
          </p:nvSpPr>
          <p:spPr bwMode="auto">
            <a:xfrm flipH="1">
              <a:off x="4043" y="2766"/>
              <a:ext cx="3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2" name="Line 22"/>
            <p:cNvSpPr>
              <a:spLocks noChangeShapeType="1"/>
            </p:cNvSpPr>
            <p:nvPr/>
          </p:nvSpPr>
          <p:spPr bwMode="auto">
            <a:xfrm flipH="1">
              <a:off x="4755" y="2881"/>
              <a:ext cx="1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3" name="Line 23"/>
            <p:cNvSpPr>
              <a:spLocks noChangeShapeType="1"/>
            </p:cNvSpPr>
            <p:nvPr/>
          </p:nvSpPr>
          <p:spPr bwMode="auto">
            <a:xfrm flipH="1" flipV="1">
              <a:off x="4730" y="3532"/>
              <a:ext cx="19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4" name="Line 24"/>
            <p:cNvSpPr>
              <a:spLocks noChangeShapeType="1"/>
            </p:cNvSpPr>
            <p:nvPr/>
          </p:nvSpPr>
          <p:spPr bwMode="auto">
            <a:xfrm flipV="1">
              <a:off x="2910" y="3678"/>
              <a:ext cx="1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5" name="Rectangle 25"/>
            <p:cNvSpPr>
              <a:spLocks noChangeArrowheads="1"/>
            </p:cNvSpPr>
            <p:nvPr/>
          </p:nvSpPr>
          <p:spPr bwMode="auto">
            <a:xfrm>
              <a:off x="3426" y="3184"/>
              <a:ext cx="1125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i="0" baseline="0">
                  <a:solidFill>
                    <a:schemeClr val="bg1"/>
                  </a:solidFill>
                  <a:latin typeface="Arial" charset="0"/>
                </a:rPr>
                <a:t>Shared multiple</a:t>
              </a:r>
            </a:p>
            <a:p>
              <a:r>
                <a:rPr lang="en-US" sz="1800" i="0" baseline="0">
                  <a:solidFill>
                    <a:schemeClr val="bg1"/>
                  </a:solidFill>
                  <a:latin typeface="Arial" charset="0"/>
                </a:rPr>
                <a:t>access medium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1BA524B-F74C-426B-A636-512D6947E0F2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Access protocols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en-US" sz="2400"/>
              <a:t>single shared broadcast channel </a:t>
            </a:r>
          </a:p>
          <a:p>
            <a:r>
              <a:rPr lang="en-US" sz="2400"/>
              <a:t>two or more simultaneous transmissions by nodes: interference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collision</a:t>
            </a:r>
            <a:r>
              <a:rPr lang="en-US" sz="2000"/>
              <a:t> if node receives two or more signals at the same time</a:t>
            </a:r>
          </a:p>
          <a:p>
            <a:pPr>
              <a:buFont typeface="ZapfDingbats" pitchFamily="82" charset="2"/>
              <a:buNone/>
            </a:pPr>
            <a:r>
              <a:rPr lang="en-US" sz="2400" i="1" u="sng">
                <a:solidFill>
                  <a:srgbClr val="FF0000"/>
                </a:solidFill>
              </a:rPr>
              <a:t>multiple access protocol</a:t>
            </a:r>
            <a:endParaRPr lang="en-US" sz="2400"/>
          </a:p>
          <a:p>
            <a:r>
              <a:rPr lang="en-US" sz="2400"/>
              <a:t>distributed algorithm that determines how nodes share channel, i.e., determine when node can transmit</a:t>
            </a:r>
          </a:p>
          <a:p>
            <a:r>
              <a:rPr lang="en-US" sz="2400"/>
              <a:t>communication about channel sharing must use channel itself! </a:t>
            </a:r>
          </a:p>
          <a:p>
            <a:pPr lvl="1"/>
            <a:r>
              <a:rPr lang="en-US" sz="2000"/>
              <a:t>no out-of-band channel for coordination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1606021" y="304800"/>
            <a:ext cx="497284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aseline="0">
                <a:solidFill>
                  <a:schemeClr val="hlink"/>
                </a:solidFill>
              </a:rPr>
              <a:t>Multiple-access protocols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5376"/>
            <a:ext cx="91440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8280" name="Rectangle 8"/>
          <p:cNvSpPr>
            <a:spLocks noChangeArrowheads="1"/>
          </p:cNvSpPr>
          <p:nvPr/>
        </p:nvSpPr>
        <p:spPr bwMode="auto">
          <a:xfrm>
            <a:off x="0" y="3810000"/>
            <a:ext cx="91440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67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68" name="Text Box 4"/>
          <p:cNvSpPr txBox="1">
            <a:spLocks noChangeArrowheads="1"/>
          </p:cNvSpPr>
          <p:nvPr/>
        </p:nvSpPr>
        <p:spPr bwMode="auto">
          <a:xfrm>
            <a:off x="1530615" y="304800"/>
            <a:ext cx="5123656" cy="641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i="0" baseline="0">
                <a:solidFill>
                  <a:srgbClr val="CCFF99"/>
                </a:solidFill>
              </a:rPr>
              <a:t>Multiple-access protocols</a:t>
            </a:r>
          </a:p>
        </p:txBody>
      </p:sp>
      <p:sp>
        <p:nvSpPr>
          <p:cNvPr id="1240069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400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5376"/>
            <a:ext cx="91440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ChangeArrowheads="1"/>
          </p:cNvSpPr>
          <p:nvPr/>
        </p:nvSpPr>
        <p:spPr bwMode="auto">
          <a:xfrm>
            <a:off x="76730" y="2076033"/>
            <a:ext cx="8915136" cy="21236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Let us study one MAC protocol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as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an example</a:t>
            </a:r>
          </a:p>
        </p:txBody>
      </p:sp>
      <p:sp>
        <p:nvSpPr>
          <p:cNvPr id="1188867" name="Text Box 3"/>
          <p:cNvSpPr txBox="1">
            <a:spLocks noChangeArrowheads="1"/>
          </p:cNvSpPr>
          <p:nvPr/>
        </p:nvSpPr>
        <p:spPr bwMode="auto">
          <a:xfrm>
            <a:off x="2514865" y="304800"/>
            <a:ext cx="419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i="0">
                <a:solidFill>
                  <a:schemeClr val="bg1"/>
                </a:solidFill>
              </a:rPr>
              <a:t>Random Access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ChangeArrowheads="1"/>
          </p:cNvSpPr>
          <p:nvPr/>
        </p:nvSpPr>
        <p:spPr bwMode="auto">
          <a:xfrm>
            <a:off x="76730" y="2530476"/>
            <a:ext cx="8915136" cy="21236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arrier </a:t>
            </a:r>
            <a:r>
              <a:rPr lang="en-US" sz="4400" b="1" dirty="0" smtClean="0">
                <a:solidFill>
                  <a:srgbClr val="00B050"/>
                </a:solidFill>
              </a:rPr>
              <a:t>S</a:t>
            </a:r>
            <a:r>
              <a:rPr lang="en-US" sz="4400" b="1" dirty="0" smtClean="0">
                <a:solidFill>
                  <a:srgbClr val="002060"/>
                </a:solidFill>
              </a:rPr>
              <a:t>ense </a:t>
            </a:r>
            <a:r>
              <a:rPr lang="en-US" sz="4400" b="1" dirty="0" smtClean="0">
                <a:solidFill>
                  <a:srgbClr val="00B050"/>
                </a:solidFill>
              </a:rPr>
              <a:t>M</a:t>
            </a:r>
            <a:r>
              <a:rPr lang="en-US" sz="4400" b="1" dirty="0" smtClean="0">
                <a:solidFill>
                  <a:srgbClr val="002060"/>
                </a:solidFill>
              </a:rPr>
              <a:t>ultiple </a:t>
            </a:r>
            <a:r>
              <a:rPr lang="en-US" sz="4400" b="1" dirty="0" smtClean="0">
                <a:solidFill>
                  <a:srgbClr val="00B050"/>
                </a:solidFill>
              </a:rPr>
              <a:t>A</a:t>
            </a:r>
            <a:r>
              <a:rPr lang="en-US" sz="4400" b="1" dirty="0" smtClean="0">
                <a:solidFill>
                  <a:srgbClr val="002060"/>
                </a:solidFill>
              </a:rPr>
              <a:t>ccess with </a:t>
            </a:r>
            <a:r>
              <a:rPr lang="en-US" sz="4400" b="1" dirty="0" smtClean="0">
                <a:solidFill>
                  <a:srgbClr val="00B05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ollision </a:t>
            </a:r>
            <a:r>
              <a:rPr lang="en-US" sz="4400" b="1" dirty="0" smtClean="0">
                <a:solidFill>
                  <a:srgbClr val="00B050"/>
                </a:solidFill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</a:rPr>
              <a:t>etection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(CSMA/CD)</a:t>
            </a:r>
            <a:endParaRPr lang="en-US" sz="4400" b="1" i="0" baseline="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190915" name="Text Box 3"/>
          <p:cNvSpPr txBox="1">
            <a:spLocks noChangeArrowheads="1"/>
          </p:cNvSpPr>
          <p:nvPr/>
        </p:nvSpPr>
        <p:spPr bwMode="auto">
          <a:xfrm>
            <a:off x="2514865" y="304800"/>
            <a:ext cx="419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i="0">
                <a:solidFill>
                  <a:schemeClr val="bg1"/>
                </a:solidFill>
              </a:rPr>
              <a:t>Random Access protocol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1066</Words>
  <Application>Microsoft Office PowerPoint</Application>
  <PresentationFormat>On-screen Show (4:3)</PresentationFormat>
  <Paragraphs>165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Multiple Access Links and Protocols</vt:lpstr>
      <vt:lpstr>Multiple Access Communications</vt:lpstr>
      <vt:lpstr>Multiple Access protocols</vt:lpstr>
      <vt:lpstr>Slide 6</vt:lpstr>
      <vt:lpstr>Slide 7</vt:lpstr>
      <vt:lpstr>Slide 8</vt:lpstr>
      <vt:lpstr>Slide 9</vt:lpstr>
      <vt:lpstr>Random Access Protocols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Ethernet CSMA/CD algorithm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CK</cp:lastModifiedBy>
  <cp:revision>67</cp:revision>
  <dcterms:created xsi:type="dcterms:W3CDTF">2006-08-16T00:00:00Z</dcterms:created>
  <dcterms:modified xsi:type="dcterms:W3CDTF">2017-11-06T04:02:26Z</dcterms:modified>
</cp:coreProperties>
</file>