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4" r:id="rId2"/>
    <p:sldId id="342" r:id="rId3"/>
    <p:sldId id="343" r:id="rId4"/>
    <p:sldId id="258" r:id="rId5"/>
    <p:sldId id="325" r:id="rId6"/>
    <p:sldId id="262" r:id="rId7"/>
    <p:sldId id="272" r:id="rId8"/>
    <p:sldId id="326" r:id="rId9"/>
    <p:sldId id="34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3" d="100"/>
          <a:sy n="43" d="100"/>
        </p:scale>
        <p:origin x="-10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6488B-F8B9-4D61-80C5-623EC3234EAC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B05EC-D944-4683-AFF3-1A1A2959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98F65-2F46-44A8-B0C3-3435A0E30A41}" type="slidenum">
              <a:rPr lang="en-US"/>
              <a:pPr/>
              <a:t>1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1D830-BD92-4BA6-A9A7-0C2E0D5E76FA}" type="slidenum">
              <a:rPr lang="en-US"/>
              <a:pPr/>
              <a:t>10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29D32-927F-4CE7-872E-914F65D2E5A6}" type="slidenum">
              <a:rPr lang="en-US"/>
              <a:pPr/>
              <a:t>11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70D3B-03FD-4588-AFA5-D3B934D27AED}" type="slidenum">
              <a:rPr lang="en-US"/>
              <a:pPr/>
              <a:t>12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22A6-2DFE-4E0B-8220-60D70E47EEBE}" type="slidenum">
              <a:rPr lang="en-US"/>
              <a:pPr/>
              <a:t>13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E13A0159-6541-4644-A82D-9109B3CFBC10}" type="slidenum">
              <a:rPr lang="en-US">
                <a:solidFill>
                  <a:srgbClr val="000000"/>
                </a:solidFill>
              </a:rPr>
              <a:pPr defTabSz="912983"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43FF8CBD-0456-4833-BDA0-2302FF0344ED}" type="slidenum">
              <a:rPr lang="en-US">
                <a:solidFill>
                  <a:srgbClr val="000000"/>
                </a:solidFill>
              </a:rPr>
              <a:pPr defTabSz="912983"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277F57FD-9E76-4F9D-8076-23E227D73EF1}" type="slidenum">
              <a:rPr lang="en-US">
                <a:solidFill>
                  <a:srgbClr val="000000"/>
                </a:solidFill>
              </a:rPr>
              <a:pPr defTabSz="912983"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45AA89BD-932C-4ECB-9A9F-FD7D3A72CCCA}" type="slidenum">
              <a:rPr lang="en-US">
                <a:solidFill>
                  <a:srgbClr val="000000"/>
                </a:solidFill>
              </a:rPr>
              <a:pPr defTabSz="912983"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0D86C1AA-1E19-45A4-A178-CE4112EA6E1D}" type="slidenum">
              <a:rPr lang="en-US">
                <a:solidFill>
                  <a:srgbClr val="000000"/>
                </a:solidFill>
              </a:rPr>
              <a:pPr defTabSz="912983"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CD7EE7F8-DC3B-46E2-BC35-6847BE7E8BDB}" type="slidenum">
              <a:rPr lang="en-US">
                <a:solidFill>
                  <a:srgbClr val="000000"/>
                </a:solidFill>
              </a:rPr>
              <a:pPr defTabSz="912983"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98F65-2F46-44A8-B0C3-3435A0E30A41}" type="slidenum">
              <a:rPr lang="en-US"/>
              <a:pPr/>
              <a:t>2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58FD0-DC94-4527-8B56-0142A683B870}" type="slidenum">
              <a:rPr lang="en-US"/>
              <a:pPr/>
              <a:t>20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EC525-B815-41A2-9424-B04C0E4697C8}" type="slidenum">
              <a:rPr lang="en-US"/>
              <a:pPr/>
              <a:t>21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63C8D357-1AE0-4A53-A00D-450432BDF0BC}" type="slidenum">
              <a:rPr lang="en-US">
                <a:solidFill>
                  <a:srgbClr val="000000"/>
                </a:solidFill>
              </a:rPr>
              <a:pPr defTabSz="912983"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AF8BB-3FD1-4BA3-94A1-B4D0BE9D9CB7}" type="slidenum">
              <a:rPr lang="en-US"/>
              <a:pPr/>
              <a:t>23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D33E6-5CBD-4BDF-BF5B-B79A610086AD}" type="slidenum">
              <a:rPr lang="en-US"/>
              <a:pPr/>
              <a:t>24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98F65-2F46-44A8-B0C3-3435A0E30A41}" type="slidenum">
              <a:rPr lang="en-US"/>
              <a:pPr/>
              <a:t>3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58CEC-7D09-40B7-BF2B-55E4DE92A8EC}" type="slidenum">
              <a:rPr lang="en-US"/>
              <a:pPr/>
              <a:t>4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98F65-2F46-44A8-B0C3-3435A0E30A41}" type="slidenum">
              <a:rPr lang="en-US"/>
              <a:pPr/>
              <a:t>5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709D7-B2DD-4C4E-8573-3B6DA95056B4}" type="slidenum">
              <a:rPr lang="en-US"/>
              <a:pPr/>
              <a:t>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641D5-342E-4EF6-9AEB-4839225359C6}" type="slidenum">
              <a:rPr lang="en-US"/>
              <a:pPr/>
              <a:t>7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1D830-BD92-4BA6-A9A7-0C2E0D5E76FA}" type="slidenum">
              <a:rPr lang="en-US"/>
              <a:pPr/>
              <a:t>8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1D830-BD92-4BA6-A9A7-0C2E0D5E76FA}" type="slidenum">
              <a:rPr lang="en-US"/>
              <a:pPr/>
              <a:t>9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5: DataLink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EFB55831-2176-48FF-8E3E-055D77429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E93A-94AD-4D51-A39E-7485C21FC6AE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1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20774475">
            <a:off x="0" y="1925598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</a:rPr>
              <a:t>L</a:t>
            </a:r>
            <a:r>
              <a:rPr lang="en-US" sz="7200" b="1" dirty="0" smtClean="0">
                <a:solidFill>
                  <a:srgbClr val="FF0000"/>
                </a:solidFill>
              </a:rPr>
              <a:t>ocal </a:t>
            </a:r>
            <a:r>
              <a:rPr lang="en-US" sz="7200" b="1" dirty="0" smtClean="0">
                <a:solidFill>
                  <a:schemeClr val="tx2"/>
                </a:solidFill>
              </a:rPr>
              <a:t>A</a:t>
            </a:r>
            <a:r>
              <a:rPr lang="en-US" sz="7200" b="1" dirty="0" smtClean="0">
                <a:solidFill>
                  <a:srgbClr val="FF0000"/>
                </a:solidFill>
              </a:rPr>
              <a:t>rea </a:t>
            </a:r>
            <a:r>
              <a:rPr lang="en-US" sz="7200" b="1" dirty="0" smtClean="0">
                <a:solidFill>
                  <a:schemeClr val="tx2"/>
                </a:solidFill>
              </a:rPr>
              <a:t>N</a:t>
            </a:r>
            <a:r>
              <a:rPr lang="en-US" sz="7200" b="1" dirty="0" smtClean="0">
                <a:solidFill>
                  <a:srgbClr val="FF0000"/>
                </a:solidFill>
              </a:rPr>
              <a:t>etworks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</a:rPr>
              <a:t>LANs</a:t>
            </a:r>
            <a:r>
              <a:rPr lang="en-US" sz="7200" b="1" dirty="0" smtClean="0">
                <a:solidFill>
                  <a:srgbClr val="FF0000"/>
                </a:solidFill>
              </a:rPr>
              <a:t> 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239D3C76-506F-4B4D-B246-9D3B6D3A750A}" type="slidenum">
              <a:rPr lang="en-US"/>
              <a:pPr/>
              <a:t>10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switch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link-layer device: takes an </a:t>
            </a:r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active</a:t>
            </a:r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 role</a:t>
            </a:r>
          </a:p>
          <a:p>
            <a:pPr lvl="1"/>
            <a:r>
              <a:rPr lang="en-US" sz="2800" smtClean="0">
                <a:ea typeface="ＭＳ Ｐゴシック" charset="-128"/>
              </a:rPr>
              <a:t>store, forward Ethernet frames</a:t>
            </a:r>
          </a:p>
          <a:p>
            <a:pPr lvl="1"/>
            <a:r>
              <a:rPr lang="en-US" sz="2800" smtClean="0">
                <a:ea typeface="ＭＳ Ｐゴシック" charset="-128"/>
              </a:rPr>
              <a:t>examine incoming frame</a:t>
            </a:r>
            <a:r>
              <a:rPr lang="ja-JP" altLang="en-US" sz="2800" smtClean="0">
                <a:ea typeface="ＭＳ Ｐゴシック" charset="-128"/>
              </a:rPr>
              <a:t>’</a:t>
            </a:r>
            <a:r>
              <a:rPr lang="en-US" altLang="ja-JP" sz="2800" smtClean="0">
                <a:ea typeface="ＭＳ Ｐゴシック" charset="-128"/>
              </a:rPr>
              <a:t>s MAC address, </a:t>
            </a:r>
            <a:r>
              <a:rPr lang="en-US" altLang="ja-JP" sz="2800" smtClean="0">
                <a:solidFill>
                  <a:srgbClr val="CC0000"/>
                </a:solidFill>
                <a:ea typeface="ＭＳ Ｐゴシック" charset="-128"/>
              </a:rPr>
              <a:t>selectively</a:t>
            </a:r>
            <a:r>
              <a:rPr lang="en-US" altLang="ja-JP" sz="2800" smtClean="0">
                <a:ea typeface="ＭＳ Ｐゴシック" charset="-128"/>
              </a:rPr>
              <a:t> forward  frame to one-or-more outgoing links when frame is to be forwarded on segment, uses CSMA/CD to access segment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transparent</a:t>
            </a:r>
          </a:p>
          <a:p>
            <a:pPr lvl="1"/>
            <a:r>
              <a:rPr lang="en-US" sz="2800" smtClean="0">
                <a:ea typeface="ＭＳ Ｐゴシック" charset="-128"/>
              </a:rPr>
              <a:t>hosts are unaware of presence of switches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plug-and-play, self-learning</a:t>
            </a:r>
          </a:p>
          <a:p>
            <a:pPr lvl="1"/>
            <a:r>
              <a:rPr lang="en-US" sz="2800" smtClean="0">
                <a:ea typeface="ＭＳ Ｐゴシック" charset="-128"/>
              </a:rPr>
              <a:t>switches do not need to be configured</a:t>
            </a:r>
          </a:p>
          <a:p>
            <a:endParaRPr lang="en-US" sz="2400" smtClean="0">
              <a:ea typeface="ＭＳ Ｐゴシック" charset="-128"/>
            </a:endParaRPr>
          </a:p>
        </p:txBody>
      </p:sp>
      <p:pic>
        <p:nvPicPr>
          <p:cNvPr id="64518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951EE6EB-50EE-4AA8-9DD8-9B1F4912B008}" type="slidenum">
              <a:rPr lang="en-US"/>
              <a:pPr/>
              <a:t>11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Switch: </a:t>
            </a:r>
            <a:r>
              <a:rPr lang="en-US" sz="3600" i="1">
                <a:cs typeface="+mj-cs"/>
              </a:rPr>
              <a:t>multiple</a:t>
            </a:r>
            <a:r>
              <a:rPr lang="en-US" sz="3600">
                <a:cs typeface="+mj-cs"/>
              </a:rPr>
              <a:t> simultaneous transmissions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Ethernet protocol used on </a:t>
            </a:r>
            <a:r>
              <a:rPr lang="en-US" sz="2400" i="1" smtClean="0">
                <a:ea typeface="ＭＳ Ｐゴシック" charset="-128"/>
              </a:rPr>
              <a:t>each</a:t>
            </a:r>
            <a:r>
              <a:rPr lang="en-US" sz="2400" smtClean="0">
                <a:ea typeface="ＭＳ Ｐゴシック" charset="-128"/>
              </a:rPr>
              <a:t> incoming link, but no collisions; full duplex</a:t>
            </a:r>
          </a:p>
          <a:p>
            <a:pPr lvl="1"/>
            <a:r>
              <a:rPr lang="en-US" smtClean="0">
                <a:ea typeface="ＭＳ Ｐゴシック" charset="-128"/>
              </a:rPr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CC0000"/>
                </a:solidFill>
                <a:ea typeface="ＭＳ Ｐゴシック" charset="-128"/>
              </a:rPr>
              <a:t>switching:</a:t>
            </a: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z="2400" smtClean="0">
                <a:ea typeface="ＭＳ Ｐゴシック" charset="-128"/>
              </a:rPr>
              <a:t>A-to-A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 and B-to-B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 can transmit simultaneously, without collisions </a:t>
            </a:r>
            <a:endParaRPr lang="en-US" sz="2400" smtClean="0">
              <a:ea typeface="ＭＳ Ｐゴシック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5544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switch with six interfaces</a:t>
              </a:r>
            </a:p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1,2,3,4,5,6</a:t>
              </a:r>
              <a:r>
                <a:rPr lang="en-US"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i="0"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5546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65547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8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65549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0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65551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2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53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54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55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5592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93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7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558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8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6558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8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65582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83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5561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2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557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7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557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7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5564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65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66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65567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65568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65569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65570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65571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</p:grpSp>
      </p:grpSp>
      <p:pic>
        <p:nvPicPr>
          <p:cNvPr id="65543" name="Picture 6" descr="underline_bas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018C52BC-C006-4761-ACA5-7A2720451B39}" type="slidenum">
              <a:rPr lang="en-US"/>
              <a:pPr/>
              <a:t>12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Forwarding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739775" y="5194300"/>
            <a:ext cx="7712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How do determine onto which LAN segment to forward frame?</a:t>
            </a:r>
          </a:p>
          <a:p>
            <a:pPr>
              <a:buFontTx/>
              <a:buChar char="•"/>
            </a:pPr>
            <a:r>
              <a:rPr lang="en-US" sz="2400"/>
              <a:t> Looks like a routing problem...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58813" y="1125538"/>
            <a:ext cx="7173912" cy="3313112"/>
            <a:chOff x="431" y="653"/>
            <a:chExt cx="4519" cy="2087"/>
          </a:xfrm>
        </p:grpSpPr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29416" name="Object 8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p:oleObj spid="_x0000_s26626" name="Clip" r:id="rId4" imgW="1305000" imgH="1085760" progId="">
                <p:embed/>
              </p:oleObj>
            </a:graphicData>
          </a:graphic>
        </p:graphicFrame>
        <p:graphicFrame>
          <p:nvGraphicFramePr>
            <p:cNvPr id="529417" name="Object 9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p:oleObj spid="_x0000_s26627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29418" name="Object 10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p:oleObj spid="_x0000_s26628" name="Clip" r:id="rId6" imgW="1305000" imgH="1085760" progId="">
                <p:embed/>
              </p:oleObj>
            </a:graphicData>
          </a:graphic>
        </p:graphicFrame>
        <p:graphicFrame>
          <p:nvGraphicFramePr>
            <p:cNvPr id="529419" name="Object 11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p:oleObj spid="_x0000_s26629" name="Clip" r:id="rId7" imgW="1305000" imgH="1085760" progId="">
                <p:embed/>
              </p:oleObj>
            </a:graphicData>
          </a:graphic>
        </p:graphicFrame>
        <p:sp>
          <p:nvSpPr>
            <p:cNvPr id="529432" name="Rectangle 24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29433" name="Rectangle 25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29434" name="Object 26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p:oleObj spid="_x0000_s26630" name="Clip" r:id="rId8" imgW="1305000" imgH="1085760" progId="">
                <p:embed/>
              </p:oleObj>
            </a:graphicData>
          </a:graphic>
        </p:graphicFrame>
        <p:graphicFrame>
          <p:nvGraphicFramePr>
            <p:cNvPr id="529435" name="Object 27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p:oleObj spid="_x0000_s26631" name="Clip" r:id="rId9" imgW="1305000" imgH="1085760" progId="">
                <p:embed/>
              </p:oleObj>
            </a:graphicData>
          </a:graphic>
        </p:graphicFrame>
        <p:graphicFrame>
          <p:nvGraphicFramePr>
            <p:cNvPr id="529436" name="Object 28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p:oleObj spid="_x0000_s26632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529437" name="Object 29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p:oleObj spid="_x0000_s26633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529438" name="Object 30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p:oleObj spid="_x0000_s26634" name="Clip" r:id="rId12" imgW="1305000" imgH="1085760" progId="">
                <p:embed/>
              </p:oleObj>
            </a:graphicData>
          </a:graphic>
        </p:graphicFrame>
        <p:sp>
          <p:nvSpPr>
            <p:cNvPr id="529439" name="Line 31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0" name="Line 32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1" name="Line 33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2" name="Line 34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4" name="Line 36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5" name="Line 37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6" name="Line 38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7" name="Line 39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8" name="Line 40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529450" name="Line 42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9451" name="Rectangle 43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529453" name="Line 45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945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29455" name="Line 47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56" name="Line 48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58" name="Line 50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59" name="Text Box 51"/>
            <p:cNvSpPr txBox="1">
              <a:spLocks noChangeArrowheads="1"/>
            </p:cNvSpPr>
            <p:nvPr/>
          </p:nvSpPr>
          <p:spPr bwMode="auto">
            <a:xfrm>
              <a:off x="1476" y="1749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29460" name="Text Box 52"/>
            <p:cNvSpPr txBox="1">
              <a:spLocks noChangeArrowheads="1"/>
            </p:cNvSpPr>
            <p:nvPr/>
          </p:nvSpPr>
          <p:spPr bwMode="auto">
            <a:xfrm>
              <a:off x="2871" y="1756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29461" name="Text Box 53"/>
            <p:cNvSpPr txBox="1">
              <a:spLocks noChangeArrowheads="1"/>
            </p:cNvSpPr>
            <p:nvPr/>
          </p:nvSpPr>
          <p:spPr bwMode="auto">
            <a:xfrm>
              <a:off x="4290" y="1651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29462" name="Text Box 54"/>
            <p:cNvSpPr txBox="1">
              <a:spLocks noChangeArrowheads="1"/>
            </p:cNvSpPr>
            <p:nvPr/>
          </p:nvSpPr>
          <p:spPr bwMode="auto">
            <a:xfrm>
              <a:off x="2976" y="65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switch</a:t>
              </a:r>
            </a:p>
          </p:txBody>
        </p:sp>
      </p:grpSp>
      <p:sp>
        <p:nvSpPr>
          <p:cNvPr id="529464" name="Text Box 56"/>
          <p:cNvSpPr txBox="1">
            <a:spLocks noChangeArrowheads="1"/>
          </p:cNvSpPr>
          <p:nvPr/>
        </p:nvSpPr>
        <p:spPr bwMode="auto">
          <a:xfrm>
            <a:off x="3746500" y="1358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9465" name="Text Box 57"/>
          <p:cNvSpPr txBox="1">
            <a:spLocks noChangeArrowheads="1"/>
          </p:cNvSpPr>
          <p:nvPr/>
        </p:nvSpPr>
        <p:spPr bwMode="auto">
          <a:xfrm>
            <a:off x="4079875" y="1681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29466" name="Text Box 58"/>
          <p:cNvSpPr txBox="1">
            <a:spLocks noChangeArrowheads="1"/>
          </p:cNvSpPr>
          <p:nvPr/>
        </p:nvSpPr>
        <p:spPr bwMode="auto">
          <a:xfrm>
            <a:off x="4545013" y="1617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9C17335F-618B-4B91-BCA9-F49426D080E1}" type="slidenum">
              <a:rPr lang="en-US"/>
              <a:pPr/>
              <a:t>13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 </a:t>
            </a:r>
            <a:r>
              <a:rPr lang="en-US" sz="3600" dirty="0" smtClean="0">
                <a:cs typeface="+mj-cs"/>
              </a:rPr>
              <a:t>forwarding table</a:t>
            </a:r>
            <a:endParaRPr lang="en-US" sz="3600" dirty="0">
              <a:cs typeface="+mj-cs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itchFamily="2" charset="2"/>
              <a:buNone/>
            </a:pPr>
            <a:r>
              <a:rPr lang="en-US" i="1" u="sng" smtClean="0">
                <a:solidFill>
                  <a:srgbClr val="CC0000"/>
                </a:solidFill>
                <a:ea typeface="ＭＳ Ｐゴシック" charset="-128"/>
              </a:rPr>
              <a:t>Q:</a:t>
            </a:r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mtClean="0">
                <a:ea typeface="ＭＳ Ｐゴシック" charset="-128"/>
              </a:rPr>
              <a:t>how does switch know A</a:t>
            </a:r>
            <a:r>
              <a:rPr lang="ja-JP" altLang="en-US" smtClean="0">
                <a:ea typeface="ＭＳ Ｐゴシック" charset="-128"/>
              </a:rPr>
              <a:t>’</a:t>
            </a:r>
            <a:r>
              <a:rPr lang="en-US" altLang="ja-JP" smtClean="0">
                <a:ea typeface="ＭＳ Ｐゴシック" charset="-128"/>
              </a:rPr>
              <a:t> reachable via interface 4, B</a:t>
            </a:r>
            <a:r>
              <a:rPr lang="ja-JP" altLang="en-US" smtClean="0">
                <a:ea typeface="ＭＳ Ｐゴシック" charset="-128"/>
              </a:rPr>
              <a:t>’</a:t>
            </a:r>
            <a:r>
              <a:rPr lang="en-US" altLang="ja-JP" smtClean="0">
                <a:ea typeface="ＭＳ Ｐゴシック" charset="-128"/>
              </a:rPr>
              <a:t> reachable via interface 5?</a:t>
            </a:r>
            <a:endParaRPr lang="en-US" smtClean="0">
              <a:ea typeface="ＭＳ Ｐゴシック" charset="-128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6570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switch with six interfaces</a:t>
              </a:r>
            </a:p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1,2,3,4,5,6</a:t>
              </a:r>
              <a:r>
                <a:rPr lang="en-US"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i="0"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6572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66573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574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66575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576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66577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578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79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80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81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661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1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7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661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1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6661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61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6660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0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6587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2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660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0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6600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01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6590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1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2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66593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66594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66595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66596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66597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A: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each switch has a 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switch table,</a:t>
            </a:r>
            <a:r>
              <a:rPr lang="en-US" sz="280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each entry: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(MAC address of host, interface to reach host, time stamp)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looks like a routing table!</a:t>
            </a:r>
          </a:p>
        </p:txBody>
      </p:sp>
      <p:pic>
        <p:nvPicPr>
          <p:cNvPr id="66568" name="Picture 22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how are entries created, maintained in switch table? </a:t>
            </a:r>
          </a:p>
          <a:p>
            <a:pPr marL="742950" lvl="1" indent="-28575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something like a routing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13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7614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5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7616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7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7618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9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0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1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2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765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6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765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5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6765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65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6764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5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7628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764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4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764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4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31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2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3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634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7635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7636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7637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7638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FF0B99BF-D657-49D7-B956-8C16795C4FA4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cs typeface="+mj-cs"/>
              </a:rPr>
              <a:t>Switch: self-learning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>
                <a:ea typeface="ＭＳ Ｐゴシック" charset="-128"/>
              </a:rPr>
              <a:t>switch</a:t>
            </a:r>
            <a:r>
              <a:rPr lang="en-US" sz="240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sz="2400" i="1" smtClean="0">
                <a:solidFill>
                  <a:srgbClr val="CC0000"/>
                </a:solidFill>
                <a:ea typeface="ＭＳ Ｐゴシック" charset="-128"/>
              </a:rPr>
              <a:t>learns</a:t>
            </a: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z="2400" smtClean="0">
                <a:ea typeface="ＭＳ Ｐゴシック" charset="-128"/>
              </a:rPr>
              <a:t>which hosts can be reached through which interfaces</a:t>
            </a:r>
          </a:p>
          <a:p>
            <a:pPr lvl="1"/>
            <a:r>
              <a:rPr lang="en-US" smtClean="0">
                <a:ea typeface="ＭＳ Ｐゴシック" charset="-128"/>
              </a:rPr>
              <a:t>when frame received, switch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learns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  location of sender: incoming LAN segment</a:t>
            </a:r>
          </a:p>
          <a:p>
            <a:pPr lvl="1"/>
            <a:r>
              <a:rPr lang="en-US" smtClean="0">
                <a:ea typeface="ＭＳ Ｐゴシック" charset="-128"/>
              </a:rPr>
              <a:t>records sender/location pair in switch table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09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0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1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2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05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6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7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Source: A</a:t>
              </a:r>
            </a:p>
          </p:txBody>
        </p:sp>
        <p:sp>
          <p:nvSpPr>
            <p:cNvPr id="67608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00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1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 addr   interface    TTL</a:t>
              </a:r>
            </a:p>
          </p:txBody>
        </p:sp>
        <p:sp>
          <p:nvSpPr>
            <p:cNvPr id="67602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3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4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 table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(initially empty)</a:t>
            </a:r>
          </a:p>
        </p:txBody>
      </p: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597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7598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599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05CD6C3B-2F1B-45E6-A358-0E04E2B2B1D4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838200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cs typeface="+mn-cs"/>
              </a:rPr>
              <a:t>when  </a:t>
            </a:r>
            <a:r>
              <a:rPr lang="en-US" sz="2400" dirty="0">
                <a:cs typeface="+mn-cs"/>
              </a:rPr>
              <a:t>frame </a:t>
            </a:r>
            <a:r>
              <a:rPr lang="en-US" sz="2400" dirty="0" smtClean="0">
                <a:cs typeface="+mn-cs"/>
              </a:rPr>
              <a:t>received at switch:</a:t>
            </a:r>
            <a:r>
              <a:rPr lang="en-US" sz="2400" dirty="0">
                <a:cs typeface="+mn-cs"/>
              </a:rPr>
              <a:t/>
            </a:r>
            <a:br>
              <a:rPr lang="en-US" sz="2400" dirty="0">
                <a:cs typeface="+mn-cs"/>
              </a:rPr>
            </a:br>
            <a:endParaRPr lang="en-US" sz="2400" dirty="0"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400" dirty="0"/>
              <a:t>1. record </a:t>
            </a:r>
            <a:r>
              <a:rPr lang="en-US" sz="2400" dirty="0" smtClean="0"/>
              <a:t>incoming link, MAC address of sending </a:t>
            </a:r>
            <a:r>
              <a:rPr lang="en-US" sz="2400" dirty="0"/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400" dirty="0"/>
              <a:t>2. index switch table using MAC </a:t>
            </a:r>
            <a:r>
              <a:rPr lang="en-US" sz="2400" dirty="0" smtClean="0"/>
              <a:t>destination </a:t>
            </a:r>
            <a:r>
              <a:rPr lang="en-US" sz="2400" dirty="0"/>
              <a:t>address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</a:rPr>
              <a:t>3. if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entry found for destination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400" b="1" dirty="0">
                <a:solidFill>
                  <a:srgbClr val="000099"/>
                </a:solidFill>
              </a:rPr>
              <a:t>     </a:t>
            </a:r>
            <a:r>
              <a:rPr lang="en-US" sz="2400" dirty="0">
                <a:solidFill>
                  <a:srgbClr val="000099"/>
                </a:solidFill>
              </a:rPr>
              <a:t>if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destination </a:t>
            </a:r>
            <a:r>
              <a:rPr lang="en-US" sz="2400" dirty="0"/>
              <a:t>on segment from which frame arrived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>
                <a:solidFill>
                  <a:srgbClr val="000099"/>
                </a:solidFill>
              </a:rPr>
              <a:t>then</a:t>
            </a:r>
            <a:r>
              <a:rPr lang="en-US" sz="2400" dirty="0"/>
              <a:t> drop </a:t>
            </a:r>
            <a:r>
              <a:rPr lang="en-US" sz="2400" dirty="0" smtClean="0"/>
              <a:t>frame</a:t>
            </a:r>
            <a:endParaRPr lang="en-US" sz="2400" dirty="0"/>
          </a:p>
          <a:p>
            <a:pPr lvl="1">
              <a:buFont typeface="Wingdings" charset="0"/>
              <a:buNone/>
              <a:defRPr/>
            </a:pPr>
            <a:r>
              <a:rPr lang="en-US" sz="2400" dirty="0"/>
              <a:t>           </a:t>
            </a:r>
            <a:r>
              <a:rPr lang="en-US" sz="2400" dirty="0">
                <a:solidFill>
                  <a:srgbClr val="000099"/>
                </a:solidFill>
              </a:rPr>
              <a:t>else</a:t>
            </a:r>
            <a:r>
              <a:rPr lang="en-US" sz="2400" dirty="0"/>
              <a:t> forward </a:t>
            </a:r>
            <a:r>
              <a:rPr lang="en-US" sz="2400" dirty="0" smtClean="0"/>
              <a:t>frame </a:t>
            </a:r>
            <a:r>
              <a:rPr lang="en-US" sz="2400" dirty="0"/>
              <a:t>on interface </a:t>
            </a:r>
            <a:r>
              <a:rPr lang="en-US" sz="2400" dirty="0" smtClean="0"/>
              <a:t>indicated by entry</a:t>
            </a:r>
            <a:endParaRPr lang="en-US" sz="2400" dirty="0"/>
          </a:p>
          <a:p>
            <a:pPr lvl="1">
              <a:buFont typeface="Wingdings" charset="0"/>
              <a:buNone/>
              <a:defRPr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  </a:t>
            </a:r>
            <a:r>
              <a:rPr lang="en-US" sz="2400" dirty="0">
                <a:solidFill>
                  <a:srgbClr val="000099"/>
                </a:solidFill>
              </a:rPr>
              <a:t>}</a:t>
            </a:r>
            <a:r>
              <a:rPr lang="en-US" sz="2400" b="1" dirty="0">
                <a:solidFill>
                  <a:schemeClr val="accent2"/>
                </a:solidFill>
              </a:rPr>
              <a:t>   </a:t>
            </a:r>
            <a:endParaRPr lang="en-US" sz="2400" dirty="0"/>
          </a:p>
          <a:p>
            <a:pPr lvl="1">
              <a:buFont typeface="Wingdings" charset="0"/>
              <a:buNone/>
              <a:defRPr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0099"/>
                </a:solidFill>
              </a:rPr>
              <a:t>else</a:t>
            </a:r>
            <a:r>
              <a:rPr lang="en-US" sz="2400" dirty="0"/>
              <a:t> </a:t>
            </a:r>
            <a:r>
              <a:rPr lang="en-US" sz="2400" dirty="0" smtClean="0"/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interface */</a:t>
            </a:r>
            <a:endParaRPr lang="en-US" sz="2400" dirty="0"/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68614" name="Picture 1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9698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99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00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9701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02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9703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04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05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06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07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974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4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974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4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697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7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697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971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973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3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972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2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9716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17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18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719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9720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9721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9722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9723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2F6BB215-41C4-4F2A-8955-F31FCD671AC7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Self-learning, forwarding: example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9694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95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96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97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9690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91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92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Source: A</a:t>
              </a:r>
            </a:p>
          </p:txBody>
        </p:sp>
        <p:sp>
          <p:nvSpPr>
            <p:cNvPr id="69693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9685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86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 addr   interface    TTL</a:t>
              </a:r>
            </a:p>
          </p:txBody>
        </p:sp>
        <p:sp>
          <p:nvSpPr>
            <p:cNvPr id="69687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8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9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 table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(initially empty)</a:t>
            </a:r>
          </a:p>
        </p:txBody>
      </p: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9682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83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684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</a:t>
              </a:r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9678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9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80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1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9674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5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6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77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9670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1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2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73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9666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7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8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9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9662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3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4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5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frame destination, A</a:t>
            </a:r>
            <a:r>
              <a:rPr lang="en-US" altLang="en-US" smtClean="0">
                <a:ea typeface="ＭＳ Ｐゴシック" charset="-128"/>
              </a:rPr>
              <a:t>’</a:t>
            </a:r>
            <a:r>
              <a:rPr lang="en-US" smtClean="0">
                <a:ea typeface="ＭＳ Ｐゴシック" charset="-128"/>
              </a:rPr>
              <a:t>, locaton unknown:</a:t>
            </a:r>
            <a:endParaRPr lang="en-US" i="1" smtClean="0">
              <a:ea typeface="ＭＳ Ｐゴシック" charset="-128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flood</a:t>
            </a:r>
          </a:p>
        </p:txBody>
      </p: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9658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9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0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1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0">
                <a:solidFill>
                  <a:srgbClr val="000000"/>
                </a:solidFill>
                <a:latin typeface="Gill Sans MT" pitchFamily="34" charset="0"/>
              </a:rPr>
              <a:t>destination A location known:</a:t>
            </a:r>
            <a:endParaRPr lang="en-US" sz="2800">
              <a:solidFill>
                <a:srgbClr val="FF0000"/>
              </a:solidFill>
              <a:latin typeface="Gill Sans MT" pitchFamily="34" charset="0"/>
            </a:endParaRPr>
          </a:p>
        </p:txBody>
      </p: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9655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6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9657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on just one link</a:t>
            </a:r>
          </a:p>
        </p:txBody>
      </p:sp>
      <p:pic>
        <p:nvPicPr>
          <p:cNvPr id="69654" name="Picture 18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ABEC12D4-528D-4AEE-BE02-12EDDAFE07EB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F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the same as in single-switch case!)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70705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6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7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8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70709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70710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0711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707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7071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1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7071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1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07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70666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7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8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9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0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1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2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3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4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5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70676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70677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70678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0679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680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0681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70682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70683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pic>
          <p:nvPicPr>
            <p:cNvPr id="7068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7070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0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7070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0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7069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0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7069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7069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7069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069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9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665" name="Picture 20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F24A4186-9E6B-4129-A70C-FCA9E97528E5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Self-learning multi-switch example</a:t>
            </a:r>
            <a:endParaRPr lang="en-US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Suppose C sends frame to I, I responds to C</a:t>
            </a:r>
            <a:endParaRPr lang="en-US">
              <a:cs typeface="+mn-cs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u="sng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400" i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show switch tables and packet forwarding in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,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,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,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 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71729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0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1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2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71733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71734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1735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717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717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717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173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71690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1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2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3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4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5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6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7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8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9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71700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71701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71702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1703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1704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1705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71706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71707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pic>
          <p:nvPicPr>
            <p:cNvPr id="7170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717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717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717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7172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717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717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17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689" name="Picture 16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CDF5B54D-4B49-4E22-9C62-2AA0B138CA42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Institutional network</a:t>
            </a:r>
          </a:p>
        </p:txBody>
      </p:sp>
      <p:sp>
        <p:nvSpPr>
          <p:cNvPr id="72709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000"/>
              <a:gd name="T37" fmla="*/ 0 h 9831"/>
              <a:gd name="T38" fmla="*/ 10000 w 10000"/>
              <a:gd name="T39" fmla="*/ 9831 h 983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1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2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3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4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5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6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7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external</a:t>
            </a:r>
          </a:p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72718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router</a:t>
            </a:r>
          </a:p>
        </p:txBody>
      </p:sp>
      <p:sp>
        <p:nvSpPr>
          <p:cNvPr id="72719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IP subnet</a:t>
            </a:r>
          </a:p>
        </p:txBody>
      </p:sp>
      <p:sp>
        <p:nvSpPr>
          <p:cNvPr id="72720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mail server</a:t>
            </a:r>
          </a:p>
        </p:txBody>
      </p:sp>
      <p:sp>
        <p:nvSpPr>
          <p:cNvPr id="72721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 server</a:t>
            </a:r>
          </a:p>
        </p:txBody>
      </p:sp>
      <p:sp>
        <p:nvSpPr>
          <p:cNvPr id="72722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23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24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728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5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728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728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5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28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29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0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1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728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728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728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37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8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9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728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7284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7283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43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44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45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7283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7283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728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4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50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728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72798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00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01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09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2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3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5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108"/>
          <p:cNvGrpSpPr>
            <a:grpSpLocks/>
          </p:cNvGrpSpPr>
          <p:nvPr/>
        </p:nvGrpSpPr>
        <p:grpSpPr bwMode="auto">
          <a:xfrm>
            <a:off x="2803525" y="2278063"/>
            <a:ext cx="812800" cy="360362"/>
            <a:chOff x="2356" y="1300"/>
            <a:chExt cx="555" cy="194"/>
          </a:xfrm>
        </p:grpSpPr>
        <p:sp>
          <p:nvSpPr>
            <p:cNvPr id="7279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9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9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2796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7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94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5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72758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60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1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6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6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6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69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7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2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3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5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8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8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72757" name="Picture 21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Building Blocks  of  Local Area Networks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Network Interface Card built in the host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‘Intelligent’ hardware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runs Data Link Control  ( MAC )protocol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each type of physical media supported, NIC is different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e.g. Ethernet NIC for wired interface is different from Wi-Fi interface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Link protocol for each type of physical interface is different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Physical media to connect to other hosts or interconnecting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Wire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Twisted pair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Coaxial cable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Fiber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Wireless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Radio 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Optical ( Infrared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0CBF6F5-4683-48A0-B603-31FA823D3DBF}" type="slidenum">
              <a:rPr lang="en-US"/>
              <a:pPr/>
              <a:t>20</a:t>
            </a:fld>
            <a:endParaRPr lang="en-US"/>
          </a:p>
        </p:txBody>
      </p:sp>
      <p:sp>
        <p:nvSpPr>
          <p:cNvPr id="537682" name="Freeform 82"/>
          <p:cNvSpPr>
            <a:spLocks/>
          </p:cNvSpPr>
          <p:nvPr/>
        </p:nvSpPr>
        <p:spPr bwMode="auto">
          <a:xfrm>
            <a:off x="4211638" y="3992563"/>
            <a:ext cx="2781300" cy="257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27"/>
              </a:cxn>
              <a:cxn ang="0">
                <a:pos x="227" y="333"/>
              </a:cxn>
              <a:cxn ang="0">
                <a:pos x="316" y="470"/>
              </a:cxn>
              <a:cxn ang="0">
                <a:pos x="349" y="519"/>
              </a:cxn>
              <a:cxn ang="0">
                <a:pos x="405" y="641"/>
              </a:cxn>
              <a:cxn ang="0">
                <a:pos x="446" y="714"/>
              </a:cxn>
              <a:cxn ang="0">
                <a:pos x="487" y="860"/>
              </a:cxn>
              <a:cxn ang="0">
                <a:pos x="495" y="1030"/>
              </a:cxn>
              <a:cxn ang="0">
                <a:pos x="543" y="1176"/>
              </a:cxn>
              <a:cxn ang="0">
                <a:pos x="592" y="1330"/>
              </a:cxn>
              <a:cxn ang="0">
                <a:pos x="657" y="1371"/>
              </a:cxn>
              <a:cxn ang="0">
                <a:pos x="681" y="1395"/>
              </a:cxn>
              <a:cxn ang="0">
                <a:pos x="892" y="1485"/>
              </a:cxn>
              <a:cxn ang="0">
                <a:pos x="1014" y="1590"/>
              </a:cxn>
              <a:cxn ang="0">
                <a:pos x="1111" y="1622"/>
              </a:cxn>
              <a:cxn ang="0">
                <a:pos x="1209" y="1614"/>
              </a:cxn>
              <a:cxn ang="0">
                <a:pos x="1233" y="1590"/>
              </a:cxn>
              <a:cxn ang="0">
                <a:pos x="1322" y="1533"/>
              </a:cxn>
              <a:cxn ang="0">
                <a:pos x="1566" y="1266"/>
              </a:cxn>
              <a:cxn ang="0">
                <a:pos x="1752" y="990"/>
              </a:cxn>
              <a:cxn ang="0">
                <a:pos x="1736" y="876"/>
              </a:cxn>
              <a:cxn ang="0">
                <a:pos x="1687" y="779"/>
              </a:cxn>
              <a:cxn ang="0">
                <a:pos x="1630" y="681"/>
              </a:cxn>
              <a:cxn ang="0">
                <a:pos x="1517" y="568"/>
              </a:cxn>
              <a:cxn ang="0">
                <a:pos x="1347" y="365"/>
              </a:cxn>
              <a:cxn ang="0">
                <a:pos x="1249" y="243"/>
              </a:cxn>
              <a:cxn ang="0">
                <a:pos x="1160" y="219"/>
              </a:cxn>
              <a:cxn ang="0">
                <a:pos x="973" y="187"/>
              </a:cxn>
              <a:cxn ang="0">
                <a:pos x="616" y="130"/>
              </a:cxn>
              <a:cxn ang="0">
                <a:pos x="324" y="16"/>
              </a:cxn>
              <a:cxn ang="0">
                <a:pos x="0" y="0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7681" name="Freeform 81"/>
          <p:cNvSpPr>
            <a:spLocks/>
          </p:cNvSpPr>
          <p:nvPr/>
        </p:nvSpPr>
        <p:spPr bwMode="auto">
          <a:xfrm>
            <a:off x="2998788" y="4030663"/>
            <a:ext cx="1779587" cy="2370137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610" y="81"/>
              </a:cxn>
              <a:cxn ang="0">
                <a:pos x="561" y="187"/>
              </a:cxn>
              <a:cxn ang="0">
                <a:pos x="488" y="398"/>
              </a:cxn>
              <a:cxn ang="0">
                <a:pos x="456" y="455"/>
              </a:cxn>
              <a:cxn ang="0">
                <a:pos x="423" y="479"/>
              </a:cxn>
              <a:cxn ang="0">
                <a:pos x="350" y="568"/>
              </a:cxn>
              <a:cxn ang="0">
                <a:pos x="261" y="698"/>
              </a:cxn>
              <a:cxn ang="0">
                <a:pos x="220" y="730"/>
              </a:cxn>
              <a:cxn ang="0">
                <a:pos x="115" y="844"/>
              </a:cxn>
              <a:cxn ang="0">
                <a:pos x="99" y="868"/>
              </a:cxn>
              <a:cxn ang="0">
                <a:pos x="50" y="901"/>
              </a:cxn>
              <a:cxn ang="0">
                <a:pos x="9" y="966"/>
              </a:cxn>
              <a:cxn ang="0">
                <a:pos x="1" y="1022"/>
              </a:cxn>
              <a:cxn ang="0">
                <a:pos x="17" y="1177"/>
              </a:cxn>
              <a:cxn ang="0">
                <a:pos x="42" y="1217"/>
              </a:cxn>
              <a:cxn ang="0">
                <a:pos x="172" y="1371"/>
              </a:cxn>
              <a:cxn ang="0">
                <a:pos x="285" y="1461"/>
              </a:cxn>
              <a:cxn ang="0">
                <a:pos x="415" y="1493"/>
              </a:cxn>
              <a:cxn ang="0">
                <a:pos x="756" y="1461"/>
              </a:cxn>
              <a:cxn ang="0">
                <a:pos x="894" y="1404"/>
              </a:cxn>
              <a:cxn ang="0">
                <a:pos x="959" y="1363"/>
              </a:cxn>
              <a:cxn ang="0">
                <a:pos x="1007" y="1306"/>
              </a:cxn>
              <a:cxn ang="0">
                <a:pos x="1096" y="1217"/>
              </a:cxn>
              <a:cxn ang="0">
                <a:pos x="1121" y="739"/>
              </a:cxn>
              <a:cxn ang="0">
                <a:pos x="1048" y="528"/>
              </a:cxn>
              <a:cxn ang="0">
                <a:pos x="967" y="373"/>
              </a:cxn>
              <a:cxn ang="0">
                <a:pos x="845" y="187"/>
              </a:cxn>
              <a:cxn ang="0">
                <a:pos x="837" y="163"/>
              </a:cxn>
              <a:cxn ang="0">
                <a:pos x="813" y="154"/>
              </a:cxn>
              <a:cxn ang="0">
                <a:pos x="772" y="122"/>
              </a:cxn>
              <a:cxn ang="0">
                <a:pos x="683" y="33"/>
              </a:cxn>
              <a:cxn ang="0">
                <a:pos x="642" y="0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7680" name="Freeform 80"/>
          <p:cNvSpPr>
            <a:spLocks/>
          </p:cNvSpPr>
          <p:nvPr/>
        </p:nvSpPr>
        <p:spPr bwMode="auto">
          <a:xfrm>
            <a:off x="785813" y="3789363"/>
            <a:ext cx="3128962" cy="2560637"/>
          </a:xfrm>
          <a:custGeom>
            <a:avLst/>
            <a:gdLst/>
            <a:ahLst/>
            <a:cxnLst>
              <a:cxn ang="0">
                <a:pos x="1947" y="71"/>
              </a:cxn>
              <a:cxn ang="0">
                <a:pos x="1614" y="71"/>
              </a:cxn>
              <a:cxn ang="0">
                <a:pos x="1249" y="87"/>
              </a:cxn>
              <a:cxn ang="0">
                <a:pos x="1095" y="136"/>
              </a:cxn>
              <a:cxn ang="0">
                <a:pos x="982" y="168"/>
              </a:cxn>
              <a:cxn ang="0">
                <a:pos x="949" y="185"/>
              </a:cxn>
              <a:cxn ang="0">
                <a:pos x="900" y="201"/>
              </a:cxn>
              <a:cxn ang="0">
                <a:pos x="835" y="250"/>
              </a:cxn>
              <a:cxn ang="0">
                <a:pos x="803" y="298"/>
              </a:cxn>
              <a:cxn ang="0">
                <a:pos x="681" y="306"/>
              </a:cxn>
              <a:cxn ang="0">
                <a:pos x="600" y="331"/>
              </a:cxn>
              <a:cxn ang="0">
                <a:pos x="511" y="379"/>
              </a:cxn>
              <a:cxn ang="0">
                <a:pos x="479" y="404"/>
              </a:cxn>
              <a:cxn ang="0">
                <a:pos x="406" y="420"/>
              </a:cxn>
              <a:cxn ang="0">
                <a:pos x="357" y="436"/>
              </a:cxn>
              <a:cxn ang="0">
                <a:pos x="332" y="444"/>
              </a:cxn>
              <a:cxn ang="0">
                <a:pos x="292" y="469"/>
              </a:cxn>
              <a:cxn ang="0">
                <a:pos x="178" y="590"/>
              </a:cxn>
              <a:cxn ang="0">
                <a:pos x="73" y="736"/>
              </a:cxn>
              <a:cxn ang="0">
                <a:pos x="40" y="785"/>
              </a:cxn>
              <a:cxn ang="0">
                <a:pos x="0" y="915"/>
              </a:cxn>
              <a:cxn ang="0">
                <a:pos x="8" y="1158"/>
              </a:cxn>
              <a:cxn ang="0">
                <a:pos x="97" y="1288"/>
              </a:cxn>
              <a:cxn ang="0">
                <a:pos x="162" y="1369"/>
              </a:cxn>
              <a:cxn ang="0">
                <a:pos x="332" y="1475"/>
              </a:cxn>
              <a:cxn ang="0">
                <a:pos x="389" y="1499"/>
              </a:cxn>
              <a:cxn ang="0">
                <a:pos x="519" y="1580"/>
              </a:cxn>
              <a:cxn ang="0">
                <a:pos x="560" y="1596"/>
              </a:cxn>
              <a:cxn ang="0">
                <a:pos x="641" y="1613"/>
              </a:cxn>
              <a:cxn ang="0">
                <a:pos x="762" y="1604"/>
              </a:cxn>
              <a:cxn ang="0">
                <a:pos x="852" y="1564"/>
              </a:cxn>
              <a:cxn ang="0">
                <a:pos x="1046" y="1499"/>
              </a:cxn>
              <a:cxn ang="0">
                <a:pos x="1136" y="1410"/>
              </a:cxn>
              <a:cxn ang="0">
                <a:pos x="1225" y="1256"/>
              </a:cxn>
              <a:cxn ang="0">
                <a:pos x="1355" y="1077"/>
              </a:cxn>
              <a:cxn ang="0">
                <a:pos x="1428" y="972"/>
              </a:cxn>
              <a:cxn ang="0">
                <a:pos x="1501" y="866"/>
              </a:cxn>
              <a:cxn ang="0">
                <a:pos x="1541" y="826"/>
              </a:cxn>
              <a:cxn ang="0">
                <a:pos x="1614" y="728"/>
              </a:cxn>
              <a:cxn ang="0">
                <a:pos x="1728" y="452"/>
              </a:cxn>
              <a:cxn ang="0">
                <a:pos x="1801" y="323"/>
              </a:cxn>
              <a:cxn ang="0">
                <a:pos x="1882" y="209"/>
              </a:cxn>
              <a:cxn ang="0">
                <a:pos x="1923" y="136"/>
              </a:cxn>
              <a:cxn ang="0">
                <a:pos x="1898" y="144"/>
              </a:cxn>
              <a:cxn ang="0">
                <a:pos x="1914" y="120"/>
              </a:cxn>
              <a:cxn ang="0">
                <a:pos x="1947" y="7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Switch: traffic isolation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090613"/>
            <a:ext cx="7881938" cy="235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switch installation breaks subnet into LAN segments</a:t>
            </a:r>
          </a:p>
          <a:p>
            <a:pPr>
              <a:lnSpc>
                <a:spcPct val="90000"/>
              </a:lnSpc>
            </a:pPr>
            <a:r>
              <a:rPr lang="en-US" sz="2400"/>
              <a:t>switch </a:t>
            </a:r>
            <a:r>
              <a:rPr lang="en-US" sz="2400">
                <a:solidFill>
                  <a:srgbClr val="FF0000"/>
                </a:solidFill>
              </a:rPr>
              <a:t>filters</a:t>
            </a:r>
            <a:r>
              <a:rPr lang="en-US" sz="2400"/>
              <a:t> packets: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same-LAN-segment frames not usually forwarded onto other LAN segments</a:t>
            </a:r>
          </a:p>
          <a:p>
            <a:pPr lvl="1">
              <a:lnSpc>
                <a:spcPct val="90000"/>
              </a:lnSpc>
            </a:pPr>
            <a:r>
              <a:rPr lang="en-US"/>
              <a:t>segments become separate </a:t>
            </a:r>
            <a:r>
              <a:rPr lang="en-US">
                <a:solidFill>
                  <a:srgbClr val="FF0000"/>
                </a:solidFill>
              </a:rPr>
              <a:t>collision  domains</a:t>
            </a:r>
            <a:endParaRPr lang="en-US" sz="200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046163" y="3727450"/>
            <a:ext cx="5835650" cy="2514600"/>
            <a:chOff x="602" y="2283"/>
            <a:chExt cx="3676" cy="1584"/>
          </a:xfrm>
        </p:grpSpPr>
        <p:sp>
          <p:nvSpPr>
            <p:cNvPr id="537644" name="Rectangle 44"/>
            <p:cNvSpPr>
              <a:spLocks noChangeArrowheads="1"/>
            </p:cNvSpPr>
            <p:nvPr/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37645" name="Object 45"/>
            <p:cNvGraphicFramePr>
              <a:graphicFrameLocks noChangeAspect="1"/>
            </p:cNvGraphicFramePr>
            <p:nvPr/>
          </p:nvGraphicFramePr>
          <p:xfrm>
            <a:off x="879" y="3440"/>
            <a:ext cx="262" cy="214"/>
          </p:xfrm>
          <a:graphic>
            <a:graphicData uri="http://schemas.openxmlformats.org/presentationml/2006/ole">
              <p:oleObj spid="_x0000_s27650" name="Clip" r:id="rId4" imgW="1305000" imgH="1085760" progId="">
                <p:embed/>
              </p:oleObj>
            </a:graphicData>
          </a:graphic>
        </p:graphicFrame>
        <p:graphicFrame>
          <p:nvGraphicFramePr>
            <p:cNvPr id="537646" name="Object 46"/>
            <p:cNvGraphicFramePr>
              <a:graphicFrameLocks noChangeAspect="1"/>
            </p:cNvGraphicFramePr>
            <p:nvPr/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p:oleObj spid="_x0000_s27651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37647" name="Object 47"/>
            <p:cNvGraphicFramePr>
              <a:graphicFrameLocks noChangeAspect="1"/>
            </p:cNvGraphicFramePr>
            <p:nvPr/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p:oleObj spid="_x0000_s27652" name="Clip" r:id="rId6" imgW="1305000" imgH="1085760" progId="">
                <p:embed/>
              </p:oleObj>
            </a:graphicData>
          </a:graphic>
        </p:graphicFrame>
        <p:graphicFrame>
          <p:nvGraphicFramePr>
            <p:cNvPr id="537648" name="Object 48"/>
            <p:cNvGraphicFramePr>
              <a:graphicFrameLocks noChangeAspect="1"/>
            </p:cNvGraphicFramePr>
            <p:nvPr/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p:oleObj spid="_x0000_s27653" name="Clip" r:id="rId7" imgW="1305000" imgH="1085760" progId="">
                <p:embed/>
              </p:oleObj>
            </a:graphicData>
          </a:graphic>
        </p:graphicFrame>
        <p:sp>
          <p:nvSpPr>
            <p:cNvPr id="537649" name="Rectangle 49"/>
            <p:cNvSpPr>
              <a:spLocks noChangeArrowheads="1"/>
            </p:cNvSpPr>
            <p:nvPr/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7650" name="Rectangle 50"/>
            <p:cNvSpPr>
              <a:spLocks noChangeArrowheads="1"/>
            </p:cNvSpPr>
            <p:nvPr/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37651" name="Object 51"/>
            <p:cNvGraphicFramePr>
              <a:graphicFrameLocks noChangeAspect="1"/>
            </p:cNvGraphicFramePr>
            <p:nvPr/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p:oleObj spid="_x0000_s27654" name="Clip" r:id="rId8" imgW="1305000" imgH="1085760" progId="">
                <p:embed/>
              </p:oleObj>
            </a:graphicData>
          </a:graphic>
        </p:graphicFrame>
        <p:graphicFrame>
          <p:nvGraphicFramePr>
            <p:cNvPr id="537652" name="Object 52"/>
            <p:cNvGraphicFramePr>
              <a:graphicFrameLocks noChangeAspect="1"/>
            </p:cNvGraphicFramePr>
            <p:nvPr/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p:oleObj spid="_x0000_s27655" name="Clip" r:id="rId9" imgW="1305000" imgH="1085760" progId="">
                <p:embed/>
              </p:oleObj>
            </a:graphicData>
          </a:graphic>
        </p:graphicFrame>
        <p:graphicFrame>
          <p:nvGraphicFramePr>
            <p:cNvPr id="537653" name="Object 53"/>
            <p:cNvGraphicFramePr>
              <a:graphicFrameLocks noChangeAspect="1"/>
            </p:cNvGraphicFramePr>
            <p:nvPr/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p:oleObj spid="_x0000_s27656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537654" name="Object 54"/>
            <p:cNvGraphicFramePr>
              <a:graphicFrameLocks noChangeAspect="1"/>
            </p:cNvGraphicFramePr>
            <p:nvPr/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p:oleObj spid="_x0000_s27657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537655" name="Object 55"/>
            <p:cNvGraphicFramePr>
              <a:graphicFrameLocks noChangeAspect="1"/>
            </p:cNvGraphicFramePr>
            <p:nvPr/>
          </p:nvGraphicFramePr>
          <p:xfrm>
            <a:off x="602" y="3138"/>
            <a:ext cx="263" cy="214"/>
          </p:xfrm>
          <a:graphic>
            <a:graphicData uri="http://schemas.openxmlformats.org/presentationml/2006/ole">
              <p:oleObj spid="_x0000_s27658" name="Clip" r:id="rId12" imgW="1305000" imgH="1085760" progId="">
                <p:embed/>
              </p:oleObj>
            </a:graphicData>
          </a:graphic>
        </p:graphicFrame>
        <p:sp>
          <p:nvSpPr>
            <p:cNvPr id="537656" name="Line 56"/>
            <p:cNvSpPr>
              <a:spLocks noChangeShapeType="1"/>
            </p:cNvSpPr>
            <p:nvPr/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57" name="Line 57"/>
            <p:cNvSpPr>
              <a:spLocks noChangeShapeType="1"/>
            </p:cNvSpPr>
            <p:nvPr/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58" name="Line 58"/>
            <p:cNvSpPr>
              <a:spLocks noChangeShapeType="1"/>
            </p:cNvSpPr>
            <p:nvPr/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59" name="Line 59"/>
            <p:cNvSpPr>
              <a:spLocks noChangeShapeType="1"/>
            </p:cNvSpPr>
            <p:nvPr/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0" name="Line 60"/>
            <p:cNvSpPr>
              <a:spLocks noChangeShapeType="1"/>
            </p:cNvSpPr>
            <p:nvPr/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1" name="Line 61"/>
            <p:cNvSpPr>
              <a:spLocks noChangeShapeType="1"/>
            </p:cNvSpPr>
            <p:nvPr/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2" name="Line 62"/>
            <p:cNvSpPr>
              <a:spLocks noChangeShapeType="1"/>
            </p:cNvSpPr>
            <p:nvPr/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3" name="Line 63"/>
            <p:cNvSpPr>
              <a:spLocks noChangeShapeType="1"/>
            </p:cNvSpPr>
            <p:nvPr/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4" name="Line 64"/>
            <p:cNvSpPr>
              <a:spLocks noChangeShapeType="1"/>
            </p:cNvSpPr>
            <p:nvPr/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537666" name="Line 66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7667" name="Rectangle 67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537669" name="Line 69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767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37671" name="Line 71"/>
            <p:cNvSpPr>
              <a:spLocks noChangeShapeType="1"/>
            </p:cNvSpPr>
            <p:nvPr/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72" name="Line 72"/>
            <p:cNvSpPr>
              <a:spLocks noChangeShapeType="1"/>
            </p:cNvSpPr>
            <p:nvPr/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73" name="Line 73"/>
            <p:cNvSpPr>
              <a:spLocks noChangeShapeType="1"/>
            </p:cNvSpPr>
            <p:nvPr/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74" name="Text Box 74"/>
            <p:cNvSpPr txBox="1">
              <a:spLocks noChangeArrowheads="1"/>
            </p:cNvSpPr>
            <p:nvPr/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37675" name="Text Box 75"/>
            <p:cNvSpPr txBox="1">
              <a:spLocks noChangeArrowheads="1"/>
            </p:cNvSpPr>
            <p:nvPr/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37676" name="Text Box 76"/>
            <p:cNvSpPr txBox="1">
              <a:spLocks noChangeArrowheads="1"/>
            </p:cNvSpPr>
            <p:nvPr/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37677" name="Text Box 77"/>
            <p:cNvSpPr txBox="1">
              <a:spLocks noChangeArrowheads="1"/>
            </p:cNvSpPr>
            <p:nvPr/>
          </p:nvSpPr>
          <p:spPr bwMode="auto">
            <a:xfrm>
              <a:off x="2672" y="228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switch</a:t>
              </a:r>
            </a:p>
          </p:txBody>
        </p:sp>
      </p:grpSp>
      <p:sp>
        <p:nvSpPr>
          <p:cNvPr id="537683" name="Text Box 83"/>
          <p:cNvSpPr txBox="1">
            <a:spLocks noChangeArrowheads="1"/>
          </p:cNvSpPr>
          <p:nvPr/>
        </p:nvSpPr>
        <p:spPr bwMode="auto">
          <a:xfrm>
            <a:off x="720725" y="6291263"/>
            <a:ext cx="182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collision domain</a:t>
            </a:r>
          </a:p>
        </p:txBody>
      </p:sp>
      <p:sp>
        <p:nvSpPr>
          <p:cNvPr id="537684" name="Text Box 84"/>
          <p:cNvSpPr txBox="1">
            <a:spLocks noChangeArrowheads="1"/>
          </p:cNvSpPr>
          <p:nvPr/>
        </p:nvSpPr>
        <p:spPr bwMode="auto">
          <a:xfrm>
            <a:off x="2779713" y="6365875"/>
            <a:ext cx="182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collision domain</a:t>
            </a:r>
          </a:p>
        </p:txBody>
      </p:sp>
      <p:sp>
        <p:nvSpPr>
          <p:cNvPr id="537685" name="Text Box 85"/>
          <p:cNvSpPr txBox="1">
            <a:spLocks noChangeArrowheads="1"/>
          </p:cNvSpPr>
          <p:nvPr/>
        </p:nvSpPr>
        <p:spPr bwMode="auto">
          <a:xfrm>
            <a:off x="3295650" y="6356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7686" name="Text Box 86"/>
          <p:cNvSpPr txBox="1">
            <a:spLocks noChangeArrowheads="1"/>
          </p:cNvSpPr>
          <p:nvPr/>
        </p:nvSpPr>
        <p:spPr bwMode="auto">
          <a:xfrm>
            <a:off x="6500813" y="4186238"/>
            <a:ext cx="109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collision </a:t>
            </a:r>
            <a:br>
              <a:rPr lang="en-US"/>
            </a:br>
            <a:r>
              <a:rPr lang="en-US"/>
              <a:t>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2EA87631-B1A6-4D5E-904D-F77CF17FB24E}" type="slidenum">
              <a:rPr lang="en-US"/>
              <a:pPr/>
              <a:t>21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Switches: dedicated access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147763"/>
            <a:ext cx="4503737" cy="4576762"/>
          </a:xfrm>
        </p:spPr>
        <p:txBody>
          <a:bodyPr/>
          <a:lstStyle/>
          <a:p>
            <a:r>
              <a:rPr lang="en-US" sz="2400"/>
              <a:t>Switch with many interfaces</a:t>
            </a:r>
          </a:p>
          <a:p>
            <a:r>
              <a:rPr lang="en-US" sz="2400"/>
              <a:t>Hosts have direct connection to switch</a:t>
            </a:r>
          </a:p>
          <a:p>
            <a:r>
              <a:rPr lang="en-US" sz="2400"/>
              <a:t>No collisions; full duplex</a:t>
            </a:r>
          </a:p>
          <a:p>
            <a:pPr>
              <a:buFont typeface="ZapfDingbats" pitchFamily="8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chemeClr val="accent2"/>
                </a:solidFill>
              </a:rPr>
              <a:t>Switching: </a:t>
            </a:r>
            <a:r>
              <a:rPr lang="en-US" sz="2400"/>
              <a:t>A-to-A’ and B-to-B’ simultaneously, no collisions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49988" y="2865438"/>
            <a:ext cx="457200" cy="331787"/>
            <a:chOff x="620" y="1640"/>
            <a:chExt cx="288" cy="209"/>
          </a:xfrm>
        </p:grpSpPr>
        <p:sp>
          <p:nvSpPr>
            <p:cNvPr id="427016" name="Line 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17" name="Rectangle 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427019" name="Line 1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7020" name="Line 1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27021" name="Text Box 13"/>
          <p:cNvSpPr txBox="1">
            <a:spLocks noChangeArrowheads="1"/>
          </p:cNvSpPr>
          <p:nvPr/>
        </p:nvSpPr>
        <p:spPr bwMode="auto">
          <a:xfrm>
            <a:off x="5495925" y="2913063"/>
            <a:ext cx="796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9933"/>
                </a:solidFill>
              </a:rPr>
              <a:t>switch</a:t>
            </a:r>
          </a:p>
        </p:txBody>
      </p:sp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p:oleObj spid="_x0000_s28674" name="Clip" r:id="rId4" imgW="1305000" imgH="1085760" progId="">
              <p:embed/>
            </p:oleObj>
          </a:graphicData>
        </a:graphic>
      </p:graphicFrame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p:oleObj spid="_x0000_s28675" name="Clip" r:id="rId5" imgW="1305000" imgH="1085760" progId="">
              <p:embed/>
            </p:oleObj>
          </a:graphicData>
        </a:graphic>
      </p:graphicFrame>
      <p:sp>
        <p:nvSpPr>
          <p:cNvPr id="427037" name="Line 29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38" name="Line 30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39" name="Line 31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40" name="Line 32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27041" name="Object 33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p:oleObj spid="_x0000_s28676" name="Clip" r:id="rId6" imgW="1305000" imgH="1085760" progId="">
              <p:embed/>
            </p:oleObj>
          </a:graphicData>
        </a:graphic>
      </p:graphicFrame>
      <p:graphicFrame>
        <p:nvGraphicFramePr>
          <p:cNvPr id="427042" name="Object 34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p:oleObj spid="_x0000_s28677" name="Clip" r:id="rId7" imgW="1305000" imgH="1085760" progId="">
              <p:embed/>
            </p:oleObj>
          </a:graphicData>
        </a:graphic>
      </p:graphicFrame>
      <p:graphicFrame>
        <p:nvGraphicFramePr>
          <p:cNvPr id="427043" name="Object 35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p:oleObj spid="_x0000_s28678" name="Clip" r:id="rId8" imgW="1305000" imgH="1085760" progId="">
              <p:embed/>
            </p:oleObj>
          </a:graphicData>
        </a:graphic>
      </p:graphicFrame>
      <p:sp>
        <p:nvSpPr>
          <p:cNvPr id="427044" name="Line 36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27045" name="Object 37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p:oleObj spid="_x0000_s28679" name="Clip" r:id="rId9" imgW="1305000" imgH="1085760" progId="">
              <p:embed/>
            </p:oleObj>
          </a:graphicData>
        </a:graphic>
      </p:graphicFrame>
      <p:sp>
        <p:nvSpPr>
          <p:cNvPr id="427046" name="Line 38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47" name="Text Box 39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27048" name="Text Box 40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A’</a:t>
            </a:r>
          </a:p>
        </p:txBody>
      </p:sp>
      <p:sp>
        <p:nvSpPr>
          <p:cNvPr id="427049" name="Text Box 41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7050" name="Text Box 42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B’</a:t>
            </a:r>
          </a:p>
        </p:txBody>
      </p:sp>
      <p:sp>
        <p:nvSpPr>
          <p:cNvPr id="427051" name="Text Box 43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27052" name="Text Box 44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42AF24A7-0D89-4305-AD43-8A1F6D6B19F8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Switches vs. </a:t>
            </a:r>
            <a:r>
              <a:rPr lang="en-US" sz="3600" dirty="0" smtClean="0">
                <a:cs typeface="+mj-cs"/>
              </a:rPr>
              <a:t>routers</a:t>
            </a:r>
            <a:endParaRPr lang="en-US" sz="3600" dirty="0">
              <a:cs typeface="+mj-cs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+mn-cs"/>
              </a:rPr>
              <a:t>both </a:t>
            </a:r>
            <a:r>
              <a:rPr lang="en-US" sz="2400" dirty="0" smtClean="0">
                <a:solidFill>
                  <a:srgbClr val="000099"/>
                </a:solidFill>
                <a:cs typeface="+mn-cs"/>
              </a:rPr>
              <a:t>are store</a:t>
            </a:r>
            <a:r>
              <a:rPr lang="en-US" sz="2400" dirty="0">
                <a:solidFill>
                  <a:srgbClr val="000099"/>
                </a:solidFill>
                <a:cs typeface="+mn-cs"/>
              </a:rPr>
              <a:t>-and-</a:t>
            </a:r>
            <a:r>
              <a:rPr lang="en-US" sz="2400" dirty="0" smtClean="0">
                <a:solidFill>
                  <a:srgbClr val="000099"/>
                </a:solidFill>
                <a:cs typeface="+mn-cs"/>
              </a:rPr>
              <a:t>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routers: </a:t>
            </a:r>
            <a:r>
              <a:rPr lang="en-US" sz="2400" dirty="0" smtClean="0"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switches</a:t>
            </a:r>
            <a:r>
              <a:rPr lang="en-US" sz="2400" i="1" dirty="0" smtClean="0">
                <a:cs typeface="+mn-cs"/>
              </a:rPr>
              <a:t>: </a:t>
            </a:r>
            <a:r>
              <a:rPr lang="en-US" sz="2400" dirty="0" smtClean="0">
                <a:cs typeface="+mn-cs"/>
              </a:rPr>
              <a:t>link</a:t>
            </a:r>
            <a:r>
              <a:rPr lang="en-US" sz="2400" dirty="0">
                <a:cs typeface="+mn-cs"/>
              </a:rPr>
              <a:t>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 smtClean="0">
              <a:solidFill>
                <a:srgbClr val="CC0000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outers: </a:t>
            </a:r>
            <a:r>
              <a:rPr lang="en-US" sz="2400" dirty="0" smtClean="0"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s</a:t>
            </a: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witches: </a:t>
            </a:r>
            <a:r>
              <a:rPr lang="en-US" sz="2400" dirty="0" smtClean="0">
                <a:cs typeface="+mn-cs"/>
              </a:rPr>
              <a:t>learn forwarding table using flooding, learning, MAC addresses </a:t>
            </a:r>
            <a:endParaRPr lang="en-US" sz="2400" dirty="0">
              <a:cs typeface="+mn-cs"/>
            </a:endParaRPr>
          </a:p>
        </p:txBody>
      </p:sp>
      <p:sp>
        <p:nvSpPr>
          <p:cNvPr id="73734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37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38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73740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7379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9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9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7379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7378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9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</p:grpSp>
      <p:sp>
        <p:nvSpPr>
          <p:cNvPr id="73745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3786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7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73747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48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49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73751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170"/>
              <a:gd name="T17" fmla="*/ 240 w 240"/>
              <a:gd name="T18" fmla="*/ 1170 h 1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3784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5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sp>
        <p:nvSpPr>
          <p:cNvPr id="73756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42"/>
              <a:gd name="T40" fmla="*/ 0 h 3348"/>
              <a:gd name="T41" fmla="*/ 1842 w 1842"/>
              <a:gd name="T42" fmla="*/ 3348 h 33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3782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3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3780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3778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79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73760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582"/>
              <a:gd name="T17" fmla="*/ 228 w 228"/>
              <a:gd name="T18" fmla="*/ 582 h 5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7377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7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737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37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108"/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7376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6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6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3772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3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70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765" name="Picture 23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EF1AF4C-D958-4438-AAED-BFE10FEB8B17}" type="slidenum">
              <a:rPr lang="en-US"/>
              <a:pPr/>
              <a:t>23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r>
              <a:rPr lang="en-US" sz="3600"/>
              <a:t>Switches vs. Routers</a:t>
            </a:r>
            <a:endParaRPr 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233488"/>
            <a:ext cx="7981950" cy="2287587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both store-and-forward devices</a:t>
            </a:r>
          </a:p>
          <a:p>
            <a:pPr lvl="1"/>
            <a:r>
              <a:rPr lang="en-US" sz="2000"/>
              <a:t>routers: network layer devices (examine network layer headers)</a:t>
            </a:r>
          </a:p>
          <a:p>
            <a:pPr lvl="1"/>
            <a:r>
              <a:rPr lang="en-US" sz="2000"/>
              <a:t>switches are link layer devices</a:t>
            </a:r>
          </a:p>
          <a:p>
            <a:r>
              <a:rPr lang="en-US" sz="2400"/>
              <a:t>routers maintain routing tables, implement routing algorithms</a:t>
            </a:r>
          </a:p>
          <a:p>
            <a:r>
              <a:rPr lang="en-US" sz="2400"/>
              <a:t>switches maintain switch tables, implement filtering, learning algorithms</a:t>
            </a:r>
            <a:r>
              <a:rPr lang="en-US"/>
              <a:t> </a:t>
            </a:r>
          </a:p>
        </p:txBody>
      </p:sp>
      <p:pic>
        <p:nvPicPr>
          <p:cNvPr id="424964" name="Picture 4" descr="566 Bridge and router stac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88" y="4418013"/>
            <a:ext cx="5456237" cy="2157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AD763B5-D2CF-4BD7-84EA-CE88551F0FD8}" type="slidenum">
              <a:rPr lang="en-US"/>
              <a:pPr/>
              <a:t>24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comparison</a:t>
            </a:r>
          </a:p>
        </p:txBody>
      </p:sp>
      <p:graphicFrame>
        <p:nvGraphicFramePr>
          <p:cNvPr id="430083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366713" y="1797050"/>
          <a:ext cx="9182100" cy="4768850"/>
        </p:xfrm>
        <a:graphic>
          <a:graphicData uri="http://schemas.openxmlformats.org/presentationml/2006/ole">
            <p:oleObj spid="_x0000_s29698" name="Document" r:id="rId4" imgW="9205981" imgH="4782143" progId="Word.Document.8">
              <p:embed/>
            </p:oleObj>
          </a:graphicData>
        </a:graphic>
      </p:graphicFrame>
      <p:sp>
        <p:nvSpPr>
          <p:cNvPr id="430084" name="Line 4"/>
          <p:cNvSpPr>
            <a:spLocks noChangeShapeType="1"/>
          </p:cNvSpPr>
          <p:nvPr/>
        </p:nvSpPr>
        <p:spPr bwMode="auto">
          <a:xfrm flipV="1">
            <a:off x="317500" y="3529013"/>
            <a:ext cx="854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341313" y="4346575"/>
            <a:ext cx="859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>
            <a:off x="415925" y="5434013"/>
            <a:ext cx="843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Building Blocks  of  Local Area Networks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3. Interconnecting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Hubs/ Repeaters</a:t>
            </a:r>
          </a:p>
          <a:p>
            <a:pPr marL="342900" indent="-342900"/>
            <a:r>
              <a:rPr lang="en-US" dirty="0" smtClean="0"/>
              <a:t>4. Inter-LAN device </a:t>
            </a:r>
          </a:p>
          <a:p>
            <a:pPr marL="342900" indent="-342900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Bridge / Switch </a:t>
            </a:r>
          </a:p>
          <a:p>
            <a:pPr marL="342900" indent="-342900"/>
            <a:r>
              <a:rPr lang="en-US" dirty="0" smtClean="0"/>
              <a:t>5. Software / Network operating system at every host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F19EAE1-E3EE-4BF2-8EC6-5474A19F111E}" type="slidenum">
              <a:rPr lang="en-US"/>
              <a:pPr/>
              <a:t>4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977900"/>
            <a:ext cx="7772400" cy="2319338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/>
              <a:t>Hubs are essentially physical-layer repeaters:</a:t>
            </a:r>
          </a:p>
          <a:p>
            <a:pPr lvl="1"/>
            <a:r>
              <a:rPr lang="en-US"/>
              <a:t>bits coming from one link go out all other links</a:t>
            </a:r>
          </a:p>
          <a:p>
            <a:pPr lvl="1"/>
            <a:r>
              <a:rPr lang="en-US"/>
              <a:t>at the same rate</a:t>
            </a:r>
          </a:p>
          <a:p>
            <a:pPr lvl="1"/>
            <a:r>
              <a:rPr lang="en-US"/>
              <a:t>no frame buffering</a:t>
            </a:r>
          </a:p>
          <a:p>
            <a:pPr lvl="1"/>
            <a:r>
              <a:rPr lang="en-US"/>
              <a:t>no CSMA/CD at hub: adapters detect collisions</a:t>
            </a:r>
          </a:p>
          <a:p>
            <a:pPr lvl="1"/>
            <a:r>
              <a:rPr lang="en-US"/>
              <a:t>provides net management functionality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44738" y="3763963"/>
            <a:ext cx="3432175" cy="2708275"/>
            <a:chOff x="1234" y="2136"/>
            <a:chExt cx="2578" cy="1982"/>
          </a:xfrm>
        </p:grpSpPr>
        <p:sp>
          <p:nvSpPr>
            <p:cNvPr id="528406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28407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p:oleObj spid="_x0000_s2050" name="Clip" r:id="rId4" imgW="1305000" imgH="1085760" progId="">
                <p:embed/>
              </p:oleObj>
            </a:graphicData>
          </a:graphic>
        </p:graphicFrame>
        <p:graphicFrame>
          <p:nvGraphicFramePr>
            <p:cNvPr id="528408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p:oleObj spid="_x0000_s2051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28409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p:oleObj spid="_x0000_s2052" name="Clip" r:id="rId6" imgW="1305000" imgH="1085760" progId="">
                <p:embed/>
              </p:oleObj>
            </a:graphicData>
          </a:graphic>
        </p:graphicFrame>
        <p:graphicFrame>
          <p:nvGraphicFramePr>
            <p:cNvPr id="528410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p:oleObj spid="_x0000_s2053" name="Clip" r:id="rId7" imgW="1305000" imgH="1085760" progId="">
                <p:embed/>
              </p:oleObj>
            </a:graphicData>
          </a:graphic>
        </p:graphicFrame>
        <p:sp>
          <p:nvSpPr>
            <p:cNvPr id="528411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2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3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4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5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6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7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8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9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99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twisted pair</a:t>
              </a:r>
            </a:p>
          </p:txBody>
        </p:sp>
        <p:sp>
          <p:nvSpPr>
            <p:cNvPr id="528420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21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528422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8D9AE62-8FE7-4D92-8A1F-4D0B5FBC09FD}" type="slidenum">
              <a:rPr lang="en-US"/>
              <a:pPr/>
              <a:t>5</a:t>
            </a:fld>
            <a:endParaRPr lang="en-US"/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69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  </a:t>
            </a:r>
            <a:r>
              <a:rPr lang="en-US" sz="2000" i="1">
                <a:latin typeface="Times New Roman" pitchFamily="18" charset="0"/>
              </a:rPr>
              <a:t>Five categories of connecting devices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2457450"/>
            <a:ext cx="8464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1F0706E-6E00-4B64-97A6-0FDDF5E588AA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r>
              <a:rPr lang="en-US"/>
              <a:t>Interconnecting with hubs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104900"/>
            <a:ext cx="8383587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Backbone hub interconnects LAN segments</a:t>
            </a:r>
          </a:p>
          <a:p>
            <a:r>
              <a:rPr lang="en-US" sz="2400"/>
              <a:t>Extends max distance between nodes</a:t>
            </a:r>
          </a:p>
          <a:p>
            <a:r>
              <a:rPr lang="en-US" sz="2400"/>
              <a:t>But individual segment collision domains become one large collision domain</a:t>
            </a:r>
          </a:p>
          <a:p>
            <a:r>
              <a:rPr lang="en-US" sz="2400"/>
              <a:t>Can’t interconnect 10BaseT &amp; 100BaseT</a:t>
            </a:r>
            <a:endParaRPr lang="en-U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3692525" y="5334000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1082675" y="5684838"/>
          <a:ext cx="520700" cy="376237"/>
        </p:xfrm>
        <a:graphic>
          <a:graphicData uri="http://schemas.openxmlformats.org/presentationml/2006/ole">
            <p:oleObj spid="_x0000_s3074" name="Clip" r:id="rId4" imgW="1305000" imgH="1085760" progId="">
              <p:embed/>
            </p:oleObj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4168775" y="5699125"/>
          <a:ext cx="522288" cy="376238"/>
        </p:xfrm>
        <a:graphic>
          <a:graphicData uri="http://schemas.openxmlformats.org/presentationml/2006/ole">
            <p:oleObj spid="_x0000_s3075" name="Clip" r:id="rId5" imgW="1305000" imgH="1085760" progId="">
              <p:embed/>
            </p:oleObj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5097463" y="5648325"/>
          <a:ext cx="520700" cy="376238"/>
        </p:xfrm>
        <a:graphic>
          <a:graphicData uri="http://schemas.openxmlformats.org/presentationml/2006/ole">
            <p:oleObj spid="_x0000_s3076" name="Clip" r:id="rId6" imgW="1305000" imgH="1085760" progId="">
              <p:embed/>
            </p:oleObj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/>
        </p:nvGraphicFramePr>
        <p:xfrm>
          <a:off x="1835150" y="5711825"/>
          <a:ext cx="522288" cy="376238"/>
        </p:xfrm>
        <a:graphic>
          <a:graphicData uri="http://schemas.openxmlformats.org/presentationml/2006/ole">
            <p:oleObj spid="_x0000_s3077" name="Clip" r:id="rId7" imgW="1305000" imgH="1085760" progId="">
              <p:embed/>
            </p:oleObj>
          </a:graphicData>
        </a:graphic>
      </p:graphicFrame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5794375" y="5343525"/>
            <a:ext cx="360363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1646238" y="5330825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416781" name="Object 13"/>
          <p:cNvGraphicFramePr>
            <a:graphicFrameLocks noChangeAspect="1"/>
          </p:cNvGraphicFramePr>
          <p:nvPr/>
        </p:nvGraphicFramePr>
        <p:xfrm>
          <a:off x="2908300" y="5529263"/>
          <a:ext cx="522288" cy="376237"/>
        </p:xfrm>
        <a:graphic>
          <a:graphicData uri="http://schemas.openxmlformats.org/presentationml/2006/ole">
            <p:oleObj spid="_x0000_s3078" name="Clip" r:id="rId8" imgW="1305000" imgH="1085760" progId="">
              <p:embed/>
            </p:oleObj>
          </a:graphicData>
        </a:graphic>
      </p:graphicFrame>
      <p:graphicFrame>
        <p:nvGraphicFramePr>
          <p:cNvPr id="416782" name="Object 14"/>
          <p:cNvGraphicFramePr>
            <a:graphicFrameLocks noChangeAspect="1"/>
          </p:cNvGraphicFramePr>
          <p:nvPr/>
        </p:nvGraphicFramePr>
        <p:xfrm>
          <a:off x="3408363" y="6059488"/>
          <a:ext cx="522287" cy="376237"/>
        </p:xfrm>
        <a:graphic>
          <a:graphicData uri="http://schemas.openxmlformats.org/presentationml/2006/ole">
            <p:oleObj spid="_x0000_s3079" name="Clip" r:id="rId9" imgW="1305000" imgH="1085760" progId="">
              <p:embed/>
            </p:oleObj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/>
        </p:nvGraphicFramePr>
        <p:xfrm>
          <a:off x="6762750" y="5494338"/>
          <a:ext cx="522288" cy="376237"/>
        </p:xfrm>
        <a:graphic>
          <a:graphicData uri="http://schemas.openxmlformats.org/presentationml/2006/ole">
            <p:oleObj spid="_x0000_s3080" name="Clip" r:id="rId10" imgW="1305000" imgH="1085760" progId="">
              <p:embed/>
            </p:oleObj>
          </a:graphicData>
        </a:graphic>
      </p:graphicFrame>
      <p:graphicFrame>
        <p:nvGraphicFramePr>
          <p:cNvPr id="416784" name="Object 16"/>
          <p:cNvGraphicFramePr>
            <a:graphicFrameLocks noChangeAspect="1"/>
          </p:cNvGraphicFramePr>
          <p:nvPr/>
        </p:nvGraphicFramePr>
        <p:xfrm>
          <a:off x="5902325" y="5905500"/>
          <a:ext cx="522288" cy="376238"/>
        </p:xfrm>
        <a:graphic>
          <a:graphicData uri="http://schemas.openxmlformats.org/presentationml/2006/ole">
            <p:oleObj spid="_x0000_s3081" name="Clip" r:id="rId11" imgW="1305000" imgH="1085760" progId="">
              <p:embed/>
            </p:oleObj>
          </a:graphicData>
        </a:graphic>
      </p:graphicFrame>
      <p:graphicFrame>
        <p:nvGraphicFramePr>
          <p:cNvPr id="416785" name="Object 17"/>
          <p:cNvGraphicFramePr>
            <a:graphicFrameLocks noChangeAspect="1"/>
          </p:cNvGraphicFramePr>
          <p:nvPr/>
        </p:nvGraphicFramePr>
        <p:xfrm>
          <a:off x="581025" y="5153025"/>
          <a:ext cx="522288" cy="376238"/>
        </p:xfrm>
        <a:graphic>
          <a:graphicData uri="http://schemas.openxmlformats.org/presentationml/2006/ole">
            <p:oleObj spid="_x0000_s3082" name="Clip" r:id="rId12" imgW="1305000" imgH="1085760" progId="">
              <p:embed/>
            </p:oleObj>
          </a:graphicData>
        </a:graphic>
      </p:graphicFrame>
      <p:sp>
        <p:nvSpPr>
          <p:cNvPr id="416786" name="Line 18"/>
          <p:cNvSpPr>
            <a:spLocks noChangeShapeType="1"/>
          </p:cNvSpPr>
          <p:nvPr/>
        </p:nvSpPr>
        <p:spPr bwMode="auto">
          <a:xfrm flipH="1">
            <a:off x="1009650" y="5335588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87" name="Line 19"/>
          <p:cNvSpPr>
            <a:spLocks noChangeShapeType="1"/>
          </p:cNvSpPr>
          <p:nvPr/>
        </p:nvSpPr>
        <p:spPr bwMode="auto">
          <a:xfrm flipH="1">
            <a:off x="1450975" y="5387975"/>
            <a:ext cx="34131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88" name="Line 20"/>
          <p:cNvSpPr>
            <a:spLocks noChangeShapeType="1"/>
          </p:cNvSpPr>
          <p:nvPr/>
        </p:nvSpPr>
        <p:spPr bwMode="auto">
          <a:xfrm>
            <a:off x="1930400" y="5419725"/>
            <a:ext cx="9048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89" name="Line 21"/>
          <p:cNvSpPr>
            <a:spLocks noChangeShapeType="1"/>
          </p:cNvSpPr>
          <p:nvPr/>
        </p:nvSpPr>
        <p:spPr bwMode="auto">
          <a:xfrm flipH="1">
            <a:off x="3352800" y="5378450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0" name="Line 22"/>
          <p:cNvSpPr>
            <a:spLocks noChangeShapeType="1"/>
          </p:cNvSpPr>
          <p:nvPr/>
        </p:nvSpPr>
        <p:spPr bwMode="auto">
          <a:xfrm flipH="1">
            <a:off x="3709988" y="5399088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1" name="Line 23"/>
          <p:cNvSpPr>
            <a:spLocks noChangeShapeType="1"/>
          </p:cNvSpPr>
          <p:nvPr/>
        </p:nvSpPr>
        <p:spPr bwMode="auto">
          <a:xfrm>
            <a:off x="4057650" y="5335588"/>
            <a:ext cx="28733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2" name="Line 24"/>
          <p:cNvSpPr>
            <a:spLocks noChangeShapeType="1"/>
          </p:cNvSpPr>
          <p:nvPr/>
        </p:nvSpPr>
        <p:spPr bwMode="auto">
          <a:xfrm flipH="1">
            <a:off x="5516563" y="5419725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3" name="Line 25"/>
          <p:cNvSpPr>
            <a:spLocks noChangeShapeType="1"/>
          </p:cNvSpPr>
          <p:nvPr/>
        </p:nvSpPr>
        <p:spPr bwMode="auto">
          <a:xfrm flipH="1">
            <a:off x="6089650" y="5387975"/>
            <a:ext cx="1428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4" name="Line 26"/>
          <p:cNvSpPr>
            <a:spLocks noChangeShapeType="1"/>
          </p:cNvSpPr>
          <p:nvPr/>
        </p:nvSpPr>
        <p:spPr bwMode="auto">
          <a:xfrm>
            <a:off x="6232525" y="5302250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1" name="Line 33"/>
          <p:cNvSpPr>
            <a:spLocks noChangeShapeType="1"/>
          </p:cNvSpPr>
          <p:nvPr/>
        </p:nvSpPr>
        <p:spPr bwMode="auto">
          <a:xfrm flipH="1">
            <a:off x="1919288" y="3992563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2" name="Line 34"/>
          <p:cNvSpPr>
            <a:spLocks noChangeShapeType="1"/>
          </p:cNvSpPr>
          <p:nvPr/>
        </p:nvSpPr>
        <p:spPr bwMode="auto">
          <a:xfrm>
            <a:off x="3997325" y="3981450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3" name="Line 35"/>
          <p:cNvSpPr>
            <a:spLocks noChangeShapeType="1"/>
          </p:cNvSpPr>
          <p:nvPr/>
        </p:nvSpPr>
        <p:spPr bwMode="auto">
          <a:xfrm flipH="1" flipV="1">
            <a:off x="4176713" y="3927475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4" name="Text Box 36"/>
          <p:cNvSpPr txBox="1">
            <a:spLocks noChangeArrowheads="1"/>
          </p:cNvSpPr>
          <p:nvPr/>
        </p:nvSpPr>
        <p:spPr bwMode="auto">
          <a:xfrm>
            <a:off x="2120900" y="511333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5" name="Text Box 37"/>
          <p:cNvSpPr txBox="1">
            <a:spLocks noChangeArrowheads="1"/>
          </p:cNvSpPr>
          <p:nvPr/>
        </p:nvSpPr>
        <p:spPr bwMode="auto">
          <a:xfrm>
            <a:off x="4176713" y="51228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6" name="Text Box 38"/>
          <p:cNvSpPr txBox="1">
            <a:spLocks noChangeArrowheads="1"/>
          </p:cNvSpPr>
          <p:nvPr/>
        </p:nvSpPr>
        <p:spPr bwMode="auto">
          <a:xfrm>
            <a:off x="6265863" y="49831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7" name="Text Box 39"/>
          <p:cNvSpPr txBox="1">
            <a:spLocks noChangeArrowheads="1"/>
          </p:cNvSpPr>
          <p:nvPr/>
        </p:nvSpPr>
        <p:spPr bwMode="auto">
          <a:xfrm>
            <a:off x="4330700" y="36512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8" name="Rectangle 40"/>
          <p:cNvSpPr>
            <a:spLocks noChangeArrowheads="1"/>
          </p:cNvSpPr>
          <p:nvPr/>
        </p:nvSpPr>
        <p:spPr bwMode="auto">
          <a:xfrm>
            <a:off x="3795713" y="3944938"/>
            <a:ext cx="361950" cy="746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4A5AC71-997A-44F2-898C-C7F39C877753}" type="slidenum">
              <a:rPr lang="en-US"/>
              <a:pPr/>
              <a:t>7</a:t>
            </a:fld>
            <a:endParaRPr lang="en-US"/>
          </a:p>
        </p:txBody>
      </p:sp>
      <p:sp>
        <p:nvSpPr>
          <p:cNvPr id="538705" name="Freeform 81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Institutional network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4062413" y="4983163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1249363" y="5400675"/>
          <a:ext cx="512762" cy="447675"/>
        </p:xfrm>
        <a:graphic>
          <a:graphicData uri="http://schemas.openxmlformats.org/presentationml/2006/ole">
            <p:oleObj spid="_x0000_s9218" name="Clip" r:id="rId4" imgW="1305000" imgH="1085760" progId="">
              <p:embed/>
            </p:oleObj>
          </a:graphicData>
        </a:graphic>
      </p:graphicFrame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4575175" y="5418138"/>
          <a:ext cx="512763" cy="447675"/>
        </p:xfrm>
        <a:graphic>
          <a:graphicData uri="http://schemas.openxmlformats.org/presentationml/2006/ole">
            <p:oleObj spid="_x0000_s9219" name="Clip" r:id="rId5" imgW="1305000" imgH="1085760" progId="">
              <p:embed/>
            </p:oleObj>
          </a:graphicData>
        </a:graphic>
      </p:graphicFrame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5575300" y="5357813"/>
          <a:ext cx="512763" cy="447675"/>
        </p:xfrm>
        <a:graphic>
          <a:graphicData uri="http://schemas.openxmlformats.org/presentationml/2006/ole">
            <p:oleObj spid="_x0000_s9220" name="Clip" r:id="rId6" imgW="1305000" imgH="1085760" progId="">
              <p:embed/>
            </p:oleObj>
          </a:graphicData>
        </a:graphic>
      </p:graphicFrame>
      <p:graphicFrame>
        <p:nvGraphicFramePr>
          <p:cNvPr id="538634" name="Object 10"/>
          <p:cNvGraphicFramePr>
            <a:graphicFrameLocks noChangeAspect="1"/>
          </p:cNvGraphicFramePr>
          <p:nvPr/>
        </p:nvGraphicFramePr>
        <p:xfrm>
          <a:off x="2060575" y="5434013"/>
          <a:ext cx="512763" cy="447675"/>
        </p:xfrm>
        <a:graphic>
          <a:graphicData uri="http://schemas.openxmlformats.org/presentationml/2006/ole">
            <p:oleObj spid="_x0000_s9221" name="Clip" r:id="rId7" imgW="1305000" imgH="1085760" progId="">
              <p:embed/>
            </p:oleObj>
          </a:graphicData>
        </a:graphic>
      </p:graphicFrame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6326188" y="4994275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38636" name="Rectangle 12"/>
          <p:cNvSpPr>
            <a:spLocks noChangeArrowheads="1"/>
          </p:cNvSpPr>
          <p:nvPr/>
        </p:nvSpPr>
        <p:spPr bwMode="auto">
          <a:xfrm>
            <a:off x="1857375" y="4979988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38637" name="Object 13"/>
          <p:cNvGraphicFramePr>
            <a:graphicFrameLocks noChangeAspect="1"/>
          </p:cNvGraphicFramePr>
          <p:nvPr/>
        </p:nvGraphicFramePr>
        <p:xfrm>
          <a:off x="3217863" y="5216525"/>
          <a:ext cx="512762" cy="447675"/>
        </p:xfrm>
        <a:graphic>
          <a:graphicData uri="http://schemas.openxmlformats.org/presentationml/2006/ole">
            <p:oleObj spid="_x0000_s9222" name="Clip" r:id="rId8" imgW="1305000" imgH="1085760" progId="">
              <p:embed/>
            </p:oleObj>
          </a:graphicData>
        </a:graphic>
      </p:graphicFrame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3756025" y="5846763"/>
          <a:ext cx="512763" cy="447675"/>
        </p:xfrm>
        <a:graphic>
          <a:graphicData uri="http://schemas.openxmlformats.org/presentationml/2006/ole">
            <p:oleObj spid="_x0000_s9223" name="Clip" r:id="rId9" imgW="1305000" imgH="1085760" progId="">
              <p:embed/>
            </p:oleObj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370763" y="5175250"/>
          <a:ext cx="512762" cy="447675"/>
        </p:xfrm>
        <a:graphic>
          <a:graphicData uri="http://schemas.openxmlformats.org/presentationml/2006/ole">
            <p:oleObj spid="_x0000_s9224" name="Clip" r:id="rId10" imgW="1305000" imgH="1085760" progId="">
              <p:embed/>
            </p:oleObj>
          </a:graphicData>
        </a:graphic>
      </p:graphicFrame>
      <p:graphicFrame>
        <p:nvGraphicFramePr>
          <p:cNvPr id="538640" name="Object 16"/>
          <p:cNvGraphicFramePr>
            <a:graphicFrameLocks noChangeAspect="1"/>
          </p:cNvGraphicFramePr>
          <p:nvPr/>
        </p:nvGraphicFramePr>
        <p:xfrm>
          <a:off x="6443663" y="5662613"/>
          <a:ext cx="512762" cy="447675"/>
        </p:xfrm>
        <a:graphic>
          <a:graphicData uri="http://schemas.openxmlformats.org/presentationml/2006/ole">
            <p:oleObj spid="_x0000_s9225" name="Clip" r:id="rId11" imgW="1305000" imgH="1085760" progId="">
              <p:embed/>
            </p:oleObj>
          </a:graphicData>
        </a:graphic>
      </p:graphicFrame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709613" y="4768850"/>
          <a:ext cx="512762" cy="447675"/>
        </p:xfrm>
        <a:graphic>
          <a:graphicData uri="http://schemas.openxmlformats.org/presentationml/2006/ole">
            <p:oleObj spid="_x0000_s9226" name="Clip" r:id="rId12" imgW="1305000" imgH="1085760" progId="">
              <p:embed/>
            </p:oleObj>
          </a:graphicData>
        </a:graphic>
      </p:graphicFrame>
      <p:sp>
        <p:nvSpPr>
          <p:cNvPr id="538642" name="Line 18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7" name="Line 23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8" name="Line 24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9" name="Line 25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50" name="Line 26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125913" y="3052763"/>
            <a:ext cx="457200" cy="331787"/>
            <a:chOff x="620" y="1640"/>
            <a:chExt cx="288" cy="209"/>
          </a:xfrm>
        </p:grpSpPr>
        <p:sp>
          <p:nvSpPr>
            <p:cNvPr id="538652" name="Line 2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8653" name="Rectangle 2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8655" name="Line 3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8656" name="Line 3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38657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58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2368550" y="4721225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4583113" y="473233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6835775" y="45656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4697413" y="31750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538665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6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7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8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9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0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1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2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538675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6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7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8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9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80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81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82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8683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84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538687" name="Oval 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88" name="Line 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89" name="Line 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90" name="Rectangle 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8691" name="Oval 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53869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4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53869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8" name="Line 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9" name="Line 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38700" name="Line 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8701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702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703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382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 external</a:t>
            </a:r>
          </a:p>
          <a:p>
            <a:r>
              <a:rPr lang="en-US"/>
              <a:t>network</a:t>
            </a:r>
          </a:p>
        </p:txBody>
      </p:sp>
      <p:sp>
        <p:nvSpPr>
          <p:cNvPr id="538704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87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</p:txBody>
      </p:sp>
      <p:sp>
        <p:nvSpPr>
          <p:cNvPr id="538706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IP subnet</a:t>
            </a:r>
          </a:p>
        </p:txBody>
      </p:sp>
      <p:sp>
        <p:nvSpPr>
          <p:cNvPr id="538707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mail server</a:t>
            </a:r>
          </a:p>
        </p:txBody>
      </p:sp>
      <p:sp>
        <p:nvSpPr>
          <p:cNvPr id="538708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20098194">
            <a:off x="914400" y="23622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Ethernet Switch 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219200"/>
            <a:ext cx="739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Traffic segregation at link layer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Separates collision ( broadcast) LAN segments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Improves overall throughput of the 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Connects LANS with different types of physical media </a:t>
            </a:r>
          </a:p>
          <a:p>
            <a:pPr marL="800100" lvl="1" indent="-342900"/>
            <a:r>
              <a:rPr lang="en-US" sz="2400" dirty="0" smtClean="0"/>
              <a:t>Example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Copper based LAN to Fiber based LAN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Wireless LAN to Wired LAN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Connects LANs with different bandwidth ( data rates), since switch is a ‘store and forward’ device.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  Example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100 Mbps LAN to 10Mbps LAN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Gigabit LAN to 10Mbps LAN </a:t>
            </a:r>
          </a:p>
          <a:p>
            <a:pPr marL="1257300" lvl="2" indent="-342900"/>
            <a:r>
              <a:rPr lang="en-US" sz="2400" dirty="0" smtClean="0"/>
              <a:t> </a:t>
            </a:r>
          </a:p>
          <a:p>
            <a:pPr marL="342900" indent="-342900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048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3 main functions of Ethernet Switch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1115</Words>
  <Application>Microsoft Office PowerPoint</Application>
  <PresentationFormat>On-screen Show (4:3)</PresentationFormat>
  <Paragraphs>362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Clip</vt:lpstr>
      <vt:lpstr>Document</vt:lpstr>
      <vt:lpstr>Slide 1</vt:lpstr>
      <vt:lpstr>Slide 2</vt:lpstr>
      <vt:lpstr>Slide 3</vt:lpstr>
      <vt:lpstr>Hubs</vt:lpstr>
      <vt:lpstr>Slide 5</vt:lpstr>
      <vt:lpstr>Interconnecting with hubs</vt:lpstr>
      <vt:lpstr>Institutional network</vt:lpstr>
      <vt:lpstr>Slide 8</vt:lpstr>
      <vt:lpstr>Slide 9</vt:lpstr>
      <vt:lpstr>Ethernet switch</vt:lpstr>
      <vt:lpstr>Switch: multiple simultaneous transmissions</vt:lpstr>
      <vt:lpstr>Forwarding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Switch: traffic isolation</vt:lpstr>
      <vt:lpstr>Switches: dedicated access</vt:lpstr>
      <vt:lpstr>Switches vs. routers</vt:lpstr>
      <vt:lpstr>Switches vs. Routers</vt:lpstr>
      <vt:lpstr>Summary comparison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10BaseT and 100BaseT</dc:title>
  <dc:creator>PESIT</dc:creator>
  <cp:lastModifiedBy>CK</cp:lastModifiedBy>
  <cp:revision>10</cp:revision>
  <dcterms:created xsi:type="dcterms:W3CDTF">2013-03-29T17:17:38Z</dcterms:created>
  <dcterms:modified xsi:type="dcterms:W3CDTF">2017-11-06T04:16:56Z</dcterms:modified>
</cp:coreProperties>
</file>