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9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EFF8A-F812-4870-9C03-FF84ADFA357F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EB014-B655-4069-8404-8EAB8E869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EC997E-7626-4810-A9F7-EC0207B66E17}" type="slidenum">
              <a:rPr lang="en-US"/>
              <a:pPr/>
              <a:t>1</a:t>
            </a:fld>
            <a:endParaRPr lang="en-US"/>
          </a:p>
        </p:txBody>
      </p:sp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3E3B9C-76FD-4369-9334-B6A12BF19E6C}" type="slidenum">
              <a:rPr lang="en-US"/>
              <a:pPr/>
              <a:t>10</a:t>
            </a:fld>
            <a:endParaRPr lang="en-US"/>
          </a:p>
        </p:txBody>
      </p:sp>
      <p:sp>
        <p:nvSpPr>
          <p:cNvPr id="71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A743BA-4706-4124-86C5-FFC52554C50E}" type="slidenum">
              <a:rPr lang="en-US"/>
              <a:pPr/>
              <a:t>11</a:t>
            </a:fld>
            <a:endParaRPr lang="en-US"/>
          </a:p>
        </p:txBody>
      </p:sp>
      <p:sp>
        <p:nvSpPr>
          <p:cNvPr id="72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2AAAA4-D7F5-46BE-9B5D-298C60115C98}" type="slidenum">
              <a:rPr lang="en-US"/>
              <a:pPr/>
              <a:t>12</a:t>
            </a:fld>
            <a:endParaRPr lang="en-US"/>
          </a:p>
        </p:txBody>
      </p:sp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EC997E-7626-4810-A9F7-EC0207B66E17}" type="slidenum">
              <a:rPr lang="en-US"/>
              <a:pPr/>
              <a:t>2</a:t>
            </a:fld>
            <a:endParaRPr lang="en-US"/>
          </a:p>
        </p:txBody>
      </p:sp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CFBADC-C20B-4C43-897E-36617B6D3307}" type="slidenum">
              <a:rPr lang="en-US"/>
              <a:pPr/>
              <a:t>3</a:t>
            </a:fld>
            <a:endParaRPr lang="en-US"/>
          </a:p>
        </p:txBody>
      </p:sp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B02DCA-22C5-4C62-9149-5BA186B005BB}" type="slidenum">
              <a:rPr lang="en-US"/>
              <a:pPr/>
              <a:t>4</a:t>
            </a:fld>
            <a:endParaRPr lang="en-US"/>
          </a:p>
        </p:txBody>
      </p:sp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4A39A7-2E27-4F0A-A260-C88E0A4BC65E}" type="slidenum">
              <a:rPr lang="en-US"/>
              <a:pPr/>
              <a:t>5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5B1E42-38B9-4E9A-B2F4-46A82B4937CA}" type="slidenum">
              <a:rPr lang="en-US"/>
              <a:pPr/>
              <a:t>6</a:t>
            </a:fld>
            <a:endParaRPr lang="en-US"/>
          </a:p>
        </p:txBody>
      </p:sp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67ED86-BF47-4F32-B6F3-C190DC3269FB}" type="slidenum">
              <a:rPr lang="en-US"/>
              <a:pPr/>
              <a:t>7</a:t>
            </a:fld>
            <a:endParaRPr lang="en-US"/>
          </a:p>
        </p:txBody>
      </p:sp>
      <p:sp>
        <p:nvSpPr>
          <p:cNvPr id="71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6ADE3C-7F03-4047-9140-769EDE7E5FEF}" type="slidenum">
              <a:rPr lang="en-US"/>
              <a:pPr/>
              <a:t>8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6CB88D-2DEE-4A8D-9346-89D4F8A117EC}" type="slidenum">
              <a:rPr lang="en-US"/>
              <a:pPr/>
              <a:t>9</a:t>
            </a:fld>
            <a:endParaRPr lang="en-US"/>
          </a:p>
        </p:txBody>
      </p:sp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4207-FEBA-40A0-AF4A-7D31C73B970A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51E1-7B15-4654-81BA-7C0E4343B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4207-FEBA-40A0-AF4A-7D31C73B970A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51E1-7B15-4654-81BA-7C0E4343B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4207-FEBA-40A0-AF4A-7D31C73B970A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51E1-7B15-4654-81BA-7C0E4343B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4207-FEBA-40A0-AF4A-7D31C73B970A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51E1-7B15-4654-81BA-7C0E4343B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4207-FEBA-40A0-AF4A-7D31C73B970A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51E1-7B15-4654-81BA-7C0E4343B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4207-FEBA-40A0-AF4A-7D31C73B970A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51E1-7B15-4654-81BA-7C0E4343B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4207-FEBA-40A0-AF4A-7D31C73B970A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51E1-7B15-4654-81BA-7C0E4343B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4207-FEBA-40A0-AF4A-7D31C73B970A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51E1-7B15-4654-81BA-7C0E4343B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4207-FEBA-40A0-AF4A-7D31C73B970A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51E1-7B15-4654-81BA-7C0E4343B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4207-FEBA-40A0-AF4A-7D31C73B970A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51E1-7B15-4654-81BA-7C0E4343B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4207-FEBA-40A0-AF4A-7D31C73B970A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51E1-7B15-4654-81BA-7C0E4343B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04207-FEBA-40A0-AF4A-7D31C73B970A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451E1-7B15-4654-81BA-7C0E4343B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72EF52DB-64D9-45A2-98D1-43FCFC264A9E}" type="slidenum">
              <a:rPr lang="en-US"/>
              <a:pPr/>
              <a:t>1</a:t>
            </a:fld>
            <a:endParaRPr lang="en-US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 Addresses and ARP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47063" cy="4648200"/>
          </a:xfrm>
        </p:spPr>
        <p:txBody>
          <a:bodyPr/>
          <a:lstStyle/>
          <a:p>
            <a:r>
              <a:rPr lang="en-US"/>
              <a:t>32-bit IP address: </a:t>
            </a:r>
          </a:p>
          <a:p>
            <a:pPr lvl="1"/>
            <a:r>
              <a:rPr lang="en-US" i="1"/>
              <a:t>network-layer</a:t>
            </a:r>
            <a:r>
              <a:rPr lang="en-US"/>
              <a:t> address</a:t>
            </a:r>
          </a:p>
          <a:p>
            <a:pPr lvl="1"/>
            <a:r>
              <a:rPr lang="en-US"/>
              <a:t>used to get datagram to destination IP subnet </a:t>
            </a:r>
          </a:p>
          <a:p>
            <a:r>
              <a:rPr lang="en-US"/>
              <a:t>MAC (or LAN or physical or Ethernet) address:</a:t>
            </a:r>
            <a:r>
              <a:rPr lang="en-US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/>
              <a:t>function: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 i="1">
                <a:solidFill>
                  <a:srgbClr val="FF0000"/>
                </a:solidFill>
              </a:rPr>
              <a:t>get frame from one interface to another physically-connected interface (same network)</a:t>
            </a:r>
          </a:p>
          <a:p>
            <a:pPr lvl="1"/>
            <a:r>
              <a:rPr lang="en-US"/>
              <a:t>48 bit MAC address (for most LANs)</a:t>
            </a:r>
          </a:p>
          <a:p>
            <a:pPr lvl="2"/>
            <a:r>
              <a:rPr lang="en-US"/>
              <a:t> burned in NIC ROM, also sometimes software settable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1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CCF0FB18-ABA7-4F4E-8742-D8F9DE327557}" type="slidenum">
              <a:rPr lang="en-US"/>
              <a:pPr/>
              <a:t>10</a:t>
            </a:fld>
            <a:endParaRPr lang="en-US"/>
          </a:p>
        </p:txBody>
      </p:sp>
      <p:sp>
        <p:nvSpPr>
          <p:cNvPr id="718850" name="AutoShape 2"/>
          <p:cNvSpPr>
            <a:spLocks noChangeArrowheads="1"/>
          </p:cNvSpPr>
          <p:nvPr/>
        </p:nvSpPr>
        <p:spPr bwMode="auto">
          <a:xfrm>
            <a:off x="5710238" y="3144838"/>
            <a:ext cx="314325" cy="792162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851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r>
              <a:rPr lang="en-US" sz="3600"/>
              <a:t>Addressing: routing to another LAN</a:t>
            </a:r>
          </a:p>
        </p:txBody>
      </p:sp>
      <p:sp>
        <p:nvSpPr>
          <p:cNvPr id="718852" name="Text Box 4"/>
          <p:cNvSpPr txBox="1">
            <a:spLocks noChangeArrowheads="1"/>
          </p:cNvSpPr>
          <p:nvPr/>
        </p:nvSpPr>
        <p:spPr bwMode="auto">
          <a:xfrm>
            <a:off x="4224338" y="4381500"/>
            <a:ext cx="376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0">
                <a:solidFill>
                  <a:srgbClr val="FF0000"/>
                </a:solidFill>
              </a:rPr>
              <a:t>R</a:t>
            </a:r>
            <a:endParaRPr lang="en-US" i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951288" y="4757738"/>
            <a:ext cx="922337" cy="344487"/>
            <a:chOff x="3600" y="219"/>
            <a:chExt cx="360" cy="175"/>
          </a:xfrm>
        </p:grpSpPr>
        <p:sp>
          <p:nvSpPr>
            <p:cNvPr id="718854" name="Oval 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55" name="Line 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56" name="Line 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57" name="Rectangle 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718858" name="Oval 1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18860" name="Line 1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861" name="Line 1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862" name="Line 1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18864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865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866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18867" name="Rectangle 19"/>
          <p:cNvSpPr>
            <a:spLocks noChangeArrowheads="1"/>
          </p:cNvSpPr>
          <p:nvPr/>
        </p:nvSpPr>
        <p:spPr bwMode="auto">
          <a:xfrm rot="-5400000">
            <a:off x="4904581" y="4839495"/>
            <a:ext cx="111125" cy="176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868" name="Rectangle 20"/>
          <p:cNvSpPr>
            <a:spLocks noChangeArrowheads="1"/>
          </p:cNvSpPr>
          <p:nvPr/>
        </p:nvSpPr>
        <p:spPr bwMode="auto">
          <a:xfrm rot="-5400000">
            <a:off x="3804444" y="4852194"/>
            <a:ext cx="111125" cy="1762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869" name="Text Box 21"/>
          <p:cNvSpPr txBox="1">
            <a:spLocks noChangeArrowheads="1"/>
          </p:cNvSpPr>
          <p:nvPr/>
        </p:nvSpPr>
        <p:spPr bwMode="auto">
          <a:xfrm>
            <a:off x="3868738" y="5378450"/>
            <a:ext cx="15430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1A-23-F9-CD-06-9B</a:t>
            </a:r>
          </a:p>
        </p:txBody>
      </p:sp>
      <p:sp>
        <p:nvSpPr>
          <p:cNvPr id="718870" name="Text Box 22"/>
          <p:cNvSpPr txBox="1">
            <a:spLocks noChangeArrowheads="1"/>
          </p:cNvSpPr>
          <p:nvPr/>
        </p:nvSpPr>
        <p:spPr bwMode="auto">
          <a:xfrm>
            <a:off x="4016375" y="5205413"/>
            <a:ext cx="13223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222.222.222.220</a:t>
            </a:r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3044825" y="5794375"/>
            <a:ext cx="1541463" cy="449263"/>
            <a:chOff x="1934" y="2405"/>
            <a:chExt cx="971" cy="283"/>
          </a:xfrm>
        </p:grpSpPr>
        <p:sp>
          <p:nvSpPr>
            <p:cNvPr id="718872" name="Text Box 24"/>
            <p:cNvSpPr txBox="1">
              <a:spLocks noChangeArrowheads="1"/>
            </p:cNvSpPr>
            <p:nvPr/>
          </p:nvSpPr>
          <p:spPr bwMode="auto">
            <a:xfrm>
              <a:off x="1934" y="2405"/>
              <a:ext cx="83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111.111.111.110</a:t>
              </a:r>
            </a:p>
          </p:txBody>
        </p:sp>
        <p:sp>
          <p:nvSpPr>
            <p:cNvPr id="718873" name="Text Box 25"/>
            <p:cNvSpPr txBox="1">
              <a:spLocks noChangeArrowheads="1"/>
            </p:cNvSpPr>
            <p:nvPr/>
          </p:nvSpPr>
          <p:spPr bwMode="auto">
            <a:xfrm>
              <a:off x="1938" y="2515"/>
              <a:ext cx="96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E6-E9-00-17-BB-4B</a:t>
              </a:r>
            </a:p>
          </p:txBody>
        </p:sp>
      </p:grpSp>
      <p:sp>
        <p:nvSpPr>
          <p:cNvPr id="718874" name="Text Box 26"/>
          <p:cNvSpPr txBox="1">
            <a:spLocks noChangeArrowheads="1"/>
          </p:cNvSpPr>
          <p:nvPr/>
        </p:nvSpPr>
        <p:spPr bwMode="auto">
          <a:xfrm>
            <a:off x="952500" y="6037263"/>
            <a:ext cx="16271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CC-49-DE-D0-AB-7D</a:t>
            </a:r>
          </a:p>
        </p:txBody>
      </p:sp>
      <p:sp>
        <p:nvSpPr>
          <p:cNvPr id="718875" name="Text Box 27"/>
          <p:cNvSpPr txBox="1">
            <a:spLocks noChangeArrowheads="1"/>
          </p:cNvSpPr>
          <p:nvPr/>
        </p:nvSpPr>
        <p:spPr bwMode="auto">
          <a:xfrm>
            <a:off x="942975" y="5854700"/>
            <a:ext cx="13223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111.111.111.112</a:t>
            </a:r>
          </a:p>
        </p:txBody>
      </p:sp>
      <p:graphicFrame>
        <p:nvGraphicFramePr>
          <p:cNvPr id="718876" name="Object 28"/>
          <p:cNvGraphicFramePr>
            <a:graphicFrameLocks noChangeAspect="1"/>
          </p:cNvGraphicFramePr>
          <p:nvPr/>
        </p:nvGraphicFramePr>
        <p:xfrm>
          <a:off x="1595438" y="5494338"/>
          <a:ext cx="449262" cy="325437"/>
        </p:xfrm>
        <a:graphic>
          <a:graphicData uri="http://schemas.openxmlformats.org/presentationml/2006/ole">
            <p:oleObj spid="_x0000_s6146" name="Clip" r:id="rId4" imgW="1305000" imgH="1085760" progId="">
              <p:embed/>
            </p:oleObj>
          </a:graphicData>
        </a:graphic>
      </p:graphicFrame>
      <p:sp>
        <p:nvSpPr>
          <p:cNvPr id="718877" name="Rectangle 29"/>
          <p:cNvSpPr>
            <a:spLocks noChangeArrowheads="1"/>
          </p:cNvSpPr>
          <p:nvPr/>
        </p:nvSpPr>
        <p:spPr bwMode="auto">
          <a:xfrm rot="-5400000">
            <a:off x="2046287" y="5549901"/>
            <a:ext cx="112713" cy="176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878" name="Text Box 30"/>
          <p:cNvSpPr txBox="1">
            <a:spLocks noChangeArrowheads="1"/>
          </p:cNvSpPr>
          <p:nvPr/>
        </p:nvSpPr>
        <p:spPr bwMode="auto">
          <a:xfrm>
            <a:off x="709613" y="4741863"/>
            <a:ext cx="13223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111.111.111.111</a:t>
            </a:r>
          </a:p>
        </p:txBody>
      </p:sp>
      <p:graphicFrame>
        <p:nvGraphicFramePr>
          <p:cNvPr id="718879" name="Object 31"/>
          <p:cNvGraphicFramePr>
            <a:graphicFrameLocks noChangeAspect="1"/>
          </p:cNvGraphicFramePr>
          <p:nvPr/>
        </p:nvGraphicFramePr>
        <p:xfrm>
          <a:off x="1076325" y="4162425"/>
          <a:ext cx="844550" cy="612775"/>
        </p:xfrm>
        <a:graphic>
          <a:graphicData uri="http://schemas.openxmlformats.org/presentationml/2006/ole">
            <p:oleObj spid="_x0000_s6147" name="Clip" r:id="rId5" imgW="1305000" imgH="1085760" progId="">
              <p:embed/>
            </p:oleObj>
          </a:graphicData>
        </a:graphic>
      </p:graphicFrame>
      <p:sp>
        <p:nvSpPr>
          <p:cNvPr id="718880" name="Rectangle 32"/>
          <p:cNvSpPr>
            <a:spLocks noChangeArrowheads="1"/>
          </p:cNvSpPr>
          <p:nvPr/>
        </p:nvSpPr>
        <p:spPr bwMode="auto">
          <a:xfrm rot="-5400000">
            <a:off x="1916907" y="4321969"/>
            <a:ext cx="112712" cy="17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881" name="Text Box 33"/>
          <p:cNvSpPr txBox="1">
            <a:spLocks noChangeArrowheads="1"/>
          </p:cNvSpPr>
          <p:nvPr/>
        </p:nvSpPr>
        <p:spPr bwMode="auto">
          <a:xfrm>
            <a:off x="730250" y="4927600"/>
            <a:ext cx="15097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74-29-9C-E8-FF-55</a:t>
            </a:r>
          </a:p>
        </p:txBody>
      </p:sp>
      <p:sp>
        <p:nvSpPr>
          <p:cNvPr id="718887" name="Freeform 39"/>
          <p:cNvSpPr>
            <a:spLocks/>
          </p:cNvSpPr>
          <p:nvPr/>
        </p:nvSpPr>
        <p:spPr bwMode="auto">
          <a:xfrm>
            <a:off x="2365375" y="4437063"/>
            <a:ext cx="839788" cy="1069975"/>
          </a:xfrm>
          <a:custGeom>
            <a:avLst/>
            <a:gdLst/>
            <a:ahLst/>
            <a:cxnLst>
              <a:cxn ang="0">
                <a:pos x="307" y="83"/>
              </a:cxn>
              <a:cxn ang="0">
                <a:pos x="134" y="227"/>
              </a:cxn>
              <a:cxn ang="0">
                <a:pos x="19" y="507"/>
              </a:cxn>
              <a:cxn ang="0">
                <a:pos x="19" y="716"/>
              </a:cxn>
              <a:cxn ang="0">
                <a:pos x="84" y="918"/>
              </a:cxn>
              <a:cxn ang="0">
                <a:pos x="199" y="990"/>
              </a:cxn>
              <a:cxn ang="0">
                <a:pos x="393" y="954"/>
              </a:cxn>
              <a:cxn ang="0">
                <a:pos x="696" y="947"/>
              </a:cxn>
              <a:cxn ang="0">
                <a:pos x="883" y="831"/>
              </a:cxn>
              <a:cxn ang="0">
                <a:pos x="998" y="543"/>
              </a:cxn>
              <a:cxn ang="0">
                <a:pos x="926" y="227"/>
              </a:cxn>
              <a:cxn ang="0">
                <a:pos x="667" y="25"/>
              </a:cxn>
              <a:cxn ang="0">
                <a:pos x="307" y="83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8888" name="Line 40"/>
          <p:cNvSpPr>
            <a:spLocks noChangeShapeType="1"/>
          </p:cNvSpPr>
          <p:nvPr/>
        </p:nvSpPr>
        <p:spPr bwMode="auto">
          <a:xfrm>
            <a:off x="2062163" y="4416425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8889" name="Line 41"/>
          <p:cNvSpPr>
            <a:spLocks noChangeShapeType="1"/>
          </p:cNvSpPr>
          <p:nvPr/>
        </p:nvSpPr>
        <p:spPr bwMode="auto">
          <a:xfrm flipV="1">
            <a:off x="2185988" y="5360988"/>
            <a:ext cx="231775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8890" name="Line 42"/>
          <p:cNvSpPr>
            <a:spLocks noChangeShapeType="1"/>
          </p:cNvSpPr>
          <p:nvPr/>
        </p:nvSpPr>
        <p:spPr bwMode="auto">
          <a:xfrm>
            <a:off x="3184525" y="4954588"/>
            <a:ext cx="584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8892" name="Line 44"/>
          <p:cNvSpPr>
            <a:spLocks noChangeShapeType="1"/>
          </p:cNvSpPr>
          <p:nvPr/>
        </p:nvSpPr>
        <p:spPr bwMode="auto">
          <a:xfrm flipV="1">
            <a:off x="2101850" y="5711825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8893" name="Line 45"/>
          <p:cNvSpPr>
            <a:spLocks noChangeShapeType="1"/>
          </p:cNvSpPr>
          <p:nvPr/>
        </p:nvSpPr>
        <p:spPr bwMode="auto">
          <a:xfrm flipH="1" flipV="1">
            <a:off x="1976438" y="4489450"/>
            <a:ext cx="0" cy="398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8894" name="Line 46"/>
          <p:cNvSpPr>
            <a:spLocks noChangeShapeType="1"/>
          </p:cNvSpPr>
          <p:nvPr/>
        </p:nvSpPr>
        <p:spPr bwMode="auto">
          <a:xfrm>
            <a:off x="3854450" y="5021263"/>
            <a:ext cx="0" cy="750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8895" name="Line 47"/>
          <p:cNvSpPr>
            <a:spLocks noChangeShapeType="1"/>
          </p:cNvSpPr>
          <p:nvPr/>
        </p:nvSpPr>
        <p:spPr bwMode="auto">
          <a:xfrm flipH="1" flipV="1">
            <a:off x="4935538" y="5011738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6" name="Group 104"/>
          <p:cNvGrpSpPr>
            <a:grpSpLocks/>
          </p:cNvGrpSpPr>
          <p:nvPr/>
        </p:nvGrpSpPr>
        <p:grpSpPr bwMode="auto">
          <a:xfrm>
            <a:off x="5045075" y="4073525"/>
            <a:ext cx="3886200" cy="2187575"/>
            <a:chOff x="3178" y="2566"/>
            <a:chExt cx="2448" cy="1378"/>
          </a:xfrm>
        </p:grpSpPr>
        <p:sp>
          <p:nvSpPr>
            <p:cNvPr id="718904" name="Line 56"/>
            <p:cNvSpPr>
              <a:spLocks noChangeShapeType="1"/>
            </p:cNvSpPr>
            <p:nvPr/>
          </p:nvSpPr>
          <p:spPr bwMode="auto">
            <a:xfrm>
              <a:off x="3178" y="3100"/>
              <a:ext cx="7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7" name="Group 103"/>
            <p:cNvGrpSpPr>
              <a:grpSpLocks/>
            </p:cNvGrpSpPr>
            <p:nvPr/>
          </p:nvGrpSpPr>
          <p:grpSpPr bwMode="auto">
            <a:xfrm>
              <a:off x="3908" y="2566"/>
              <a:ext cx="1718" cy="1378"/>
              <a:chOff x="3602" y="2566"/>
              <a:chExt cx="1718" cy="1378"/>
            </a:xfrm>
          </p:grpSpPr>
          <p:graphicFrame>
            <p:nvGraphicFramePr>
              <p:cNvPr id="718882" name="Object 34"/>
              <p:cNvGraphicFramePr>
                <a:graphicFrameLocks noChangeAspect="1"/>
              </p:cNvGraphicFramePr>
              <p:nvPr/>
            </p:nvGraphicFramePr>
            <p:xfrm>
              <a:off x="4424" y="2622"/>
              <a:ext cx="532" cy="386"/>
            </p:xfrm>
            <a:graphic>
              <a:graphicData uri="http://schemas.openxmlformats.org/presentationml/2006/ole">
                <p:oleObj spid="_x0000_s6148" name="Clip" r:id="rId6" imgW="1305000" imgH="1085760" progId="">
                  <p:embed/>
                </p:oleObj>
              </a:graphicData>
            </a:graphic>
          </p:graphicFrame>
          <p:grpSp>
            <p:nvGrpSpPr>
              <p:cNvPr id="8" name="Group 35"/>
              <p:cNvGrpSpPr>
                <a:grpSpLocks/>
              </p:cNvGrpSpPr>
              <p:nvPr/>
            </p:nvGrpSpPr>
            <p:grpSpPr bwMode="auto">
              <a:xfrm>
                <a:off x="4338" y="3052"/>
                <a:ext cx="982" cy="290"/>
                <a:chOff x="4351" y="2786"/>
                <a:chExt cx="982" cy="290"/>
              </a:xfrm>
            </p:grpSpPr>
            <p:sp>
              <p:nvSpPr>
                <p:cNvPr id="71888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4352" y="2786"/>
                  <a:ext cx="833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200" i="0">
                      <a:latin typeface="Arial" charset="0"/>
                    </a:rPr>
                    <a:t>222.222.222.222</a:t>
                  </a:r>
                </a:p>
              </p:txBody>
            </p:sp>
            <p:sp>
              <p:nvSpPr>
                <p:cNvPr id="718885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351" y="2904"/>
                  <a:ext cx="982" cy="1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200" i="0">
                      <a:latin typeface="Arial" charset="0"/>
                    </a:rPr>
                    <a:t>49-BD-D2-C7-56-2A</a:t>
                  </a:r>
                </a:p>
              </p:txBody>
            </p:sp>
          </p:grpSp>
          <p:sp>
            <p:nvSpPr>
              <p:cNvPr id="718886" name="Rectangle 38"/>
              <p:cNvSpPr>
                <a:spLocks noChangeArrowheads="1"/>
              </p:cNvSpPr>
              <p:nvPr/>
            </p:nvSpPr>
            <p:spPr bwMode="auto">
              <a:xfrm rot="-5400000">
                <a:off x="4386" y="2713"/>
                <a:ext cx="70" cy="11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891" name="Line 43"/>
              <p:cNvSpPr>
                <a:spLocks noChangeShapeType="1"/>
              </p:cNvSpPr>
              <p:nvPr/>
            </p:nvSpPr>
            <p:spPr bwMode="auto">
              <a:xfrm flipV="1">
                <a:off x="4068" y="2782"/>
                <a:ext cx="28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8896" name="Line 48"/>
              <p:cNvSpPr>
                <a:spLocks noChangeShapeType="1"/>
              </p:cNvSpPr>
              <p:nvPr/>
            </p:nvSpPr>
            <p:spPr bwMode="auto">
              <a:xfrm flipH="1" flipV="1">
                <a:off x="4399" y="2830"/>
                <a:ext cx="7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graphicFrame>
            <p:nvGraphicFramePr>
              <p:cNvPr id="718897" name="Object 49"/>
              <p:cNvGraphicFramePr>
                <a:graphicFrameLocks noChangeAspect="1"/>
              </p:cNvGraphicFramePr>
              <p:nvPr/>
            </p:nvGraphicFramePr>
            <p:xfrm>
              <a:off x="4276" y="3390"/>
              <a:ext cx="282" cy="205"/>
            </p:xfrm>
            <a:graphic>
              <a:graphicData uri="http://schemas.openxmlformats.org/presentationml/2006/ole">
                <p:oleObj spid="_x0000_s6149" name="Clip" r:id="rId7" imgW="1305000" imgH="1085760" progId="">
                  <p:embed/>
                </p:oleObj>
              </a:graphicData>
            </a:graphic>
          </p:graphicFrame>
          <p:sp>
            <p:nvSpPr>
              <p:cNvPr id="718898" name="Rectangle 50"/>
              <p:cNvSpPr>
                <a:spLocks noChangeArrowheads="1"/>
              </p:cNvSpPr>
              <p:nvPr/>
            </p:nvSpPr>
            <p:spPr bwMode="auto">
              <a:xfrm rot="-5400000">
                <a:off x="4211" y="3443"/>
                <a:ext cx="70" cy="11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899" name="Text Box 51"/>
              <p:cNvSpPr txBox="1">
                <a:spLocks noChangeArrowheads="1"/>
              </p:cNvSpPr>
              <p:nvPr/>
            </p:nvSpPr>
            <p:spPr bwMode="auto">
              <a:xfrm>
                <a:off x="4150" y="3661"/>
                <a:ext cx="833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200" i="0">
                    <a:latin typeface="Arial" charset="0"/>
                  </a:rPr>
                  <a:t>222.222.222.221</a:t>
                </a:r>
              </a:p>
            </p:txBody>
          </p:sp>
          <p:sp>
            <p:nvSpPr>
              <p:cNvPr id="718900" name="Text Box 52"/>
              <p:cNvSpPr txBox="1">
                <a:spLocks noChangeArrowheads="1"/>
              </p:cNvSpPr>
              <p:nvPr/>
            </p:nvSpPr>
            <p:spPr bwMode="auto">
              <a:xfrm>
                <a:off x="4152" y="3771"/>
                <a:ext cx="946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200" i="0">
                    <a:latin typeface="Arial" charset="0"/>
                  </a:rPr>
                  <a:t>88-B2-2F-54-1A-0F</a:t>
                </a:r>
              </a:p>
            </p:txBody>
          </p:sp>
          <p:sp>
            <p:nvSpPr>
              <p:cNvPr id="718901" name="Line 53"/>
              <p:cNvSpPr>
                <a:spLocks noChangeShapeType="1"/>
              </p:cNvSpPr>
              <p:nvPr/>
            </p:nvSpPr>
            <p:spPr bwMode="auto">
              <a:xfrm flipH="1" flipV="1">
                <a:off x="4024" y="3347"/>
                <a:ext cx="160" cy="1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8902" name="Line 54"/>
              <p:cNvSpPr>
                <a:spLocks noChangeShapeType="1"/>
              </p:cNvSpPr>
              <p:nvPr/>
            </p:nvSpPr>
            <p:spPr bwMode="auto">
              <a:xfrm flipH="1">
                <a:off x="4235" y="3562"/>
                <a:ext cx="3" cy="1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8903" name="Freeform 55"/>
              <p:cNvSpPr>
                <a:spLocks/>
              </p:cNvSpPr>
              <p:nvPr/>
            </p:nvSpPr>
            <p:spPr bwMode="auto">
              <a:xfrm>
                <a:off x="3602" y="2797"/>
                <a:ext cx="482" cy="681"/>
              </a:xfrm>
              <a:custGeom>
                <a:avLst/>
                <a:gdLst/>
                <a:ahLst/>
                <a:cxnLst>
                  <a:cxn ang="0">
                    <a:pos x="307" y="83"/>
                  </a:cxn>
                  <a:cxn ang="0">
                    <a:pos x="134" y="227"/>
                  </a:cxn>
                  <a:cxn ang="0">
                    <a:pos x="19" y="507"/>
                  </a:cxn>
                  <a:cxn ang="0">
                    <a:pos x="19" y="716"/>
                  </a:cxn>
                  <a:cxn ang="0">
                    <a:pos x="84" y="918"/>
                  </a:cxn>
                  <a:cxn ang="0">
                    <a:pos x="199" y="990"/>
                  </a:cxn>
                  <a:cxn ang="0">
                    <a:pos x="393" y="954"/>
                  </a:cxn>
                  <a:cxn ang="0">
                    <a:pos x="696" y="947"/>
                  </a:cxn>
                  <a:cxn ang="0">
                    <a:pos x="883" y="831"/>
                  </a:cxn>
                  <a:cxn ang="0">
                    <a:pos x="998" y="543"/>
                  </a:cxn>
                  <a:cxn ang="0">
                    <a:pos x="926" y="227"/>
                  </a:cxn>
                  <a:cxn ang="0">
                    <a:pos x="667" y="25"/>
                  </a:cxn>
                  <a:cxn ang="0">
                    <a:pos x="307" y="83"/>
                  </a:cxn>
                </a:cxnLst>
                <a:rect l="0" t="0" r="r" b="b"/>
                <a:pathLst>
                  <a:path w="1005" h="996">
                    <a:moveTo>
                      <a:pt x="307" y="83"/>
                    </a:moveTo>
                    <a:cubicBezTo>
                      <a:pt x="218" y="117"/>
                      <a:pt x="182" y="156"/>
                      <a:pt x="134" y="227"/>
                    </a:cubicBezTo>
                    <a:cubicBezTo>
                      <a:pt x="86" y="298"/>
                      <a:pt x="38" y="426"/>
                      <a:pt x="19" y="507"/>
                    </a:cubicBezTo>
                    <a:cubicBezTo>
                      <a:pt x="0" y="588"/>
                      <a:pt x="8" y="648"/>
                      <a:pt x="19" y="716"/>
                    </a:cubicBezTo>
                    <a:cubicBezTo>
                      <a:pt x="30" y="784"/>
                      <a:pt x="54" y="873"/>
                      <a:pt x="84" y="918"/>
                    </a:cubicBezTo>
                    <a:cubicBezTo>
                      <a:pt x="114" y="963"/>
                      <a:pt x="148" y="984"/>
                      <a:pt x="199" y="990"/>
                    </a:cubicBezTo>
                    <a:cubicBezTo>
                      <a:pt x="250" y="996"/>
                      <a:pt x="310" y="961"/>
                      <a:pt x="393" y="954"/>
                    </a:cubicBezTo>
                    <a:cubicBezTo>
                      <a:pt x="476" y="947"/>
                      <a:pt x="614" y="967"/>
                      <a:pt x="696" y="947"/>
                    </a:cubicBezTo>
                    <a:cubicBezTo>
                      <a:pt x="778" y="927"/>
                      <a:pt x="833" y="898"/>
                      <a:pt x="883" y="831"/>
                    </a:cubicBezTo>
                    <a:cubicBezTo>
                      <a:pt x="933" y="764"/>
                      <a:pt x="991" y="644"/>
                      <a:pt x="998" y="543"/>
                    </a:cubicBezTo>
                    <a:cubicBezTo>
                      <a:pt x="1005" y="442"/>
                      <a:pt x="981" y="313"/>
                      <a:pt x="926" y="227"/>
                    </a:cubicBezTo>
                    <a:cubicBezTo>
                      <a:pt x="871" y="141"/>
                      <a:pt x="768" y="50"/>
                      <a:pt x="667" y="25"/>
                    </a:cubicBezTo>
                    <a:cubicBezTo>
                      <a:pt x="566" y="0"/>
                      <a:pt x="396" y="49"/>
                      <a:pt x="307" y="83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8905" name="Text Box 57"/>
              <p:cNvSpPr txBox="1">
                <a:spLocks noChangeArrowheads="1"/>
              </p:cNvSpPr>
              <p:nvPr/>
            </p:nvSpPr>
            <p:spPr bwMode="auto">
              <a:xfrm>
                <a:off x="4927" y="2566"/>
                <a:ext cx="23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i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</p:grpSp>
      <p:sp>
        <p:nvSpPr>
          <p:cNvPr id="718906" name="Text Box 58"/>
          <p:cNvSpPr txBox="1">
            <a:spLocks noChangeArrowheads="1"/>
          </p:cNvSpPr>
          <p:nvPr/>
        </p:nvSpPr>
        <p:spPr bwMode="auto">
          <a:xfrm>
            <a:off x="719138" y="4156075"/>
            <a:ext cx="40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>
                <a:solidFill>
                  <a:srgbClr val="FF0000"/>
                </a:solidFill>
              </a:rPr>
              <a:t>A</a:t>
            </a:r>
          </a:p>
        </p:txBody>
      </p:sp>
      <p:grpSp>
        <p:nvGrpSpPr>
          <p:cNvPr id="9" name="Group 67"/>
          <p:cNvGrpSpPr>
            <a:grpSpLocks/>
          </p:cNvGrpSpPr>
          <p:nvPr/>
        </p:nvGrpSpPr>
        <p:grpSpPr bwMode="auto">
          <a:xfrm>
            <a:off x="5216525" y="2701925"/>
            <a:ext cx="2011363" cy="760413"/>
            <a:chOff x="1197" y="1665"/>
            <a:chExt cx="1267" cy="479"/>
          </a:xfrm>
        </p:grpSpPr>
        <p:grpSp>
          <p:nvGrpSpPr>
            <p:cNvPr id="10" name="Group 68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718917" name="Rectangle 69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918" name="Line 70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8919" name="Line 71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18920" name="Text Box 72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IP src: 111.111.111.111</a:t>
              </a:r>
            </a:p>
            <a:p>
              <a:r>
                <a:rPr lang="en-US" sz="1200" i="0">
                  <a:latin typeface="Arial" charset="0"/>
                </a:rPr>
                <a:t>   IP dest: 222.222.222.222</a:t>
              </a:r>
            </a:p>
          </p:txBody>
        </p:sp>
      </p:grpSp>
      <p:grpSp>
        <p:nvGrpSpPr>
          <p:cNvPr id="11" name="Group 73"/>
          <p:cNvGrpSpPr>
            <a:grpSpLocks/>
          </p:cNvGrpSpPr>
          <p:nvPr/>
        </p:nvGrpSpPr>
        <p:grpSpPr bwMode="auto">
          <a:xfrm>
            <a:off x="5340350" y="2952750"/>
            <a:ext cx="146050" cy="385763"/>
            <a:chOff x="1272" y="1762"/>
            <a:chExt cx="92" cy="243"/>
          </a:xfrm>
        </p:grpSpPr>
        <p:sp>
          <p:nvSpPr>
            <p:cNvPr id="718922" name="Line 74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923" name="Line 75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18924" name="Rectangle 76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R forwards datagram with IP source A, destination B </a:t>
            </a:r>
          </a:p>
        </p:txBody>
      </p:sp>
      <p:sp>
        <p:nvSpPr>
          <p:cNvPr id="718925" name="Rectangle 77"/>
          <p:cNvSpPr>
            <a:spLocks noChangeArrowheads="1"/>
          </p:cNvSpPr>
          <p:nvPr/>
        </p:nvSpPr>
        <p:spPr bwMode="auto">
          <a:xfrm>
            <a:off x="719138" y="1441450"/>
            <a:ext cx="7772400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R creates link-layer frame with B's MAC address as dest, frame contains A-to-B IP datagram</a:t>
            </a:r>
            <a:endParaRPr lang="en-US" sz="2800" i="0"/>
          </a:p>
        </p:txBody>
      </p:sp>
      <p:grpSp>
        <p:nvGrpSpPr>
          <p:cNvPr id="12" name="Group 78"/>
          <p:cNvGrpSpPr>
            <a:grpSpLocks/>
          </p:cNvGrpSpPr>
          <p:nvPr/>
        </p:nvGrpSpPr>
        <p:grpSpPr bwMode="auto">
          <a:xfrm>
            <a:off x="4791075" y="2293938"/>
            <a:ext cx="2398713" cy="1519237"/>
            <a:chOff x="931" y="1414"/>
            <a:chExt cx="1511" cy="957"/>
          </a:xfrm>
        </p:grpSpPr>
        <p:sp>
          <p:nvSpPr>
            <p:cNvPr id="718927" name="Text Box 79"/>
            <p:cNvSpPr txBox="1">
              <a:spLocks noChangeArrowheads="1"/>
            </p:cNvSpPr>
            <p:nvPr/>
          </p:nvSpPr>
          <p:spPr bwMode="auto">
            <a:xfrm>
              <a:off x="931" y="1414"/>
              <a:ext cx="1511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MAC src: </a:t>
              </a:r>
              <a:r>
                <a:rPr lang="en-US" sz="1200" i="0">
                  <a:solidFill>
                    <a:srgbClr val="FF0000"/>
                  </a:solidFill>
                  <a:latin typeface="Arial" charset="0"/>
                </a:rPr>
                <a:t>1A-23-F9-CD-06-9B</a:t>
              </a:r>
            </a:p>
            <a:p>
              <a:r>
                <a:rPr lang="en-US" sz="1200" i="0">
                  <a:latin typeface="Arial" charset="0"/>
                </a:rPr>
                <a:t>  MAC dest: </a:t>
              </a:r>
              <a:r>
                <a:rPr lang="en-US" sz="1200" i="0">
                  <a:solidFill>
                    <a:srgbClr val="FF0000"/>
                  </a:solidFill>
                  <a:latin typeface="Arial" charset="0"/>
                </a:rPr>
                <a:t>49-BD-D2-C7-56-2A</a:t>
              </a:r>
            </a:p>
            <a:p>
              <a:endParaRPr lang="en-US" sz="1200" i="0">
                <a:solidFill>
                  <a:srgbClr val="FF0000"/>
                </a:solidFill>
                <a:latin typeface="Arial" charset="0"/>
              </a:endParaRPr>
            </a:p>
          </p:txBody>
        </p:sp>
        <p:grpSp>
          <p:nvGrpSpPr>
            <p:cNvPr id="13" name="Group 80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718929" name="Rectangle 81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930" name="Rectangle 8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931" name="Line 8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8932" name="Line 8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8933" name="Line 85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8934" name="Line 86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18935" name="Line 87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936" name="Line 88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937" name="Line 89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938" name="Line 90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" name="Group 91"/>
          <p:cNvGrpSpPr>
            <a:grpSpLocks/>
          </p:cNvGrpSpPr>
          <p:nvPr/>
        </p:nvGrpSpPr>
        <p:grpSpPr bwMode="auto">
          <a:xfrm>
            <a:off x="3952875" y="2767013"/>
            <a:ext cx="895350" cy="2038350"/>
            <a:chOff x="2823" y="1545"/>
            <a:chExt cx="564" cy="1284"/>
          </a:xfrm>
        </p:grpSpPr>
        <p:sp>
          <p:nvSpPr>
            <p:cNvPr id="718940" name="Freeform 92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/>
              <a:ahLst/>
              <a:cxnLst>
                <a:cxn ang="0">
                  <a:pos x="564" y="0"/>
                </a:cxn>
                <a:cxn ang="0">
                  <a:pos x="287" y="564"/>
                </a:cxn>
                <a:cxn ang="0">
                  <a:pos x="0" y="0"/>
                </a:cxn>
                <a:cxn ang="0">
                  <a:pos x="564" y="0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941" name="Rectangle 93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42" name="Text Box 94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r>
                <a:rPr lang="en-US" sz="1600" i="0">
                  <a:latin typeface="Arial" charset="0"/>
                </a:rPr>
                <a:t>IP</a:t>
              </a:r>
            </a:p>
            <a:p>
              <a:pPr algn="ctr"/>
              <a:r>
                <a:rPr lang="en-US" sz="1600" i="0">
                  <a:latin typeface="Arial" charset="0"/>
                </a:rPr>
                <a:t>Eth</a:t>
              </a:r>
            </a:p>
            <a:p>
              <a:pPr algn="ctr"/>
              <a:r>
                <a:rPr lang="en-US" sz="1600" i="0">
                  <a:latin typeface="Arial" charset="0"/>
                </a:rPr>
                <a:t>Phy</a:t>
              </a:r>
            </a:p>
          </p:txBody>
        </p:sp>
        <p:sp>
          <p:nvSpPr>
            <p:cNvPr id="718943" name="Line 95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944" name="Line 96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" name="Group 113"/>
          <p:cNvGrpSpPr>
            <a:grpSpLocks/>
          </p:cNvGrpSpPr>
          <p:nvPr/>
        </p:nvGrpSpPr>
        <p:grpSpPr bwMode="auto">
          <a:xfrm>
            <a:off x="8061325" y="2478088"/>
            <a:ext cx="928688" cy="1954212"/>
            <a:chOff x="250" y="1380"/>
            <a:chExt cx="585" cy="1231"/>
          </a:xfrm>
        </p:grpSpPr>
        <p:sp>
          <p:nvSpPr>
            <p:cNvPr id="718954" name="Freeform 106"/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/>
              <a:ahLst/>
              <a:cxnLst>
                <a:cxn ang="0">
                  <a:pos x="582" y="781"/>
                </a:cxn>
                <a:cxn ang="0">
                  <a:pos x="0" y="1197"/>
                </a:cxn>
                <a:cxn ang="0">
                  <a:pos x="83" y="0"/>
                </a:cxn>
                <a:cxn ang="0">
                  <a:pos x="582" y="781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955" name="Rectangle 107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56" name="Text Box 108"/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r>
                <a:rPr lang="en-US" sz="1600" i="0">
                  <a:latin typeface="Arial" charset="0"/>
                </a:rPr>
                <a:t>IP</a:t>
              </a:r>
            </a:p>
            <a:p>
              <a:pPr algn="ctr"/>
              <a:r>
                <a:rPr lang="en-US" sz="1600" i="0">
                  <a:latin typeface="Arial" charset="0"/>
                </a:rPr>
                <a:t>Eth</a:t>
              </a:r>
            </a:p>
            <a:p>
              <a:pPr algn="ctr"/>
              <a:r>
                <a:rPr lang="en-US" sz="1600" i="0">
                  <a:latin typeface="Arial" charset="0"/>
                </a:rPr>
                <a:t>Phy</a:t>
              </a:r>
            </a:p>
          </p:txBody>
        </p:sp>
        <p:sp>
          <p:nvSpPr>
            <p:cNvPr id="718957" name="Line 109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958" name="Line 110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959" name="Line 111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960" name="Line 112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1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0" grpId="0" animBg="1"/>
      <p:bldP spid="718924" grpId="0"/>
      <p:bldP spid="7189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1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51BEABCE-B78A-496B-9ECA-FCE8928C7BAE}" type="slidenum">
              <a:rPr lang="en-US"/>
              <a:pPr/>
              <a:t>11</a:t>
            </a:fld>
            <a:endParaRPr lang="en-US"/>
          </a:p>
        </p:txBody>
      </p:sp>
      <p:sp>
        <p:nvSpPr>
          <p:cNvPr id="720899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r>
              <a:rPr lang="en-US" sz="3600"/>
              <a:t>Addressing: routing to another LAN</a:t>
            </a:r>
          </a:p>
        </p:txBody>
      </p:sp>
      <p:sp>
        <p:nvSpPr>
          <p:cNvPr id="720900" name="Text Box 4"/>
          <p:cNvSpPr txBox="1">
            <a:spLocks noChangeArrowheads="1"/>
          </p:cNvSpPr>
          <p:nvPr/>
        </p:nvSpPr>
        <p:spPr bwMode="auto">
          <a:xfrm>
            <a:off x="4224338" y="4381500"/>
            <a:ext cx="376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0">
                <a:solidFill>
                  <a:srgbClr val="FF0000"/>
                </a:solidFill>
              </a:rPr>
              <a:t>R</a:t>
            </a:r>
            <a:endParaRPr lang="en-US" i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951288" y="4757738"/>
            <a:ext cx="922337" cy="344487"/>
            <a:chOff x="3600" y="219"/>
            <a:chExt cx="360" cy="175"/>
          </a:xfrm>
        </p:grpSpPr>
        <p:sp>
          <p:nvSpPr>
            <p:cNvPr id="720902" name="Oval 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03" name="Line 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04" name="Line 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05" name="Rectangle 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720906" name="Oval 1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20908" name="Line 1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909" name="Line 1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910" name="Line 1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20912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913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914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20915" name="Rectangle 19"/>
          <p:cNvSpPr>
            <a:spLocks noChangeArrowheads="1"/>
          </p:cNvSpPr>
          <p:nvPr/>
        </p:nvSpPr>
        <p:spPr bwMode="auto">
          <a:xfrm rot="-5400000">
            <a:off x="4904581" y="4839495"/>
            <a:ext cx="111125" cy="176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916" name="Rectangle 20"/>
          <p:cNvSpPr>
            <a:spLocks noChangeArrowheads="1"/>
          </p:cNvSpPr>
          <p:nvPr/>
        </p:nvSpPr>
        <p:spPr bwMode="auto">
          <a:xfrm rot="-5400000">
            <a:off x="3804444" y="4852194"/>
            <a:ext cx="111125" cy="1762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917" name="Text Box 21"/>
          <p:cNvSpPr txBox="1">
            <a:spLocks noChangeArrowheads="1"/>
          </p:cNvSpPr>
          <p:nvPr/>
        </p:nvSpPr>
        <p:spPr bwMode="auto">
          <a:xfrm>
            <a:off x="3868738" y="5378450"/>
            <a:ext cx="15430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1A-23-F9-CD-06-9B</a:t>
            </a:r>
          </a:p>
        </p:txBody>
      </p:sp>
      <p:sp>
        <p:nvSpPr>
          <p:cNvPr id="720918" name="Text Box 22"/>
          <p:cNvSpPr txBox="1">
            <a:spLocks noChangeArrowheads="1"/>
          </p:cNvSpPr>
          <p:nvPr/>
        </p:nvSpPr>
        <p:spPr bwMode="auto">
          <a:xfrm>
            <a:off x="4016375" y="5205413"/>
            <a:ext cx="13223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222.222.222.220</a:t>
            </a:r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3044825" y="5794375"/>
            <a:ext cx="1541463" cy="449263"/>
            <a:chOff x="1934" y="2405"/>
            <a:chExt cx="971" cy="283"/>
          </a:xfrm>
        </p:grpSpPr>
        <p:sp>
          <p:nvSpPr>
            <p:cNvPr id="720920" name="Text Box 24"/>
            <p:cNvSpPr txBox="1">
              <a:spLocks noChangeArrowheads="1"/>
            </p:cNvSpPr>
            <p:nvPr/>
          </p:nvSpPr>
          <p:spPr bwMode="auto">
            <a:xfrm>
              <a:off x="1934" y="2405"/>
              <a:ext cx="83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111.111.111.110</a:t>
              </a:r>
            </a:p>
          </p:txBody>
        </p:sp>
        <p:sp>
          <p:nvSpPr>
            <p:cNvPr id="720921" name="Text Box 25"/>
            <p:cNvSpPr txBox="1">
              <a:spLocks noChangeArrowheads="1"/>
            </p:cNvSpPr>
            <p:nvPr/>
          </p:nvSpPr>
          <p:spPr bwMode="auto">
            <a:xfrm>
              <a:off x="1938" y="2515"/>
              <a:ext cx="96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E6-E9-00-17-BB-4B</a:t>
              </a:r>
            </a:p>
          </p:txBody>
        </p:sp>
      </p:grpSp>
      <p:sp>
        <p:nvSpPr>
          <p:cNvPr id="720922" name="Text Box 26"/>
          <p:cNvSpPr txBox="1">
            <a:spLocks noChangeArrowheads="1"/>
          </p:cNvSpPr>
          <p:nvPr/>
        </p:nvSpPr>
        <p:spPr bwMode="auto">
          <a:xfrm>
            <a:off x="952500" y="6037263"/>
            <a:ext cx="16271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CC-49-DE-D0-AB-7D</a:t>
            </a:r>
          </a:p>
        </p:txBody>
      </p:sp>
      <p:sp>
        <p:nvSpPr>
          <p:cNvPr id="720923" name="Text Box 27"/>
          <p:cNvSpPr txBox="1">
            <a:spLocks noChangeArrowheads="1"/>
          </p:cNvSpPr>
          <p:nvPr/>
        </p:nvSpPr>
        <p:spPr bwMode="auto">
          <a:xfrm>
            <a:off x="942975" y="5854700"/>
            <a:ext cx="13223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111.111.111.112</a:t>
            </a:r>
          </a:p>
        </p:txBody>
      </p:sp>
      <p:graphicFrame>
        <p:nvGraphicFramePr>
          <p:cNvPr id="720924" name="Object 28"/>
          <p:cNvGraphicFramePr>
            <a:graphicFrameLocks noChangeAspect="1"/>
          </p:cNvGraphicFramePr>
          <p:nvPr/>
        </p:nvGraphicFramePr>
        <p:xfrm>
          <a:off x="1595438" y="5494338"/>
          <a:ext cx="449262" cy="325437"/>
        </p:xfrm>
        <a:graphic>
          <a:graphicData uri="http://schemas.openxmlformats.org/presentationml/2006/ole">
            <p:oleObj spid="_x0000_s7170" name="Clip" r:id="rId4" imgW="1305000" imgH="1085760" progId="">
              <p:embed/>
            </p:oleObj>
          </a:graphicData>
        </a:graphic>
      </p:graphicFrame>
      <p:sp>
        <p:nvSpPr>
          <p:cNvPr id="720925" name="Rectangle 29"/>
          <p:cNvSpPr>
            <a:spLocks noChangeArrowheads="1"/>
          </p:cNvSpPr>
          <p:nvPr/>
        </p:nvSpPr>
        <p:spPr bwMode="auto">
          <a:xfrm rot="-5400000">
            <a:off x="2046287" y="5549901"/>
            <a:ext cx="112713" cy="176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926" name="Text Box 30"/>
          <p:cNvSpPr txBox="1">
            <a:spLocks noChangeArrowheads="1"/>
          </p:cNvSpPr>
          <p:nvPr/>
        </p:nvSpPr>
        <p:spPr bwMode="auto">
          <a:xfrm>
            <a:off x="709613" y="4741863"/>
            <a:ext cx="13223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111.111.111.111</a:t>
            </a:r>
          </a:p>
        </p:txBody>
      </p:sp>
      <p:graphicFrame>
        <p:nvGraphicFramePr>
          <p:cNvPr id="720927" name="Object 31"/>
          <p:cNvGraphicFramePr>
            <a:graphicFrameLocks noChangeAspect="1"/>
          </p:cNvGraphicFramePr>
          <p:nvPr/>
        </p:nvGraphicFramePr>
        <p:xfrm>
          <a:off x="1076325" y="4162425"/>
          <a:ext cx="844550" cy="612775"/>
        </p:xfrm>
        <a:graphic>
          <a:graphicData uri="http://schemas.openxmlformats.org/presentationml/2006/ole">
            <p:oleObj spid="_x0000_s7171" name="Clip" r:id="rId5" imgW="1305000" imgH="1085760" progId="">
              <p:embed/>
            </p:oleObj>
          </a:graphicData>
        </a:graphic>
      </p:graphicFrame>
      <p:sp>
        <p:nvSpPr>
          <p:cNvPr id="720928" name="Rectangle 32"/>
          <p:cNvSpPr>
            <a:spLocks noChangeArrowheads="1"/>
          </p:cNvSpPr>
          <p:nvPr/>
        </p:nvSpPr>
        <p:spPr bwMode="auto">
          <a:xfrm rot="-5400000">
            <a:off x="1916907" y="4321969"/>
            <a:ext cx="112712" cy="17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929" name="Text Box 33"/>
          <p:cNvSpPr txBox="1">
            <a:spLocks noChangeArrowheads="1"/>
          </p:cNvSpPr>
          <p:nvPr/>
        </p:nvSpPr>
        <p:spPr bwMode="auto">
          <a:xfrm>
            <a:off x="730250" y="4927600"/>
            <a:ext cx="15097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74-29-9C-E8-FF-55</a:t>
            </a:r>
          </a:p>
        </p:txBody>
      </p:sp>
      <p:sp>
        <p:nvSpPr>
          <p:cNvPr id="720930" name="Freeform 34"/>
          <p:cNvSpPr>
            <a:spLocks/>
          </p:cNvSpPr>
          <p:nvPr/>
        </p:nvSpPr>
        <p:spPr bwMode="auto">
          <a:xfrm>
            <a:off x="2365375" y="4437063"/>
            <a:ext cx="839788" cy="1069975"/>
          </a:xfrm>
          <a:custGeom>
            <a:avLst/>
            <a:gdLst/>
            <a:ahLst/>
            <a:cxnLst>
              <a:cxn ang="0">
                <a:pos x="307" y="83"/>
              </a:cxn>
              <a:cxn ang="0">
                <a:pos x="134" y="227"/>
              </a:cxn>
              <a:cxn ang="0">
                <a:pos x="19" y="507"/>
              </a:cxn>
              <a:cxn ang="0">
                <a:pos x="19" y="716"/>
              </a:cxn>
              <a:cxn ang="0">
                <a:pos x="84" y="918"/>
              </a:cxn>
              <a:cxn ang="0">
                <a:pos x="199" y="990"/>
              </a:cxn>
              <a:cxn ang="0">
                <a:pos x="393" y="954"/>
              </a:cxn>
              <a:cxn ang="0">
                <a:pos x="696" y="947"/>
              </a:cxn>
              <a:cxn ang="0">
                <a:pos x="883" y="831"/>
              </a:cxn>
              <a:cxn ang="0">
                <a:pos x="998" y="543"/>
              </a:cxn>
              <a:cxn ang="0">
                <a:pos x="926" y="227"/>
              </a:cxn>
              <a:cxn ang="0">
                <a:pos x="667" y="25"/>
              </a:cxn>
              <a:cxn ang="0">
                <a:pos x="307" y="83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0931" name="Line 35"/>
          <p:cNvSpPr>
            <a:spLocks noChangeShapeType="1"/>
          </p:cNvSpPr>
          <p:nvPr/>
        </p:nvSpPr>
        <p:spPr bwMode="auto">
          <a:xfrm>
            <a:off x="2062163" y="4416425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0932" name="Line 36"/>
          <p:cNvSpPr>
            <a:spLocks noChangeShapeType="1"/>
          </p:cNvSpPr>
          <p:nvPr/>
        </p:nvSpPr>
        <p:spPr bwMode="auto">
          <a:xfrm flipV="1">
            <a:off x="2185988" y="5360988"/>
            <a:ext cx="231775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0933" name="Line 37"/>
          <p:cNvSpPr>
            <a:spLocks noChangeShapeType="1"/>
          </p:cNvSpPr>
          <p:nvPr/>
        </p:nvSpPr>
        <p:spPr bwMode="auto">
          <a:xfrm>
            <a:off x="3184525" y="4954588"/>
            <a:ext cx="584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0934" name="Line 38"/>
          <p:cNvSpPr>
            <a:spLocks noChangeShapeType="1"/>
          </p:cNvSpPr>
          <p:nvPr/>
        </p:nvSpPr>
        <p:spPr bwMode="auto">
          <a:xfrm flipV="1">
            <a:off x="2101850" y="5711825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0935" name="Line 39"/>
          <p:cNvSpPr>
            <a:spLocks noChangeShapeType="1"/>
          </p:cNvSpPr>
          <p:nvPr/>
        </p:nvSpPr>
        <p:spPr bwMode="auto">
          <a:xfrm flipH="1" flipV="1">
            <a:off x="1976438" y="4489450"/>
            <a:ext cx="0" cy="398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0936" name="Line 40"/>
          <p:cNvSpPr>
            <a:spLocks noChangeShapeType="1"/>
          </p:cNvSpPr>
          <p:nvPr/>
        </p:nvSpPr>
        <p:spPr bwMode="auto">
          <a:xfrm>
            <a:off x="3854450" y="5021263"/>
            <a:ext cx="0" cy="750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0937" name="Line 41"/>
          <p:cNvSpPr>
            <a:spLocks noChangeShapeType="1"/>
          </p:cNvSpPr>
          <p:nvPr/>
        </p:nvSpPr>
        <p:spPr bwMode="auto">
          <a:xfrm flipH="1" flipV="1">
            <a:off x="4935538" y="5011738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5045075" y="4073525"/>
            <a:ext cx="3886200" cy="2187575"/>
            <a:chOff x="3178" y="2566"/>
            <a:chExt cx="2448" cy="1378"/>
          </a:xfrm>
        </p:grpSpPr>
        <p:sp>
          <p:nvSpPr>
            <p:cNvPr id="720939" name="Line 43"/>
            <p:cNvSpPr>
              <a:spLocks noChangeShapeType="1"/>
            </p:cNvSpPr>
            <p:nvPr/>
          </p:nvSpPr>
          <p:spPr bwMode="auto">
            <a:xfrm>
              <a:off x="3178" y="3100"/>
              <a:ext cx="7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7" name="Group 44"/>
            <p:cNvGrpSpPr>
              <a:grpSpLocks/>
            </p:cNvGrpSpPr>
            <p:nvPr/>
          </p:nvGrpSpPr>
          <p:grpSpPr bwMode="auto">
            <a:xfrm>
              <a:off x="3908" y="2566"/>
              <a:ext cx="1718" cy="1378"/>
              <a:chOff x="3602" y="2566"/>
              <a:chExt cx="1718" cy="1378"/>
            </a:xfrm>
          </p:grpSpPr>
          <p:graphicFrame>
            <p:nvGraphicFramePr>
              <p:cNvPr id="720941" name="Object 45"/>
              <p:cNvGraphicFramePr>
                <a:graphicFrameLocks noChangeAspect="1"/>
              </p:cNvGraphicFramePr>
              <p:nvPr/>
            </p:nvGraphicFramePr>
            <p:xfrm>
              <a:off x="4424" y="2622"/>
              <a:ext cx="532" cy="386"/>
            </p:xfrm>
            <a:graphic>
              <a:graphicData uri="http://schemas.openxmlformats.org/presentationml/2006/ole">
                <p:oleObj spid="_x0000_s7172" name="Clip" r:id="rId6" imgW="1305000" imgH="1085760" progId="">
                  <p:embed/>
                </p:oleObj>
              </a:graphicData>
            </a:graphic>
          </p:graphicFrame>
          <p:grpSp>
            <p:nvGrpSpPr>
              <p:cNvPr id="8" name="Group 46"/>
              <p:cNvGrpSpPr>
                <a:grpSpLocks/>
              </p:cNvGrpSpPr>
              <p:nvPr/>
            </p:nvGrpSpPr>
            <p:grpSpPr bwMode="auto">
              <a:xfrm>
                <a:off x="4338" y="3052"/>
                <a:ext cx="982" cy="290"/>
                <a:chOff x="4351" y="2786"/>
                <a:chExt cx="982" cy="290"/>
              </a:xfrm>
            </p:grpSpPr>
            <p:sp>
              <p:nvSpPr>
                <p:cNvPr id="720943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4352" y="2786"/>
                  <a:ext cx="833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200" i="0">
                      <a:latin typeface="Arial" charset="0"/>
                    </a:rPr>
                    <a:t>222.222.222.222</a:t>
                  </a:r>
                </a:p>
              </p:txBody>
            </p:sp>
            <p:sp>
              <p:nvSpPr>
                <p:cNvPr id="720944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351" y="2904"/>
                  <a:ext cx="982" cy="1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200" i="0">
                      <a:latin typeface="Arial" charset="0"/>
                    </a:rPr>
                    <a:t>49-BD-D2-C7-56-2A</a:t>
                  </a:r>
                </a:p>
              </p:txBody>
            </p:sp>
          </p:grpSp>
          <p:sp>
            <p:nvSpPr>
              <p:cNvPr id="720945" name="Rectangle 49"/>
              <p:cNvSpPr>
                <a:spLocks noChangeArrowheads="1"/>
              </p:cNvSpPr>
              <p:nvPr/>
            </p:nvSpPr>
            <p:spPr bwMode="auto">
              <a:xfrm rot="-5400000">
                <a:off x="4386" y="2713"/>
                <a:ext cx="70" cy="11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946" name="Line 50"/>
              <p:cNvSpPr>
                <a:spLocks noChangeShapeType="1"/>
              </p:cNvSpPr>
              <p:nvPr/>
            </p:nvSpPr>
            <p:spPr bwMode="auto">
              <a:xfrm flipV="1">
                <a:off x="4068" y="2782"/>
                <a:ext cx="28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0947" name="Line 51"/>
              <p:cNvSpPr>
                <a:spLocks noChangeShapeType="1"/>
              </p:cNvSpPr>
              <p:nvPr/>
            </p:nvSpPr>
            <p:spPr bwMode="auto">
              <a:xfrm flipH="1" flipV="1">
                <a:off x="4399" y="2830"/>
                <a:ext cx="7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graphicFrame>
            <p:nvGraphicFramePr>
              <p:cNvPr id="720948" name="Object 52"/>
              <p:cNvGraphicFramePr>
                <a:graphicFrameLocks noChangeAspect="1"/>
              </p:cNvGraphicFramePr>
              <p:nvPr/>
            </p:nvGraphicFramePr>
            <p:xfrm>
              <a:off x="4276" y="3390"/>
              <a:ext cx="282" cy="205"/>
            </p:xfrm>
            <a:graphic>
              <a:graphicData uri="http://schemas.openxmlformats.org/presentationml/2006/ole">
                <p:oleObj spid="_x0000_s7173" name="Clip" r:id="rId7" imgW="1305000" imgH="1085760" progId="">
                  <p:embed/>
                </p:oleObj>
              </a:graphicData>
            </a:graphic>
          </p:graphicFrame>
          <p:sp>
            <p:nvSpPr>
              <p:cNvPr id="720949" name="Rectangle 53"/>
              <p:cNvSpPr>
                <a:spLocks noChangeArrowheads="1"/>
              </p:cNvSpPr>
              <p:nvPr/>
            </p:nvSpPr>
            <p:spPr bwMode="auto">
              <a:xfrm rot="-5400000">
                <a:off x="4211" y="3443"/>
                <a:ext cx="70" cy="11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950" name="Text Box 54"/>
              <p:cNvSpPr txBox="1">
                <a:spLocks noChangeArrowheads="1"/>
              </p:cNvSpPr>
              <p:nvPr/>
            </p:nvSpPr>
            <p:spPr bwMode="auto">
              <a:xfrm>
                <a:off x="4150" y="3661"/>
                <a:ext cx="833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200" i="0">
                    <a:latin typeface="Arial" charset="0"/>
                  </a:rPr>
                  <a:t>222.222.222.221</a:t>
                </a:r>
              </a:p>
            </p:txBody>
          </p:sp>
          <p:sp>
            <p:nvSpPr>
              <p:cNvPr id="720951" name="Text Box 55"/>
              <p:cNvSpPr txBox="1">
                <a:spLocks noChangeArrowheads="1"/>
              </p:cNvSpPr>
              <p:nvPr/>
            </p:nvSpPr>
            <p:spPr bwMode="auto">
              <a:xfrm>
                <a:off x="4152" y="3771"/>
                <a:ext cx="946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200" i="0">
                    <a:latin typeface="Arial" charset="0"/>
                  </a:rPr>
                  <a:t>88-B2-2F-54-1A-0F</a:t>
                </a:r>
              </a:p>
            </p:txBody>
          </p:sp>
          <p:sp>
            <p:nvSpPr>
              <p:cNvPr id="720952" name="Line 56"/>
              <p:cNvSpPr>
                <a:spLocks noChangeShapeType="1"/>
              </p:cNvSpPr>
              <p:nvPr/>
            </p:nvSpPr>
            <p:spPr bwMode="auto">
              <a:xfrm flipH="1" flipV="1">
                <a:off x="4024" y="3347"/>
                <a:ext cx="160" cy="1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0953" name="Line 57"/>
              <p:cNvSpPr>
                <a:spLocks noChangeShapeType="1"/>
              </p:cNvSpPr>
              <p:nvPr/>
            </p:nvSpPr>
            <p:spPr bwMode="auto">
              <a:xfrm flipH="1">
                <a:off x="4235" y="3562"/>
                <a:ext cx="3" cy="1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0954" name="Freeform 58"/>
              <p:cNvSpPr>
                <a:spLocks/>
              </p:cNvSpPr>
              <p:nvPr/>
            </p:nvSpPr>
            <p:spPr bwMode="auto">
              <a:xfrm>
                <a:off x="3602" y="2797"/>
                <a:ext cx="482" cy="681"/>
              </a:xfrm>
              <a:custGeom>
                <a:avLst/>
                <a:gdLst/>
                <a:ahLst/>
                <a:cxnLst>
                  <a:cxn ang="0">
                    <a:pos x="307" y="83"/>
                  </a:cxn>
                  <a:cxn ang="0">
                    <a:pos x="134" y="227"/>
                  </a:cxn>
                  <a:cxn ang="0">
                    <a:pos x="19" y="507"/>
                  </a:cxn>
                  <a:cxn ang="0">
                    <a:pos x="19" y="716"/>
                  </a:cxn>
                  <a:cxn ang="0">
                    <a:pos x="84" y="918"/>
                  </a:cxn>
                  <a:cxn ang="0">
                    <a:pos x="199" y="990"/>
                  </a:cxn>
                  <a:cxn ang="0">
                    <a:pos x="393" y="954"/>
                  </a:cxn>
                  <a:cxn ang="0">
                    <a:pos x="696" y="947"/>
                  </a:cxn>
                  <a:cxn ang="0">
                    <a:pos x="883" y="831"/>
                  </a:cxn>
                  <a:cxn ang="0">
                    <a:pos x="998" y="543"/>
                  </a:cxn>
                  <a:cxn ang="0">
                    <a:pos x="926" y="227"/>
                  </a:cxn>
                  <a:cxn ang="0">
                    <a:pos x="667" y="25"/>
                  </a:cxn>
                  <a:cxn ang="0">
                    <a:pos x="307" y="83"/>
                  </a:cxn>
                </a:cxnLst>
                <a:rect l="0" t="0" r="r" b="b"/>
                <a:pathLst>
                  <a:path w="1005" h="996">
                    <a:moveTo>
                      <a:pt x="307" y="83"/>
                    </a:moveTo>
                    <a:cubicBezTo>
                      <a:pt x="218" y="117"/>
                      <a:pt x="182" y="156"/>
                      <a:pt x="134" y="227"/>
                    </a:cubicBezTo>
                    <a:cubicBezTo>
                      <a:pt x="86" y="298"/>
                      <a:pt x="38" y="426"/>
                      <a:pt x="19" y="507"/>
                    </a:cubicBezTo>
                    <a:cubicBezTo>
                      <a:pt x="0" y="588"/>
                      <a:pt x="8" y="648"/>
                      <a:pt x="19" y="716"/>
                    </a:cubicBezTo>
                    <a:cubicBezTo>
                      <a:pt x="30" y="784"/>
                      <a:pt x="54" y="873"/>
                      <a:pt x="84" y="918"/>
                    </a:cubicBezTo>
                    <a:cubicBezTo>
                      <a:pt x="114" y="963"/>
                      <a:pt x="148" y="984"/>
                      <a:pt x="199" y="990"/>
                    </a:cubicBezTo>
                    <a:cubicBezTo>
                      <a:pt x="250" y="996"/>
                      <a:pt x="310" y="961"/>
                      <a:pt x="393" y="954"/>
                    </a:cubicBezTo>
                    <a:cubicBezTo>
                      <a:pt x="476" y="947"/>
                      <a:pt x="614" y="967"/>
                      <a:pt x="696" y="947"/>
                    </a:cubicBezTo>
                    <a:cubicBezTo>
                      <a:pt x="778" y="927"/>
                      <a:pt x="833" y="898"/>
                      <a:pt x="883" y="831"/>
                    </a:cubicBezTo>
                    <a:cubicBezTo>
                      <a:pt x="933" y="764"/>
                      <a:pt x="991" y="644"/>
                      <a:pt x="998" y="543"/>
                    </a:cubicBezTo>
                    <a:cubicBezTo>
                      <a:pt x="1005" y="442"/>
                      <a:pt x="981" y="313"/>
                      <a:pt x="926" y="227"/>
                    </a:cubicBezTo>
                    <a:cubicBezTo>
                      <a:pt x="871" y="141"/>
                      <a:pt x="768" y="50"/>
                      <a:pt x="667" y="25"/>
                    </a:cubicBezTo>
                    <a:cubicBezTo>
                      <a:pt x="566" y="0"/>
                      <a:pt x="396" y="49"/>
                      <a:pt x="307" y="83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0955" name="Text Box 59"/>
              <p:cNvSpPr txBox="1">
                <a:spLocks noChangeArrowheads="1"/>
              </p:cNvSpPr>
              <p:nvPr/>
            </p:nvSpPr>
            <p:spPr bwMode="auto">
              <a:xfrm>
                <a:off x="4927" y="2566"/>
                <a:ext cx="23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i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</p:grpSp>
      <p:sp>
        <p:nvSpPr>
          <p:cNvPr id="720956" name="Text Box 60"/>
          <p:cNvSpPr txBox="1">
            <a:spLocks noChangeArrowheads="1"/>
          </p:cNvSpPr>
          <p:nvPr/>
        </p:nvSpPr>
        <p:spPr bwMode="auto">
          <a:xfrm>
            <a:off x="719138" y="4156075"/>
            <a:ext cx="40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20966" name="Rectangle 70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R forwards datagram with IP source A, destination B </a:t>
            </a:r>
          </a:p>
        </p:txBody>
      </p:sp>
      <p:sp>
        <p:nvSpPr>
          <p:cNvPr id="720967" name="Rectangle 71"/>
          <p:cNvSpPr>
            <a:spLocks noChangeArrowheads="1"/>
          </p:cNvSpPr>
          <p:nvPr/>
        </p:nvSpPr>
        <p:spPr bwMode="auto">
          <a:xfrm>
            <a:off x="719138" y="1441450"/>
            <a:ext cx="7772400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R creates link-layer frame with B's MAC address as dest, frame contains A-to-B IP datagram</a:t>
            </a:r>
            <a:endParaRPr lang="en-US" sz="2800" i="0"/>
          </a:p>
        </p:txBody>
      </p:sp>
      <p:grpSp>
        <p:nvGrpSpPr>
          <p:cNvPr id="9" name="Group 99"/>
          <p:cNvGrpSpPr>
            <a:grpSpLocks/>
          </p:cNvGrpSpPr>
          <p:nvPr/>
        </p:nvGrpSpPr>
        <p:grpSpPr bwMode="auto">
          <a:xfrm>
            <a:off x="4791075" y="2293938"/>
            <a:ext cx="2436813" cy="1643062"/>
            <a:chOff x="3018" y="1445"/>
            <a:chExt cx="1535" cy="1035"/>
          </a:xfrm>
        </p:grpSpPr>
        <p:sp>
          <p:nvSpPr>
            <p:cNvPr id="720898" name="AutoShape 2"/>
            <p:cNvSpPr>
              <a:spLocks noChangeArrowheads="1"/>
            </p:cNvSpPr>
            <p:nvPr/>
          </p:nvSpPr>
          <p:spPr bwMode="auto">
            <a:xfrm>
              <a:off x="3597" y="1981"/>
              <a:ext cx="198" cy="499"/>
            </a:xfrm>
            <a:prstGeom prst="downArrow">
              <a:avLst>
                <a:gd name="adj1" fmla="val 50000"/>
                <a:gd name="adj2" fmla="val 63005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61"/>
            <p:cNvGrpSpPr>
              <a:grpSpLocks/>
            </p:cNvGrpSpPr>
            <p:nvPr/>
          </p:nvGrpSpPr>
          <p:grpSpPr bwMode="auto">
            <a:xfrm>
              <a:off x="3286" y="1702"/>
              <a:ext cx="1267" cy="479"/>
              <a:chOff x="1197" y="1665"/>
              <a:chExt cx="1267" cy="479"/>
            </a:xfrm>
          </p:grpSpPr>
          <p:grpSp>
            <p:nvGrpSpPr>
              <p:cNvPr id="11" name="Group 62"/>
              <p:cNvGrpSpPr>
                <a:grpSpLocks/>
              </p:cNvGrpSpPr>
              <p:nvPr/>
            </p:nvGrpSpPr>
            <p:grpSpPr bwMode="auto">
              <a:xfrm>
                <a:off x="1231" y="1990"/>
                <a:ext cx="691" cy="154"/>
                <a:chOff x="1231" y="1990"/>
                <a:chExt cx="691" cy="154"/>
              </a:xfrm>
            </p:grpSpPr>
            <p:sp>
              <p:nvSpPr>
                <p:cNvPr id="720959" name="Rectangle 63"/>
                <p:cNvSpPr>
                  <a:spLocks noChangeArrowheads="1"/>
                </p:cNvSpPr>
                <p:nvPr/>
              </p:nvSpPr>
              <p:spPr bwMode="auto">
                <a:xfrm>
                  <a:off x="1231" y="1991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0960" name="Line 64"/>
                <p:cNvSpPr>
                  <a:spLocks noChangeShapeType="1"/>
                </p:cNvSpPr>
                <p:nvPr/>
              </p:nvSpPr>
              <p:spPr bwMode="auto">
                <a:xfrm>
                  <a:off x="1337" y="1990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20961" name="Line 65"/>
                <p:cNvSpPr>
                  <a:spLocks noChangeShapeType="1"/>
                </p:cNvSpPr>
                <p:nvPr/>
              </p:nvSpPr>
              <p:spPr bwMode="auto">
                <a:xfrm>
                  <a:off x="1427" y="1992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720962" name="Text Box 66"/>
              <p:cNvSpPr txBox="1">
                <a:spLocks noChangeArrowheads="1"/>
              </p:cNvSpPr>
              <p:nvPr/>
            </p:nvSpPr>
            <p:spPr bwMode="auto">
              <a:xfrm>
                <a:off x="1197" y="1665"/>
                <a:ext cx="126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200" i="0">
                    <a:latin typeface="Arial" charset="0"/>
                  </a:rPr>
                  <a:t>IP src: 111.111.111.111</a:t>
                </a:r>
              </a:p>
              <a:p>
                <a:r>
                  <a:rPr lang="en-US" sz="1200" i="0">
                    <a:latin typeface="Arial" charset="0"/>
                  </a:rPr>
                  <a:t>   IP dest: 222.222.222.222</a:t>
                </a:r>
              </a:p>
            </p:txBody>
          </p:sp>
        </p:grpSp>
        <p:grpSp>
          <p:nvGrpSpPr>
            <p:cNvPr id="12" name="Group 67"/>
            <p:cNvGrpSpPr>
              <a:grpSpLocks/>
            </p:cNvGrpSpPr>
            <p:nvPr/>
          </p:nvGrpSpPr>
          <p:grpSpPr bwMode="auto">
            <a:xfrm>
              <a:off x="3364" y="1860"/>
              <a:ext cx="92" cy="243"/>
              <a:chOff x="1272" y="1762"/>
              <a:chExt cx="92" cy="243"/>
            </a:xfrm>
          </p:grpSpPr>
          <p:sp>
            <p:nvSpPr>
              <p:cNvPr id="720964" name="Line 68"/>
              <p:cNvSpPr>
                <a:spLocks noChangeShapeType="1"/>
              </p:cNvSpPr>
              <p:nvPr/>
            </p:nvSpPr>
            <p:spPr bwMode="auto">
              <a:xfrm>
                <a:off x="1272" y="1762"/>
                <a:ext cx="0" cy="2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0965" name="Line 69"/>
              <p:cNvSpPr>
                <a:spLocks noChangeShapeType="1"/>
              </p:cNvSpPr>
              <p:nvPr/>
            </p:nvSpPr>
            <p:spPr bwMode="auto">
              <a:xfrm>
                <a:off x="1364" y="1878"/>
                <a:ext cx="0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3" name="Group 72"/>
            <p:cNvGrpSpPr>
              <a:grpSpLocks/>
            </p:cNvGrpSpPr>
            <p:nvPr/>
          </p:nvGrpSpPr>
          <p:grpSpPr bwMode="auto">
            <a:xfrm>
              <a:off x="3018" y="1445"/>
              <a:ext cx="1511" cy="957"/>
              <a:chOff x="931" y="1414"/>
              <a:chExt cx="1511" cy="957"/>
            </a:xfrm>
          </p:grpSpPr>
          <p:sp>
            <p:nvSpPr>
              <p:cNvPr id="720969" name="Text Box 73"/>
              <p:cNvSpPr txBox="1">
                <a:spLocks noChangeArrowheads="1"/>
              </p:cNvSpPr>
              <p:nvPr/>
            </p:nvSpPr>
            <p:spPr bwMode="auto">
              <a:xfrm>
                <a:off x="931" y="1414"/>
                <a:ext cx="1511" cy="4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200" i="0">
                    <a:latin typeface="Arial" charset="0"/>
                  </a:rPr>
                  <a:t>MAC src: </a:t>
                </a:r>
                <a:r>
                  <a:rPr lang="en-US" sz="1200" i="0">
                    <a:solidFill>
                      <a:srgbClr val="FF0000"/>
                    </a:solidFill>
                    <a:latin typeface="Arial" charset="0"/>
                  </a:rPr>
                  <a:t>1A-23-F9-CD-06-9B</a:t>
                </a:r>
              </a:p>
              <a:p>
                <a:r>
                  <a:rPr lang="en-US" sz="1200" i="0">
                    <a:latin typeface="Arial" charset="0"/>
                  </a:rPr>
                  <a:t>  MAC dest: </a:t>
                </a:r>
                <a:r>
                  <a:rPr lang="en-US" sz="1200" i="0">
                    <a:solidFill>
                      <a:srgbClr val="FF0000"/>
                    </a:solidFill>
                    <a:latin typeface="Arial" charset="0"/>
                  </a:rPr>
                  <a:t>49-BD-D2-C7-56-2A</a:t>
                </a:r>
              </a:p>
              <a:p>
                <a:endParaRPr lang="en-US" sz="1200" i="0">
                  <a:solidFill>
                    <a:srgbClr val="FF0000"/>
                  </a:solidFill>
                  <a:latin typeface="Arial" charset="0"/>
                </a:endParaRPr>
              </a:p>
            </p:txBody>
          </p:sp>
          <p:grpSp>
            <p:nvGrpSpPr>
              <p:cNvPr id="14" name="Group 74"/>
              <p:cNvGrpSpPr>
                <a:grpSpLocks/>
              </p:cNvGrpSpPr>
              <p:nvPr/>
            </p:nvGrpSpPr>
            <p:grpSpPr bwMode="auto">
              <a:xfrm>
                <a:off x="981" y="2182"/>
                <a:ext cx="1049" cy="189"/>
                <a:chOff x="2829" y="2040"/>
                <a:chExt cx="1049" cy="189"/>
              </a:xfrm>
            </p:grpSpPr>
            <p:sp>
              <p:nvSpPr>
                <p:cNvPr id="720971" name="Rectangle 75"/>
                <p:cNvSpPr>
                  <a:spLocks noChangeArrowheads="1"/>
                </p:cNvSpPr>
                <p:nvPr/>
              </p:nvSpPr>
              <p:spPr bwMode="auto">
                <a:xfrm>
                  <a:off x="2829" y="2042"/>
                  <a:ext cx="1049" cy="185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0972" name="Rectangle 76"/>
                <p:cNvSpPr>
                  <a:spLocks noChangeArrowheads="1"/>
                </p:cNvSpPr>
                <p:nvPr/>
              </p:nvSpPr>
              <p:spPr bwMode="auto">
                <a:xfrm>
                  <a:off x="3078" y="2060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0973" name="Line 77"/>
                <p:cNvSpPr>
                  <a:spLocks noChangeShapeType="1"/>
                </p:cNvSpPr>
                <p:nvPr/>
              </p:nvSpPr>
              <p:spPr bwMode="auto">
                <a:xfrm>
                  <a:off x="3180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20974" name="Line 78"/>
                <p:cNvSpPr>
                  <a:spLocks noChangeShapeType="1"/>
                </p:cNvSpPr>
                <p:nvPr/>
              </p:nvSpPr>
              <p:spPr bwMode="auto">
                <a:xfrm>
                  <a:off x="3276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20975" name="Line 79"/>
                <p:cNvSpPr>
                  <a:spLocks noChangeShapeType="1"/>
                </p:cNvSpPr>
                <p:nvPr/>
              </p:nvSpPr>
              <p:spPr bwMode="auto">
                <a:xfrm>
                  <a:off x="2910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20976" name="Line 80"/>
                <p:cNvSpPr>
                  <a:spLocks noChangeShapeType="1"/>
                </p:cNvSpPr>
                <p:nvPr/>
              </p:nvSpPr>
              <p:spPr bwMode="auto">
                <a:xfrm>
                  <a:off x="3006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720977" name="Line 81"/>
              <p:cNvSpPr>
                <a:spLocks noChangeShapeType="1"/>
              </p:cNvSpPr>
              <p:nvPr/>
            </p:nvSpPr>
            <p:spPr bwMode="auto">
              <a:xfrm flipV="1">
                <a:off x="1018" y="1576"/>
                <a:ext cx="2" cy="7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0978" name="Line 82"/>
              <p:cNvSpPr>
                <a:spLocks noChangeShapeType="1"/>
              </p:cNvSpPr>
              <p:nvPr/>
            </p:nvSpPr>
            <p:spPr bwMode="auto">
              <a:xfrm flipV="1">
                <a:off x="1106" y="1680"/>
                <a:ext cx="0" cy="5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0979" name="Line 83"/>
              <p:cNvSpPr>
                <a:spLocks noChangeShapeType="1"/>
              </p:cNvSpPr>
              <p:nvPr/>
            </p:nvSpPr>
            <p:spPr bwMode="auto">
              <a:xfrm flipH="1" flipV="1">
                <a:off x="1276" y="1812"/>
                <a:ext cx="2" cy="4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0980" name="Line 84"/>
              <p:cNvSpPr>
                <a:spLocks noChangeShapeType="1"/>
              </p:cNvSpPr>
              <p:nvPr/>
            </p:nvSpPr>
            <p:spPr bwMode="auto">
              <a:xfrm>
                <a:off x="1368" y="1924"/>
                <a:ext cx="2" cy="3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5" name="Group 85"/>
          <p:cNvGrpSpPr>
            <a:grpSpLocks/>
          </p:cNvGrpSpPr>
          <p:nvPr/>
        </p:nvGrpSpPr>
        <p:grpSpPr bwMode="auto">
          <a:xfrm>
            <a:off x="3952875" y="2767013"/>
            <a:ext cx="895350" cy="2038350"/>
            <a:chOff x="2823" y="1545"/>
            <a:chExt cx="564" cy="1284"/>
          </a:xfrm>
        </p:grpSpPr>
        <p:sp>
          <p:nvSpPr>
            <p:cNvPr id="720982" name="Freeform 86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/>
              <a:ahLst/>
              <a:cxnLst>
                <a:cxn ang="0">
                  <a:pos x="564" y="0"/>
                </a:cxn>
                <a:cxn ang="0">
                  <a:pos x="287" y="564"/>
                </a:cxn>
                <a:cxn ang="0">
                  <a:pos x="0" y="0"/>
                </a:cxn>
                <a:cxn ang="0">
                  <a:pos x="564" y="0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0983" name="Rectangle 87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84" name="Text Box 88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r>
                <a:rPr lang="en-US" sz="1600" i="0">
                  <a:latin typeface="Arial" charset="0"/>
                </a:rPr>
                <a:t>IP</a:t>
              </a:r>
            </a:p>
            <a:p>
              <a:pPr algn="ctr"/>
              <a:r>
                <a:rPr lang="en-US" sz="1600" i="0">
                  <a:latin typeface="Arial" charset="0"/>
                </a:rPr>
                <a:t>Eth</a:t>
              </a:r>
            </a:p>
            <a:p>
              <a:pPr algn="ctr"/>
              <a:r>
                <a:rPr lang="en-US" sz="1600" i="0">
                  <a:latin typeface="Arial" charset="0"/>
                </a:rPr>
                <a:t>Phy</a:t>
              </a:r>
            </a:p>
          </p:txBody>
        </p:sp>
        <p:sp>
          <p:nvSpPr>
            <p:cNvPr id="720985" name="Line 89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0986" name="Line 90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" name="Group 91"/>
          <p:cNvGrpSpPr>
            <a:grpSpLocks/>
          </p:cNvGrpSpPr>
          <p:nvPr/>
        </p:nvGrpSpPr>
        <p:grpSpPr bwMode="auto">
          <a:xfrm>
            <a:off x="8061325" y="2478088"/>
            <a:ext cx="928688" cy="1954212"/>
            <a:chOff x="250" y="1380"/>
            <a:chExt cx="585" cy="1231"/>
          </a:xfrm>
        </p:grpSpPr>
        <p:sp>
          <p:nvSpPr>
            <p:cNvPr id="720988" name="Freeform 92"/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/>
              <a:ahLst/>
              <a:cxnLst>
                <a:cxn ang="0">
                  <a:pos x="582" y="781"/>
                </a:cxn>
                <a:cxn ang="0">
                  <a:pos x="0" y="1197"/>
                </a:cxn>
                <a:cxn ang="0">
                  <a:pos x="83" y="0"/>
                </a:cxn>
                <a:cxn ang="0">
                  <a:pos x="582" y="781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0989" name="Rectangle 93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90" name="Text Box 94"/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r>
                <a:rPr lang="en-US" sz="1600" i="0">
                  <a:latin typeface="Arial" charset="0"/>
                </a:rPr>
                <a:t>IP</a:t>
              </a:r>
            </a:p>
            <a:p>
              <a:pPr algn="ctr"/>
              <a:r>
                <a:rPr lang="en-US" sz="1600" i="0">
                  <a:latin typeface="Arial" charset="0"/>
                </a:rPr>
                <a:t>Eth</a:t>
              </a:r>
            </a:p>
            <a:p>
              <a:pPr algn="ctr"/>
              <a:r>
                <a:rPr lang="en-US" sz="1600" i="0">
                  <a:latin typeface="Arial" charset="0"/>
                </a:rPr>
                <a:t>Phy</a:t>
              </a:r>
            </a:p>
          </p:txBody>
        </p:sp>
        <p:sp>
          <p:nvSpPr>
            <p:cNvPr id="720991" name="Line 95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0992" name="Line 96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0993" name="Line 97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0994" name="Line 98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33333E-6 L 1.94444E-6 0.19838 L 0.11007 0.1199 L 0.11007 -0.03565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66" grpId="0"/>
      <p:bldP spid="72096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9EF95824-8C98-4990-B265-E9DAF5E3D5F2}" type="slidenum">
              <a:rPr lang="en-US"/>
              <a:pPr/>
              <a:t>12</a:t>
            </a:fld>
            <a:endParaRPr lang="en-US"/>
          </a:p>
        </p:txBody>
      </p:sp>
      <p:sp>
        <p:nvSpPr>
          <p:cNvPr id="72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r>
              <a:rPr lang="en-US" sz="3600"/>
              <a:t>Addressing: routing to another LAN</a:t>
            </a:r>
          </a:p>
        </p:txBody>
      </p:sp>
      <p:sp>
        <p:nvSpPr>
          <p:cNvPr id="722947" name="Text Box 3"/>
          <p:cNvSpPr txBox="1">
            <a:spLocks noChangeArrowheads="1"/>
          </p:cNvSpPr>
          <p:nvPr/>
        </p:nvSpPr>
        <p:spPr bwMode="auto">
          <a:xfrm>
            <a:off x="4224338" y="4381500"/>
            <a:ext cx="376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0">
                <a:solidFill>
                  <a:srgbClr val="FF0000"/>
                </a:solidFill>
              </a:rPr>
              <a:t>R</a:t>
            </a:r>
            <a:endParaRPr lang="en-US" i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951288" y="4757738"/>
            <a:ext cx="922337" cy="344487"/>
            <a:chOff x="3600" y="219"/>
            <a:chExt cx="360" cy="175"/>
          </a:xfrm>
        </p:grpSpPr>
        <p:sp>
          <p:nvSpPr>
            <p:cNvPr id="722949" name="Oval 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950" name="Line 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951" name="Line 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952" name="Rectangle 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722953" name="Oval 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22955" name="Line 1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2956" name="Line 1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2957" name="Line 1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22959" name="Line 1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2960" name="Line 1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2961" name="Line 1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22962" name="Rectangle 18"/>
          <p:cNvSpPr>
            <a:spLocks noChangeArrowheads="1"/>
          </p:cNvSpPr>
          <p:nvPr/>
        </p:nvSpPr>
        <p:spPr bwMode="auto">
          <a:xfrm rot="-5400000">
            <a:off x="4904581" y="4839495"/>
            <a:ext cx="111125" cy="176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963" name="Rectangle 19"/>
          <p:cNvSpPr>
            <a:spLocks noChangeArrowheads="1"/>
          </p:cNvSpPr>
          <p:nvPr/>
        </p:nvSpPr>
        <p:spPr bwMode="auto">
          <a:xfrm rot="-5400000">
            <a:off x="3804444" y="4852194"/>
            <a:ext cx="111125" cy="1762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964" name="Text Box 20"/>
          <p:cNvSpPr txBox="1">
            <a:spLocks noChangeArrowheads="1"/>
          </p:cNvSpPr>
          <p:nvPr/>
        </p:nvSpPr>
        <p:spPr bwMode="auto">
          <a:xfrm>
            <a:off x="3868738" y="5378450"/>
            <a:ext cx="15430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1A-23-F9-CD-06-9B</a:t>
            </a:r>
          </a:p>
        </p:txBody>
      </p:sp>
      <p:sp>
        <p:nvSpPr>
          <p:cNvPr id="722965" name="Text Box 21"/>
          <p:cNvSpPr txBox="1">
            <a:spLocks noChangeArrowheads="1"/>
          </p:cNvSpPr>
          <p:nvPr/>
        </p:nvSpPr>
        <p:spPr bwMode="auto">
          <a:xfrm>
            <a:off x="4016375" y="5205413"/>
            <a:ext cx="13223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222.222.222.220</a:t>
            </a:r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3044825" y="5794375"/>
            <a:ext cx="1541463" cy="449263"/>
            <a:chOff x="1934" y="2405"/>
            <a:chExt cx="971" cy="283"/>
          </a:xfrm>
        </p:grpSpPr>
        <p:sp>
          <p:nvSpPr>
            <p:cNvPr id="722967" name="Text Box 23"/>
            <p:cNvSpPr txBox="1">
              <a:spLocks noChangeArrowheads="1"/>
            </p:cNvSpPr>
            <p:nvPr/>
          </p:nvSpPr>
          <p:spPr bwMode="auto">
            <a:xfrm>
              <a:off x="1934" y="2405"/>
              <a:ext cx="83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111.111.111.110</a:t>
              </a:r>
            </a:p>
          </p:txBody>
        </p:sp>
        <p:sp>
          <p:nvSpPr>
            <p:cNvPr id="722968" name="Text Box 24"/>
            <p:cNvSpPr txBox="1">
              <a:spLocks noChangeArrowheads="1"/>
            </p:cNvSpPr>
            <p:nvPr/>
          </p:nvSpPr>
          <p:spPr bwMode="auto">
            <a:xfrm>
              <a:off x="1938" y="2515"/>
              <a:ext cx="96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E6-E9-00-17-BB-4B</a:t>
              </a:r>
            </a:p>
          </p:txBody>
        </p:sp>
      </p:grpSp>
      <p:sp>
        <p:nvSpPr>
          <p:cNvPr id="722969" name="Text Box 25"/>
          <p:cNvSpPr txBox="1">
            <a:spLocks noChangeArrowheads="1"/>
          </p:cNvSpPr>
          <p:nvPr/>
        </p:nvSpPr>
        <p:spPr bwMode="auto">
          <a:xfrm>
            <a:off x="952500" y="6037263"/>
            <a:ext cx="16271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CC-49-DE-D0-AB-7D</a:t>
            </a:r>
          </a:p>
        </p:txBody>
      </p:sp>
      <p:sp>
        <p:nvSpPr>
          <p:cNvPr id="722970" name="Text Box 26"/>
          <p:cNvSpPr txBox="1">
            <a:spLocks noChangeArrowheads="1"/>
          </p:cNvSpPr>
          <p:nvPr/>
        </p:nvSpPr>
        <p:spPr bwMode="auto">
          <a:xfrm>
            <a:off x="942975" y="5854700"/>
            <a:ext cx="13223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111.111.111.112</a:t>
            </a:r>
          </a:p>
        </p:txBody>
      </p:sp>
      <p:graphicFrame>
        <p:nvGraphicFramePr>
          <p:cNvPr id="722971" name="Object 27"/>
          <p:cNvGraphicFramePr>
            <a:graphicFrameLocks noChangeAspect="1"/>
          </p:cNvGraphicFramePr>
          <p:nvPr/>
        </p:nvGraphicFramePr>
        <p:xfrm>
          <a:off x="1595438" y="5494338"/>
          <a:ext cx="449262" cy="325437"/>
        </p:xfrm>
        <a:graphic>
          <a:graphicData uri="http://schemas.openxmlformats.org/presentationml/2006/ole">
            <p:oleObj spid="_x0000_s8194" name="Clip" r:id="rId4" imgW="1305000" imgH="1085760" progId="">
              <p:embed/>
            </p:oleObj>
          </a:graphicData>
        </a:graphic>
      </p:graphicFrame>
      <p:sp>
        <p:nvSpPr>
          <p:cNvPr id="722972" name="Rectangle 28"/>
          <p:cNvSpPr>
            <a:spLocks noChangeArrowheads="1"/>
          </p:cNvSpPr>
          <p:nvPr/>
        </p:nvSpPr>
        <p:spPr bwMode="auto">
          <a:xfrm rot="-5400000">
            <a:off x="2046287" y="5549901"/>
            <a:ext cx="112713" cy="176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973" name="Text Box 29"/>
          <p:cNvSpPr txBox="1">
            <a:spLocks noChangeArrowheads="1"/>
          </p:cNvSpPr>
          <p:nvPr/>
        </p:nvSpPr>
        <p:spPr bwMode="auto">
          <a:xfrm>
            <a:off x="709613" y="4741863"/>
            <a:ext cx="13223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111.111.111.111</a:t>
            </a:r>
          </a:p>
        </p:txBody>
      </p:sp>
      <p:graphicFrame>
        <p:nvGraphicFramePr>
          <p:cNvPr id="722974" name="Object 30"/>
          <p:cNvGraphicFramePr>
            <a:graphicFrameLocks noChangeAspect="1"/>
          </p:cNvGraphicFramePr>
          <p:nvPr/>
        </p:nvGraphicFramePr>
        <p:xfrm>
          <a:off x="1076325" y="4162425"/>
          <a:ext cx="844550" cy="612775"/>
        </p:xfrm>
        <a:graphic>
          <a:graphicData uri="http://schemas.openxmlformats.org/presentationml/2006/ole">
            <p:oleObj spid="_x0000_s8195" name="Clip" r:id="rId5" imgW="1305000" imgH="1085760" progId="">
              <p:embed/>
            </p:oleObj>
          </a:graphicData>
        </a:graphic>
      </p:graphicFrame>
      <p:sp>
        <p:nvSpPr>
          <p:cNvPr id="722975" name="Rectangle 31"/>
          <p:cNvSpPr>
            <a:spLocks noChangeArrowheads="1"/>
          </p:cNvSpPr>
          <p:nvPr/>
        </p:nvSpPr>
        <p:spPr bwMode="auto">
          <a:xfrm rot="-5400000">
            <a:off x="1916907" y="4321969"/>
            <a:ext cx="112712" cy="17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976" name="Text Box 32"/>
          <p:cNvSpPr txBox="1">
            <a:spLocks noChangeArrowheads="1"/>
          </p:cNvSpPr>
          <p:nvPr/>
        </p:nvSpPr>
        <p:spPr bwMode="auto">
          <a:xfrm>
            <a:off x="730250" y="4927600"/>
            <a:ext cx="15097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74-29-9C-E8-FF-55</a:t>
            </a:r>
          </a:p>
        </p:txBody>
      </p:sp>
      <p:sp>
        <p:nvSpPr>
          <p:cNvPr id="722977" name="Freeform 33"/>
          <p:cNvSpPr>
            <a:spLocks/>
          </p:cNvSpPr>
          <p:nvPr/>
        </p:nvSpPr>
        <p:spPr bwMode="auto">
          <a:xfrm>
            <a:off x="2365375" y="4437063"/>
            <a:ext cx="839788" cy="1069975"/>
          </a:xfrm>
          <a:custGeom>
            <a:avLst/>
            <a:gdLst/>
            <a:ahLst/>
            <a:cxnLst>
              <a:cxn ang="0">
                <a:pos x="307" y="83"/>
              </a:cxn>
              <a:cxn ang="0">
                <a:pos x="134" y="227"/>
              </a:cxn>
              <a:cxn ang="0">
                <a:pos x="19" y="507"/>
              </a:cxn>
              <a:cxn ang="0">
                <a:pos x="19" y="716"/>
              </a:cxn>
              <a:cxn ang="0">
                <a:pos x="84" y="918"/>
              </a:cxn>
              <a:cxn ang="0">
                <a:pos x="199" y="990"/>
              </a:cxn>
              <a:cxn ang="0">
                <a:pos x="393" y="954"/>
              </a:cxn>
              <a:cxn ang="0">
                <a:pos x="696" y="947"/>
              </a:cxn>
              <a:cxn ang="0">
                <a:pos x="883" y="831"/>
              </a:cxn>
              <a:cxn ang="0">
                <a:pos x="998" y="543"/>
              </a:cxn>
              <a:cxn ang="0">
                <a:pos x="926" y="227"/>
              </a:cxn>
              <a:cxn ang="0">
                <a:pos x="667" y="25"/>
              </a:cxn>
              <a:cxn ang="0">
                <a:pos x="307" y="83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2978" name="Line 34"/>
          <p:cNvSpPr>
            <a:spLocks noChangeShapeType="1"/>
          </p:cNvSpPr>
          <p:nvPr/>
        </p:nvSpPr>
        <p:spPr bwMode="auto">
          <a:xfrm>
            <a:off x="2062163" y="4416425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2979" name="Line 35"/>
          <p:cNvSpPr>
            <a:spLocks noChangeShapeType="1"/>
          </p:cNvSpPr>
          <p:nvPr/>
        </p:nvSpPr>
        <p:spPr bwMode="auto">
          <a:xfrm flipV="1">
            <a:off x="2185988" y="5360988"/>
            <a:ext cx="231775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2980" name="Line 36"/>
          <p:cNvSpPr>
            <a:spLocks noChangeShapeType="1"/>
          </p:cNvSpPr>
          <p:nvPr/>
        </p:nvSpPr>
        <p:spPr bwMode="auto">
          <a:xfrm>
            <a:off x="3184525" y="4954588"/>
            <a:ext cx="584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2981" name="Line 37"/>
          <p:cNvSpPr>
            <a:spLocks noChangeShapeType="1"/>
          </p:cNvSpPr>
          <p:nvPr/>
        </p:nvSpPr>
        <p:spPr bwMode="auto">
          <a:xfrm flipV="1">
            <a:off x="2101850" y="5711825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2982" name="Line 38"/>
          <p:cNvSpPr>
            <a:spLocks noChangeShapeType="1"/>
          </p:cNvSpPr>
          <p:nvPr/>
        </p:nvSpPr>
        <p:spPr bwMode="auto">
          <a:xfrm flipH="1" flipV="1">
            <a:off x="1976438" y="4489450"/>
            <a:ext cx="0" cy="398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2983" name="Line 39"/>
          <p:cNvSpPr>
            <a:spLocks noChangeShapeType="1"/>
          </p:cNvSpPr>
          <p:nvPr/>
        </p:nvSpPr>
        <p:spPr bwMode="auto">
          <a:xfrm>
            <a:off x="3854450" y="5021263"/>
            <a:ext cx="0" cy="750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2984" name="Line 40"/>
          <p:cNvSpPr>
            <a:spLocks noChangeShapeType="1"/>
          </p:cNvSpPr>
          <p:nvPr/>
        </p:nvSpPr>
        <p:spPr bwMode="auto">
          <a:xfrm flipH="1" flipV="1">
            <a:off x="4935538" y="5011738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5045075" y="4073525"/>
            <a:ext cx="3886200" cy="2187575"/>
            <a:chOff x="3178" y="2566"/>
            <a:chExt cx="2448" cy="1378"/>
          </a:xfrm>
        </p:grpSpPr>
        <p:sp>
          <p:nvSpPr>
            <p:cNvPr id="722986" name="Line 42"/>
            <p:cNvSpPr>
              <a:spLocks noChangeShapeType="1"/>
            </p:cNvSpPr>
            <p:nvPr/>
          </p:nvSpPr>
          <p:spPr bwMode="auto">
            <a:xfrm>
              <a:off x="3178" y="3100"/>
              <a:ext cx="7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7" name="Group 43"/>
            <p:cNvGrpSpPr>
              <a:grpSpLocks/>
            </p:cNvGrpSpPr>
            <p:nvPr/>
          </p:nvGrpSpPr>
          <p:grpSpPr bwMode="auto">
            <a:xfrm>
              <a:off x="3908" y="2566"/>
              <a:ext cx="1718" cy="1378"/>
              <a:chOff x="3602" y="2566"/>
              <a:chExt cx="1718" cy="1378"/>
            </a:xfrm>
          </p:grpSpPr>
          <p:graphicFrame>
            <p:nvGraphicFramePr>
              <p:cNvPr id="722988" name="Object 44"/>
              <p:cNvGraphicFramePr>
                <a:graphicFrameLocks noChangeAspect="1"/>
              </p:cNvGraphicFramePr>
              <p:nvPr/>
            </p:nvGraphicFramePr>
            <p:xfrm>
              <a:off x="4424" y="2622"/>
              <a:ext cx="532" cy="386"/>
            </p:xfrm>
            <a:graphic>
              <a:graphicData uri="http://schemas.openxmlformats.org/presentationml/2006/ole">
                <p:oleObj spid="_x0000_s8196" name="Clip" r:id="rId6" imgW="1305000" imgH="1085760" progId="">
                  <p:embed/>
                </p:oleObj>
              </a:graphicData>
            </a:graphic>
          </p:graphicFrame>
          <p:grpSp>
            <p:nvGrpSpPr>
              <p:cNvPr id="8" name="Group 45"/>
              <p:cNvGrpSpPr>
                <a:grpSpLocks/>
              </p:cNvGrpSpPr>
              <p:nvPr/>
            </p:nvGrpSpPr>
            <p:grpSpPr bwMode="auto">
              <a:xfrm>
                <a:off x="4338" y="3052"/>
                <a:ext cx="982" cy="290"/>
                <a:chOff x="4351" y="2786"/>
                <a:chExt cx="982" cy="290"/>
              </a:xfrm>
            </p:grpSpPr>
            <p:sp>
              <p:nvSpPr>
                <p:cNvPr id="722990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352" y="2786"/>
                  <a:ext cx="833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200" i="0">
                      <a:latin typeface="Arial" charset="0"/>
                    </a:rPr>
                    <a:t>222.222.222.222</a:t>
                  </a:r>
                </a:p>
              </p:txBody>
            </p:sp>
            <p:sp>
              <p:nvSpPr>
                <p:cNvPr id="722991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4351" y="2904"/>
                  <a:ext cx="982" cy="1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200" i="0">
                      <a:latin typeface="Arial" charset="0"/>
                    </a:rPr>
                    <a:t>49-BD-D2-C7-56-2A</a:t>
                  </a:r>
                </a:p>
              </p:txBody>
            </p:sp>
          </p:grpSp>
          <p:sp>
            <p:nvSpPr>
              <p:cNvPr id="722992" name="Rectangle 48"/>
              <p:cNvSpPr>
                <a:spLocks noChangeArrowheads="1"/>
              </p:cNvSpPr>
              <p:nvPr/>
            </p:nvSpPr>
            <p:spPr bwMode="auto">
              <a:xfrm rot="-5400000">
                <a:off x="4386" y="2713"/>
                <a:ext cx="70" cy="11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2993" name="Line 49"/>
              <p:cNvSpPr>
                <a:spLocks noChangeShapeType="1"/>
              </p:cNvSpPr>
              <p:nvPr/>
            </p:nvSpPr>
            <p:spPr bwMode="auto">
              <a:xfrm flipV="1">
                <a:off x="4068" y="2782"/>
                <a:ext cx="28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2994" name="Line 50"/>
              <p:cNvSpPr>
                <a:spLocks noChangeShapeType="1"/>
              </p:cNvSpPr>
              <p:nvPr/>
            </p:nvSpPr>
            <p:spPr bwMode="auto">
              <a:xfrm flipH="1" flipV="1">
                <a:off x="4399" y="2830"/>
                <a:ext cx="7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graphicFrame>
            <p:nvGraphicFramePr>
              <p:cNvPr id="722995" name="Object 51"/>
              <p:cNvGraphicFramePr>
                <a:graphicFrameLocks noChangeAspect="1"/>
              </p:cNvGraphicFramePr>
              <p:nvPr/>
            </p:nvGraphicFramePr>
            <p:xfrm>
              <a:off x="4276" y="3390"/>
              <a:ext cx="282" cy="205"/>
            </p:xfrm>
            <a:graphic>
              <a:graphicData uri="http://schemas.openxmlformats.org/presentationml/2006/ole">
                <p:oleObj spid="_x0000_s8197" name="Clip" r:id="rId7" imgW="1305000" imgH="1085760" progId="">
                  <p:embed/>
                </p:oleObj>
              </a:graphicData>
            </a:graphic>
          </p:graphicFrame>
          <p:sp>
            <p:nvSpPr>
              <p:cNvPr id="722996" name="Rectangle 52"/>
              <p:cNvSpPr>
                <a:spLocks noChangeArrowheads="1"/>
              </p:cNvSpPr>
              <p:nvPr/>
            </p:nvSpPr>
            <p:spPr bwMode="auto">
              <a:xfrm rot="-5400000">
                <a:off x="4211" y="3443"/>
                <a:ext cx="70" cy="11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2997" name="Text Box 53"/>
              <p:cNvSpPr txBox="1">
                <a:spLocks noChangeArrowheads="1"/>
              </p:cNvSpPr>
              <p:nvPr/>
            </p:nvSpPr>
            <p:spPr bwMode="auto">
              <a:xfrm>
                <a:off x="4150" y="3661"/>
                <a:ext cx="833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200" i="0">
                    <a:latin typeface="Arial" charset="0"/>
                  </a:rPr>
                  <a:t>222.222.222.221</a:t>
                </a:r>
              </a:p>
            </p:txBody>
          </p:sp>
          <p:sp>
            <p:nvSpPr>
              <p:cNvPr id="722998" name="Text Box 54"/>
              <p:cNvSpPr txBox="1">
                <a:spLocks noChangeArrowheads="1"/>
              </p:cNvSpPr>
              <p:nvPr/>
            </p:nvSpPr>
            <p:spPr bwMode="auto">
              <a:xfrm>
                <a:off x="4152" y="3771"/>
                <a:ext cx="946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200" i="0">
                    <a:latin typeface="Arial" charset="0"/>
                  </a:rPr>
                  <a:t>88-B2-2F-54-1A-0F</a:t>
                </a:r>
              </a:p>
            </p:txBody>
          </p:sp>
          <p:sp>
            <p:nvSpPr>
              <p:cNvPr id="722999" name="Line 55"/>
              <p:cNvSpPr>
                <a:spLocks noChangeShapeType="1"/>
              </p:cNvSpPr>
              <p:nvPr/>
            </p:nvSpPr>
            <p:spPr bwMode="auto">
              <a:xfrm flipH="1" flipV="1">
                <a:off x="4024" y="3347"/>
                <a:ext cx="160" cy="1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3000" name="Line 56"/>
              <p:cNvSpPr>
                <a:spLocks noChangeShapeType="1"/>
              </p:cNvSpPr>
              <p:nvPr/>
            </p:nvSpPr>
            <p:spPr bwMode="auto">
              <a:xfrm flipH="1">
                <a:off x="4235" y="3562"/>
                <a:ext cx="3" cy="1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3001" name="Freeform 57"/>
              <p:cNvSpPr>
                <a:spLocks/>
              </p:cNvSpPr>
              <p:nvPr/>
            </p:nvSpPr>
            <p:spPr bwMode="auto">
              <a:xfrm>
                <a:off x="3602" y="2797"/>
                <a:ext cx="482" cy="681"/>
              </a:xfrm>
              <a:custGeom>
                <a:avLst/>
                <a:gdLst/>
                <a:ahLst/>
                <a:cxnLst>
                  <a:cxn ang="0">
                    <a:pos x="307" y="83"/>
                  </a:cxn>
                  <a:cxn ang="0">
                    <a:pos x="134" y="227"/>
                  </a:cxn>
                  <a:cxn ang="0">
                    <a:pos x="19" y="507"/>
                  </a:cxn>
                  <a:cxn ang="0">
                    <a:pos x="19" y="716"/>
                  </a:cxn>
                  <a:cxn ang="0">
                    <a:pos x="84" y="918"/>
                  </a:cxn>
                  <a:cxn ang="0">
                    <a:pos x="199" y="990"/>
                  </a:cxn>
                  <a:cxn ang="0">
                    <a:pos x="393" y="954"/>
                  </a:cxn>
                  <a:cxn ang="0">
                    <a:pos x="696" y="947"/>
                  </a:cxn>
                  <a:cxn ang="0">
                    <a:pos x="883" y="831"/>
                  </a:cxn>
                  <a:cxn ang="0">
                    <a:pos x="998" y="543"/>
                  </a:cxn>
                  <a:cxn ang="0">
                    <a:pos x="926" y="227"/>
                  </a:cxn>
                  <a:cxn ang="0">
                    <a:pos x="667" y="25"/>
                  </a:cxn>
                  <a:cxn ang="0">
                    <a:pos x="307" y="83"/>
                  </a:cxn>
                </a:cxnLst>
                <a:rect l="0" t="0" r="r" b="b"/>
                <a:pathLst>
                  <a:path w="1005" h="996">
                    <a:moveTo>
                      <a:pt x="307" y="83"/>
                    </a:moveTo>
                    <a:cubicBezTo>
                      <a:pt x="218" y="117"/>
                      <a:pt x="182" y="156"/>
                      <a:pt x="134" y="227"/>
                    </a:cubicBezTo>
                    <a:cubicBezTo>
                      <a:pt x="86" y="298"/>
                      <a:pt x="38" y="426"/>
                      <a:pt x="19" y="507"/>
                    </a:cubicBezTo>
                    <a:cubicBezTo>
                      <a:pt x="0" y="588"/>
                      <a:pt x="8" y="648"/>
                      <a:pt x="19" y="716"/>
                    </a:cubicBezTo>
                    <a:cubicBezTo>
                      <a:pt x="30" y="784"/>
                      <a:pt x="54" y="873"/>
                      <a:pt x="84" y="918"/>
                    </a:cubicBezTo>
                    <a:cubicBezTo>
                      <a:pt x="114" y="963"/>
                      <a:pt x="148" y="984"/>
                      <a:pt x="199" y="990"/>
                    </a:cubicBezTo>
                    <a:cubicBezTo>
                      <a:pt x="250" y="996"/>
                      <a:pt x="310" y="961"/>
                      <a:pt x="393" y="954"/>
                    </a:cubicBezTo>
                    <a:cubicBezTo>
                      <a:pt x="476" y="947"/>
                      <a:pt x="614" y="967"/>
                      <a:pt x="696" y="947"/>
                    </a:cubicBezTo>
                    <a:cubicBezTo>
                      <a:pt x="778" y="927"/>
                      <a:pt x="833" y="898"/>
                      <a:pt x="883" y="831"/>
                    </a:cubicBezTo>
                    <a:cubicBezTo>
                      <a:pt x="933" y="764"/>
                      <a:pt x="991" y="644"/>
                      <a:pt x="998" y="543"/>
                    </a:cubicBezTo>
                    <a:cubicBezTo>
                      <a:pt x="1005" y="442"/>
                      <a:pt x="981" y="313"/>
                      <a:pt x="926" y="227"/>
                    </a:cubicBezTo>
                    <a:cubicBezTo>
                      <a:pt x="871" y="141"/>
                      <a:pt x="768" y="50"/>
                      <a:pt x="667" y="25"/>
                    </a:cubicBezTo>
                    <a:cubicBezTo>
                      <a:pt x="566" y="0"/>
                      <a:pt x="396" y="49"/>
                      <a:pt x="307" y="83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3002" name="Text Box 58"/>
              <p:cNvSpPr txBox="1">
                <a:spLocks noChangeArrowheads="1"/>
              </p:cNvSpPr>
              <p:nvPr/>
            </p:nvSpPr>
            <p:spPr bwMode="auto">
              <a:xfrm>
                <a:off x="4927" y="2566"/>
                <a:ext cx="23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i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</p:grpSp>
      <p:sp>
        <p:nvSpPr>
          <p:cNvPr id="723003" name="Text Box 59"/>
          <p:cNvSpPr txBox="1">
            <a:spLocks noChangeArrowheads="1"/>
          </p:cNvSpPr>
          <p:nvPr/>
        </p:nvSpPr>
        <p:spPr bwMode="auto">
          <a:xfrm>
            <a:off x="719138" y="4156075"/>
            <a:ext cx="40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23004" name="Rectangle 60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R forwards datagram with IP source A, destination B </a:t>
            </a:r>
          </a:p>
        </p:txBody>
      </p:sp>
      <p:sp>
        <p:nvSpPr>
          <p:cNvPr id="723005" name="Rectangle 61"/>
          <p:cNvSpPr>
            <a:spLocks noChangeArrowheads="1"/>
          </p:cNvSpPr>
          <p:nvPr/>
        </p:nvSpPr>
        <p:spPr bwMode="auto">
          <a:xfrm>
            <a:off x="719138" y="1441450"/>
            <a:ext cx="7772400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R creates link-layer frame with B's MAC address as dest, frame contains A-to-B IP datagram</a:t>
            </a:r>
            <a:endParaRPr lang="en-US" sz="2800" i="0"/>
          </a:p>
        </p:txBody>
      </p:sp>
      <p:sp>
        <p:nvSpPr>
          <p:cNvPr id="723007" name="AutoShape 63"/>
          <p:cNvSpPr>
            <a:spLocks noChangeArrowheads="1"/>
          </p:cNvSpPr>
          <p:nvPr/>
        </p:nvSpPr>
        <p:spPr bwMode="auto">
          <a:xfrm>
            <a:off x="6719888" y="2897188"/>
            <a:ext cx="314325" cy="792162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64"/>
          <p:cNvGrpSpPr>
            <a:grpSpLocks/>
          </p:cNvGrpSpPr>
          <p:nvPr/>
        </p:nvGrpSpPr>
        <p:grpSpPr bwMode="auto">
          <a:xfrm>
            <a:off x="6226175" y="2454275"/>
            <a:ext cx="2011363" cy="760413"/>
            <a:chOff x="1197" y="1665"/>
            <a:chExt cx="1267" cy="479"/>
          </a:xfrm>
        </p:grpSpPr>
        <p:grpSp>
          <p:nvGrpSpPr>
            <p:cNvPr id="10" name="Group 65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723010" name="Rectangle 66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3011" name="Line 67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3012" name="Line 68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23013" name="Text Box 69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IP src: 111.111.111.111</a:t>
              </a:r>
            </a:p>
            <a:p>
              <a:r>
                <a:rPr lang="en-US" sz="1200" i="0">
                  <a:latin typeface="Arial" charset="0"/>
                </a:rPr>
                <a:t>   IP dest: 222.222.222.222</a:t>
              </a:r>
            </a:p>
          </p:txBody>
        </p:sp>
      </p:grpSp>
      <p:grpSp>
        <p:nvGrpSpPr>
          <p:cNvPr id="11" name="Group 70"/>
          <p:cNvGrpSpPr>
            <a:grpSpLocks/>
          </p:cNvGrpSpPr>
          <p:nvPr/>
        </p:nvGrpSpPr>
        <p:grpSpPr bwMode="auto">
          <a:xfrm>
            <a:off x="6350000" y="2705100"/>
            <a:ext cx="146050" cy="385763"/>
            <a:chOff x="1272" y="1762"/>
            <a:chExt cx="92" cy="243"/>
          </a:xfrm>
        </p:grpSpPr>
        <p:sp>
          <p:nvSpPr>
            <p:cNvPr id="723015" name="Line 71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016" name="Line 72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73"/>
          <p:cNvGrpSpPr>
            <a:grpSpLocks/>
          </p:cNvGrpSpPr>
          <p:nvPr/>
        </p:nvGrpSpPr>
        <p:grpSpPr bwMode="auto">
          <a:xfrm>
            <a:off x="5800725" y="2046288"/>
            <a:ext cx="2398713" cy="1519237"/>
            <a:chOff x="931" y="1414"/>
            <a:chExt cx="1511" cy="957"/>
          </a:xfrm>
        </p:grpSpPr>
        <p:sp>
          <p:nvSpPr>
            <p:cNvPr id="723018" name="Text Box 74"/>
            <p:cNvSpPr txBox="1">
              <a:spLocks noChangeArrowheads="1"/>
            </p:cNvSpPr>
            <p:nvPr/>
          </p:nvSpPr>
          <p:spPr bwMode="auto">
            <a:xfrm>
              <a:off x="931" y="1414"/>
              <a:ext cx="1511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MAC src: </a:t>
              </a:r>
              <a:r>
                <a:rPr lang="en-US" sz="1200" i="0">
                  <a:solidFill>
                    <a:srgbClr val="FF0000"/>
                  </a:solidFill>
                  <a:latin typeface="Arial" charset="0"/>
                </a:rPr>
                <a:t>1A-23-F9-CD-06-9B</a:t>
              </a:r>
            </a:p>
            <a:p>
              <a:r>
                <a:rPr lang="en-US" sz="1200" i="0">
                  <a:latin typeface="Arial" charset="0"/>
                </a:rPr>
                <a:t>  MAC dest: </a:t>
              </a:r>
              <a:r>
                <a:rPr lang="en-US" sz="1200" i="0">
                  <a:solidFill>
                    <a:srgbClr val="FF0000"/>
                  </a:solidFill>
                  <a:latin typeface="Arial" charset="0"/>
                </a:rPr>
                <a:t>49-BD-D2-C7-56-2A</a:t>
              </a:r>
            </a:p>
            <a:p>
              <a:endParaRPr lang="en-US" sz="1200" i="0">
                <a:solidFill>
                  <a:srgbClr val="FF0000"/>
                </a:solidFill>
                <a:latin typeface="Arial" charset="0"/>
              </a:endParaRPr>
            </a:p>
          </p:txBody>
        </p:sp>
        <p:grpSp>
          <p:nvGrpSpPr>
            <p:cNvPr id="13" name="Group 75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723020" name="Rectangle 76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3021" name="Rectangle 77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3022" name="Line 78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3023" name="Line 79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3024" name="Line 80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3025" name="Line 81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23026" name="Line 82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027" name="Line 83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028" name="Line 84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029" name="Line 85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" name="Group 92"/>
          <p:cNvGrpSpPr>
            <a:grpSpLocks/>
          </p:cNvGrpSpPr>
          <p:nvPr/>
        </p:nvGrpSpPr>
        <p:grpSpPr bwMode="auto">
          <a:xfrm>
            <a:off x="8061325" y="2478088"/>
            <a:ext cx="928688" cy="1954212"/>
            <a:chOff x="250" y="1380"/>
            <a:chExt cx="585" cy="1231"/>
          </a:xfrm>
        </p:grpSpPr>
        <p:sp>
          <p:nvSpPr>
            <p:cNvPr id="723037" name="Freeform 93"/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/>
              <a:ahLst/>
              <a:cxnLst>
                <a:cxn ang="0">
                  <a:pos x="582" y="781"/>
                </a:cxn>
                <a:cxn ang="0">
                  <a:pos x="0" y="1197"/>
                </a:cxn>
                <a:cxn ang="0">
                  <a:pos x="83" y="0"/>
                </a:cxn>
                <a:cxn ang="0">
                  <a:pos x="582" y="781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038" name="Rectangle 94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039" name="Text Box 95"/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r>
                <a:rPr lang="en-US" sz="1600" i="0">
                  <a:latin typeface="Arial" charset="0"/>
                </a:rPr>
                <a:t>IP</a:t>
              </a:r>
            </a:p>
            <a:p>
              <a:pPr algn="ctr"/>
              <a:r>
                <a:rPr lang="en-US" sz="1600" i="0">
                  <a:latin typeface="Arial" charset="0"/>
                </a:rPr>
                <a:t>Eth</a:t>
              </a:r>
            </a:p>
            <a:p>
              <a:pPr algn="ctr"/>
              <a:r>
                <a:rPr lang="en-US" sz="1600" i="0">
                  <a:latin typeface="Arial" charset="0"/>
                </a:rPr>
                <a:t>Phy</a:t>
              </a:r>
            </a:p>
          </p:txBody>
        </p:sp>
        <p:sp>
          <p:nvSpPr>
            <p:cNvPr id="723040" name="Line 96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041" name="Line 97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042" name="Line 98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3043" name="Line 99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7230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00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72EF52DB-64D9-45A2-98D1-43FCFC264A9E}" type="slidenum">
              <a:rPr lang="en-US"/>
              <a:pPr/>
              <a:t>2</a:t>
            </a:fld>
            <a:endParaRPr lang="en-US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47063" cy="46482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dirty="0" smtClean="0"/>
              <a:t>In LAN, when  a frame, at link layer,  has to be sent from a source node to a destination node, frame must have source MAC (physical) address and destination MAC (physical) address. 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But how to know the MAC address of the destination. </a:t>
            </a:r>
          </a:p>
          <a:p>
            <a:pPr algn="just">
              <a:buNone/>
            </a:pPr>
            <a:r>
              <a:rPr lang="en-US" dirty="0" smtClean="0"/>
              <a:t>Solution is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ddress </a:t>
            </a:r>
            <a:r>
              <a:rPr lang="en-US" b="1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esolution </a:t>
            </a:r>
            <a:r>
              <a:rPr lang="en-US" b="1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rotocol </a:t>
            </a:r>
            <a:r>
              <a:rPr lang="en-US" b="1" dirty="0" smtClean="0">
                <a:solidFill>
                  <a:srgbClr val="FF0000"/>
                </a:solidFill>
              </a:rPr>
              <a:t>(ARP) 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C3561038-8450-484F-8DBB-B5080DBA8D51}" type="slidenum">
              <a:rPr lang="en-US"/>
              <a:pPr/>
              <a:t>3</a:t>
            </a:fld>
            <a:endParaRPr lang="en-US"/>
          </a:p>
        </p:txBody>
      </p:sp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 Addresses and ARP</a:t>
            </a:r>
          </a:p>
        </p:txBody>
      </p:sp>
      <p:sp>
        <p:nvSpPr>
          <p:cNvPr id="526340" name="Text Box 4"/>
          <p:cNvSpPr txBox="1">
            <a:spLocks noChangeArrowheads="1"/>
          </p:cNvSpPr>
          <p:nvPr/>
        </p:nvSpPr>
        <p:spPr bwMode="auto">
          <a:xfrm>
            <a:off x="766763" y="1314450"/>
            <a:ext cx="56118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0">
                <a:solidFill>
                  <a:srgbClr val="FF0000"/>
                </a:solidFill>
              </a:rPr>
              <a:t>Each adapter on LAN has unique LAN address</a:t>
            </a:r>
          </a:p>
        </p:txBody>
      </p:sp>
      <p:sp>
        <p:nvSpPr>
          <p:cNvPr id="526341" name="Text Box 5"/>
          <p:cNvSpPr txBox="1">
            <a:spLocks noChangeArrowheads="1"/>
          </p:cNvSpPr>
          <p:nvPr/>
        </p:nvSpPr>
        <p:spPr bwMode="auto">
          <a:xfrm>
            <a:off x="6230938" y="2490788"/>
            <a:ext cx="236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Broadcast address =</a:t>
            </a:r>
          </a:p>
          <a:p>
            <a:r>
              <a:rPr lang="en-US" i="0">
                <a:solidFill>
                  <a:srgbClr val="FF0000"/>
                </a:solidFill>
              </a:rPr>
              <a:t>FF-FF-FF-FF-FF-FF</a:t>
            </a:r>
          </a:p>
        </p:txBody>
      </p:sp>
      <p:sp>
        <p:nvSpPr>
          <p:cNvPr id="526353" name="Rectangle 17"/>
          <p:cNvSpPr>
            <a:spLocks noChangeArrowheads="1"/>
          </p:cNvSpPr>
          <p:nvPr/>
        </p:nvSpPr>
        <p:spPr bwMode="auto">
          <a:xfrm>
            <a:off x="6642100" y="3989388"/>
            <a:ext cx="269875" cy="2047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6354" name="Text Box 18"/>
          <p:cNvSpPr txBox="1">
            <a:spLocks noChangeArrowheads="1"/>
          </p:cNvSpPr>
          <p:nvPr/>
        </p:nvSpPr>
        <p:spPr bwMode="auto">
          <a:xfrm>
            <a:off x="6862763" y="3895725"/>
            <a:ext cx="1203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= adapter</a:t>
            </a:r>
          </a:p>
        </p:txBody>
      </p:sp>
      <p:graphicFrame>
        <p:nvGraphicFramePr>
          <p:cNvPr id="526343" name="Object 7"/>
          <p:cNvGraphicFramePr>
            <a:graphicFrameLocks noChangeAspect="1"/>
          </p:cNvGraphicFramePr>
          <p:nvPr/>
        </p:nvGraphicFramePr>
        <p:xfrm>
          <a:off x="2967038" y="2052638"/>
          <a:ext cx="611187" cy="520700"/>
        </p:xfrm>
        <a:graphic>
          <a:graphicData uri="http://schemas.openxmlformats.org/presentationml/2006/ole">
            <p:oleObj spid="_x0000_s1026" name="Clip" r:id="rId4" imgW="1305000" imgH="1085760" progId="">
              <p:embed/>
            </p:oleObj>
          </a:graphicData>
        </a:graphic>
      </p:graphicFrame>
      <p:sp>
        <p:nvSpPr>
          <p:cNvPr id="526344" name="Freeform 8"/>
          <p:cNvSpPr>
            <a:spLocks/>
          </p:cNvSpPr>
          <p:nvPr/>
        </p:nvSpPr>
        <p:spPr bwMode="auto">
          <a:xfrm>
            <a:off x="2152650" y="3262313"/>
            <a:ext cx="2046288" cy="2049462"/>
          </a:xfrm>
          <a:custGeom>
            <a:avLst/>
            <a:gdLst/>
            <a:ahLst/>
            <a:cxnLst>
              <a:cxn ang="0">
                <a:pos x="239" y="7"/>
              </a:cxn>
              <a:cxn ang="0">
                <a:pos x="35" y="157"/>
              </a:cxn>
              <a:cxn ang="0">
                <a:pos x="29" y="523"/>
              </a:cxn>
              <a:cxn ang="0">
                <a:pos x="53" y="829"/>
              </a:cxn>
              <a:cxn ang="0">
                <a:pos x="245" y="871"/>
              </a:cxn>
              <a:cxn ang="0">
                <a:pos x="647" y="1129"/>
              </a:cxn>
              <a:cxn ang="0">
                <a:pos x="995" y="1237"/>
              </a:cxn>
              <a:cxn ang="0">
                <a:pos x="1199" y="1021"/>
              </a:cxn>
              <a:cxn ang="0">
                <a:pos x="1271" y="445"/>
              </a:cxn>
              <a:cxn ang="0">
                <a:pos x="1205" y="211"/>
              </a:cxn>
              <a:cxn ang="0">
                <a:pos x="749" y="115"/>
              </a:cxn>
              <a:cxn ang="0">
                <a:pos x="239" y="7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26345" name="Object 9"/>
          <p:cNvGraphicFramePr>
            <a:graphicFrameLocks noChangeAspect="1"/>
          </p:cNvGraphicFramePr>
          <p:nvPr/>
        </p:nvGraphicFramePr>
        <p:xfrm>
          <a:off x="5167313" y="3868738"/>
          <a:ext cx="611187" cy="520700"/>
        </p:xfrm>
        <a:graphic>
          <a:graphicData uri="http://schemas.openxmlformats.org/presentationml/2006/ole">
            <p:oleObj spid="_x0000_s1027" name="Clip" r:id="rId5" imgW="1305000" imgH="1085760" progId="">
              <p:embed/>
            </p:oleObj>
          </a:graphicData>
        </a:graphic>
      </p:graphicFrame>
      <p:graphicFrame>
        <p:nvGraphicFramePr>
          <p:cNvPr id="526346" name="Object 10"/>
          <p:cNvGraphicFramePr>
            <a:graphicFrameLocks noChangeAspect="1"/>
          </p:cNvGraphicFramePr>
          <p:nvPr/>
        </p:nvGraphicFramePr>
        <p:xfrm>
          <a:off x="2952750" y="5811838"/>
          <a:ext cx="611188" cy="520700"/>
        </p:xfrm>
        <a:graphic>
          <a:graphicData uri="http://schemas.openxmlformats.org/presentationml/2006/ole">
            <p:oleObj spid="_x0000_s1028" name="Clip" r:id="rId6" imgW="1305000" imgH="1085760" progId="">
              <p:embed/>
            </p:oleObj>
          </a:graphicData>
        </a:graphic>
      </p:graphicFrame>
      <p:graphicFrame>
        <p:nvGraphicFramePr>
          <p:cNvPr id="526347" name="Object 11"/>
          <p:cNvGraphicFramePr>
            <a:graphicFrameLocks noChangeAspect="1"/>
          </p:cNvGraphicFramePr>
          <p:nvPr/>
        </p:nvGraphicFramePr>
        <p:xfrm>
          <a:off x="492125" y="3711575"/>
          <a:ext cx="611188" cy="520700"/>
        </p:xfrm>
        <a:graphic>
          <a:graphicData uri="http://schemas.openxmlformats.org/presentationml/2006/ole">
            <p:oleObj spid="_x0000_s1029" name="Clip" r:id="rId7" imgW="1305000" imgH="1085760" progId="">
              <p:embed/>
            </p:oleObj>
          </a:graphicData>
        </a:graphic>
      </p:graphicFrame>
      <p:sp>
        <p:nvSpPr>
          <p:cNvPr id="526348" name="Rectangle 12"/>
          <p:cNvSpPr>
            <a:spLocks noChangeArrowheads="1"/>
          </p:cNvSpPr>
          <p:nvPr/>
        </p:nvSpPr>
        <p:spPr bwMode="auto">
          <a:xfrm>
            <a:off x="4968875" y="4017963"/>
            <a:ext cx="269875" cy="2047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6349" name="Rectangle 13"/>
          <p:cNvSpPr>
            <a:spLocks noChangeArrowheads="1"/>
          </p:cNvSpPr>
          <p:nvPr/>
        </p:nvSpPr>
        <p:spPr bwMode="auto">
          <a:xfrm>
            <a:off x="1038225" y="3835400"/>
            <a:ext cx="269875" cy="2047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6350" name="Rectangle 14"/>
          <p:cNvSpPr>
            <a:spLocks noChangeArrowheads="1"/>
          </p:cNvSpPr>
          <p:nvPr/>
        </p:nvSpPr>
        <p:spPr bwMode="auto">
          <a:xfrm>
            <a:off x="3238500" y="2546350"/>
            <a:ext cx="192088" cy="2555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6352" name="Rectangle 16"/>
          <p:cNvSpPr>
            <a:spLocks noChangeArrowheads="1"/>
          </p:cNvSpPr>
          <p:nvPr/>
        </p:nvSpPr>
        <p:spPr bwMode="auto">
          <a:xfrm>
            <a:off x="3171825" y="5557838"/>
            <a:ext cx="192088" cy="2555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6355" name="Line 19"/>
          <p:cNvSpPr>
            <a:spLocks noChangeShapeType="1"/>
          </p:cNvSpPr>
          <p:nvPr/>
        </p:nvSpPr>
        <p:spPr bwMode="auto">
          <a:xfrm>
            <a:off x="1300163" y="3940175"/>
            <a:ext cx="901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26356" name="Line 20"/>
          <p:cNvSpPr>
            <a:spLocks noChangeShapeType="1"/>
          </p:cNvSpPr>
          <p:nvPr/>
        </p:nvSpPr>
        <p:spPr bwMode="auto">
          <a:xfrm>
            <a:off x="3309938" y="2808288"/>
            <a:ext cx="0" cy="655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26357" name="Line 21"/>
          <p:cNvSpPr>
            <a:spLocks noChangeShapeType="1"/>
          </p:cNvSpPr>
          <p:nvPr/>
        </p:nvSpPr>
        <p:spPr bwMode="auto">
          <a:xfrm flipH="1">
            <a:off x="4173538" y="4108450"/>
            <a:ext cx="796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26358" name="Line 22"/>
          <p:cNvSpPr>
            <a:spLocks noChangeShapeType="1"/>
          </p:cNvSpPr>
          <p:nvPr/>
        </p:nvSpPr>
        <p:spPr bwMode="auto">
          <a:xfrm flipV="1">
            <a:off x="3271838" y="5113338"/>
            <a:ext cx="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26360" name="Text Box 24"/>
          <p:cNvSpPr txBox="1">
            <a:spLocks noChangeArrowheads="1"/>
          </p:cNvSpPr>
          <p:nvPr/>
        </p:nvSpPr>
        <p:spPr bwMode="auto">
          <a:xfrm>
            <a:off x="3630613" y="2516188"/>
            <a:ext cx="1898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0"/>
              <a:t>1A-2F-BB-76-09-AD</a:t>
            </a:r>
          </a:p>
        </p:txBody>
      </p:sp>
      <p:sp>
        <p:nvSpPr>
          <p:cNvPr id="526361" name="Line 25"/>
          <p:cNvSpPr>
            <a:spLocks noChangeShapeType="1"/>
          </p:cNvSpPr>
          <p:nvPr/>
        </p:nvSpPr>
        <p:spPr bwMode="auto">
          <a:xfrm flipH="1" flipV="1">
            <a:off x="3438525" y="2652713"/>
            <a:ext cx="257175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26362" name="Line 26"/>
          <p:cNvSpPr>
            <a:spLocks noChangeShapeType="1"/>
          </p:cNvSpPr>
          <p:nvPr/>
        </p:nvSpPr>
        <p:spPr bwMode="auto">
          <a:xfrm flipV="1">
            <a:off x="5087938" y="4211638"/>
            <a:ext cx="0" cy="373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26363" name="Text Box 27"/>
          <p:cNvSpPr txBox="1">
            <a:spLocks noChangeArrowheads="1"/>
          </p:cNvSpPr>
          <p:nvPr/>
        </p:nvSpPr>
        <p:spPr bwMode="auto">
          <a:xfrm>
            <a:off x="4479925" y="4602163"/>
            <a:ext cx="19002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0"/>
              <a:t>58-23-D7-FA-20-B0</a:t>
            </a:r>
          </a:p>
        </p:txBody>
      </p:sp>
      <p:sp>
        <p:nvSpPr>
          <p:cNvPr id="526364" name="Line 28"/>
          <p:cNvSpPr>
            <a:spLocks noChangeShapeType="1"/>
          </p:cNvSpPr>
          <p:nvPr/>
        </p:nvSpPr>
        <p:spPr bwMode="auto">
          <a:xfrm flipH="1">
            <a:off x="3375025" y="566737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26365" name="Text Box 29"/>
          <p:cNvSpPr txBox="1">
            <a:spLocks noChangeArrowheads="1"/>
          </p:cNvSpPr>
          <p:nvPr/>
        </p:nvSpPr>
        <p:spPr bwMode="auto">
          <a:xfrm>
            <a:off x="3797300" y="5554663"/>
            <a:ext cx="17954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0"/>
              <a:t>0C-C4-11-6F-E3-98</a:t>
            </a:r>
          </a:p>
        </p:txBody>
      </p:sp>
      <p:sp>
        <p:nvSpPr>
          <p:cNvPr id="526366" name="Line 30"/>
          <p:cNvSpPr>
            <a:spLocks noChangeShapeType="1"/>
          </p:cNvSpPr>
          <p:nvPr/>
        </p:nvSpPr>
        <p:spPr bwMode="auto">
          <a:xfrm flipV="1">
            <a:off x="1169988" y="4040188"/>
            <a:ext cx="0" cy="373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26367" name="Text Box 31"/>
          <p:cNvSpPr txBox="1">
            <a:spLocks noChangeArrowheads="1"/>
          </p:cNvSpPr>
          <p:nvPr/>
        </p:nvSpPr>
        <p:spPr bwMode="auto">
          <a:xfrm>
            <a:off x="319088" y="4473575"/>
            <a:ext cx="182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0"/>
              <a:t>71-65-F7-2B-08-53</a:t>
            </a:r>
          </a:p>
        </p:txBody>
      </p:sp>
      <p:sp>
        <p:nvSpPr>
          <p:cNvPr id="526368" name="Text Box 32"/>
          <p:cNvSpPr txBox="1">
            <a:spLocks noChangeArrowheads="1"/>
          </p:cNvSpPr>
          <p:nvPr/>
        </p:nvSpPr>
        <p:spPr bwMode="auto">
          <a:xfrm>
            <a:off x="2636838" y="3625850"/>
            <a:ext cx="115728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/>
              <a:t>   LAN</a:t>
            </a:r>
          </a:p>
          <a:p>
            <a:r>
              <a:rPr lang="en-US" i="0"/>
              <a:t>(wired or</a:t>
            </a:r>
          </a:p>
          <a:p>
            <a:r>
              <a:rPr lang="en-US" i="0"/>
              <a:t>wireless)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32D38A08-602E-44B1-ADB6-E5D39C309F05}" type="slidenum">
              <a:rPr lang="en-US"/>
              <a:pPr/>
              <a:t>4</a:t>
            </a:fld>
            <a:endParaRPr lang="en-US"/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 Address (more)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MAC address allocation administered by IEEE</a:t>
            </a:r>
          </a:p>
          <a:p>
            <a:r>
              <a:rPr lang="en-US" sz="2400"/>
              <a:t>manufacturer buys portion of MAC address space (to assure uniqueness)</a:t>
            </a:r>
          </a:p>
          <a:p>
            <a:r>
              <a:rPr lang="en-US" sz="2400"/>
              <a:t>analogy: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         (a) MAC address: like Social Security Number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         (b) IP address: like postal address</a:t>
            </a:r>
          </a:p>
          <a:p>
            <a:r>
              <a:rPr lang="en-US" sz="2400"/>
              <a:t> MAC flat address  </a:t>
            </a:r>
            <a:r>
              <a:rPr lang="en-US" sz="2400">
                <a:latin typeface="MS Mincho" pitchFamily="49" charset="-128"/>
                <a:ea typeface="MS Mincho" pitchFamily="49" charset="-128"/>
              </a:rPr>
              <a:t>➜</a:t>
            </a:r>
            <a:r>
              <a:rPr lang="en-US" sz="2400"/>
              <a:t> portability </a:t>
            </a:r>
          </a:p>
          <a:p>
            <a:pPr lvl="1"/>
            <a:r>
              <a:rPr lang="en-US" sz="2000"/>
              <a:t>can move LAN card from one LAN to another</a:t>
            </a:r>
          </a:p>
          <a:p>
            <a:r>
              <a:rPr lang="en-US" sz="2400"/>
              <a:t>IP hierarchical address NOT portable</a:t>
            </a:r>
          </a:p>
          <a:p>
            <a:pPr lvl="1"/>
            <a:r>
              <a:rPr lang="en-US" sz="2000"/>
              <a:t> address depends on IP subnet to which node is attached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AFDE2CB0-778D-406A-962A-ECBEA7F8341F}" type="slidenum">
              <a:rPr lang="en-US"/>
              <a:pPr/>
              <a:t>5</a:t>
            </a:fld>
            <a:endParaRPr lang="en-US"/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title"/>
          </p:nvPr>
        </p:nvSpPr>
        <p:spPr>
          <a:xfrm>
            <a:off x="501650" y="241300"/>
            <a:ext cx="8191500" cy="901700"/>
          </a:xfrm>
        </p:spPr>
        <p:txBody>
          <a:bodyPr/>
          <a:lstStyle/>
          <a:p>
            <a:r>
              <a:rPr lang="en-US" sz="3600"/>
              <a:t>ARP: Address Resolution Protocol</a:t>
            </a:r>
            <a:endParaRPr lang="en-US"/>
          </a:p>
        </p:txBody>
      </p:sp>
      <p:sp>
        <p:nvSpPr>
          <p:cNvPr id="3993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908550" y="1474788"/>
            <a:ext cx="3990975" cy="4648200"/>
          </a:xfrm>
        </p:spPr>
        <p:txBody>
          <a:bodyPr/>
          <a:lstStyle/>
          <a:p>
            <a:r>
              <a:rPr lang="en-US" sz="2400"/>
              <a:t>Each IP node (host, router) on LAN has  </a:t>
            </a:r>
            <a:r>
              <a:rPr lang="en-US" sz="2400">
                <a:solidFill>
                  <a:srgbClr val="FF0000"/>
                </a:solidFill>
              </a:rPr>
              <a:t>ARP </a:t>
            </a:r>
            <a:r>
              <a:rPr lang="en-US" sz="2400"/>
              <a:t>table</a:t>
            </a:r>
          </a:p>
          <a:p>
            <a:r>
              <a:rPr lang="en-US" sz="2400"/>
              <a:t>ARP table: IP/MAC address mappings for some LAN nodes</a:t>
            </a:r>
          </a:p>
          <a:p>
            <a:pPr>
              <a:buFont typeface="Wingdings" pitchFamily="2" charset="2"/>
              <a:buNone/>
            </a:pPr>
            <a:r>
              <a:rPr lang="en-US" sz="1800"/>
              <a:t>    </a:t>
            </a:r>
            <a:r>
              <a:rPr lang="en-US" sz="1800">
                <a:solidFill>
                  <a:srgbClr val="FF0000"/>
                </a:solidFill>
              </a:rPr>
              <a:t>&lt; IP address; MAC address; TTL&gt;</a:t>
            </a:r>
          </a:p>
          <a:p>
            <a:pPr lvl="1"/>
            <a:r>
              <a:rPr lang="en-US" sz="1600"/>
              <a:t> </a:t>
            </a:r>
            <a:r>
              <a:rPr lang="en-US" sz="2000"/>
              <a:t>TTL (Time To Live): time after which address mapping will be forgotten (typically 20 min)</a:t>
            </a:r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30188" y="1487488"/>
            <a:ext cx="4343400" cy="1277937"/>
            <a:chOff x="297" y="3336"/>
            <a:chExt cx="2788" cy="805"/>
          </a:xfrm>
        </p:grpSpPr>
        <p:sp>
          <p:nvSpPr>
            <p:cNvPr id="399366" name="Text Box 6"/>
            <p:cNvSpPr txBox="1">
              <a:spLocks noChangeArrowheads="1"/>
            </p:cNvSpPr>
            <p:nvPr/>
          </p:nvSpPr>
          <p:spPr bwMode="auto">
            <a:xfrm>
              <a:off x="390" y="3350"/>
              <a:ext cx="2653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u="sng"/>
                <a:t>Question:</a:t>
              </a:r>
              <a:r>
                <a:rPr lang="en-US" sz="2400" i="0"/>
                <a:t> how to determine</a:t>
              </a:r>
            </a:p>
            <a:p>
              <a:r>
                <a:rPr lang="en-US" sz="2400" i="0"/>
                <a:t>MAC address of B</a:t>
              </a:r>
            </a:p>
            <a:p>
              <a:r>
                <a:rPr lang="en-US" sz="2400" i="0"/>
                <a:t>knowing B’s IP address?</a:t>
              </a:r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399367" name="Rectangle 7"/>
            <p:cNvSpPr>
              <a:spLocks noChangeArrowheads="1"/>
            </p:cNvSpPr>
            <p:nvPr/>
          </p:nvSpPr>
          <p:spPr bwMode="auto">
            <a:xfrm>
              <a:off x="297" y="3336"/>
              <a:ext cx="2788" cy="8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399369" name="Object 9"/>
          <p:cNvGraphicFramePr>
            <a:graphicFrameLocks noChangeAspect="1"/>
          </p:cNvGraphicFramePr>
          <p:nvPr/>
        </p:nvGraphicFramePr>
        <p:xfrm>
          <a:off x="2354263" y="3044825"/>
          <a:ext cx="415925" cy="387350"/>
        </p:xfrm>
        <a:graphic>
          <a:graphicData uri="http://schemas.openxmlformats.org/presentationml/2006/ole">
            <p:oleObj spid="_x0000_s2050" name="Clip" r:id="rId4" imgW="1305000" imgH="1085760" progId="">
              <p:embed/>
            </p:oleObj>
          </a:graphicData>
        </a:graphic>
      </p:graphicFrame>
      <p:sp>
        <p:nvSpPr>
          <p:cNvPr id="399370" name="Freeform 10"/>
          <p:cNvSpPr>
            <a:spLocks/>
          </p:cNvSpPr>
          <p:nvPr/>
        </p:nvSpPr>
        <p:spPr bwMode="auto">
          <a:xfrm>
            <a:off x="1800225" y="3944938"/>
            <a:ext cx="1393825" cy="1525587"/>
          </a:xfrm>
          <a:custGeom>
            <a:avLst/>
            <a:gdLst/>
            <a:ahLst/>
            <a:cxnLst>
              <a:cxn ang="0">
                <a:pos x="239" y="7"/>
              </a:cxn>
              <a:cxn ang="0">
                <a:pos x="35" y="157"/>
              </a:cxn>
              <a:cxn ang="0">
                <a:pos x="29" y="523"/>
              </a:cxn>
              <a:cxn ang="0">
                <a:pos x="53" y="829"/>
              </a:cxn>
              <a:cxn ang="0">
                <a:pos x="245" y="871"/>
              </a:cxn>
              <a:cxn ang="0">
                <a:pos x="647" y="1129"/>
              </a:cxn>
              <a:cxn ang="0">
                <a:pos x="995" y="1237"/>
              </a:cxn>
              <a:cxn ang="0">
                <a:pos x="1199" y="1021"/>
              </a:cxn>
              <a:cxn ang="0">
                <a:pos x="1271" y="445"/>
              </a:cxn>
              <a:cxn ang="0">
                <a:pos x="1205" y="211"/>
              </a:cxn>
              <a:cxn ang="0">
                <a:pos x="749" y="115"/>
              </a:cxn>
              <a:cxn ang="0">
                <a:pos x="239" y="7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99371" name="Object 11"/>
          <p:cNvGraphicFramePr>
            <a:graphicFrameLocks noChangeAspect="1"/>
          </p:cNvGraphicFramePr>
          <p:nvPr/>
        </p:nvGraphicFramePr>
        <p:xfrm>
          <a:off x="3852863" y="4397375"/>
          <a:ext cx="415925" cy="387350"/>
        </p:xfrm>
        <a:graphic>
          <a:graphicData uri="http://schemas.openxmlformats.org/presentationml/2006/ole">
            <p:oleObj spid="_x0000_s2051" name="Clip" r:id="rId5" imgW="1305000" imgH="1085760" progId="">
              <p:embed/>
            </p:oleObj>
          </a:graphicData>
        </a:graphic>
      </p:graphicFrame>
      <p:graphicFrame>
        <p:nvGraphicFramePr>
          <p:cNvPr id="399372" name="Object 12"/>
          <p:cNvGraphicFramePr>
            <a:graphicFrameLocks noChangeAspect="1"/>
          </p:cNvGraphicFramePr>
          <p:nvPr/>
        </p:nvGraphicFramePr>
        <p:xfrm>
          <a:off x="2344738" y="5843588"/>
          <a:ext cx="415925" cy="387350"/>
        </p:xfrm>
        <a:graphic>
          <a:graphicData uri="http://schemas.openxmlformats.org/presentationml/2006/ole">
            <p:oleObj spid="_x0000_s2052" name="Clip" r:id="rId6" imgW="1305000" imgH="1085760" progId="">
              <p:embed/>
            </p:oleObj>
          </a:graphicData>
        </a:graphic>
      </p:graphicFrame>
      <p:graphicFrame>
        <p:nvGraphicFramePr>
          <p:cNvPr id="399373" name="Object 13"/>
          <p:cNvGraphicFramePr>
            <a:graphicFrameLocks noChangeAspect="1"/>
          </p:cNvGraphicFramePr>
          <p:nvPr/>
        </p:nvGraphicFramePr>
        <p:xfrm>
          <a:off x="668338" y="4279900"/>
          <a:ext cx="415925" cy="387350"/>
        </p:xfrm>
        <a:graphic>
          <a:graphicData uri="http://schemas.openxmlformats.org/presentationml/2006/ole">
            <p:oleObj spid="_x0000_s2053" name="Clip" r:id="rId7" imgW="1305000" imgH="1085760" progId="">
              <p:embed/>
            </p:oleObj>
          </a:graphicData>
        </a:graphic>
      </p:graphicFrame>
      <p:sp>
        <p:nvSpPr>
          <p:cNvPr id="399374" name="Rectangle 14"/>
          <p:cNvSpPr>
            <a:spLocks noChangeArrowheads="1"/>
          </p:cNvSpPr>
          <p:nvPr/>
        </p:nvSpPr>
        <p:spPr bwMode="auto">
          <a:xfrm>
            <a:off x="3717925" y="4508500"/>
            <a:ext cx="18415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375" name="Rectangle 15"/>
          <p:cNvSpPr>
            <a:spLocks noChangeArrowheads="1"/>
          </p:cNvSpPr>
          <p:nvPr/>
        </p:nvSpPr>
        <p:spPr bwMode="auto">
          <a:xfrm>
            <a:off x="1041400" y="4371975"/>
            <a:ext cx="182563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376" name="Rectangle 16"/>
          <p:cNvSpPr>
            <a:spLocks noChangeArrowheads="1"/>
          </p:cNvSpPr>
          <p:nvPr/>
        </p:nvSpPr>
        <p:spPr bwMode="auto">
          <a:xfrm>
            <a:off x="2540000" y="3413125"/>
            <a:ext cx="130175" cy="1889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377" name="Rectangle 17"/>
          <p:cNvSpPr>
            <a:spLocks noChangeArrowheads="1"/>
          </p:cNvSpPr>
          <p:nvPr/>
        </p:nvSpPr>
        <p:spPr bwMode="auto">
          <a:xfrm>
            <a:off x="2493963" y="5654675"/>
            <a:ext cx="130175" cy="190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378" name="Line 18"/>
          <p:cNvSpPr>
            <a:spLocks noChangeShapeType="1"/>
          </p:cNvSpPr>
          <p:nvPr/>
        </p:nvSpPr>
        <p:spPr bwMode="auto">
          <a:xfrm>
            <a:off x="1219200" y="4449763"/>
            <a:ext cx="614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9379" name="Line 19"/>
          <p:cNvSpPr>
            <a:spLocks noChangeShapeType="1"/>
          </p:cNvSpPr>
          <p:nvPr/>
        </p:nvSpPr>
        <p:spPr bwMode="auto">
          <a:xfrm>
            <a:off x="2587625" y="3606800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9380" name="Line 20"/>
          <p:cNvSpPr>
            <a:spLocks noChangeShapeType="1"/>
          </p:cNvSpPr>
          <p:nvPr/>
        </p:nvSpPr>
        <p:spPr bwMode="auto">
          <a:xfrm flipH="1">
            <a:off x="3176588" y="4575175"/>
            <a:ext cx="542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9381" name="Line 21"/>
          <p:cNvSpPr>
            <a:spLocks noChangeShapeType="1"/>
          </p:cNvSpPr>
          <p:nvPr/>
        </p:nvSpPr>
        <p:spPr bwMode="auto">
          <a:xfrm flipV="1">
            <a:off x="2562225" y="5322888"/>
            <a:ext cx="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9382" name="Text Box 22"/>
          <p:cNvSpPr txBox="1">
            <a:spLocks noChangeArrowheads="1"/>
          </p:cNvSpPr>
          <p:nvPr/>
        </p:nvSpPr>
        <p:spPr bwMode="auto">
          <a:xfrm>
            <a:off x="2806700" y="3389313"/>
            <a:ext cx="1898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0"/>
              <a:t>1A-2F-BB-76-09-AD</a:t>
            </a:r>
          </a:p>
        </p:txBody>
      </p:sp>
      <p:sp>
        <p:nvSpPr>
          <p:cNvPr id="399383" name="Line 23"/>
          <p:cNvSpPr>
            <a:spLocks noChangeShapeType="1"/>
          </p:cNvSpPr>
          <p:nvPr/>
        </p:nvSpPr>
        <p:spPr bwMode="auto">
          <a:xfrm flipH="1" flipV="1">
            <a:off x="2674938" y="3490913"/>
            <a:ext cx="176212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9384" name="Line 24"/>
          <p:cNvSpPr>
            <a:spLocks noChangeShapeType="1"/>
          </p:cNvSpPr>
          <p:nvPr/>
        </p:nvSpPr>
        <p:spPr bwMode="auto">
          <a:xfrm flipV="1">
            <a:off x="3798888" y="4651375"/>
            <a:ext cx="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9385" name="Text Box 25"/>
          <p:cNvSpPr txBox="1">
            <a:spLocks noChangeArrowheads="1"/>
          </p:cNvSpPr>
          <p:nvPr/>
        </p:nvSpPr>
        <p:spPr bwMode="auto">
          <a:xfrm>
            <a:off x="3384550" y="4943475"/>
            <a:ext cx="19002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0"/>
              <a:t>58-23-D7-FA-20-B0</a:t>
            </a:r>
          </a:p>
        </p:txBody>
      </p:sp>
      <p:sp>
        <p:nvSpPr>
          <p:cNvPr id="399386" name="Line 26"/>
          <p:cNvSpPr>
            <a:spLocks noChangeShapeType="1"/>
          </p:cNvSpPr>
          <p:nvPr/>
        </p:nvSpPr>
        <p:spPr bwMode="auto">
          <a:xfrm flipH="1">
            <a:off x="2632075" y="5735638"/>
            <a:ext cx="246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9387" name="Text Box 27"/>
          <p:cNvSpPr txBox="1">
            <a:spLocks noChangeArrowheads="1"/>
          </p:cNvSpPr>
          <p:nvPr/>
        </p:nvSpPr>
        <p:spPr bwMode="auto">
          <a:xfrm>
            <a:off x="2921000" y="5651500"/>
            <a:ext cx="17954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0"/>
              <a:t>0C-C4-11-6F-E3-98</a:t>
            </a:r>
          </a:p>
        </p:txBody>
      </p:sp>
      <p:sp>
        <p:nvSpPr>
          <p:cNvPr id="399388" name="Line 28"/>
          <p:cNvSpPr>
            <a:spLocks noChangeShapeType="1"/>
          </p:cNvSpPr>
          <p:nvPr/>
        </p:nvSpPr>
        <p:spPr bwMode="auto">
          <a:xfrm flipV="1">
            <a:off x="1130300" y="4524375"/>
            <a:ext cx="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9389" name="Text Box 29"/>
          <p:cNvSpPr txBox="1">
            <a:spLocks noChangeArrowheads="1"/>
          </p:cNvSpPr>
          <p:nvPr/>
        </p:nvSpPr>
        <p:spPr bwMode="auto">
          <a:xfrm>
            <a:off x="0" y="4833938"/>
            <a:ext cx="182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0"/>
              <a:t>71-65-F7-2B-08-53</a:t>
            </a:r>
          </a:p>
        </p:txBody>
      </p:sp>
      <p:sp>
        <p:nvSpPr>
          <p:cNvPr id="399390" name="Text Box 30"/>
          <p:cNvSpPr txBox="1">
            <a:spLocks noChangeArrowheads="1"/>
          </p:cNvSpPr>
          <p:nvPr/>
        </p:nvSpPr>
        <p:spPr bwMode="auto">
          <a:xfrm>
            <a:off x="2012950" y="4435475"/>
            <a:ext cx="86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/>
              <a:t>   LAN</a:t>
            </a:r>
          </a:p>
        </p:txBody>
      </p:sp>
      <p:sp>
        <p:nvSpPr>
          <p:cNvPr id="399391" name="Text Box 31"/>
          <p:cNvSpPr txBox="1">
            <a:spLocks noChangeArrowheads="1"/>
          </p:cNvSpPr>
          <p:nvPr/>
        </p:nvSpPr>
        <p:spPr bwMode="auto">
          <a:xfrm>
            <a:off x="230188" y="3790950"/>
            <a:ext cx="1231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0"/>
              <a:t>137.196.7.23</a:t>
            </a:r>
          </a:p>
        </p:txBody>
      </p:sp>
      <p:sp>
        <p:nvSpPr>
          <p:cNvPr id="399392" name="Line 32"/>
          <p:cNvSpPr>
            <a:spLocks noChangeShapeType="1"/>
          </p:cNvSpPr>
          <p:nvPr/>
        </p:nvSpPr>
        <p:spPr bwMode="auto">
          <a:xfrm>
            <a:off x="876300" y="4043363"/>
            <a:ext cx="0" cy="246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9393" name="Text Box 33"/>
          <p:cNvSpPr txBox="1">
            <a:spLocks noChangeArrowheads="1"/>
          </p:cNvSpPr>
          <p:nvPr/>
        </p:nvSpPr>
        <p:spPr bwMode="auto">
          <a:xfrm>
            <a:off x="2944813" y="2990850"/>
            <a:ext cx="1231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0"/>
              <a:t>137.196.7.78</a:t>
            </a:r>
          </a:p>
        </p:txBody>
      </p:sp>
      <p:sp>
        <p:nvSpPr>
          <p:cNvPr id="399394" name="Line 34"/>
          <p:cNvSpPr>
            <a:spLocks noChangeShapeType="1"/>
          </p:cNvSpPr>
          <p:nvPr/>
        </p:nvSpPr>
        <p:spPr bwMode="auto">
          <a:xfrm flipH="1" flipV="1">
            <a:off x="2705100" y="3116263"/>
            <a:ext cx="282575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9395" name="Line 35"/>
          <p:cNvSpPr>
            <a:spLocks noChangeShapeType="1"/>
          </p:cNvSpPr>
          <p:nvPr/>
        </p:nvSpPr>
        <p:spPr bwMode="auto">
          <a:xfrm>
            <a:off x="4054475" y="4156075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9396" name="Text Box 36"/>
          <p:cNvSpPr txBox="1">
            <a:spLocks noChangeArrowheads="1"/>
          </p:cNvSpPr>
          <p:nvPr/>
        </p:nvSpPr>
        <p:spPr bwMode="auto">
          <a:xfrm>
            <a:off x="3444875" y="3890963"/>
            <a:ext cx="1203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0"/>
              <a:t>137.196.7.14</a:t>
            </a:r>
          </a:p>
        </p:txBody>
      </p:sp>
      <p:sp>
        <p:nvSpPr>
          <p:cNvPr id="399398" name="Line 38"/>
          <p:cNvSpPr>
            <a:spLocks noChangeShapeType="1"/>
          </p:cNvSpPr>
          <p:nvPr/>
        </p:nvSpPr>
        <p:spPr bwMode="auto">
          <a:xfrm>
            <a:off x="2136775" y="6002338"/>
            <a:ext cx="231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9399" name="Text Box 39"/>
          <p:cNvSpPr txBox="1">
            <a:spLocks noChangeArrowheads="1"/>
          </p:cNvSpPr>
          <p:nvPr/>
        </p:nvSpPr>
        <p:spPr bwMode="auto">
          <a:xfrm>
            <a:off x="898525" y="5861050"/>
            <a:ext cx="1231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0"/>
              <a:t>137.196.7.88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737C2102-3011-40CF-9E0E-C28D4D893C24}" type="slidenum">
              <a:rPr lang="en-US"/>
              <a:pPr/>
              <a:t>6</a:t>
            </a:fld>
            <a:endParaRPr lang="en-US"/>
          </a:p>
        </p:txBody>
      </p:sp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sz="3600"/>
              <a:t>ARP protocol: Same LAN (network)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6413" y="1277938"/>
            <a:ext cx="3810000" cy="4648200"/>
          </a:xfrm>
        </p:spPr>
        <p:txBody>
          <a:bodyPr/>
          <a:lstStyle/>
          <a:p>
            <a:r>
              <a:rPr lang="en-US" sz="2000"/>
              <a:t>A wants to send datagram to B, and B’s MAC address not in A’s ARP table.</a:t>
            </a:r>
          </a:p>
          <a:p>
            <a:r>
              <a:rPr lang="en-US" sz="2000"/>
              <a:t>A </a:t>
            </a:r>
            <a:r>
              <a:rPr lang="en-US" sz="2000">
                <a:solidFill>
                  <a:srgbClr val="FF0000"/>
                </a:solidFill>
              </a:rPr>
              <a:t>broadcasts</a:t>
            </a:r>
            <a:r>
              <a:rPr lang="en-US" sz="2000"/>
              <a:t> ARP query packet, containing B's IP address </a:t>
            </a:r>
          </a:p>
          <a:p>
            <a:pPr lvl="1"/>
            <a:r>
              <a:rPr lang="en-US" sz="2000"/>
              <a:t>dest MAC address = FF-FF-FF-FF-FF-FF</a:t>
            </a:r>
          </a:p>
          <a:p>
            <a:pPr lvl="1"/>
            <a:r>
              <a:rPr lang="en-US" sz="2000"/>
              <a:t>all machines on LAN receive ARP query</a:t>
            </a:r>
            <a:r>
              <a:rPr lang="en-US" sz="1800"/>
              <a:t> </a:t>
            </a:r>
          </a:p>
          <a:p>
            <a:r>
              <a:rPr lang="en-US" sz="2000"/>
              <a:t>B receives ARP packet, replies to A with its (B's) MAC address</a:t>
            </a:r>
          </a:p>
          <a:p>
            <a:pPr lvl="1"/>
            <a:r>
              <a:rPr lang="en-US" sz="1800"/>
              <a:t>frame sent to A’s MAC address (unicast)</a:t>
            </a:r>
          </a:p>
          <a:p>
            <a:endParaRPr lang="en-US" sz="2000"/>
          </a:p>
        </p:txBody>
      </p:sp>
      <p:sp>
        <p:nvSpPr>
          <p:cNvPr id="40038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000"/>
              <a:t>A caches (saves) IP-to-MAC address pair in its ARP table until information becomes old (times out) </a:t>
            </a:r>
          </a:p>
          <a:p>
            <a:pPr lvl="1"/>
            <a:r>
              <a:rPr lang="en-US" sz="2000"/>
              <a:t>soft state: information that times out (goes away) unless refreshed</a:t>
            </a:r>
          </a:p>
          <a:p>
            <a:r>
              <a:rPr lang="en-US" sz="2400"/>
              <a:t>ARP is “plug-and-play”:</a:t>
            </a:r>
          </a:p>
          <a:p>
            <a:pPr lvl="1"/>
            <a:r>
              <a:rPr lang="en-US" sz="2000"/>
              <a:t>nodes create their ARP tables </a:t>
            </a:r>
            <a:r>
              <a:rPr lang="en-US" sz="2000" i="1"/>
              <a:t>without intervention from net administrator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16D90DF9-F927-4A1B-960E-DB1353195E8F}" type="slidenum">
              <a:rPr lang="en-US"/>
              <a:pPr/>
              <a:t>7</a:t>
            </a:fld>
            <a:endParaRPr lang="en-US"/>
          </a:p>
        </p:txBody>
      </p:sp>
      <p:sp>
        <p:nvSpPr>
          <p:cNvPr id="7106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2425" y="1057275"/>
            <a:ext cx="8675688" cy="1081088"/>
          </a:xfrm>
          <a:noFill/>
          <a:ln/>
        </p:spPr>
        <p:txBody>
          <a:bodyPr>
            <a:normAutofit fontScale="47500" lnSpcReduction="20000"/>
          </a:bodyPr>
          <a:lstStyle/>
          <a:p>
            <a:pPr marL="111125" indent="-111125">
              <a:buFont typeface="Wingdings" pitchFamily="2" charset="2"/>
              <a:buNone/>
            </a:pPr>
            <a:r>
              <a:rPr lang="en-US" sz="2400"/>
              <a:t>walkthrough: </a:t>
            </a:r>
            <a:r>
              <a:rPr lang="en-US" sz="2400">
                <a:solidFill>
                  <a:srgbClr val="FF0000"/>
                </a:solidFill>
              </a:rPr>
              <a:t>send datagram from A to B via R. </a:t>
            </a:r>
          </a:p>
          <a:p>
            <a:pPr marL="396875" lvl="1" indent="-163513"/>
            <a:r>
              <a:rPr lang="en-US" sz="2000"/>
              <a:t>focus on addressing - at both IP (datagram) and MAC layer (frame)</a:t>
            </a:r>
          </a:p>
          <a:p>
            <a:pPr marL="396875" lvl="1" indent="-163513"/>
            <a:r>
              <a:rPr lang="en-US" sz="2000"/>
              <a:t>assume A knows B’s IP address</a:t>
            </a:r>
          </a:p>
          <a:p>
            <a:pPr marL="396875" lvl="1" indent="-163513"/>
            <a:r>
              <a:rPr lang="en-US" sz="2000"/>
              <a:t>assume A knows B’s MAC address (how?)</a:t>
            </a:r>
          </a:p>
          <a:p>
            <a:pPr marL="396875" lvl="1" indent="-163513"/>
            <a:r>
              <a:rPr lang="en-US" sz="2000"/>
              <a:t>assume A knows IP address of first hop router, R (how?)</a:t>
            </a:r>
          </a:p>
          <a:p>
            <a:pPr marL="396875" lvl="1" indent="-163513"/>
            <a:r>
              <a:rPr lang="en-US" sz="2000"/>
              <a:t>assume A knows MAC address of first hop router interface (how?)</a:t>
            </a:r>
          </a:p>
        </p:txBody>
      </p:sp>
      <p:sp>
        <p:nvSpPr>
          <p:cNvPr id="710659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r>
              <a:rPr lang="en-US" sz="3600"/>
              <a:t>Addressing: routing to another LAN</a:t>
            </a:r>
          </a:p>
        </p:txBody>
      </p:sp>
      <p:sp>
        <p:nvSpPr>
          <p:cNvPr id="710660" name="Text Box 4"/>
          <p:cNvSpPr txBox="1">
            <a:spLocks noChangeArrowheads="1"/>
          </p:cNvSpPr>
          <p:nvPr/>
        </p:nvSpPr>
        <p:spPr bwMode="auto">
          <a:xfrm>
            <a:off x="4224338" y="4381500"/>
            <a:ext cx="376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0">
                <a:solidFill>
                  <a:srgbClr val="FF0000"/>
                </a:solidFill>
              </a:rPr>
              <a:t>R</a:t>
            </a:r>
            <a:endParaRPr lang="en-US" i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951288" y="4757738"/>
            <a:ext cx="922337" cy="344487"/>
            <a:chOff x="3600" y="219"/>
            <a:chExt cx="360" cy="175"/>
          </a:xfrm>
        </p:grpSpPr>
        <p:sp>
          <p:nvSpPr>
            <p:cNvPr id="710662" name="Oval 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63" name="Line 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64" name="Line 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65" name="Rectangle 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710666" name="Oval 1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10668" name="Line 1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0669" name="Line 1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0670" name="Line 1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10672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0673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0674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10675" name="Rectangle 19"/>
          <p:cNvSpPr>
            <a:spLocks noChangeArrowheads="1"/>
          </p:cNvSpPr>
          <p:nvPr/>
        </p:nvSpPr>
        <p:spPr bwMode="auto">
          <a:xfrm rot="-5400000">
            <a:off x="4904581" y="4839495"/>
            <a:ext cx="111125" cy="176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0676" name="Rectangle 20"/>
          <p:cNvSpPr>
            <a:spLocks noChangeArrowheads="1"/>
          </p:cNvSpPr>
          <p:nvPr/>
        </p:nvSpPr>
        <p:spPr bwMode="auto">
          <a:xfrm rot="-5400000">
            <a:off x="3804444" y="4852194"/>
            <a:ext cx="111125" cy="1762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0677" name="Text Box 21"/>
          <p:cNvSpPr txBox="1">
            <a:spLocks noChangeArrowheads="1"/>
          </p:cNvSpPr>
          <p:nvPr/>
        </p:nvSpPr>
        <p:spPr bwMode="auto">
          <a:xfrm>
            <a:off x="3868738" y="5378450"/>
            <a:ext cx="15430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1A-23-F9-CD-06-9B</a:t>
            </a:r>
          </a:p>
        </p:txBody>
      </p:sp>
      <p:sp>
        <p:nvSpPr>
          <p:cNvPr id="710678" name="Text Box 22"/>
          <p:cNvSpPr txBox="1">
            <a:spLocks noChangeArrowheads="1"/>
          </p:cNvSpPr>
          <p:nvPr/>
        </p:nvSpPr>
        <p:spPr bwMode="auto">
          <a:xfrm>
            <a:off x="4016375" y="5205413"/>
            <a:ext cx="13223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222.222.222.220</a:t>
            </a:r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3044825" y="5794375"/>
            <a:ext cx="1541463" cy="449263"/>
            <a:chOff x="1934" y="2405"/>
            <a:chExt cx="971" cy="283"/>
          </a:xfrm>
        </p:grpSpPr>
        <p:sp>
          <p:nvSpPr>
            <p:cNvPr id="710680" name="Text Box 24"/>
            <p:cNvSpPr txBox="1">
              <a:spLocks noChangeArrowheads="1"/>
            </p:cNvSpPr>
            <p:nvPr/>
          </p:nvSpPr>
          <p:spPr bwMode="auto">
            <a:xfrm>
              <a:off x="1934" y="2405"/>
              <a:ext cx="83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111.111.111.110</a:t>
              </a:r>
            </a:p>
          </p:txBody>
        </p:sp>
        <p:sp>
          <p:nvSpPr>
            <p:cNvPr id="710681" name="Text Box 25"/>
            <p:cNvSpPr txBox="1">
              <a:spLocks noChangeArrowheads="1"/>
            </p:cNvSpPr>
            <p:nvPr/>
          </p:nvSpPr>
          <p:spPr bwMode="auto">
            <a:xfrm>
              <a:off x="1938" y="2515"/>
              <a:ext cx="96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E6-E9-00-17-BB-4B</a:t>
              </a:r>
            </a:p>
          </p:txBody>
        </p:sp>
      </p:grpSp>
      <p:sp>
        <p:nvSpPr>
          <p:cNvPr id="710682" name="Text Box 26"/>
          <p:cNvSpPr txBox="1">
            <a:spLocks noChangeArrowheads="1"/>
          </p:cNvSpPr>
          <p:nvPr/>
        </p:nvSpPr>
        <p:spPr bwMode="auto">
          <a:xfrm>
            <a:off x="952500" y="6037263"/>
            <a:ext cx="16271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CC-49-DE-D0-AB-7D</a:t>
            </a:r>
          </a:p>
        </p:txBody>
      </p:sp>
      <p:sp>
        <p:nvSpPr>
          <p:cNvPr id="710683" name="Text Box 27"/>
          <p:cNvSpPr txBox="1">
            <a:spLocks noChangeArrowheads="1"/>
          </p:cNvSpPr>
          <p:nvPr/>
        </p:nvSpPr>
        <p:spPr bwMode="auto">
          <a:xfrm>
            <a:off x="942975" y="5854700"/>
            <a:ext cx="13223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111.111.111.112</a:t>
            </a:r>
          </a:p>
        </p:txBody>
      </p:sp>
      <p:graphicFrame>
        <p:nvGraphicFramePr>
          <p:cNvPr id="710684" name="Object 28"/>
          <p:cNvGraphicFramePr>
            <a:graphicFrameLocks noChangeAspect="1"/>
          </p:cNvGraphicFramePr>
          <p:nvPr/>
        </p:nvGraphicFramePr>
        <p:xfrm>
          <a:off x="1595438" y="5494338"/>
          <a:ext cx="449262" cy="325437"/>
        </p:xfrm>
        <a:graphic>
          <a:graphicData uri="http://schemas.openxmlformats.org/presentationml/2006/ole">
            <p:oleObj spid="_x0000_s3074" name="Clip" r:id="rId4" imgW="1305000" imgH="1085760" progId="">
              <p:embed/>
            </p:oleObj>
          </a:graphicData>
        </a:graphic>
      </p:graphicFrame>
      <p:sp>
        <p:nvSpPr>
          <p:cNvPr id="710685" name="Rectangle 29"/>
          <p:cNvSpPr>
            <a:spLocks noChangeArrowheads="1"/>
          </p:cNvSpPr>
          <p:nvPr/>
        </p:nvSpPr>
        <p:spPr bwMode="auto">
          <a:xfrm rot="-5400000">
            <a:off x="2046287" y="5549901"/>
            <a:ext cx="112713" cy="176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0686" name="Text Box 30"/>
          <p:cNvSpPr txBox="1">
            <a:spLocks noChangeArrowheads="1"/>
          </p:cNvSpPr>
          <p:nvPr/>
        </p:nvSpPr>
        <p:spPr bwMode="auto">
          <a:xfrm>
            <a:off x="709613" y="4741863"/>
            <a:ext cx="13223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111.111.111.111</a:t>
            </a:r>
          </a:p>
        </p:txBody>
      </p:sp>
      <p:graphicFrame>
        <p:nvGraphicFramePr>
          <p:cNvPr id="710687" name="Object 31"/>
          <p:cNvGraphicFramePr>
            <a:graphicFrameLocks noChangeAspect="1"/>
          </p:cNvGraphicFramePr>
          <p:nvPr/>
        </p:nvGraphicFramePr>
        <p:xfrm>
          <a:off x="1076325" y="4162425"/>
          <a:ext cx="844550" cy="612775"/>
        </p:xfrm>
        <a:graphic>
          <a:graphicData uri="http://schemas.openxmlformats.org/presentationml/2006/ole">
            <p:oleObj spid="_x0000_s3075" name="Clip" r:id="rId5" imgW="1305000" imgH="1085760" progId="">
              <p:embed/>
            </p:oleObj>
          </a:graphicData>
        </a:graphic>
      </p:graphicFrame>
      <p:sp>
        <p:nvSpPr>
          <p:cNvPr id="710688" name="Rectangle 32"/>
          <p:cNvSpPr>
            <a:spLocks noChangeArrowheads="1"/>
          </p:cNvSpPr>
          <p:nvPr/>
        </p:nvSpPr>
        <p:spPr bwMode="auto">
          <a:xfrm rot="-5400000">
            <a:off x="1916907" y="4321969"/>
            <a:ext cx="112712" cy="17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0689" name="Text Box 33"/>
          <p:cNvSpPr txBox="1">
            <a:spLocks noChangeArrowheads="1"/>
          </p:cNvSpPr>
          <p:nvPr/>
        </p:nvSpPr>
        <p:spPr bwMode="auto">
          <a:xfrm>
            <a:off x="730250" y="4927600"/>
            <a:ext cx="15097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74-29-9C-E8-FF-55</a:t>
            </a:r>
          </a:p>
        </p:txBody>
      </p:sp>
      <p:sp>
        <p:nvSpPr>
          <p:cNvPr id="710695" name="Freeform 39"/>
          <p:cNvSpPr>
            <a:spLocks/>
          </p:cNvSpPr>
          <p:nvPr/>
        </p:nvSpPr>
        <p:spPr bwMode="auto">
          <a:xfrm>
            <a:off x="2365375" y="4437063"/>
            <a:ext cx="839788" cy="1069975"/>
          </a:xfrm>
          <a:custGeom>
            <a:avLst/>
            <a:gdLst/>
            <a:ahLst/>
            <a:cxnLst>
              <a:cxn ang="0">
                <a:pos x="307" y="83"/>
              </a:cxn>
              <a:cxn ang="0">
                <a:pos x="134" y="227"/>
              </a:cxn>
              <a:cxn ang="0">
                <a:pos x="19" y="507"/>
              </a:cxn>
              <a:cxn ang="0">
                <a:pos x="19" y="716"/>
              </a:cxn>
              <a:cxn ang="0">
                <a:pos x="84" y="918"/>
              </a:cxn>
              <a:cxn ang="0">
                <a:pos x="199" y="990"/>
              </a:cxn>
              <a:cxn ang="0">
                <a:pos x="393" y="954"/>
              </a:cxn>
              <a:cxn ang="0">
                <a:pos x="696" y="947"/>
              </a:cxn>
              <a:cxn ang="0">
                <a:pos x="883" y="831"/>
              </a:cxn>
              <a:cxn ang="0">
                <a:pos x="998" y="543"/>
              </a:cxn>
              <a:cxn ang="0">
                <a:pos x="926" y="227"/>
              </a:cxn>
              <a:cxn ang="0">
                <a:pos x="667" y="25"/>
              </a:cxn>
              <a:cxn ang="0">
                <a:pos x="307" y="83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0696" name="Line 40"/>
          <p:cNvSpPr>
            <a:spLocks noChangeShapeType="1"/>
          </p:cNvSpPr>
          <p:nvPr/>
        </p:nvSpPr>
        <p:spPr bwMode="auto">
          <a:xfrm>
            <a:off x="2062163" y="4416425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0697" name="Line 41"/>
          <p:cNvSpPr>
            <a:spLocks noChangeShapeType="1"/>
          </p:cNvSpPr>
          <p:nvPr/>
        </p:nvSpPr>
        <p:spPr bwMode="auto">
          <a:xfrm flipV="1">
            <a:off x="2185988" y="5360988"/>
            <a:ext cx="231775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0698" name="Line 42"/>
          <p:cNvSpPr>
            <a:spLocks noChangeShapeType="1"/>
          </p:cNvSpPr>
          <p:nvPr/>
        </p:nvSpPr>
        <p:spPr bwMode="auto">
          <a:xfrm>
            <a:off x="3184525" y="4954588"/>
            <a:ext cx="584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0700" name="Line 44"/>
          <p:cNvSpPr>
            <a:spLocks noChangeShapeType="1"/>
          </p:cNvSpPr>
          <p:nvPr/>
        </p:nvSpPr>
        <p:spPr bwMode="auto">
          <a:xfrm flipV="1">
            <a:off x="2101850" y="5711825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0701" name="Line 45"/>
          <p:cNvSpPr>
            <a:spLocks noChangeShapeType="1"/>
          </p:cNvSpPr>
          <p:nvPr/>
        </p:nvSpPr>
        <p:spPr bwMode="auto">
          <a:xfrm flipH="1" flipV="1">
            <a:off x="1976438" y="4489450"/>
            <a:ext cx="0" cy="398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0702" name="Line 46"/>
          <p:cNvSpPr>
            <a:spLocks noChangeShapeType="1"/>
          </p:cNvSpPr>
          <p:nvPr/>
        </p:nvSpPr>
        <p:spPr bwMode="auto">
          <a:xfrm>
            <a:off x="3854450" y="5021263"/>
            <a:ext cx="0" cy="750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0703" name="Line 47"/>
          <p:cNvSpPr>
            <a:spLocks noChangeShapeType="1"/>
          </p:cNvSpPr>
          <p:nvPr/>
        </p:nvSpPr>
        <p:spPr bwMode="auto">
          <a:xfrm flipH="1" flipV="1">
            <a:off x="4935538" y="5011738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0714" name="Text Box 58"/>
          <p:cNvSpPr txBox="1">
            <a:spLocks noChangeArrowheads="1"/>
          </p:cNvSpPr>
          <p:nvPr/>
        </p:nvSpPr>
        <p:spPr bwMode="auto">
          <a:xfrm>
            <a:off x="719138" y="4156075"/>
            <a:ext cx="40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>
                <a:solidFill>
                  <a:srgbClr val="FF0000"/>
                </a:solidFill>
              </a:rPr>
              <a:t>A</a:t>
            </a:r>
          </a:p>
        </p:txBody>
      </p: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5045075" y="4073525"/>
            <a:ext cx="3886200" cy="2187575"/>
            <a:chOff x="3178" y="2566"/>
            <a:chExt cx="2448" cy="1378"/>
          </a:xfrm>
        </p:grpSpPr>
        <p:sp>
          <p:nvSpPr>
            <p:cNvPr id="710716" name="Line 60"/>
            <p:cNvSpPr>
              <a:spLocks noChangeShapeType="1"/>
            </p:cNvSpPr>
            <p:nvPr/>
          </p:nvSpPr>
          <p:spPr bwMode="auto">
            <a:xfrm>
              <a:off x="3178" y="3100"/>
              <a:ext cx="7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7" name="Group 61"/>
            <p:cNvGrpSpPr>
              <a:grpSpLocks/>
            </p:cNvGrpSpPr>
            <p:nvPr/>
          </p:nvGrpSpPr>
          <p:grpSpPr bwMode="auto">
            <a:xfrm>
              <a:off x="3908" y="2566"/>
              <a:ext cx="1718" cy="1378"/>
              <a:chOff x="3602" y="2566"/>
              <a:chExt cx="1718" cy="1378"/>
            </a:xfrm>
          </p:grpSpPr>
          <p:graphicFrame>
            <p:nvGraphicFramePr>
              <p:cNvPr id="710718" name="Object 62"/>
              <p:cNvGraphicFramePr>
                <a:graphicFrameLocks noChangeAspect="1"/>
              </p:cNvGraphicFramePr>
              <p:nvPr/>
            </p:nvGraphicFramePr>
            <p:xfrm>
              <a:off x="4424" y="2622"/>
              <a:ext cx="532" cy="386"/>
            </p:xfrm>
            <a:graphic>
              <a:graphicData uri="http://schemas.openxmlformats.org/presentationml/2006/ole">
                <p:oleObj spid="_x0000_s3076" name="Clip" r:id="rId6" imgW="1305000" imgH="1085760" progId="">
                  <p:embed/>
                </p:oleObj>
              </a:graphicData>
            </a:graphic>
          </p:graphicFrame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>
                <a:off x="4338" y="3052"/>
                <a:ext cx="982" cy="290"/>
                <a:chOff x="4351" y="2786"/>
                <a:chExt cx="982" cy="290"/>
              </a:xfrm>
            </p:grpSpPr>
            <p:sp>
              <p:nvSpPr>
                <p:cNvPr id="710720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4352" y="2786"/>
                  <a:ext cx="833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200" i="0">
                      <a:latin typeface="Arial" charset="0"/>
                    </a:rPr>
                    <a:t>222.222.222.222</a:t>
                  </a:r>
                </a:p>
              </p:txBody>
            </p:sp>
            <p:sp>
              <p:nvSpPr>
                <p:cNvPr id="710721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4351" y="2904"/>
                  <a:ext cx="982" cy="1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200" i="0">
                      <a:latin typeface="Arial" charset="0"/>
                    </a:rPr>
                    <a:t>49-BD-D2-C7-56-2A</a:t>
                  </a:r>
                </a:p>
              </p:txBody>
            </p:sp>
          </p:grpSp>
          <p:sp>
            <p:nvSpPr>
              <p:cNvPr id="710722" name="Rectangle 66"/>
              <p:cNvSpPr>
                <a:spLocks noChangeArrowheads="1"/>
              </p:cNvSpPr>
              <p:nvPr/>
            </p:nvSpPr>
            <p:spPr bwMode="auto">
              <a:xfrm rot="-5400000">
                <a:off x="4386" y="2713"/>
                <a:ext cx="70" cy="11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0723" name="Line 67"/>
              <p:cNvSpPr>
                <a:spLocks noChangeShapeType="1"/>
              </p:cNvSpPr>
              <p:nvPr/>
            </p:nvSpPr>
            <p:spPr bwMode="auto">
              <a:xfrm flipV="1">
                <a:off x="4068" y="2782"/>
                <a:ext cx="28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0724" name="Line 68"/>
              <p:cNvSpPr>
                <a:spLocks noChangeShapeType="1"/>
              </p:cNvSpPr>
              <p:nvPr/>
            </p:nvSpPr>
            <p:spPr bwMode="auto">
              <a:xfrm flipH="1" flipV="1">
                <a:off x="4399" y="2830"/>
                <a:ext cx="7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graphicFrame>
            <p:nvGraphicFramePr>
              <p:cNvPr id="710725" name="Object 69"/>
              <p:cNvGraphicFramePr>
                <a:graphicFrameLocks noChangeAspect="1"/>
              </p:cNvGraphicFramePr>
              <p:nvPr/>
            </p:nvGraphicFramePr>
            <p:xfrm>
              <a:off x="4276" y="3390"/>
              <a:ext cx="282" cy="205"/>
            </p:xfrm>
            <a:graphic>
              <a:graphicData uri="http://schemas.openxmlformats.org/presentationml/2006/ole">
                <p:oleObj spid="_x0000_s3077" name="Clip" r:id="rId7" imgW="1305000" imgH="1085760" progId="">
                  <p:embed/>
                </p:oleObj>
              </a:graphicData>
            </a:graphic>
          </p:graphicFrame>
          <p:sp>
            <p:nvSpPr>
              <p:cNvPr id="710726" name="Rectangle 70"/>
              <p:cNvSpPr>
                <a:spLocks noChangeArrowheads="1"/>
              </p:cNvSpPr>
              <p:nvPr/>
            </p:nvSpPr>
            <p:spPr bwMode="auto">
              <a:xfrm rot="-5400000">
                <a:off x="4211" y="3443"/>
                <a:ext cx="70" cy="11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0727" name="Text Box 71"/>
              <p:cNvSpPr txBox="1">
                <a:spLocks noChangeArrowheads="1"/>
              </p:cNvSpPr>
              <p:nvPr/>
            </p:nvSpPr>
            <p:spPr bwMode="auto">
              <a:xfrm>
                <a:off x="4150" y="3661"/>
                <a:ext cx="833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200" i="0">
                    <a:latin typeface="Arial" charset="0"/>
                  </a:rPr>
                  <a:t>222.222.222.221</a:t>
                </a:r>
              </a:p>
            </p:txBody>
          </p:sp>
          <p:sp>
            <p:nvSpPr>
              <p:cNvPr id="710728" name="Text Box 72"/>
              <p:cNvSpPr txBox="1">
                <a:spLocks noChangeArrowheads="1"/>
              </p:cNvSpPr>
              <p:nvPr/>
            </p:nvSpPr>
            <p:spPr bwMode="auto">
              <a:xfrm>
                <a:off x="4152" y="3771"/>
                <a:ext cx="946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200" i="0">
                    <a:latin typeface="Arial" charset="0"/>
                  </a:rPr>
                  <a:t>88-B2-2F-54-1A-0F</a:t>
                </a:r>
              </a:p>
            </p:txBody>
          </p:sp>
          <p:sp>
            <p:nvSpPr>
              <p:cNvPr id="710729" name="Line 73"/>
              <p:cNvSpPr>
                <a:spLocks noChangeShapeType="1"/>
              </p:cNvSpPr>
              <p:nvPr/>
            </p:nvSpPr>
            <p:spPr bwMode="auto">
              <a:xfrm flipH="1" flipV="1">
                <a:off x="4024" y="3347"/>
                <a:ext cx="160" cy="1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0730" name="Line 74"/>
              <p:cNvSpPr>
                <a:spLocks noChangeShapeType="1"/>
              </p:cNvSpPr>
              <p:nvPr/>
            </p:nvSpPr>
            <p:spPr bwMode="auto">
              <a:xfrm flipH="1">
                <a:off x="4235" y="3562"/>
                <a:ext cx="3" cy="1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0731" name="Freeform 75"/>
              <p:cNvSpPr>
                <a:spLocks/>
              </p:cNvSpPr>
              <p:nvPr/>
            </p:nvSpPr>
            <p:spPr bwMode="auto">
              <a:xfrm>
                <a:off x="3602" y="2797"/>
                <a:ext cx="482" cy="681"/>
              </a:xfrm>
              <a:custGeom>
                <a:avLst/>
                <a:gdLst/>
                <a:ahLst/>
                <a:cxnLst>
                  <a:cxn ang="0">
                    <a:pos x="307" y="83"/>
                  </a:cxn>
                  <a:cxn ang="0">
                    <a:pos x="134" y="227"/>
                  </a:cxn>
                  <a:cxn ang="0">
                    <a:pos x="19" y="507"/>
                  </a:cxn>
                  <a:cxn ang="0">
                    <a:pos x="19" y="716"/>
                  </a:cxn>
                  <a:cxn ang="0">
                    <a:pos x="84" y="918"/>
                  </a:cxn>
                  <a:cxn ang="0">
                    <a:pos x="199" y="990"/>
                  </a:cxn>
                  <a:cxn ang="0">
                    <a:pos x="393" y="954"/>
                  </a:cxn>
                  <a:cxn ang="0">
                    <a:pos x="696" y="947"/>
                  </a:cxn>
                  <a:cxn ang="0">
                    <a:pos x="883" y="831"/>
                  </a:cxn>
                  <a:cxn ang="0">
                    <a:pos x="998" y="543"/>
                  </a:cxn>
                  <a:cxn ang="0">
                    <a:pos x="926" y="227"/>
                  </a:cxn>
                  <a:cxn ang="0">
                    <a:pos x="667" y="25"/>
                  </a:cxn>
                  <a:cxn ang="0">
                    <a:pos x="307" y="83"/>
                  </a:cxn>
                </a:cxnLst>
                <a:rect l="0" t="0" r="r" b="b"/>
                <a:pathLst>
                  <a:path w="1005" h="996">
                    <a:moveTo>
                      <a:pt x="307" y="83"/>
                    </a:moveTo>
                    <a:cubicBezTo>
                      <a:pt x="218" y="117"/>
                      <a:pt x="182" y="156"/>
                      <a:pt x="134" y="227"/>
                    </a:cubicBezTo>
                    <a:cubicBezTo>
                      <a:pt x="86" y="298"/>
                      <a:pt x="38" y="426"/>
                      <a:pt x="19" y="507"/>
                    </a:cubicBezTo>
                    <a:cubicBezTo>
                      <a:pt x="0" y="588"/>
                      <a:pt x="8" y="648"/>
                      <a:pt x="19" y="716"/>
                    </a:cubicBezTo>
                    <a:cubicBezTo>
                      <a:pt x="30" y="784"/>
                      <a:pt x="54" y="873"/>
                      <a:pt x="84" y="918"/>
                    </a:cubicBezTo>
                    <a:cubicBezTo>
                      <a:pt x="114" y="963"/>
                      <a:pt x="148" y="984"/>
                      <a:pt x="199" y="990"/>
                    </a:cubicBezTo>
                    <a:cubicBezTo>
                      <a:pt x="250" y="996"/>
                      <a:pt x="310" y="961"/>
                      <a:pt x="393" y="954"/>
                    </a:cubicBezTo>
                    <a:cubicBezTo>
                      <a:pt x="476" y="947"/>
                      <a:pt x="614" y="967"/>
                      <a:pt x="696" y="947"/>
                    </a:cubicBezTo>
                    <a:cubicBezTo>
                      <a:pt x="778" y="927"/>
                      <a:pt x="833" y="898"/>
                      <a:pt x="883" y="831"/>
                    </a:cubicBezTo>
                    <a:cubicBezTo>
                      <a:pt x="933" y="764"/>
                      <a:pt x="991" y="644"/>
                      <a:pt x="998" y="543"/>
                    </a:cubicBezTo>
                    <a:cubicBezTo>
                      <a:pt x="1005" y="442"/>
                      <a:pt x="981" y="313"/>
                      <a:pt x="926" y="227"/>
                    </a:cubicBezTo>
                    <a:cubicBezTo>
                      <a:pt x="871" y="141"/>
                      <a:pt x="768" y="50"/>
                      <a:pt x="667" y="25"/>
                    </a:cubicBezTo>
                    <a:cubicBezTo>
                      <a:pt x="566" y="0"/>
                      <a:pt x="396" y="49"/>
                      <a:pt x="307" y="83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0732" name="Text Box 76"/>
              <p:cNvSpPr txBox="1">
                <a:spLocks noChangeArrowheads="1"/>
              </p:cNvSpPr>
              <p:nvPr/>
            </p:nvSpPr>
            <p:spPr bwMode="auto">
              <a:xfrm>
                <a:off x="4927" y="2566"/>
                <a:ext cx="23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i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9EEF6DE0-484F-4FCC-A88E-DFEC7C68322C}" type="slidenum">
              <a:rPr lang="en-US"/>
              <a:pPr/>
              <a:t>8</a:t>
            </a:fld>
            <a:endParaRPr lang="en-US"/>
          </a:p>
        </p:txBody>
      </p:sp>
      <p:sp>
        <p:nvSpPr>
          <p:cNvPr id="712857" name="AutoShape 153"/>
          <p:cNvSpPr>
            <a:spLocks noChangeArrowheads="1"/>
          </p:cNvSpPr>
          <p:nvPr/>
        </p:nvSpPr>
        <p:spPr bwMode="auto">
          <a:xfrm>
            <a:off x="2387600" y="3086100"/>
            <a:ext cx="314325" cy="792163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r>
              <a:rPr lang="en-US" sz="3600"/>
              <a:t>Addressing: routing to another LAN</a:t>
            </a:r>
          </a:p>
        </p:txBody>
      </p:sp>
      <p:sp>
        <p:nvSpPr>
          <p:cNvPr id="712708" name="Text Box 4"/>
          <p:cNvSpPr txBox="1">
            <a:spLocks noChangeArrowheads="1"/>
          </p:cNvSpPr>
          <p:nvPr/>
        </p:nvSpPr>
        <p:spPr bwMode="auto">
          <a:xfrm>
            <a:off x="4224338" y="4381500"/>
            <a:ext cx="376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0">
                <a:solidFill>
                  <a:srgbClr val="FF0000"/>
                </a:solidFill>
              </a:rPr>
              <a:t>R</a:t>
            </a:r>
            <a:endParaRPr lang="en-US" i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951288" y="4757738"/>
            <a:ext cx="922337" cy="344487"/>
            <a:chOff x="3600" y="219"/>
            <a:chExt cx="360" cy="175"/>
          </a:xfrm>
        </p:grpSpPr>
        <p:sp>
          <p:nvSpPr>
            <p:cNvPr id="712710" name="Oval 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11" name="Line 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12" name="Line 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13" name="Rectangle 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712714" name="Oval 1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12716" name="Line 1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2717" name="Line 1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2718" name="Line 1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12720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2721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2722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12723" name="Rectangle 19"/>
          <p:cNvSpPr>
            <a:spLocks noChangeArrowheads="1"/>
          </p:cNvSpPr>
          <p:nvPr/>
        </p:nvSpPr>
        <p:spPr bwMode="auto">
          <a:xfrm rot="-5400000">
            <a:off x="4904581" y="4839495"/>
            <a:ext cx="111125" cy="176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2724" name="Rectangle 20"/>
          <p:cNvSpPr>
            <a:spLocks noChangeArrowheads="1"/>
          </p:cNvSpPr>
          <p:nvPr/>
        </p:nvSpPr>
        <p:spPr bwMode="auto">
          <a:xfrm rot="-5400000">
            <a:off x="3804444" y="4852194"/>
            <a:ext cx="111125" cy="1762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2725" name="Text Box 21"/>
          <p:cNvSpPr txBox="1">
            <a:spLocks noChangeArrowheads="1"/>
          </p:cNvSpPr>
          <p:nvPr/>
        </p:nvSpPr>
        <p:spPr bwMode="auto">
          <a:xfrm>
            <a:off x="3868738" y="5378450"/>
            <a:ext cx="15430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1A-23-F9-CD-06-9B</a:t>
            </a:r>
          </a:p>
        </p:txBody>
      </p:sp>
      <p:sp>
        <p:nvSpPr>
          <p:cNvPr id="712726" name="Text Box 22"/>
          <p:cNvSpPr txBox="1">
            <a:spLocks noChangeArrowheads="1"/>
          </p:cNvSpPr>
          <p:nvPr/>
        </p:nvSpPr>
        <p:spPr bwMode="auto">
          <a:xfrm>
            <a:off x="4016375" y="5205413"/>
            <a:ext cx="13223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222.222.222.220</a:t>
            </a:r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3044825" y="5794375"/>
            <a:ext cx="1541463" cy="449263"/>
            <a:chOff x="1934" y="2405"/>
            <a:chExt cx="971" cy="283"/>
          </a:xfrm>
        </p:grpSpPr>
        <p:sp>
          <p:nvSpPr>
            <p:cNvPr id="712728" name="Text Box 24"/>
            <p:cNvSpPr txBox="1">
              <a:spLocks noChangeArrowheads="1"/>
            </p:cNvSpPr>
            <p:nvPr/>
          </p:nvSpPr>
          <p:spPr bwMode="auto">
            <a:xfrm>
              <a:off x="1934" y="2405"/>
              <a:ext cx="83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111.111.111.110</a:t>
              </a:r>
            </a:p>
          </p:txBody>
        </p:sp>
        <p:sp>
          <p:nvSpPr>
            <p:cNvPr id="712729" name="Text Box 25"/>
            <p:cNvSpPr txBox="1">
              <a:spLocks noChangeArrowheads="1"/>
            </p:cNvSpPr>
            <p:nvPr/>
          </p:nvSpPr>
          <p:spPr bwMode="auto">
            <a:xfrm>
              <a:off x="1938" y="2515"/>
              <a:ext cx="96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E6-E9-00-17-BB-4B</a:t>
              </a:r>
            </a:p>
          </p:txBody>
        </p:sp>
      </p:grpSp>
      <p:sp>
        <p:nvSpPr>
          <p:cNvPr id="712730" name="Text Box 26"/>
          <p:cNvSpPr txBox="1">
            <a:spLocks noChangeArrowheads="1"/>
          </p:cNvSpPr>
          <p:nvPr/>
        </p:nvSpPr>
        <p:spPr bwMode="auto">
          <a:xfrm>
            <a:off x="952500" y="6037263"/>
            <a:ext cx="16271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CC-49-DE-D0-AB-7D</a:t>
            </a:r>
          </a:p>
        </p:txBody>
      </p:sp>
      <p:sp>
        <p:nvSpPr>
          <p:cNvPr id="712731" name="Text Box 27"/>
          <p:cNvSpPr txBox="1">
            <a:spLocks noChangeArrowheads="1"/>
          </p:cNvSpPr>
          <p:nvPr/>
        </p:nvSpPr>
        <p:spPr bwMode="auto">
          <a:xfrm>
            <a:off x="942975" y="5854700"/>
            <a:ext cx="13223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111.111.111.112</a:t>
            </a:r>
          </a:p>
        </p:txBody>
      </p:sp>
      <p:graphicFrame>
        <p:nvGraphicFramePr>
          <p:cNvPr id="712732" name="Object 28"/>
          <p:cNvGraphicFramePr>
            <a:graphicFrameLocks noChangeAspect="1"/>
          </p:cNvGraphicFramePr>
          <p:nvPr/>
        </p:nvGraphicFramePr>
        <p:xfrm>
          <a:off x="1595438" y="5494338"/>
          <a:ext cx="449262" cy="325437"/>
        </p:xfrm>
        <a:graphic>
          <a:graphicData uri="http://schemas.openxmlformats.org/presentationml/2006/ole">
            <p:oleObj spid="_x0000_s4098" name="Clip" r:id="rId4" imgW="1305000" imgH="1085760" progId="">
              <p:embed/>
            </p:oleObj>
          </a:graphicData>
        </a:graphic>
      </p:graphicFrame>
      <p:sp>
        <p:nvSpPr>
          <p:cNvPr id="712733" name="Rectangle 29"/>
          <p:cNvSpPr>
            <a:spLocks noChangeArrowheads="1"/>
          </p:cNvSpPr>
          <p:nvPr/>
        </p:nvSpPr>
        <p:spPr bwMode="auto">
          <a:xfrm rot="-5400000">
            <a:off x="2046287" y="5549901"/>
            <a:ext cx="112713" cy="176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2734" name="Text Box 30"/>
          <p:cNvSpPr txBox="1">
            <a:spLocks noChangeArrowheads="1"/>
          </p:cNvSpPr>
          <p:nvPr/>
        </p:nvSpPr>
        <p:spPr bwMode="auto">
          <a:xfrm>
            <a:off x="709613" y="4741863"/>
            <a:ext cx="13223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111.111.111.111</a:t>
            </a:r>
          </a:p>
        </p:txBody>
      </p:sp>
      <p:graphicFrame>
        <p:nvGraphicFramePr>
          <p:cNvPr id="712735" name="Object 31"/>
          <p:cNvGraphicFramePr>
            <a:graphicFrameLocks noChangeAspect="1"/>
          </p:cNvGraphicFramePr>
          <p:nvPr/>
        </p:nvGraphicFramePr>
        <p:xfrm>
          <a:off x="1076325" y="4162425"/>
          <a:ext cx="844550" cy="612775"/>
        </p:xfrm>
        <a:graphic>
          <a:graphicData uri="http://schemas.openxmlformats.org/presentationml/2006/ole">
            <p:oleObj spid="_x0000_s4099" name="Clip" r:id="rId5" imgW="1305000" imgH="1085760" progId="">
              <p:embed/>
            </p:oleObj>
          </a:graphicData>
        </a:graphic>
      </p:graphicFrame>
      <p:sp>
        <p:nvSpPr>
          <p:cNvPr id="712736" name="Rectangle 32"/>
          <p:cNvSpPr>
            <a:spLocks noChangeArrowheads="1"/>
          </p:cNvSpPr>
          <p:nvPr/>
        </p:nvSpPr>
        <p:spPr bwMode="auto">
          <a:xfrm rot="-5400000">
            <a:off x="1916907" y="4321969"/>
            <a:ext cx="112712" cy="17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2737" name="Text Box 33"/>
          <p:cNvSpPr txBox="1">
            <a:spLocks noChangeArrowheads="1"/>
          </p:cNvSpPr>
          <p:nvPr/>
        </p:nvSpPr>
        <p:spPr bwMode="auto">
          <a:xfrm>
            <a:off x="730250" y="4927600"/>
            <a:ext cx="15097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74-29-9C-E8-FF-55</a:t>
            </a:r>
          </a:p>
        </p:txBody>
      </p:sp>
      <p:sp>
        <p:nvSpPr>
          <p:cNvPr id="712743" name="Freeform 39"/>
          <p:cNvSpPr>
            <a:spLocks/>
          </p:cNvSpPr>
          <p:nvPr/>
        </p:nvSpPr>
        <p:spPr bwMode="auto">
          <a:xfrm>
            <a:off x="2365375" y="4437063"/>
            <a:ext cx="839788" cy="1069975"/>
          </a:xfrm>
          <a:custGeom>
            <a:avLst/>
            <a:gdLst/>
            <a:ahLst/>
            <a:cxnLst>
              <a:cxn ang="0">
                <a:pos x="307" y="83"/>
              </a:cxn>
              <a:cxn ang="0">
                <a:pos x="134" y="227"/>
              </a:cxn>
              <a:cxn ang="0">
                <a:pos x="19" y="507"/>
              </a:cxn>
              <a:cxn ang="0">
                <a:pos x="19" y="716"/>
              </a:cxn>
              <a:cxn ang="0">
                <a:pos x="84" y="918"/>
              </a:cxn>
              <a:cxn ang="0">
                <a:pos x="199" y="990"/>
              </a:cxn>
              <a:cxn ang="0">
                <a:pos x="393" y="954"/>
              </a:cxn>
              <a:cxn ang="0">
                <a:pos x="696" y="947"/>
              </a:cxn>
              <a:cxn ang="0">
                <a:pos x="883" y="831"/>
              </a:cxn>
              <a:cxn ang="0">
                <a:pos x="998" y="543"/>
              </a:cxn>
              <a:cxn ang="0">
                <a:pos x="926" y="227"/>
              </a:cxn>
              <a:cxn ang="0">
                <a:pos x="667" y="25"/>
              </a:cxn>
              <a:cxn ang="0">
                <a:pos x="307" y="83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2744" name="Line 40"/>
          <p:cNvSpPr>
            <a:spLocks noChangeShapeType="1"/>
          </p:cNvSpPr>
          <p:nvPr/>
        </p:nvSpPr>
        <p:spPr bwMode="auto">
          <a:xfrm>
            <a:off x="2062163" y="4416425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2745" name="Line 41"/>
          <p:cNvSpPr>
            <a:spLocks noChangeShapeType="1"/>
          </p:cNvSpPr>
          <p:nvPr/>
        </p:nvSpPr>
        <p:spPr bwMode="auto">
          <a:xfrm flipV="1">
            <a:off x="2185988" y="5360988"/>
            <a:ext cx="231775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2746" name="Line 42"/>
          <p:cNvSpPr>
            <a:spLocks noChangeShapeType="1"/>
          </p:cNvSpPr>
          <p:nvPr/>
        </p:nvSpPr>
        <p:spPr bwMode="auto">
          <a:xfrm>
            <a:off x="3184525" y="4954588"/>
            <a:ext cx="584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2748" name="Line 44"/>
          <p:cNvSpPr>
            <a:spLocks noChangeShapeType="1"/>
          </p:cNvSpPr>
          <p:nvPr/>
        </p:nvSpPr>
        <p:spPr bwMode="auto">
          <a:xfrm flipV="1">
            <a:off x="2101850" y="5711825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2749" name="Line 45"/>
          <p:cNvSpPr>
            <a:spLocks noChangeShapeType="1"/>
          </p:cNvSpPr>
          <p:nvPr/>
        </p:nvSpPr>
        <p:spPr bwMode="auto">
          <a:xfrm flipH="1" flipV="1">
            <a:off x="1976438" y="4489450"/>
            <a:ext cx="0" cy="398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2750" name="Line 46"/>
          <p:cNvSpPr>
            <a:spLocks noChangeShapeType="1"/>
          </p:cNvSpPr>
          <p:nvPr/>
        </p:nvSpPr>
        <p:spPr bwMode="auto">
          <a:xfrm>
            <a:off x="3854450" y="5021263"/>
            <a:ext cx="0" cy="750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2751" name="Line 47"/>
          <p:cNvSpPr>
            <a:spLocks noChangeShapeType="1"/>
          </p:cNvSpPr>
          <p:nvPr/>
        </p:nvSpPr>
        <p:spPr bwMode="auto">
          <a:xfrm flipH="1" flipV="1">
            <a:off x="4935538" y="5011738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2762" name="Text Box 58"/>
          <p:cNvSpPr txBox="1">
            <a:spLocks noChangeArrowheads="1"/>
          </p:cNvSpPr>
          <p:nvPr/>
        </p:nvSpPr>
        <p:spPr bwMode="auto">
          <a:xfrm>
            <a:off x="719138" y="4156075"/>
            <a:ext cx="40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>
                <a:solidFill>
                  <a:srgbClr val="FF0000"/>
                </a:solidFill>
              </a:rPr>
              <a:t>A</a:t>
            </a:r>
          </a:p>
        </p:txBody>
      </p:sp>
      <p:grpSp>
        <p:nvGrpSpPr>
          <p:cNvPr id="6" name="Group 130"/>
          <p:cNvGrpSpPr>
            <a:grpSpLocks/>
          </p:cNvGrpSpPr>
          <p:nvPr/>
        </p:nvGrpSpPr>
        <p:grpSpPr bwMode="auto">
          <a:xfrm>
            <a:off x="534988" y="2686050"/>
            <a:ext cx="976312" cy="1460500"/>
            <a:chOff x="337" y="1692"/>
            <a:chExt cx="615" cy="920"/>
          </a:xfrm>
        </p:grpSpPr>
        <p:sp>
          <p:nvSpPr>
            <p:cNvPr id="712769" name="Freeform 65"/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/>
              <a:ahLst/>
              <a:cxnLst>
                <a:cxn ang="0">
                  <a:pos x="496" y="0"/>
                </a:cxn>
                <a:cxn ang="0">
                  <a:pos x="604" y="903"/>
                </a:cxn>
                <a:cxn ang="0">
                  <a:pos x="0" y="788"/>
                </a:cxn>
                <a:cxn ang="0">
                  <a:pos x="456" y="750"/>
                </a:cxn>
                <a:cxn ang="0">
                  <a:pos x="496" y="0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2771" name="Rectangle 67"/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72" name="Text Box 68"/>
            <p:cNvSpPr txBox="1">
              <a:spLocks noChangeArrowheads="1"/>
            </p:cNvSpPr>
            <p:nvPr/>
          </p:nvSpPr>
          <p:spPr bwMode="auto">
            <a:xfrm>
              <a:off x="413" y="1692"/>
              <a:ext cx="336" cy="8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r>
                <a:rPr lang="en-US" sz="1600" i="0">
                  <a:latin typeface="Arial" charset="0"/>
                </a:rPr>
                <a:t>IP</a:t>
              </a:r>
            </a:p>
            <a:p>
              <a:pPr algn="ctr"/>
              <a:r>
                <a:rPr lang="en-US" sz="1600" i="0">
                  <a:latin typeface="Arial" charset="0"/>
                </a:rPr>
                <a:t>Eth</a:t>
              </a:r>
            </a:p>
            <a:p>
              <a:pPr algn="ctr"/>
              <a:r>
                <a:rPr lang="en-US" sz="1600" i="0">
                  <a:latin typeface="Arial" charset="0"/>
                </a:rPr>
                <a:t>Phy</a:t>
              </a:r>
            </a:p>
          </p:txBody>
        </p:sp>
        <p:sp>
          <p:nvSpPr>
            <p:cNvPr id="712773" name="Line 69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2774" name="Line 70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2775" name="Line 71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2776" name="Line 72"/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151"/>
          <p:cNvGrpSpPr>
            <a:grpSpLocks/>
          </p:cNvGrpSpPr>
          <p:nvPr/>
        </p:nvGrpSpPr>
        <p:grpSpPr bwMode="auto">
          <a:xfrm>
            <a:off x="1893888" y="2643188"/>
            <a:ext cx="2011362" cy="760412"/>
            <a:chOff x="1197" y="1665"/>
            <a:chExt cx="1267" cy="479"/>
          </a:xfrm>
        </p:grpSpPr>
        <p:grpSp>
          <p:nvGrpSpPr>
            <p:cNvPr id="8" name="Group 150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712827" name="Rectangle 123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2828" name="Line 124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2829" name="Line 125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12830" name="Text Box 126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IP src: 111.111.111.111</a:t>
              </a:r>
            </a:p>
            <a:p>
              <a:r>
                <a:rPr lang="en-US" sz="1200" i="0">
                  <a:latin typeface="Arial" charset="0"/>
                </a:rPr>
                <a:t>   IP dest: 222.222.222.222</a:t>
              </a:r>
            </a:p>
          </p:txBody>
        </p:sp>
      </p:grpSp>
      <p:grpSp>
        <p:nvGrpSpPr>
          <p:cNvPr id="9" name="Group 141"/>
          <p:cNvGrpSpPr>
            <a:grpSpLocks/>
          </p:cNvGrpSpPr>
          <p:nvPr/>
        </p:nvGrpSpPr>
        <p:grpSpPr bwMode="auto">
          <a:xfrm>
            <a:off x="2027238" y="2903538"/>
            <a:ext cx="146050" cy="385762"/>
            <a:chOff x="1272" y="1762"/>
            <a:chExt cx="92" cy="243"/>
          </a:xfrm>
        </p:grpSpPr>
        <p:sp>
          <p:nvSpPr>
            <p:cNvPr id="712831" name="Line 127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2832" name="Line 128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12847" name="Rectangle 143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A creates IP datagram with IP source A, destination B </a:t>
            </a:r>
          </a:p>
        </p:txBody>
      </p:sp>
      <p:sp>
        <p:nvSpPr>
          <p:cNvPr id="712848" name="Rectangle 144"/>
          <p:cNvSpPr>
            <a:spLocks noChangeArrowheads="1"/>
          </p:cNvSpPr>
          <p:nvPr/>
        </p:nvSpPr>
        <p:spPr bwMode="auto">
          <a:xfrm>
            <a:off x="719138" y="1441450"/>
            <a:ext cx="7772400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A creates link-layer frame with R's MAC address as dest, frame contains A-to-B IP datagram</a:t>
            </a:r>
            <a:endParaRPr lang="en-US" sz="2800" i="0"/>
          </a:p>
        </p:txBody>
      </p:sp>
      <p:grpSp>
        <p:nvGrpSpPr>
          <p:cNvPr id="10" name="Group 152"/>
          <p:cNvGrpSpPr>
            <a:grpSpLocks/>
          </p:cNvGrpSpPr>
          <p:nvPr/>
        </p:nvGrpSpPr>
        <p:grpSpPr bwMode="auto">
          <a:xfrm>
            <a:off x="1477963" y="2244725"/>
            <a:ext cx="2417762" cy="1519238"/>
            <a:chOff x="931" y="1414"/>
            <a:chExt cx="1523" cy="957"/>
          </a:xfrm>
        </p:grpSpPr>
        <p:sp>
          <p:nvSpPr>
            <p:cNvPr id="712839" name="Text Box 135"/>
            <p:cNvSpPr txBox="1">
              <a:spLocks noChangeArrowheads="1"/>
            </p:cNvSpPr>
            <p:nvPr/>
          </p:nvSpPr>
          <p:spPr bwMode="auto">
            <a:xfrm>
              <a:off x="931" y="1414"/>
              <a:ext cx="15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MAC src: 74-29-9C-E8-FF-55</a:t>
              </a:r>
            </a:p>
            <a:p>
              <a:r>
                <a:rPr lang="en-US" sz="1200" i="0">
                  <a:latin typeface="Arial" charset="0"/>
                </a:rPr>
                <a:t>   MAC dest: </a:t>
              </a:r>
              <a:r>
                <a:rPr lang="en-US" sz="1200" i="0">
                  <a:solidFill>
                    <a:srgbClr val="FF0000"/>
                  </a:solidFill>
                  <a:latin typeface="Arial" charset="0"/>
                </a:rPr>
                <a:t>E6-E9-00-17-BB-4B</a:t>
              </a:r>
            </a:p>
          </p:txBody>
        </p:sp>
        <p:grpSp>
          <p:nvGrpSpPr>
            <p:cNvPr id="11" name="Group 145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712842" name="Rectangle 138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2836" name="Rectangle 13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2837" name="Line 13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2838" name="Line 13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2843" name="Line 139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2844" name="Line 140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12850" name="Line 146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2851" name="Line 147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2852" name="Line 148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2853" name="Line 149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154"/>
          <p:cNvGrpSpPr>
            <a:grpSpLocks/>
          </p:cNvGrpSpPr>
          <p:nvPr/>
        </p:nvGrpSpPr>
        <p:grpSpPr bwMode="auto">
          <a:xfrm>
            <a:off x="5045075" y="4073525"/>
            <a:ext cx="3886200" cy="2187575"/>
            <a:chOff x="3178" y="2566"/>
            <a:chExt cx="2448" cy="1378"/>
          </a:xfrm>
        </p:grpSpPr>
        <p:sp>
          <p:nvSpPr>
            <p:cNvPr id="712859" name="Line 155"/>
            <p:cNvSpPr>
              <a:spLocks noChangeShapeType="1"/>
            </p:cNvSpPr>
            <p:nvPr/>
          </p:nvSpPr>
          <p:spPr bwMode="auto">
            <a:xfrm>
              <a:off x="3178" y="3100"/>
              <a:ext cx="7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3" name="Group 156"/>
            <p:cNvGrpSpPr>
              <a:grpSpLocks/>
            </p:cNvGrpSpPr>
            <p:nvPr/>
          </p:nvGrpSpPr>
          <p:grpSpPr bwMode="auto">
            <a:xfrm>
              <a:off x="3908" y="2566"/>
              <a:ext cx="1718" cy="1378"/>
              <a:chOff x="3602" y="2566"/>
              <a:chExt cx="1718" cy="1378"/>
            </a:xfrm>
          </p:grpSpPr>
          <p:graphicFrame>
            <p:nvGraphicFramePr>
              <p:cNvPr id="712861" name="Object 157"/>
              <p:cNvGraphicFramePr>
                <a:graphicFrameLocks noChangeAspect="1"/>
              </p:cNvGraphicFramePr>
              <p:nvPr/>
            </p:nvGraphicFramePr>
            <p:xfrm>
              <a:off x="4424" y="2622"/>
              <a:ext cx="532" cy="386"/>
            </p:xfrm>
            <a:graphic>
              <a:graphicData uri="http://schemas.openxmlformats.org/presentationml/2006/ole">
                <p:oleObj spid="_x0000_s4100" name="Clip" r:id="rId6" imgW="1305000" imgH="1085760" progId="">
                  <p:embed/>
                </p:oleObj>
              </a:graphicData>
            </a:graphic>
          </p:graphicFrame>
          <p:grpSp>
            <p:nvGrpSpPr>
              <p:cNvPr id="14" name="Group 158"/>
              <p:cNvGrpSpPr>
                <a:grpSpLocks/>
              </p:cNvGrpSpPr>
              <p:nvPr/>
            </p:nvGrpSpPr>
            <p:grpSpPr bwMode="auto">
              <a:xfrm>
                <a:off x="4338" y="3052"/>
                <a:ext cx="982" cy="290"/>
                <a:chOff x="4351" y="2786"/>
                <a:chExt cx="982" cy="290"/>
              </a:xfrm>
            </p:grpSpPr>
            <p:sp>
              <p:nvSpPr>
                <p:cNvPr id="712863" name="Text Box 159"/>
                <p:cNvSpPr txBox="1">
                  <a:spLocks noChangeArrowheads="1"/>
                </p:cNvSpPr>
                <p:nvPr/>
              </p:nvSpPr>
              <p:spPr bwMode="auto">
                <a:xfrm>
                  <a:off x="4352" y="2786"/>
                  <a:ext cx="833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200" i="0">
                      <a:latin typeface="Arial" charset="0"/>
                    </a:rPr>
                    <a:t>222.222.222.222</a:t>
                  </a:r>
                </a:p>
              </p:txBody>
            </p:sp>
            <p:sp>
              <p:nvSpPr>
                <p:cNvPr id="712864" name="Text Box 160"/>
                <p:cNvSpPr txBox="1">
                  <a:spLocks noChangeArrowheads="1"/>
                </p:cNvSpPr>
                <p:nvPr/>
              </p:nvSpPr>
              <p:spPr bwMode="auto">
                <a:xfrm>
                  <a:off x="4351" y="2904"/>
                  <a:ext cx="982" cy="1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200" i="0">
                      <a:latin typeface="Arial" charset="0"/>
                    </a:rPr>
                    <a:t>49-BD-D2-C7-56-2A</a:t>
                  </a:r>
                </a:p>
              </p:txBody>
            </p:sp>
          </p:grpSp>
          <p:sp>
            <p:nvSpPr>
              <p:cNvPr id="712865" name="Rectangle 161"/>
              <p:cNvSpPr>
                <a:spLocks noChangeArrowheads="1"/>
              </p:cNvSpPr>
              <p:nvPr/>
            </p:nvSpPr>
            <p:spPr bwMode="auto">
              <a:xfrm rot="-5400000">
                <a:off x="4386" y="2713"/>
                <a:ext cx="70" cy="11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2866" name="Line 162"/>
              <p:cNvSpPr>
                <a:spLocks noChangeShapeType="1"/>
              </p:cNvSpPr>
              <p:nvPr/>
            </p:nvSpPr>
            <p:spPr bwMode="auto">
              <a:xfrm flipV="1">
                <a:off x="4068" y="2782"/>
                <a:ext cx="28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2867" name="Line 163"/>
              <p:cNvSpPr>
                <a:spLocks noChangeShapeType="1"/>
              </p:cNvSpPr>
              <p:nvPr/>
            </p:nvSpPr>
            <p:spPr bwMode="auto">
              <a:xfrm flipH="1" flipV="1">
                <a:off x="4399" y="2830"/>
                <a:ext cx="7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graphicFrame>
            <p:nvGraphicFramePr>
              <p:cNvPr id="712868" name="Object 164"/>
              <p:cNvGraphicFramePr>
                <a:graphicFrameLocks noChangeAspect="1"/>
              </p:cNvGraphicFramePr>
              <p:nvPr/>
            </p:nvGraphicFramePr>
            <p:xfrm>
              <a:off x="4276" y="3390"/>
              <a:ext cx="282" cy="205"/>
            </p:xfrm>
            <a:graphic>
              <a:graphicData uri="http://schemas.openxmlformats.org/presentationml/2006/ole">
                <p:oleObj spid="_x0000_s4101" name="Clip" r:id="rId7" imgW="1305000" imgH="1085760" progId="">
                  <p:embed/>
                </p:oleObj>
              </a:graphicData>
            </a:graphic>
          </p:graphicFrame>
          <p:sp>
            <p:nvSpPr>
              <p:cNvPr id="712869" name="Rectangle 165"/>
              <p:cNvSpPr>
                <a:spLocks noChangeArrowheads="1"/>
              </p:cNvSpPr>
              <p:nvPr/>
            </p:nvSpPr>
            <p:spPr bwMode="auto">
              <a:xfrm rot="-5400000">
                <a:off x="4211" y="3443"/>
                <a:ext cx="70" cy="11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2870" name="Text Box 166"/>
              <p:cNvSpPr txBox="1">
                <a:spLocks noChangeArrowheads="1"/>
              </p:cNvSpPr>
              <p:nvPr/>
            </p:nvSpPr>
            <p:spPr bwMode="auto">
              <a:xfrm>
                <a:off x="4150" y="3661"/>
                <a:ext cx="833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200" i="0">
                    <a:latin typeface="Arial" charset="0"/>
                  </a:rPr>
                  <a:t>222.222.222.221</a:t>
                </a:r>
              </a:p>
            </p:txBody>
          </p:sp>
          <p:sp>
            <p:nvSpPr>
              <p:cNvPr id="712871" name="Text Box 167"/>
              <p:cNvSpPr txBox="1">
                <a:spLocks noChangeArrowheads="1"/>
              </p:cNvSpPr>
              <p:nvPr/>
            </p:nvSpPr>
            <p:spPr bwMode="auto">
              <a:xfrm>
                <a:off x="4152" y="3771"/>
                <a:ext cx="946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200" i="0">
                    <a:latin typeface="Arial" charset="0"/>
                  </a:rPr>
                  <a:t>88-B2-2F-54-1A-0F</a:t>
                </a:r>
              </a:p>
            </p:txBody>
          </p:sp>
          <p:sp>
            <p:nvSpPr>
              <p:cNvPr id="712872" name="Line 168"/>
              <p:cNvSpPr>
                <a:spLocks noChangeShapeType="1"/>
              </p:cNvSpPr>
              <p:nvPr/>
            </p:nvSpPr>
            <p:spPr bwMode="auto">
              <a:xfrm flipH="1" flipV="1">
                <a:off x="4024" y="3347"/>
                <a:ext cx="160" cy="1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2873" name="Line 169"/>
              <p:cNvSpPr>
                <a:spLocks noChangeShapeType="1"/>
              </p:cNvSpPr>
              <p:nvPr/>
            </p:nvSpPr>
            <p:spPr bwMode="auto">
              <a:xfrm flipH="1">
                <a:off x="4235" y="3562"/>
                <a:ext cx="3" cy="1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2874" name="Freeform 170"/>
              <p:cNvSpPr>
                <a:spLocks/>
              </p:cNvSpPr>
              <p:nvPr/>
            </p:nvSpPr>
            <p:spPr bwMode="auto">
              <a:xfrm>
                <a:off x="3602" y="2797"/>
                <a:ext cx="482" cy="681"/>
              </a:xfrm>
              <a:custGeom>
                <a:avLst/>
                <a:gdLst/>
                <a:ahLst/>
                <a:cxnLst>
                  <a:cxn ang="0">
                    <a:pos x="307" y="83"/>
                  </a:cxn>
                  <a:cxn ang="0">
                    <a:pos x="134" y="227"/>
                  </a:cxn>
                  <a:cxn ang="0">
                    <a:pos x="19" y="507"/>
                  </a:cxn>
                  <a:cxn ang="0">
                    <a:pos x="19" y="716"/>
                  </a:cxn>
                  <a:cxn ang="0">
                    <a:pos x="84" y="918"/>
                  </a:cxn>
                  <a:cxn ang="0">
                    <a:pos x="199" y="990"/>
                  </a:cxn>
                  <a:cxn ang="0">
                    <a:pos x="393" y="954"/>
                  </a:cxn>
                  <a:cxn ang="0">
                    <a:pos x="696" y="947"/>
                  </a:cxn>
                  <a:cxn ang="0">
                    <a:pos x="883" y="831"/>
                  </a:cxn>
                  <a:cxn ang="0">
                    <a:pos x="998" y="543"/>
                  </a:cxn>
                  <a:cxn ang="0">
                    <a:pos x="926" y="227"/>
                  </a:cxn>
                  <a:cxn ang="0">
                    <a:pos x="667" y="25"/>
                  </a:cxn>
                  <a:cxn ang="0">
                    <a:pos x="307" y="83"/>
                  </a:cxn>
                </a:cxnLst>
                <a:rect l="0" t="0" r="r" b="b"/>
                <a:pathLst>
                  <a:path w="1005" h="996">
                    <a:moveTo>
                      <a:pt x="307" y="83"/>
                    </a:moveTo>
                    <a:cubicBezTo>
                      <a:pt x="218" y="117"/>
                      <a:pt x="182" y="156"/>
                      <a:pt x="134" y="227"/>
                    </a:cubicBezTo>
                    <a:cubicBezTo>
                      <a:pt x="86" y="298"/>
                      <a:pt x="38" y="426"/>
                      <a:pt x="19" y="507"/>
                    </a:cubicBezTo>
                    <a:cubicBezTo>
                      <a:pt x="0" y="588"/>
                      <a:pt x="8" y="648"/>
                      <a:pt x="19" y="716"/>
                    </a:cubicBezTo>
                    <a:cubicBezTo>
                      <a:pt x="30" y="784"/>
                      <a:pt x="54" y="873"/>
                      <a:pt x="84" y="918"/>
                    </a:cubicBezTo>
                    <a:cubicBezTo>
                      <a:pt x="114" y="963"/>
                      <a:pt x="148" y="984"/>
                      <a:pt x="199" y="990"/>
                    </a:cubicBezTo>
                    <a:cubicBezTo>
                      <a:pt x="250" y="996"/>
                      <a:pt x="310" y="961"/>
                      <a:pt x="393" y="954"/>
                    </a:cubicBezTo>
                    <a:cubicBezTo>
                      <a:pt x="476" y="947"/>
                      <a:pt x="614" y="967"/>
                      <a:pt x="696" y="947"/>
                    </a:cubicBezTo>
                    <a:cubicBezTo>
                      <a:pt x="778" y="927"/>
                      <a:pt x="833" y="898"/>
                      <a:pt x="883" y="831"/>
                    </a:cubicBezTo>
                    <a:cubicBezTo>
                      <a:pt x="933" y="764"/>
                      <a:pt x="991" y="644"/>
                      <a:pt x="998" y="543"/>
                    </a:cubicBezTo>
                    <a:cubicBezTo>
                      <a:pt x="1005" y="442"/>
                      <a:pt x="981" y="313"/>
                      <a:pt x="926" y="227"/>
                    </a:cubicBezTo>
                    <a:cubicBezTo>
                      <a:pt x="871" y="141"/>
                      <a:pt x="768" y="50"/>
                      <a:pt x="667" y="25"/>
                    </a:cubicBezTo>
                    <a:cubicBezTo>
                      <a:pt x="566" y="0"/>
                      <a:pt x="396" y="49"/>
                      <a:pt x="307" y="83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2875" name="Text Box 171"/>
              <p:cNvSpPr txBox="1">
                <a:spLocks noChangeArrowheads="1"/>
              </p:cNvSpPr>
              <p:nvPr/>
            </p:nvSpPr>
            <p:spPr bwMode="auto">
              <a:xfrm>
                <a:off x="4927" y="2566"/>
                <a:ext cx="23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i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712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857" grpId="0" animBg="1"/>
      <p:bldP spid="712847" grpId="0"/>
      <p:bldP spid="7128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sp>
        <p:nvSpPr>
          <p:cNvPr id="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3A9A5AAF-5DB9-40DD-BB3F-1A0DCABCFA53}" type="slidenum">
              <a:rPr lang="en-US"/>
              <a:pPr/>
              <a:t>9</a:t>
            </a:fld>
            <a:endParaRPr lang="en-US"/>
          </a:p>
        </p:txBody>
      </p:sp>
      <p:sp>
        <p:nvSpPr>
          <p:cNvPr id="71475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r>
              <a:rPr lang="en-US" sz="3600"/>
              <a:t>Addressing: routing to another LAN</a:t>
            </a:r>
          </a:p>
        </p:txBody>
      </p:sp>
      <p:sp>
        <p:nvSpPr>
          <p:cNvPr id="714756" name="Text Box 4"/>
          <p:cNvSpPr txBox="1">
            <a:spLocks noChangeArrowheads="1"/>
          </p:cNvSpPr>
          <p:nvPr/>
        </p:nvSpPr>
        <p:spPr bwMode="auto">
          <a:xfrm>
            <a:off x="4224338" y="4381500"/>
            <a:ext cx="376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0">
                <a:solidFill>
                  <a:srgbClr val="FF0000"/>
                </a:solidFill>
              </a:rPr>
              <a:t>R</a:t>
            </a:r>
            <a:endParaRPr lang="en-US" i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951288" y="4757738"/>
            <a:ext cx="922337" cy="344487"/>
            <a:chOff x="3600" y="219"/>
            <a:chExt cx="360" cy="175"/>
          </a:xfrm>
        </p:grpSpPr>
        <p:sp>
          <p:nvSpPr>
            <p:cNvPr id="714758" name="Oval 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4759" name="Line 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4760" name="Line 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4761" name="Rectangle 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714762" name="Oval 1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14764" name="Line 1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4765" name="Line 1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4766" name="Line 1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14768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4769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4770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14771" name="Rectangle 19"/>
          <p:cNvSpPr>
            <a:spLocks noChangeArrowheads="1"/>
          </p:cNvSpPr>
          <p:nvPr/>
        </p:nvSpPr>
        <p:spPr bwMode="auto">
          <a:xfrm rot="-5400000">
            <a:off x="4904581" y="4839495"/>
            <a:ext cx="111125" cy="176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4772" name="Rectangle 20"/>
          <p:cNvSpPr>
            <a:spLocks noChangeArrowheads="1"/>
          </p:cNvSpPr>
          <p:nvPr/>
        </p:nvSpPr>
        <p:spPr bwMode="auto">
          <a:xfrm rot="-5400000">
            <a:off x="3804444" y="4852194"/>
            <a:ext cx="111125" cy="1762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4773" name="Text Box 21"/>
          <p:cNvSpPr txBox="1">
            <a:spLocks noChangeArrowheads="1"/>
          </p:cNvSpPr>
          <p:nvPr/>
        </p:nvSpPr>
        <p:spPr bwMode="auto">
          <a:xfrm>
            <a:off x="3868738" y="5378450"/>
            <a:ext cx="15430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1A-23-F9-CD-06-9B</a:t>
            </a:r>
          </a:p>
        </p:txBody>
      </p:sp>
      <p:sp>
        <p:nvSpPr>
          <p:cNvPr id="714774" name="Text Box 22"/>
          <p:cNvSpPr txBox="1">
            <a:spLocks noChangeArrowheads="1"/>
          </p:cNvSpPr>
          <p:nvPr/>
        </p:nvSpPr>
        <p:spPr bwMode="auto">
          <a:xfrm>
            <a:off x="4016375" y="5205413"/>
            <a:ext cx="13223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222.222.222.220</a:t>
            </a:r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3044825" y="5794375"/>
            <a:ext cx="1541463" cy="449263"/>
            <a:chOff x="1934" y="2405"/>
            <a:chExt cx="971" cy="283"/>
          </a:xfrm>
        </p:grpSpPr>
        <p:sp>
          <p:nvSpPr>
            <p:cNvPr id="714776" name="Text Box 24"/>
            <p:cNvSpPr txBox="1">
              <a:spLocks noChangeArrowheads="1"/>
            </p:cNvSpPr>
            <p:nvPr/>
          </p:nvSpPr>
          <p:spPr bwMode="auto">
            <a:xfrm>
              <a:off x="1934" y="2405"/>
              <a:ext cx="83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111.111.111.110</a:t>
              </a:r>
            </a:p>
          </p:txBody>
        </p:sp>
        <p:sp>
          <p:nvSpPr>
            <p:cNvPr id="714777" name="Text Box 25"/>
            <p:cNvSpPr txBox="1">
              <a:spLocks noChangeArrowheads="1"/>
            </p:cNvSpPr>
            <p:nvPr/>
          </p:nvSpPr>
          <p:spPr bwMode="auto">
            <a:xfrm>
              <a:off x="1938" y="2515"/>
              <a:ext cx="96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E6-E9-00-17-BB-4B</a:t>
              </a:r>
            </a:p>
          </p:txBody>
        </p:sp>
      </p:grpSp>
      <p:sp>
        <p:nvSpPr>
          <p:cNvPr id="714778" name="Text Box 26"/>
          <p:cNvSpPr txBox="1">
            <a:spLocks noChangeArrowheads="1"/>
          </p:cNvSpPr>
          <p:nvPr/>
        </p:nvSpPr>
        <p:spPr bwMode="auto">
          <a:xfrm>
            <a:off x="952500" y="6037263"/>
            <a:ext cx="16271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CC-49-DE-D0-AB-7D</a:t>
            </a:r>
          </a:p>
        </p:txBody>
      </p:sp>
      <p:sp>
        <p:nvSpPr>
          <p:cNvPr id="714779" name="Text Box 27"/>
          <p:cNvSpPr txBox="1">
            <a:spLocks noChangeArrowheads="1"/>
          </p:cNvSpPr>
          <p:nvPr/>
        </p:nvSpPr>
        <p:spPr bwMode="auto">
          <a:xfrm>
            <a:off x="942975" y="5854700"/>
            <a:ext cx="13223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111.111.111.112</a:t>
            </a:r>
          </a:p>
        </p:txBody>
      </p:sp>
      <p:graphicFrame>
        <p:nvGraphicFramePr>
          <p:cNvPr id="714780" name="Object 28"/>
          <p:cNvGraphicFramePr>
            <a:graphicFrameLocks noChangeAspect="1"/>
          </p:cNvGraphicFramePr>
          <p:nvPr/>
        </p:nvGraphicFramePr>
        <p:xfrm>
          <a:off x="1595438" y="5494338"/>
          <a:ext cx="449262" cy="325437"/>
        </p:xfrm>
        <a:graphic>
          <a:graphicData uri="http://schemas.openxmlformats.org/presentationml/2006/ole">
            <p:oleObj spid="_x0000_s5122" name="Clip" r:id="rId4" imgW="1305000" imgH="1085760" progId="">
              <p:embed/>
            </p:oleObj>
          </a:graphicData>
        </a:graphic>
      </p:graphicFrame>
      <p:sp>
        <p:nvSpPr>
          <p:cNvPr id="714781" name="Rectangle 29"/>
          <p:cNvSpPr>
            <a:spLocks noChangeArrowheads="1"/>
          </p:cNvSpPr>
          <p:nvPr/>
        </p:nvSpPr>
        <p:spPr bwMode="auto">
          <a:xfrm rot="-5400000">
            <a:off x="2046287" y="5549901"/>
            <a:ext cx="112713" cy="176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4782" name="Text Box 30"/>
          <p:cNvSpPr txBox="1">
            <a:spLocks noChangeArrowheads="1"/>
          </p:cNvSpPr>
          <p:nvPr/>
        </p:nvSpPr>
        <p:spPr bwMode="auto">
          <a:xfrm>
            <a:off x="709613" y="4741863"/>
            <a:ext cx="13223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111.111.111.111</a:t>
            </a:r>
          </a:p>
        </p:txBody>
      </p:sp>
      <p:graphicFrame>
        <p:nvGraphicFramePr>
          <p:cNvPr id="714783" name="Object 31"/>
          <p:cNvGraphicFramePr>
            <a:graphicFrameLocks noChangeAspect="1"/>
          </p:cNvGraphicFramePr>
          <p:nvPr/>
        </p:nvGraphicFramePr>
        <p:xfrm>
          <a:off x="1076325" y="4162425"/>
          <a:ext cx="844550" cy="612775"/>
        </p:xfrm>
        <a:graphic>
          <a:graphicData uri="http://schemas.openxmlformats.org/presentationml/2006/ole">
            <p:oleObj spid="_x0000_s5123" name="Clip" r:id="rId5" imgW="1305000" imgH="1085760" progId="">
              <p:embed/>
            </p:oleObj>
          </a:graphicData>
        </a:graphic>
      </p:graphicFrame>
      <p:sp>
        <p:nvSpPr>
          <p:cNvPr id="714784" name="Rectangle 32"/>
          <p:cNvSpPr>
            <a:spLocks noChangeArrowheads="1"/>
          </p:cNvSpPr>
          <p:nvPr/>
        </p:nvSpPr>
        <p:spPr bwMode="auto">
          <a:xfrm rot="-5400000">
            <a:off x="1916907" y="4321969"/>
            <a:ext cx="112712" cy="17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4785" name="Text Box 33"/>
          <p:cNvSpPr txBox="1">
            <a:spLocks noChangeArrowheads="1"/>
          </p:cNvSpPr>
          <p:nvPr/>
        </p:nvSpPr>
        <p:spPr bwMode="auto">
          <a:xfrm>
            <a:off x="730250" y="4927600"/>
            <a:ext cx="15097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74-29-9C-E8-FF-55</a:t>
            </a:r>
          </a:p>
        </p:txBody>
      </p:sp>
      <p:sp>
        <p:nvSpPr>
          <p:cNvPr id="714791" name="Freeform 39"/>
          <p:cNvSpPr>
            <a:spLocks/>
          </p:cNvSpPr>
          <p:nvPr/>
        </p:nvSpPr>
        <p:spPr bwMode="auto">
          <a:xfrm>
            <a:off x="2365375" y="4437063"/>
            <a:ext cx="839788" cy="1069975"/>
          </a:xfrm>
          <a:custGeom>
            <a:avLst/>
            <a:gdLst/>
            <a:ahLst/>
            <a:cxnLst>
              <a:cxn ang="0">
                <a:pos x="307" y="83"/>
              </a:cxn>
              <a:cxn ang="0">
                <a:pos x="134" y="227"/>
              </a:cxn>
              <a:cxn ang="0">
                <a:pos x="19" y="507"/>
              </a:cxn>
              <a:cxn ang="0">
                <a:pos x="19" y="716"/>
              </a:cxn>
              <a:cxn ang="0">
                <a:pos x="84" y="918"/>
              </a:cxn>
              <a:cxn ang="0">
                <a:pos x="199" y="990"/>
              </a:cxn>
              <a:cxn ang="0">
                <a:pos x="393" y="954"/>
              </a:cxn>
              <a:cxn ang="0">
                <a:pos x="696" y="947"/>
              </a:cxn>
              <a:cxn ang="0">
                <a:pos x="883" y="831"/>
              </a:cxn>
              <a:cxn ang="0">
                <a:pos x="998" y="543"/>
              </a:cxn>
              <a:cxn ang="0">
                <a:pos x="926" y="227"/>
              </a:cxn>
              <a:cxn ang="0">
                <a:pos x="667" y="25"/>
              </a:cxn>
              <a:cxn ang="0">
                <a:pos x="307" y="83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4792" name="Line 40"/>
          <p:cNvSpPr>
            <a:spLocks noChangeShapeType="1"/>
          </p:cNvSpPr>
          <p:nvPr/>
        </p:nvSpPr>
        <p:spPr bwMode="auto">
          <a:xfrm>
            <a:off x="2062163" y="4416425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4793" name="Line 41"/>
          <p:cNvSpPr>
            <a:spLocks noChangeShapeType="1"/>
          </p:cNvSpPr>
          <p:nvPr/>
        </p:nvSpPr>
        <p:spPr bwMode="auto">
          <a:xfrm flipV="1">
            <a:off x="2185988" y="5360988"/>
            <a:ext cx="231775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4794" name="Line 42"/>
          <p:cNvSpPr>
            <a:spLocks noChangeShapeType="1"/>
          </p:cNvSpPr>
          <p:nvPr/>
        </p:nvSpPr>
        <p:spPr bwMode="auto">
          <a:xfrm>
            <a:off x="3184525" y="4954588"/>
            <a:ext cx="584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4796" name="Line 44"/>
          <p:cNvSpPr>
            <a:spLocks noChangeShapeType="1"/>
          </p:cNvSpPr>
          <p:nvPr/>
        </p:nvSpPr>
        <p:spPr bwMode="auto">
          <a:xfrm flipV="1">
            <a:off x="2101850" y="5711825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4797" name="Line 45"/>
          <p:cNvSpPr>
            <a:spLocks noChangeShapeType="1"/>
          </p:cNvSpPr>
          <p:nvPr/>
        </p:nvSpPr>
        <p:spPr bwMode="auto">
          <a:xfrm flipH="1" flipV="1">
            <a:off x="1976438" y="4489450"/>
            <a:ext cx="0" cy="398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4798" name="Line 46"/>
          <p:cNvSpPr>
            <a:spLocks noChangeShapeType="1"/>
          </p:cNvSpPr>
          <p:nvPr/>
        </p:nvSpPr>
        <p:spPr bwMode="auto">
          <a:xfrm>
            <a:off x="3854450" y="5021263"/>
            <a:ext cx="0" cy="750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4799" name="Line 47"/>
          <p:cNvSpPr>
            <a:spLocks noChangeShapeType="1"/>
          </p:cNvSpPr>
          <p:nvPr/>
        </p:nvSpPr>
        <p:spPr bwMode="auto">
          <a:xfrm flipH="1" flipV="1">
            <a:off x="4935538" y="5011738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4810" name="Text Box 58"/>
          <p:cNvSpPr txBox="1">
            <a:spLocks noChangeArrowheads="1"/>
          </p:cNvSpPr>
          <p:nvPr/>
        </p:nvSpPr>
        <p:spPr bwMode="auto">
          <a:xfrm>
            <a:off x="719138" y="4156075"/>
            <a:ext cx="40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>
                <a:solidFill>
                  <a:srgbClr val="FF0000"/>
                </a:solidFill>
              </a:rPr>
              <a:t>A</a:t>
            </a:r>
          </a:p>
        </p:txBody>
      </p: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534988" y="2686050"/>
            <a:ext cx="976312" cy="1460500"/>
            <a:chOff x="337" y="1692"/>
            <a:chExt cx="615" cy="920"/>
          </a:xfrm>
        </p:grpSpPr>
        <p:sp>
          <p:nvSpPr>
            <p:cNvPr id="714812" name="Freeform 60"/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/>
              <a:ahLst/>
              <a:cxnLst>
                <a:cxn ang="0">
                  <a:pos x="496" y="0"/>
                </a:cxn>
                <a:cxn ang="0">
                  <a:pos x="604" y="903"/>
                </a:cxn>
                <a:cxn ang="0">
                  <a:pos x="0" y="788"/>
                </a:cxn>
                <a:cxn ang="0">
                  <a:pos x="456" y="750"/>
                </a:cxn>
                <a:cxn ang="0">
                  <a:pos x="496" y="0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4813" name="Rectangle 61"/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4814" name="Text Box 62"/>
            <p:cNvSpPr txBox="1">
              <a:spLocks noChangeArrowheads="1"/>
            </p:cNvSpPr>
            <p:nvPr/>
          </p:nvSpPr>
          <p:spPr bwMode="auto">
            <a:xfrm>
              <a:off x="413" y="1692"/>
              <a:ext cx="336" cy="8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r>
                <a:rPr lang="en-US" sz="1600" i="0">
                  <a:latin typeface="Arial" charset="0"/>
                </a:rPr>
                <a:t>IP</a:t>
              </a:r>
            </a:p>
            <a:p>
              <a:pPr algn="ctr"/>
              <a:r>
                <a:rPr lang="en-US" sz="1600" i="0">
                  <a:latin typeface="Arial" charset="0"/>
                </a:rPr>
                <a:t>Eth</a:t>
              </a:r>
            </a:p>
            <a:p>
              <a:pPr algn="ctr"/>
              <a:r>
                <a:rPr lang="en-US" sz="1600" i="0">
                  <a:latin typeface="Arial" charset="0"/>
                </a:rPr>
                <a:t>Phy</a:t>
              </a:r>
            </a:p>
          </p:txBody>
        </p:sp>
        <p:sp>
          <p:nvSpPr>
            <p:cNvPr id="714815" name="Line 63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4816" name="Line 64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4817" name="Line 65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4818" name="Line 66"/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14828" name="Rectangle 76"/>
          <p:cNvSpPr>
            <a:spLocks noChangeArrowheads="1"/>
          </p:cNvSpPr>
          <p:nvPr/>
        </p:nvSpPr>
        <p:spPr bwMode="auto">
          <a:xfrm>
            <a:off x="706438" y="1084263"/>
            <a:ext cx="77724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frame sent from A to R</a:t>
            </a:r>
          </a:p>
        </p:txBody>
      </p:sp>
      <p:grpSp>
        <p:nvGrpSpPr>
          <p:cNvPr id="7" name="Group 67"/>
          <p:cNvGrpSpPr>
            <a:grpSpLocks/>
          </p:cNvGrpSpPr>
          <p:nvPr/>
        </p:nvGrpSpPr>
        <p:grpSpPr bwMode="auto">
          <a:xfrm>
            <a:off x="1893888" y="2643188"/>
            <a:ext cx="2011362" cy="760412"/>
            <a:chOff x="1197" y="1665"/>
            <a:chExt cx="1267" cy="479"/>
          </a:xfrm>
        </p:grpSpPr>
        <p:grpSp>
          <p:nvGrpSpPr>
            <p:cNvPr id="8" name="Group 68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714821" name="Rectangle 69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4822" name="Line 70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4823" name="Line 71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14824" name="Text Box 72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IP src: 111.111.111.111</a:t>
              </a:r>
            </a:p>
            <a:p>
              <a:r>
                <a:rPr lang="en-US" sz="1200" i="0">
                  <a:latin typeface="Arial" charset="0"/>
                </a:rPr>
                <a:t>   IP dest: 222.222.222.222</a:t>
              </a:r>
            </a:p>
          </p:txBody>
        </p:sp>
      </p:grpSp>
      <p:grpSp>
        <p:nvGrpSpPr>
          <p:cNvPr id="9" name="Group 78"/>
          <p:cNvGrpSpPr>
            <a:grpSpLocks/>
          </p:cNvGrpSpPr>
          <p:nvPr/>
        </p:nvGrpSpPr>
        <p:grpSpPr bwMode="auto">
          <a:xfrm>
            <a:off x="1477963" y="2244725"/>
            <a:ext cx="2417762" cy="1519238"/>
            <a:chOff x="931" y="1414"/>
            <a:chExt cx="1523" cy="957"/>
          </a:xfrm>
        </p:grpSpPr>
        <p:sp>
          <p:nvSpPr>
            <p:cNvPr id="714831" name="Text Box 79"/>
            <p:cNvSpPr txBox="1">
              <a:spLocks noChangeArrowheads="1"/>
            </p:cNvSpPr>
            <p:nvPr/>
          </p:nvSpPr>
          <p:spPr bwMode="auto">
            <a:xfrm>
              <a:off x="931" y="1414"/>
              <a:ext cx="15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MAC src: 74-29-9C-E8-FF-55</a:t>
              </a:r>
            </a:p>
            <a:p>
              <a:r>
                <a:rPr lang="en-US" sz="1200" i="0">
                  <a:latin typeface="Arial" charset="0"/>
                </a:rPr>
                <a:t>   MAC dest: E6-E9-00-17-BB-4B</a:t>
              </a:r>
            </a:p>
          </p:txBody>
        </p:sp>
        <p:grpSp>
          <p:nvGrpSpPr>
            <p:cNvPr id="10" name="Group 80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714833" name="Rectangle 81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4834" name="Rectangle 8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4835" name="Line 8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4836" name="Line 8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4837" name="Line 85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4838" name="Line 86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14839" name="Line 87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4840" name="Line 88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4841" name="Line 89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4842" name="Line 90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" name="Group 100"/>
          <p:cNvGrpSpPr>
            <a:grpSpLocks/>
          </p:cNvGrpSpPr>
          <p:nvPr/>
        </p:nvGrpSpPr>
        <p:grpSpPr bwMode="auto">
          <a:xfrm>
            <a:off x="3952875" y="2767013"/>
            <a:ext cx="895350" cy="2038350"/>
            <a:chOff x="2823" y="1545"/>
            <a:chExt cx="564" cy="1284"/>
          </a:xfrm>
        </p:grpSpPr>
        <p:sp>
          <p:nvSpPr>
            <p:cNvPr id="714845" name="Freeform 93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/>
              <a:ahLst/>
              <a:cxnLst>
                <a:cxn ang="0">
                  <a:pos x="564" y="0"/>
                </a:cxn>
                <a:cxn ang="0">
                  <a:pos x="287" y="564"/>
                </a:cxn>
                <a:cxn ang="0">
                  <a:pos x="0" y="0"/>
                </a:cxn>
                <a:cxn ang="0">
                  <a:pos x="564" y="0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4846" name="Rectangle 94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4847" name="Text Box 95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r>
                <a:rPr lang="en-US" sz="1600" i="0">
                  <a:latin typeface="Arial" charset="0"/>
                </a:rPr>
                <a:t>IP</a:t>
              </a:r>
            </a:p>
            <a:p>
              <a:pPr algn="ctr"/>
              <a:r>
                <a:rPr lang="en-US" sz="1600" i="0">
                  <a:latin typeface="Arial" charset="0"/>
                </a:rPr>
                <a:t>Eth</a:t>
              </a:r>
            </a:p>
            <a:p>
              <a:pPr algn="ctr"/>
              <a:r>
                <a:rPr lang="en-US" sz="1600" i="0">
                  <a:latin typeface="Arial" charset="0"/>
                </a:rPr>
                <a:t>Phy</a:t>
              </a:r>
            </a:p>
          </p:txBody>
        </p:sp>
        <p:sp>
          <p:nvSpPr>
            <p:cNvPr id="714850" name="Line 98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4851" name="Line 99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14853" name="Rectangle 101"/>
          <p:cNvSpPr>
            <a:spLocks noChangeArrowheads="1"/>
          </p:cNvSpPr>
          <p:nvPr/>
        </p:nvSpPr>
        <p:spPr bwMode="auto">
          <a:xfrm>
            <a:off x="709613" y="1439863"/>
            <a:ext cx="77724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frame received at R, datagram removed, passed up to IP</a:t>
            </a:r>
          </a:p>
        </p:txBody>
      </p:sp>
      <p:grpSp>
        <p:nvGrpSpPr>
          <p:cNvPr id="12" name="Group 106"/>
          <p:cNvGrpSpPr>
            <a:grpSpLocks/>
          </p:cNvGrpSpPr>
          <p:nvPr/>
        </p:nvGrpSpPr>
        <p:grpSpPr bwMode="auto">
          <a:xfrm>
            <a:off x="5045075" y="4073525"/>
            <a:ext cx="3886200" cy="2187575"/>
            <a:chOff x="3178" y="2566"/>
            <a:chExt cx="2448" cy="1378"/>
          </a:xfrm>
        </p:grpSpPr>
        <p:sp>
          <p:nvSpPr>
            <p:cNvPr id="714859" name="Line 107"/>
            <p:cNvSpPr>
              <a:spLocks noChangeShapeType="1"/>
            </p:cNvSpPr>
            <p:nvPr/>
          </p:nvSpPr>
          <p:spPr bwMode="auto">
            <a:xfrm>
              <a:off x="3178" y="3100"/>
              <a:ext cx="7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3" name="Group 108"/>
            <p:cNvGrpSpPr>
              <a:grpSpLocks/>
            </p:cNvGrpSpPr>
            <p:nvPr/>
          </p:nvGrpSpPr>
          <p:grpSpPr bwMode="auto">
            <a:xfrm>
              <a:off x="3908" y="2566"/>
              <a:ext cx="1718" cy="1378"/>
              <a:chOff x="3602" y="2566"/>
              <a:chExt cx="1718" cy="1378"/>
            </a:xfrm>
          </p:grpSpPr>
          <p:graphicFrame>
            <p:nvGraphicFramePr>
              <p:cNvPr id="714861" name="Object 109"/>
              <p:cNvGraphicFramePr>
                <a:graphicFrameLocks noChangeAspect="1"/>
              </p:cNvGraphicFramePr>
              <p:nvPr/>
            </p:nvGraphicFramePr>
            <p:xfrm>
              <a:off x="4424" y="2622"/>
              <a:ext cx="532" cy="386"/>
            </p:xfrm>
            <a:graphic>
              <a:graphicData uri="http://schemas.openxmlformats.org/presentationml/2006/ole">
                <p:oleObj spid="_x0000_s5124" name="Clip" r:id="rId6" imgW="1305000" imgH="1085760" progId="">
                  <p:embed/>
                </p:oleObj>
              </a:graphicData>
            </a:graphic>
          </p:graphicFrame>
          <p:grpSp>
            <p:nvGrpSpPr>
              <p:cNvPr id="14" name="Group 110"/>
              <p:cNvGrpSpPr>
                <a:grpSpLocks/>
              </p:cNvGrpSpPr>
              <p:nvPr/>
            </p:nvGrpSpPr>
            <p:grpSpPr bwMode="auto">
              <a:xfrm>
                <a:off x="4338" y="3052"/>
                <a:ext cx="982" cy="290"/>
                <a:chOff x="4351" y="2786"/>
                <a:chExt cx="982" cy="290"/>
              </a:xfrm>
            </p:grpSpPr>
            <p:sp>
              <p:nvSpPr>
                <p:cNvPr id="714863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4352" y="2786"/>
                  <a:ext cx="833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200" i="0">
                      <a:latin typeface="Arial" charset="0"/>
                    </a:rPr>
                    <a:t>222.222.222.222</a:t>
                  </a:r>
                </a:p>
              </p:txBody>
            </p:sp>
            <p:sp>
              <p:nvSpPr>
                <p:cNvPr id="714864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4351" y="2904"/>
                  <a:ext cx="982" cy="1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200" i="0">
                      <a:latin typeface="Arial" charset="0"/>
                    </a:rPr>
                    <a:t>49-BD-D2-C7-56-2A</a:t>
                  </a:r>
                </a:p>
              </p:txBody>
            </p:sp>
          </p:grpSp>
          <p:sp>
            <p:nvSpPr>
              <p:cNvPr id="714865" name="Rectangle 113"/>
              <p:cNvSpPr>
                <a:spLocks noChangeArrowheads="1"/>
              </p:cNvSpPr>
              <p:nvPr/>
            </p:nvSpPr>
            <p:spPr bwMode="auto">
              <a:xfrm rot="-5400000">
                <a:off x="4386" y="2713"/>
                <a:ext cx="70" cy="11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4866" name="Line 114"/>
              <p:cNvSpPr>
                <a:spLocks noChangeShapeType="1"/>
              </p:cNvSpPr>
              <p:nvPr/>
            </p:nvSpPr>
            <p:spPr bwMode="auto">
              <a:xfrm flipV="1">
                <a:off x="4068" y="2782"/>
                <a:ext cx="28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4867" name="Line 115"/>
              <p:cNvSpPr>
                <a:spLocks noChangeShapeType="1"/>
              </p:cNvSpPr>
              <p:nvPr/>
            </p:nvSpPr>
            <p:spPr bwMode="auto">
              <a:xfrm flipH="1" flipV="1">
                <a:off x="4399" y="2830"/>
                <a:ext cx="7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graphicFrame>
            <p:nvGraphicFramePr>
              <p:cNvPr id="714868" name="Object 116"/>
              <p:cNvGraphicFramePr>
                <a:graphicFrameLocks noChangeAspect="1"/>
              </p:cNvGraphicFramePr>
              <p:nvPr/>
            </p:nvGraphicFramePr>
            <p:xfrm>
              <a:off x="4276" y="3390"/>
              <a:ext cx="282" cy="205"/>
            </p:xfrm>
            <a:graphic>
              <a:graphicData uri="http://schemas.openxmlformats.org/presentationml/2006/ole">
                <p:oleObj spid="_x0000_s5125" name="Clip" r:id="rId7" imgW="1305000" imgH="1085760" progId="">
                  <p:embed/>
                </p:oleObj>
              </a:graphicData>
            </a:graphic>
          </p:graphicFrame>
          <p:sp>
            <p:nvSpPr>
              <p:cNvPr id="714869" name="Rectangle 117"/>
              <p:cNvSpPr>
                <a:spLocks noChangeArrowheads="1"/>
              </p:cNvSpPr>
              <p:nvPr/>
            </p:nvSpPr>
            <p:spPr bwMode="auto">
              <a:xfrm rot="-5400000">
                <a:off x="4211" y="3443"/>
                <a:ext cx="70" cy="11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4870" name="Text Box 118"/>
              <p:cNvSpPr txBox="1">
                <a:spLocks noChangeArrowheads="1"/>
              </p:cNvSpPr>
              <p:nvPr/>
            </p:nvSpPr>
            <p:spPr bwMode="auto">
              <a:xfrm>
                <a:off x="4150" y="3661"/>
                <a:ext cx="833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200" i="0">
                    <a:latin typeface="Arial" charset="0"/>
                  </a:rPr>
                  <a:t>222.222.222.221</a:t>
                </a:r>
              </a:p>
            </p:txBody>
          </p:sp>
          <p:sp>
            <p:nvSpPr>
              <p:cNvPr id="714871" name="Text Box 119"/>
              <p:cNvSpPr txBox="1">
                <a:spLocks noChangeArrowheads="1"/>
              </p:cNvSpPr>
              <p:nvPr/>
            </p:nvSpPr>
            <p:spPr bwMode="auto">
              <a:xfrm>
                <a:off x="4152" y="3771"/>
                <a:ext cx="946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200" i="0">
                    <a:latin typeface="Arial" charset="0"/>
                  </a:rPr>
                  <a:t>88-B2-2F-54-1A-0F</a:t>
                </a:r>
              </a:p>
            </p:txBody>
          </p:sp>
          <p:sp>
            <p:nvSpPr>
              <p:cNvPr id="714872" name="Line 120"/>
              <p:cNvSpPr>
                <a:spLocks noChangeShapeType="1"/>
              </p:cNvSpPr>
              <p:nvPr/>
            </p:nvSpPr>
            <p:spPr bwMode="auto">
              <a:xfrm flipH="1" flipV="1">
                <a:off x="4024" y="3347"/>
                <a:ext cx="160" cy="1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4873" name="Line 121"/>
              <p:cNvSpPr>
                <a:spLocks noChangeShapeType="1"/>
              </p:cNvSpPr>
              <p:nvPr/>
            </p:nvSpPr>
            <p:spPr bwMode="auto">
              <a:xfrm flipH="1">
                <a:off x="4235" y="3562"/>
                <a:ext cx="3" cy="1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4874" name="Freeform 122"/>
              <p:cNvSpPr>
                <a:spLocks/>
              </p:cNvSpPr>
              <p:nvPr/>
            </p:nvSpPr>
            <p:spPr bwMode="auto">
              <a:xfrm>
                <a:off x="3602" y="2797"/>
                <a:ext cx="482" cy="681"/>
              </a:xfrm>
              <a:custGeom>
                <a:avLst/>
                <a:gdLst/>
                <a:ahLst/>
                <a:cxnLst>
                  <a:cxn ang="0">
                    <a:pos x="307" y="83"/>
                  </a:cxn>
                  <a:cxn ang="0">
                    <a:pos x="134" y="227"/>
                  </a:cxn>
                  <a:cxn ang="0">
                    <a:pos x="19" y="507"/>
                  </a:cxn>
                  <a:cxn ang="0">
                    <a:pos x="19" y="716"/>
                  </a:cxn>
                  <a:cxn ang="0">
                    <a:pos x="84" y="918"/>
                  </a:cxn>
                  <a:cxn ang="0">
                    <a:pos x="199" y="990"/>
                  </a:cxn>
                  <a:cxn ang="0">
                    <a:pos x="393" y="954"/>
                  </a:cxn>
                  <a:cxn ang="0">
                    <a:pos x="696" y="947"/>
                  </a:cxn>
                  <a:cxn ang="0">
                    <a:pos x="883" y="831"/>
                  </a:cxn>
                  <a:cxn ang="0">
                    <a:pos x="998" y="543"/>
                  </a:cxn>
                  <a:cxn ang="0">
                    <a:pos x="926" y="227"/>
                  </a:cxn>
                  <a:cxn ang="0">
                    <a:pos x="667" y="25"/>
                  </a:cxn>
                  <a:cxn ang="0">
                    <a:pos x="307" y="83"/>
                  </a:cxn>
                </a:cxnLst>
                <a:rect l="0" t="0" r="r" b="b"/>
                <a:pathLst>
                  <a:path w="1005" h="996">
                    <a:moveTo>
                      <a:pt x="307" y="83"/>
                    </a:moveTo>
                    <a:cubicBezTo>
                      <a:pt x="218" y="117"/>
                      <a:pt x="182" y="156"/>
                      <a:pt x="134" y="227"/>
                    </a:cubicBezTo>
                    <a:cubicBezTo>
                      <a:pt x="86" y="298"/>
                      <a:pt x="38" y="426"/>
                      <a:pt x="19" y="507"/>
                    </a:cubicBezTo>
                    <a:cubicBezTo>
                      <a:pt x="0" y="588"/>
                      <a:pt x="8" y="648"/>
                      <a:pt x="19" y="716"/>
                    </a:cubicBezTo>
                    <a:cubicBezTo>
                      <a:pt x="30" y="784"/>
                      <a:pt x="54" y="873"/>
                      <a:pt x="84" y="918"/>
                    </a:cubicBezTo>
                    <a:cubicBezTo>
                      <a:pt x="114" y="963"/>
                      <a:pt x="148" y="984"/>
                      <a:pt x="199" y="990"/>
                    </a:cubicBezTo>
                    <a:cubicBezTo>
                      <a:pt x="250" y="996"/>
                      <a:pt x="310" y="961"/>
                      <a:pt x="393" y="954"/>
                    </a:cubicBezTo>
                    <a:cubicBezTo>
                      <a:pt x="476" y="947"/>
                      <a:pt x="614" y="967"/>
                      <a:pt x="696" y="947"/>
                    </a:cubicBezTo>
                    <a:cubicBezTo>
                      <a:pt x="778" y="927"/>
                      <a:pt x="833" y="898"/>
                      <a:pt x="883" y="831"/>
                    </a:cubicBezTo>
                    <a:cubicBezTo>
                      <a:pt x="933" y="764"/>
                      <a:pt x="991" y="644"/>
                      <a:pt x="998" y="543"/>
                    </a:cubicBezTo>
                    <a:cubicBezTo>
                      <a:pt x="1005" y="442"/>
                      <a:pt x="981" y="313"/>
                      <a:pt x="926" y="227"/>
                    </a:cubicBezTo>
                    <a:cubicBezTo>
                      <a:pt x="871" y="141"/>
                      <a:pt x="768" y="50"/>
                      <a:pt x="667" y="25"/>
                    </a:cubicBezTo>
                    <a:cubicBezTo>
                      <a:pt x="566" y="0"/>
                      <a:pt x="396" y="49"/>
                      <a:pt x="307" y="83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4875" name="Text Box 123"/>
              <p:cNvSpPr txBox="1">
                <a:spLocks noChangeArrowheads="1"/>
              </p:cNvSpPr>
              <p:nvPr/>
            </p:nvSpPr>
            <p:spPr bwMode="auto">
              <a:xfrm>
                <a:off x="4927" y="2566"/>
                <a:ext cx="23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i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7.40741E-7 L -3.88889E-6 0.15833 L 0.12448 0.23542 L 0.12414 0.01991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" y="11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 0.15834 L 0.12448 0.23542 L 0.12396 0.01991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" y="1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414 0.01991 L 0.12292 -0.02893 L 0.36302 -0.02893 L 0.36302 0.0081 " pathEditMode="relative" rAng="0" ptsTypes="AAAA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" y="-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85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923</Words>
  <Application>Microsoft Office PowerPoint</Application>
  <PresentationFormat>On-screen Show (4:3)</PresentationFormat>
  <Paragraphs>270</Paragraphs>
  <Slides>12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Clip</vt:lpstr>
      <vt:lpstr>MAC Addresses and ARP</vt:lpstr>
      <vt:lpstr>Slide 2</vt:lpstr>
      <vt:lpstr>LAN Addresses and ARP</vt:lpstr>
      <vt:lpstr>LAN Address (more)</vt:lpstr>
      <vt:lpstr>ARP: Address Resolution Protocol</vt:lpstr>
      <vt:lpstr>ARP protocol: Same LAN (network)</vt:lpstr>
      <vt:lpstr>Addressing: routing to another LAN</vt:lpstr>
      <vt:lpstr>Addressing: routing to another LAN</vt:lpstr>
      <vt:lpstr>Addressing: routing to another LAN</vt:lpstr>
      <vt:lpstr>Addressing: routing to another LAN</vt:lpstr>
      <vt:lpstr>Addressing: routing to another LAN</vt:lpstr>
      <vt:lpstr>Addressing: routing to another LAN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 Addresses and ARP</dc:title>
  <dc:creator>PESIT</dc:creator>
  <cp:lastModifiedBy>CK</cp:lastModifiedBy>
  <cp:revision>2</cp:revision>
  <dcterms:created xsi:type="dcterms:W3CDTF">2013-02-25T01:46:40Z</dcterms:created>
  <dcterms:modified xsi:type="dcterms:W3CDTF">2017-11-06T04:27:18Z</dcterms:modified>
</cp:coreProperties>
</file>