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EFF8A-F812-4870-9C03-FF84ADFA357F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EB014-B655-4069-8404-8EAB8E869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997E-7626-4810-A9F7-EC0207B66E17}" type="slidenum">
              <a:rPr lang="en-US"/>
              <a:pPr/>
              <a:t>1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E3B9C-76FD-4369-9334-B6A12BF19E6C}" type="slidenum">
              <a:rPr lang="en-US"/>
              <a:pPr/>
              <a:t>10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743BA-4706-4124-86C5-FFC52554C50E}" type="slidenum">
              <a:rPr lang="en-US"/>
              <a:pPr/>
              <a:t>11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AAAA4-D7F5-46BE-9B5D-298C60115C98}" type="slidenum">
              <a:rPr lang="en-US"/>
              <a:pPr/>
              <a:t>12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997E-7626-4810-A9F7-EC0207B66E17}" type="slidenum">
              <a:rPr lang="en-US"/>
              <a:pPr/>
              <a:t>2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FBADC-C20B-4C43-897E-36617B6D3307}" type="slidenum">
              <a:rPr lang="en-US"/>
              <a:pPr/>
              <a:t>3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02DCA-22C5-4C62-9149-5BA186B005BB}" type="slidenum">
              <a:rPr lang="en-US"/>
              <a:pPr/>
              <a:t>4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A39A7-2E27-4F0A-A260-C88E0A4BC65E}" type="slidenum">
              <a:rPr lang="en-US"/>
              <a:pPr/>
              <a:t>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B1E42-38B9-4E9A-B2F4-46A82B4937CA}" type="slidenum">
              <a:rPr lang="en-US"/>
              <a:pPr/>
              <a:t>6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7ED86-BF47-4F32-B6F3-C190DC3269FB}" type="slidenum">
              <a:rPr lang="en-US"/>
              <a:pPr/>
              <a:t>7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ADE3C-7F03-4047-9140-769EDE7E5FEF}" type="slidenum">
              <a:rPr lang="en-US"/>
              <a:pPr/>
              <a:t>8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CB88D-2DEE-4A8D-9346-89D4F8A117EC}" type="slidenum">
              <a:rPr lang="en-US"/>
              <a:pPr/>
              <a:t>9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4207-FEBA-40A0-AF4A-7D31C73B970A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2EF52DB-64D9-45A2-98D1-43FCFC264A9E}" type="slidenum">
              <a:rPr lang="en-US"/>
              <a:pPr/>
              <a:t>1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Addresses and ARP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r>
              <a:rPr lang="en-US"/>
              <a:t>32-bit IP address: </a:t>
            </a:r>
          </a:p>
          <a:p>
            <a:pPr lvl="1"/>
            <a:r>
              <a:rPr lang="en-US" i="1"/>
              <a:t>network-layer</a:t>
            </a:r>
            <a:r>
              <a:rPr lang="en-US"/>
              <a:t> address</a:t>
            </a:r>
          </a:p>
          <a:p>
            <a:pPr lvl="1"/>
            <a:r>
              <a:rPr lang="en-US"/>
              <a:t>used to get datagram to destination IP subnet </a:t>
            </a:r>
          </a:p>
          <a:p>
            <a:r>
              <a:rPr lang="en-US"/>
              <a:t>MAC (or LAN or physical or Ethernet) address: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/>
              <a:t>function: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rgbClr val="FF0000"/>
                </a:solidFill>
              </a:rPr>
              <a:t>get frame from one interface to another physically-connected interface (same network)</a:t>
            </a:r>
          </a:p>
          <a:p>
            <a:pPr lvl="1"/>
            <a:r>
              <a:rPr lang="en-US"/>
              <a:t>48 bit MAC address (for most LANs)</a:t>
            </a:r>
          </a:p>
          <a:p>
            <a:pPr lvl="2"/>
            <a:r>
              <a:rPr lang="en-US"/>
              <a:t> burned in NIC ROM, also sometimes software settable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CF0FB18-ABA7-4F4E-8742-D8F9DE327557}" type="slidenum">
              <a:rPr lang="en-US"/>
              <a:pPr/>
              <a:t>10</a:t>
            </a:fld>
            <a:endParaRPr lang="en-US"/>
          </a:p>
        </p:txBody>
      </p: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8854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6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7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8858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8860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1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2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8864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5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6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8867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8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8870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8872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8873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8874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8875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8876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6146" name="Clip" r:id="rId4" imgW="1305000" imgH="1085760" progId="">
              <p:embed/>
            </p:oleObj>
          </a:graphicData>
        </a:graphic>
      </p:graphicFrame>
      <p:sp>
        <p:nvSpPr>
          <p:cNvPr id="718877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78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8879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6147" name="Clip" r:id="rId5" imgW="1305000" imgH="1085760" progId="">
              <p:embed/>
            </p:oleObj>
          </a:graphicData>
        </a:graphic>
      </p:graphicFrame>
      <p:sp>
        <p:nvSpPr>
          <p:cNvPr id="718880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81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8887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88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89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0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2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3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4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5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8904" name="Line 56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103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8882" name="Object 34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6148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888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888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8886" name="Rectangle 38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91" name="Line 43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96" name="Line 48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8897" name="Object 49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6149" name="Clip" r:id="rId7" imgW="1305000" imgH="1085760" progId="">
                  <p:embed/>
                </p:oleObj>
              </a:graphicData>
            </a:graphic>
          </p:graphicFrame>
          <p:sp>
            <p:nvSpPr>
              <p:cNvPr id="718898" name="Rectangle 50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99" name="Text Box 51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8900" name="Text Box 52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8901" name="Line 53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02" name="Line 54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03" name="Freeform 55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05" name="Text Box 57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18906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8917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8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19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892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718922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23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4791075" y="2293938"/>
            <a:ext cx="2398713" cy="1519237"/>
            <a:chOff x="931" y="1414"/>
            <a:chExt cx="1511" cy="957"/>
          </a:xfrm>
        </p:grpSpPr>
        <p:sp>
          <p:nvSpPr>
            <p:cNvPr id="718927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r>
                <a:rPr lang="en-US" sz="1200" i="0">
                  <a:latin typeface="Arial" charset="0"/>
                </a:rPr>
                <a:t>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endParaRPr lang="en-US" sz="1200" i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8929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30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31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32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33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34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8935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36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37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38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18940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/>
              <a:ahLst/>
              <a:cxnLst>
                <a:cxn ang="0">
                  <a:pos x="564" y="0"/>
                </a:cxn>
                <a:cxn ang="0">
                  <a:pos x="287" y="564"/>
                </a:cxn>
                <a:cxn ang="0">
                  <a:pos x="0" y="0"/>
                </a:cxn>
                <a:cxn ang="0">
                  <a:pos x="564" y="0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4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4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894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4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189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/>
              <a:ahLst/>
              <a:cxnLst>
                <a:cxn ang="0">
                  <a:pos x="582" y="781"/>
                </a:cxn>
                <a:cxn ang="0">
                  <a:pos x="0" y="1197"/>
                </a:cxn>
                <a:cxn ang="0">
                  <a:pos x="83" y="0"/>
                </a:cxn>
                <a:cxn ang="0">
                  <a:pos x="582" y="781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55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56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8957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58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59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60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51BEABCE-B78A-496B-9ECA-FCE8928C7BAE}" type="slidenum">
              <a:rPr lang="en-US"/>
              <a:pPr/>
              <a:t>11</a:t>
            </a:fld>
            <a:endParaRPr lang="en-US"/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3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4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5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090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0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091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0915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16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17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20918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20922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20923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20924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7170" name="Clip" r:id="rId4" imgW="1305000" imgH="1085760" progId="">
              <p:embed/>
            </p:oleObj>
          </a:graphicData>
        </a:graphic>
      </p:graphicFrame>
      <p:sp>
        <p:nvSpPr>
          <p:cNvPr id="720925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26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20927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7171" name="Clip" r:id="rId5" imgW="1305000" imgH="1085760" progId="">
              <p:embed/>
            </p:oleObj>
          </a:graphicData>
        </a:graphic>
      </p:graphicFrame>
      <p:sp>
        <p:nvSpPr>
          <p:cNvPr id="720928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29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20930" name="Freeform 34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1" name="Line 35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2" name="Line 36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3" name="Line 37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4" name="Line 38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5" name="Line 39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6" name="Line 40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7" name="Line 41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20939" name="Line 43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20941" name="Object 45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7172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2094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2094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20945" name="Rectangle 49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46" name="Line 50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47" name="Line 51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20948" name="Object 52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7173" name="Clip" r:id="rId7" imgW="1305000" imgH="1085760" progId="">
                  <p:embed/>
                </p:oleObj>
              </a:graphicData>
            </a:graphic>
          </p:graphicFrame>
          <p:sp>
            <p:nvSpPr>
              <p:cNvPr id="720949" name="Rectangle 53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50" name="Text Box 54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20951" name="Text Box 55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20952" name="Line 56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53" name="Line 57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54" name="Freeform 58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55" name="Text Box 59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20956" name="Text Box 60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720898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1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720959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60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61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0962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IP src: 111.111.111.111</a:t>
                </a:r>
              </a:p>
              <a:p>
                <a:r>
                  <a:rPr lang="en-US" sz="1200" i="0"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720964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65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72"/>
            <p:cNvGrpSpPr>
              <a:grpSpLocks/>
            </p:cNvGrpSpPr>
            <p:nvPr/>
          </p:nvGrpSpPr>
          <p:grpSpPr bwMode="auto">
            <a:xfrm>
              <a:off x="3018" y="1445"/>
              <a:ext cx="1511" cy="957"/>
              <a:chOff x="931" y="1414"/>
              <a:chExt cx="1511" cy="957"/>
            </a:xfrm>
          </p:grpSpPr>
          <p:sp>
            <p:nvSpPr>
              <p:cNvPr id="720969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11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MAC src: </a:t>
                </a:r>
                <a:r>
                  <a:rPr lang="en-US" sz="1200" i="0">
                    <a:solidFill>
                      <a:srgbClr val="FF0000"/>
                    </a:solidFill>
                    <a:latin typeface="Arial" charset="0"/>
                  </a:rPr>
                  <a:t>1A-23-F9-CD-06-9B</a:t>
                </a:r>
              </a:p>
              <a:p>
                <a:r>
                  <a:rPr lang="en-US" sz="1200" i="0">
                    <a:latin typeface="Arial" charset="0"/>
                  </a:rPr>
                  <a:t>  MAC dest: </a:t>
                </a:r>
                <a:r>
                  <a:rPr lang="en-US" sz="1200" i="0">
                    <a:solidFill>
                      <a:srgbClr val="FF0000"/>
                    </a:solidFill>
                    <a:latin typeface="Arial" charset="0"/>
                  </a:rPr>
                  <a:t>49-BD-D2-C7-56-2A</a:t>
                </a:r>
              </a:p>
              <a:p>
                <a:endParaRPr lang="en-US" sz="1200" i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14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720971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72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73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74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75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76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0977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78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79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80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20982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/>
              <a:ahLst/>
              <a:cxnLst>
                <a:cxn ang="0">
                  <a:pos x="564" y="0"/>
                </a:cxn>
                <a:cxn ang="0">
                  <a:pos x="287" y="564"/>
                </a:cxn>
                <a:cxn ang="0">
                  <a:pos x="0" y="0"/>
                </a:cxn>
                <a:cxn ang="0">
                  <a:pos x="564" y="0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83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84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0985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86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20988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/>
              <a:ahLst/>
              <a:cxnLst>
                <a:cxn ang="0">
                  <a:pos x="582" y="781"/>
                </a:cxn>
                <a:cxn ang="0">
                  <a:pos x="0" y="1197"/>
                </a:cxn>
                <a:cxn ang="0">
                  <a:pos x="83" y="0"/>
                </a:cxn>
                <a:cxn ang="0">
                  <a:pos x="582" y="781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89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90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0991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92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93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94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9EF95824-8C98-4990-B265-E9DAF5E3D5F2}" type="slidenum">
              <a:rPr lang="en-US"/>
              <a:pPr/>
              <a:t>12</a:t>
            </a:fld>
            <a:endParaRPr lang="en-US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22949" name="Oval 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0" name="Line 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1" name="Line 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2" name="Rectangle 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22953" name="Oval 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2955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56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57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2959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60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61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2962" name="Rectangle 18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63" name="Rectangle 19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22965" name="Text Box 21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22967" name="Text Box 23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22968" name="Text Box 24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22969" name="Text Box 25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22970" name="Text Box 26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22971" name="Object 27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8194" name="Clip" r:id="rId4" imgW="1305000" imgH="1085760" progId="">
              <p:embed/>
            </p:oleObj>
          </a:graphicData>
        </a:graphic>
      </p:graphicFrame>
      <p:sp>
        <p:nvSpPr>
          <p:cNvPr id="722972" name="Rectangle 28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73" name="Text Box 29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22974" name="Object 30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8195" name="Clip" r:id="rId5" imgW="1305000" imgH="1085760" progId="">
              <p:embed/>
            </p:oleObj>
          </a:graphicData>
        </a:graphic>
      </p:graphicFrame>
      <p:sp>
        <p:nvSpPr>
          <p:cNvPr id="722975" name="Rectangle 31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76" name="Text Box 32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22977" name="Freeform 33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78" name="Line 34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79" name="Line 35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0" name="Line 36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1" name="Line 37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2" name="Line 38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3" name="Line 39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4" name="Line 40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22986" name="Line 42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22988" name="Object 44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8196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8" name="Group 45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229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22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22992" name="Rectangle 48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93" name="Line 49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2994" name="Line 50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22995" name="Object 51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8197" name="Clip" r:id="rId7" imgW="1305000" imgH="1085760" progId="">
                  <p:embed/>
                </p:oleObj>
              </a:graphicData>
            </a:graphic>
          </p:graphicFrame>
          <p:sp>
            <p:nvSpPr>
              <p:cNvPr id="722996" name="Rectangle 52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97" name="Text Box 53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22998" name="Text Box 54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22999" name="Line 55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00" name="Line 56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01" name="Freeform 57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02" name="Text Box 58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23003" name="Text Box 59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23004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23005" name="Rectangle 6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19888" y="289718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6226175" y="2454275"/>
            <a:ext cx="2011363" cy="760413"/>
            <a:chOff x="1197" y="1665"/>
            <a:chExt cx="1267" cy="479"/>
          </a:xfrm>
        </p:grpSpPr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23010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11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12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301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6350000" y="2705100"/>
            <a:ext cx="146050" cy="385763"/>
            <a:chOff x="1272" y="1762"/>
            <a:chExt cx="92" cy="243"/>
          </a:xfrm>
        </p:grpSpPr>
        <p:sp>
          <p:nvSpPr>
            <p:cNvPr id="723015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16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5800725" y="2046288"/>
            <a:ext cx="2398713" cy="1519237"/>
            <a:chOff x="931" y="1414"/>
            <a:chExt cx="1511" cy="957"/>
          </a:xfrm>
        </p:grpSpPr>
        <p:sp>
          <p:nvSpPr>
            <p:cNvPr id="72301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r>
                <a:rPr lang="en-US" sz="1200" i="0">
                  <a:latin typeface="Arial" charset="0"/>
                </a:rPr>
                <a:t>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endParaRPr lang="en-US" sz="1200" i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23020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21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22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23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24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25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3026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27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28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29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23037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/>
              <a:ahLst/>
              <a:cxnLst>
                <a:cxn ang="0">
                  <a:pos x="582" y="781"/>
                </a:cxn>
                <a:cxn ang="0">
                  <a:pos x="0" y="1197"/>
                </a:cxn>
                <a:cxn ang="0">
                  <a:pos x="83" y="0"/>
                </a:cxn>
                <a:cxn ang="0">
                  <a:pos x="582" y="781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38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39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3040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41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42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43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2EF52DB-64D9-45A2-98D1-43FCFC264A9E}" type="slidenum">
              <a:rPr lang="en-US"/>
              <a:pPr/>
              <a:t>2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In LAN, when  a frame, at link layer,  has to be sent from a source node to a destination node, frame must have source MAC (physical) address and destination MAC (physical) address.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But how to know the MAC address of the destination. </a:t>
            </a:r>
          </a:p>
          <a:p>
            <a:pPr algn="just">
              <a:buNone/>
            </a:pPr>
            <a:r>
              <a:rPr lang="en-US" dirty="0" smtClean="0"/>
              <a:t>Solution is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ddress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esolution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rotocol </a:t>
            </a:r>
            <a:r>
              <a:rPr lang="en-US" b="1" dirty="0" smtClean="0">
                <a:solidFill>
                  <a:srgbClr val="FF0000"/>
                </a:solidFill>
              </a:rPr>
              <a:t>(ARP)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3561038-8450-484F-8DBB-B5080DBA8D51}" type="slidenum">
              <a:rPr lang="en-US"/>
              <a:pPr/>
              <a:t>3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Addresses and ARP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766763" y="1314450"/>
            <a:ext cx="5611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0">
                <a:solidFill>
                  <a:srgbClr val="FF0000"/>
                </a:solidFill>
              </a:rPr>
              <a:t>Each adapter on LAN has unique LAN address</a:t>
            </a: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6230938" y="2490788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Broadcast address =</a:t>
            </a:r>
          </a:p>
          <a:p>
            <a:r>
              <a:rPr lang="en-US" i="0">
                <a:solidFill>
                  <a:srgbClr val="FF0000"/>
                </a:solidFill>
              </a:rPr>
              <a:t>FF-FF-FF-FF-FF-FF</a:t>
            </a:r>
          </a:p>
        </p:txBody>
      </p:sp>
      <p:sp>
        <p:nvSpPr>
          <p:cNvPr id="526353" name="Rectangle 17"/>
          <p:cNvSpPr>
            <a:spLocks noChangeArrowheads="1"/>
          </p:cNvSpPr>
          <p:nvPr/>
        </p:nvSpPr>
        <p:spPr bwMode="auto">
          <a:xfrm>
            <a:off x="6642100" y="3989388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54" name="Text Box 18"/>
          <p:cNvSpPr txBox="1">
            <a:spLocks noChangeArrowheads="1"/>
          </p:cNvSpPr>
          <p:nvPr/>
        </p:nvSpPr>
        <p:spPr bwMode="auto">
          <a:xfrm>
            <a:off x="6862763" y="3895725"/>
            <a:ext cx="1203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= adapter</a:t>
            </a:r>
          </a:p>
        </p:txBody>
      </p:sp>
      <p:graphicFrame>
        <p:nvGraphicFramePr>
          <p:cNvPr id="526343" name="Object 7"/>
          <p:cNvGraphicFramePr>
            <a:graphicFrameLocks noChangeAspect="1"/>
          </p:cNvGraphicFramePr>
          <p:nvPr/>
        </p:nvGraphicFramePr>
        <p:xfrm>
          <a:off x="2967038" y="2052638"/>
          <a:ext cx="611187" cy="520700"/>
        </p:xfrm>
        <a:graphic>
          <a:graphicData uri="http://schemas.openxmlformats.org/presentationml/2006/ole">
            <p:oleObj spid="_x0000_s1026" name="Clip" r:id="rId4" imgW="1305000" imgH="1085760" progId="">
              <p:embed/>
            </p:oleObj>
          </a:graphicData>
        </a:graphic>
      </p:graphicFrame>
      <p:sp>
        <p:nvSpPr>
          <p:cNvPr id="526344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6345" name="Object 9"/>
          <p:cNvGraphicFramePr>
            <a:graphicFrameLocks noChangeAspect="1"/>
          </p:cNvGraphicFramePr>
          <p:nvPr/>
        </p:nvGraphicFramePr>
        <p:xfrm>
          <a:off x="5167313" y="3868738"/>
          <a:ext cx="611187" cy="520700"/>
        </p:xfrm>
        <a:graphic>
          <a:graphicData uri="http://schemas.openxmlformats.org/presentationml/2006/ole">
            <p:oleObj spid="_x0000_s1027" name="Clip" r:id="rId5" imgW="1305000" imgH="1085760" progId="">
              <p:embed/>
            </p:oleObj>
          </a:graphicData>
        </a:graphic>
      </p:graphicFrame>
      <p:graphicFrame>
        <p:nvGraphicFramePr>
          <p:cNvPr id="526346" name="Object 10"/>
          <p:cNvGraphicFramePr>
            <a:graphicFrameLocks noChangeAspect="1"/>
          </p:cNvGraphicFramePr>
          <p:nvPr/>
        </p:nvGraphicFramePr>
        <p:xfrm>
          <a:off x="2952750" y="5811838"/>
          <a:ext cx="611188" cy="520700"/>
        </p:xfrm>
        <a:graphic>
          <a:graphicData uri="http://schemas.openxmlformats.org/presentationml/2006/ole">
            <p:oleObj spid="_x0000_s1028" name="Clip" r:id="rId6" imgW="1305000" imgH="1085760" progId="">
              <p:embed/>
            </p:oleObj>
          </a:graphicData>
        </a:graphic>
      </p:graphicFrame>
      <p:graphicFrame>
        <p:nvGraphicFramePr>
          <p:cNvPr id="526347" name="Object 11"/>
          <p:cNvGraphicFramePr>
            <a:graphicFrameLocks noChangeAspect="1"/>
          </p:cNvGraphicFramePr>
          <p:nvPr/>
        </p:nvGraphicFramePr>
        <p:xfrm>
          <a:off x="492125" y="3711575"/>
          <a:ext cx="611188" cy="520700"/>
        </p:xfrm>
        <a:graphic>
          <a:graphicData uri="http://schemas.openxmlformats.org/presentationml/2006/ole">
            <p:oleObj spid="_x0000_s1029" name="Clip" r:id="rId7" imgW="1305000" imgH="1085760" progId="">
              <p:embed/>
            </p:oleObj>
          </a:graphicData>
        </a:graphic>
      </p:graphicFrame>
      <p:sp>
        <p:nvSpPr>
          <p:cNvPr id="526348" name="Rectangle 12"/>
          <p:cNvSpPr>
            <a:spLocks noChangeArrowheads="1"/>
          </p:cNvSpPr>
          <p:nvPr/>
        </p:nvSpPr>
        <p:spPr bwMode="auto">
          <a:xfrm>
            <a:off x="4968875" y="4017963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49" name="Rectangle 13"/>
          <p:cNvSpPr>
            <a:spLocks noChangeArrowheads="1"/>
          </p:cNvSpPr>
          <p:nvPr/>
        </p:nvSpPr>
        <p:spPr bwMode="auto">
          <a:xfrm>
            <a:off x="1038225" y="3835400"/>
            <a:ext cx="269875" cy="204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50" name="Rectangle 14"/>
          <p:cNvSpPr>
            <a:spLocks noChangeArrowheads="1"/>
          </p:cNvSpPr>
          <p:nvPr/>
        </p:nvSpPr>
        <p:spPr bwMode="auto">
          <a:xfrm>
            <a:off x="3238500" y="2546350"/>
            <a:ext cx="192088" cy="255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52" name="Rectangle 16"/>
          <p:cNvSpPr>
            <a:spLocks noChangeArrowheads="1"/>
          </p:cNvSpPr>
          <p:nvPr/>
        </p:nvSpPr>
        <p:spPr bwMode="auto">
          <a:xfrm>
            <a:off x="3171825" y="5557838"/>
            <a:ext cx="192088" cy="255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55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56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57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58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0" name="Text Box 24"/>
          <p:cNvSpPr txBox="1">
            <a:spLocks noChangeArrowheads="1"/>
          </p:cNvSpPr>
          <p:nvPr/>
        </p:nvSpPr>
        <p:spPr bwMode="auto">
          <a:xfrm>
            <a:off x="3630613" y="2516188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1A-2F-BB-76-09-AD</a:t>
            </a:r>
          </a:p>
        </p:txBody>
      </p:sp>
      <p:sp>
        <p:nvSpPr>
          <p:cNvPr id="526361" name="Line 25"/>
          <p:cNvSpPr>
            <a:spLocks noChangeShapeType="1"/>
          </p:cNvSpPr>
          <p:nvPr/>
        </p:nvSpPr>
        <p:spPr bwMode="auto">
          <a:xfrm flipH="1" flipV="1">
            <a:off x="3438525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2" name="Line 26"/>
          <p:cNvSpPr>
            <a:spLocks noChangeShapeType="1"/>
          </p:cNvSpPr>
          <p:nvPr/>
        </p:nvSpPr>
        <p:spPr bwMode="auto">
          <a:xfrm flipV="1">
            <a:off x="5087938" y="421163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3" name="Text Box 27"/>
          <p:cNvSpPr txBox="1">
            <a:spLocks noChangeArrowheads="1"/>
          </p:cNvSpPr>
          <p:nvPr/>
        </p:nvSpPr>
        <p:spPr bwMode="auto">
          <a:xfrm>
            <a:off x="4479925" y="4602163"/>
            <a:ext cx="1900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58-23-D7-FA-20-B0</a:t>
            </a:r>
          </a:p>
        </p:txBody>
      </p:sp>
      <p:sp>
        <p:nvSpPr>
          <p:cNvPr id="526364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5" name="Text Box 29"/>
          <p:cNvSpPr txBox="1">
            <a:spLocks noChangeArrowheads="1"/>
          </p:cNvSpPr>
          <p:nvPr/>
        </p:nvSpPr>
        <p:spPr bwMode="auto">
          <a:xfrm>
            <a:off x="3797300" y="5554663"/>
            <a:ext cx="1795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0C-C4-11-6F-E3-98</a:t>
            </a:r>
          </a:p>
        </p:txBody>
      </p:sp>
      <p:sp>
        <p:nvSpPr>
          <p:cNvPr id="526366" name="Line 30"/>
          <p:cNvSpPr>
            <a:spLocks noChangeShapeType="1"/>
          </p:cNvSpPr>
          <p:nvPr/>
        </p:nvSpPr>
        <p:spPr bwMode="auto">
          <a:xfrm flipV="1">
            <a:off x="1169988" y="404018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7" name="Text Box 31"/>
          <p:cNvSpPr txBox="1">
            <a:spLocks noChangeArrowheads="1"/>
          </p:cNvSpPr>
          <p:nvPr/>
        </p:nvSpPr>
        <p:spPr bwMode="auto">
          <a:xfrm>
            <a:off x="319088" y="4473575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71-65-F7-2B-08-53</a:t>
            </a:r>
          </a:p>
        </p:txBody>
      </p:sp>
      <p:sp>
        <p:nvSpPr>
          <p:cNvPr id="526368" name="Text Box 32"/>
          <p:cNvSpPr txBox="1">
            <a:spLocks noChangeArrowheads="1"/>
          </p:cNvSpPr>
          <p:nvPr/>
        </p:nvSpPr>
        <p:spPr bwMode="auto">
          <a:xfrm>
            <a:off x="2636838" y="3625850"/>
            <a:ext cx="11572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   LAN</a:t>
            </a:r>
          </a:p>
          <a:p>
            <a:r>
              <a:rPr lang="en-US" i="0"/>
              <a:t>(wired or</a:t>
            </a:r>
          </a:p>
          <a:p>
            <a:r>
              <a:rPr lang="en-US" i="0"/>
              <a:t>wireless)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2D38A08-602E-44B1-ADB6-E5D39C309F05}" type="slidenum">
              <a:rPr lang="en-US"/>
              <a:pPr/>
              <a:t>4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 (more)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MAC address allocation administered by IEEE</a:t>
            </a:r>
          </a:p>
          <a:p>
            <a:r>
              <a:rPr lang="en-US" sz="2400"/>
              <a:t>manufacturer buys portion of MAC address space (to assure uniqueness)</a:t>
            </a:r>
          </a:p>
          <a:p>
            <a:r>
              <a:rPr lang="en-US" sz="2400"/>
              <a:t>analogy: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  (a) MAC address: like Social Security Number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  (b) IP address: like postal address</a:t>
            </a:r>
          </a:p>
          <a:p>
            <a:r>
              <a:rPr lang="en-US" sz="2400"/>
              <a:t> MAC flat address  </a:t>
            </a:r>
            <a:r>
              <a:rPr lang="en-US" sz="240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z="2400"/>
              <a:t> portability </a:t>
            </a:r>
          </a:p>
          <a:p>
            <a:pPr lvl="1"/>
            <a:r>
              <a:rPr lang="en-US" sz="2000"/>
              <a:t>can move LAN card from one LAN to another</a:t>
            </a:r>
          </a:p>
          <a:p>
            <a:r>
              <a:rPr lang="en-US" sz="2400"/>
              <a:t>IP hierarchical address NOT portable</a:t>
            </a:r>
          </a:p>
          <a:p>
            <a:pPr lvl="1"/>
            <a:r>
              <a:rPr lang="en-US" sz="2000"/>
              <a:t> address depends on IP subnet to which node is attached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AFDE2CB0-778D-406A-962A-ECBEA7F8341F}" type="slidenum">
              <a:rPr lang="en-US"/>
              <a:pPr/>
              <a:t>5</a:t>
            </a:fld>
            <a:endParaRPr lang="en-US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r>
              <a:rPr lang="en-US" sz="3600"/>
              <a:t>ARP: Address Resolution Protocol</a:t>
            </a:r>
            <a:endParaRPr lang="en-US"/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08550" y="1474788"/>
            <a:ext cx="3990975" cy="4648200"/>
          </a:xfrm>
        </p:spPr>
        <p:txBody>
          <a:bodyPr/>
          <a:lstStyle/>
          <a:p>
            <a:r>
              <a:rPr lang="en-US" sz="2400"/>
              <a:t>Each IP node (host, router) on LAN has  </a:t>
            </a:r>
            <a:r>
              <a:rPr lang="en-US" sz="2400">
                <a:solidFill>
                  <a:srgbClr val="FF0000"/>
                </a:solidFill>
              </a:rPr>
              <a:t>ARP </a:t>
            </a:r>
            <a:r>
              <a:rPr lang="en-US" sz="2400"/>
              <a:t>table</a:t>
            </a:r>
          </a:p>
          <a:p>
            <a:r>
              <a:rPr lang="en-US" sz="2400"/>
              <a:t>ARP table: IP/MAC address mappings for some LAN nodes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&lt; IP address; MAC address; TTL&gt;</a:t>
            </a:r>
          </a:p>
          <a:p>
            <a:pPr lvl="1"/>
            <a:r>
              <a:rPr lang="en-US" sz="1600"/>
              <a:t> </a:t>
            </a:r>
            <a:r>
              <a:rPr lang="en-US" sz="2000"/>
              <a:t>TTL (Time To Live): time after which address mapping will be forgotten (typically 20 min)</a:t>
            </a: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0188" y="1487488"/>
            <a:ext cx="4343400" cy="1277937"/>
            <a:chOff x="297" y="3336"/>
            <a:chExt cx="2788" cy="805"/>
          </a:xfrm>
        </p:grpSpPr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90" y="3350"/>
              <a:ext cx="2653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sng"/>
                <a:t>Question:</a:t>
              </a:r>
              <a:r>
                <a:rPr lang="en-US" sz="2400" i="0"/>
                <a:t> how to determine</a:t>
              </a:r>
            </a:p>
            <a:p>
              <a:r>
                <a:rPr lang="en-US" sz="2400" i="0"/>
                <a:t>MAC address of B</a:t>
              </a:r>
            </a:p>
            <a:p>
              <a:r>
                <a:rPr lang="en-US" sz="2400" i="0"/>
                <a:t>knowing B’s IP address?</a:t>
              </a:r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99367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9369" name="Object 9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p:oleObj spid="_x0000_s2050" name="Clip" r:id="rId4" imgW="1305000" imgH="1085760" progId="">
              <p:embed/>
            </p:oleObj>
          </a:graphicData>
        </a:graphic>
      </p:graphicFrame>
      <p:sp>
        <p:nvSpPr>
          <p:cNvPr id="399370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71" name="Object 11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p:oleObj spid="_x0000_s2051" name="Clip" r:id="rId5" imgW="1305000" imgH="1085760" progId="">
              <p:embed/>
            </p:oleObj>
          </a:graphicData>
        </a:graphic>
      </p:graphicFrame>
      <p:graphicFrame>
        <p:nvGraphicFramePr>
          <p:cNvPr id="399372" name="Object 12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p:oleObj spid="_x0000_s2052" name="Clip" r:id="rId6" imgW="1305000" imgH="1085760" progId="">
              <p:embed/>
            </p:oleObj>
          </a:graphicData>
        </a:graphic>
      </p:graphicFrame>
      <p:graphicFrame>
        <p:nvGraphicFramePr>
          <p:cNvPr id="399373" name="Object 13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p:oleObj spid="_x0000_s2053" name="Clip" r:id="rId7" imgW="1305000" imgH="1085760" progId="">
              <p:embed/>
            </p:oleObj>
          </a:graphicData>
        </a:graphic>
      </p:graphicFrame>
      <p:sp>
        <p:nvSpPr>
          <p:cNvPr id="399374" name="Rectangle 14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5" name="Rectangle 15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6" name="Rectangle 16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7" name="Rectangle 17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8" name="Line 18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79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0" name="Line 20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1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2" name="Text Box 22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1A-2F-BB-76-09-AD</a:t>
            </a:r>
          </a:p>
        </p:txBody>
      </p:sp>
      <p:sp>
        <p:nvSpPr>
          <p:cNvPr id="399383" name="Line 23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4" name="Line 24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5" name="Text Box 25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58-23-D7-FA-20-B0</a:t>
            </a:r>
          </a:p>
        </p:txBody>
      </p:sp>
      <p:sp>
        <p:nvSpPr>
          <p:cNvPr id="399386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7" name="Text Box 27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0C-C4-11-6F-E3-98</a:t>
            </a:r>
          </a:p>
        </p:txBody>
      </p:sp>
      <p:sp>
        <p:nvSpPr>
          <p:cNvPr id="399388" name="Line 28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9" name="Text Box 29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71-65-F7-2B-08-53</a:t>
            </a:r>
          </a:p>
        </p:txBody>
      </p:sp>
      <p:sp>
        <p:nvSpPr>
          <p:cNvPr id="399390" name="Text Box 30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   LAN</a:t>
            </a:r>
          </a:p>
        </p:txBody>
      </p:sp>
      <p:sp>
        <p:nvSpPr>
          <p:cNvPr id="399391" name="Text Box 31"/>
          <p:cNvSpPr txBox="1">
            <a:spLocks noChangeArrowheads="1"/>
          </p:cNvSpPr>
          <p:nvPr/>
        </p:nvSpPr>
        <p:spPr bwMode="auto">
          <a:xfrm>
            <a:off x="230188" y="3790950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137.196.7.23</a:t>
            </a:r>
          </a:p>
        </p:txBody>
      </p:sp>
      <p:sp>
        <p:nvSpPr>
          <p:cNvPr id="399392" name="Line 32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93" name="Text Box 33"/>
          <p:cNvSpPr txBox="1">
            <a:spLocks noChangeArrowheads="1"/>
          </p:cNvSpPr>
          <p:nvPr/>
        </p:nvSpPr>
        <p:spPr bwMode="auto">
          <a:xfrm>
            <a:off x="2944813" y="2990850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137.196.7.78</a:t>
            </a:r>
          </a:p>
        </p:txBody>
      </p:sp>
      <p:sp>
        <p:nvSpPr>
          <p:cNvPr id="399394" name="Line 34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95" name="Line 35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96" name="Text Box 36"/>
          <p:cNvSpPr txBox="1">
            <a:spLocks noChangeArrowheads="1"/>
          </p:cNvSpPr>
          <p:nvPr/>
        </p:nvSpPr>
        <p:spPr bwMode="auto">
          <a:xfrm>
            <a:off x="3444875" y="3890963"/>
            <a:ext cx="1203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137.196.7.14</a:t>
            </a:r>
          </a:p>
        </p:txBody>
      </p:sp>
      <p:sp>
        <p:nvSpPr>
          <p:cNvPr id="399398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99" name="Text Box 39"/>
          <p:cNvSpPr txBox="1">
            <a:spLocks noChangeArrowheads="1"/>
          </p:cNvSpPr>
          <p:nvPr/>
        </p:nvSpPr>
        <p:spPr bwMode="auto">
          <a:xfrm>
            <a:off x="898525" y="5861050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137.196.7.88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37C2102-3011-40CF-9E0E-C28D4D893C24}" type="slidenum">
              <a:rPr lang="en-US"/>
              <a:pPr/>
              <a:t>6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/>
              <a:t>ARP protocol: Same LAN (network)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r>
              <a:rPr lang="en-US" sz="2000"/>
              <a:t>A wants to send datagram to B, and B’s MAC address not in A’s ARP table.</a:t>
            </a:r>
          </a:p>
          <a:p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broadcasts</a:t>
            </a:r>
            <a:r>
              <a:rPr lang="en-US" sz="2000"/>
              <a:t> ARP query packet, containing B's IP address </a:t>
            </a:r>
          </a:p>
          <a:p>
            <a:pPr lvl="1"/>
            <a:r>
              <a:rPr lang="en-US" sz="2000"/>
              <a:t>dest MAC address = FF-FF-FF-FF-FF-FF</a:t>
            </a:r>
          </a:p>
          <a:p>
            <a:pPr lvl="1"/>
            <a:r>
              <a:rPr lang="en-US" sz="2000"/>
              <a:t>all machines on LAN receive ARP query</a:t>
            </a:r>
            <a:r>
              <a:rPr lang="en-US" sz="1800"/>
              <a:t> </a:t>
            </a:r>
          </a:p>
          <a:p>
            <a:r>
              <a:rPr lang="en-US" sz="2000"/>
              <a:t>B receives ARP packet, replies to A with its (B's) MAC address</a:t>
            </a:r>
          </a:p>
          <a:p>
            <a:pPr lvl="1"/>
            <a:r>
              <a:rPr lang="en-US" sz="1800"/>
              <a:t>frame sent to A’s MAC address (unicast)</a:t>
            </a:r>
          </a:p>
          <a:p>
            <a:endParaRPr lang="en-US" sz="200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A caches (saves) IP-to-MAC address pair in its ARP table until information becomes old (times out) </a:t>
            </a:r>
          </a:p>
          <a:p>
            <a:pPr lvl="1"/>
            <a:r>
              <a:rPr lang="en-US" sz="2000"/>
              <a:t>soft state: information that times out (goes away) unless refreshed</a:t>
            </a:r>
          </a:p>
          <a:p>
            <a:r>
              <a:rPr lang="en-US" sz="2400"/>
              <a:t>ARP is “plug-and-play”:</a:t>
            </a:r>
          </a:p>
          <a:p>
            <a:pPr lvl="1"/>
            <a:r>
              <a:rPr lang="en-US" sz="2000"/>
              <a:t>nodes create their ARP tables </a:t>
            </a:r>
            <a:r>
              <a:rPr lang="en-US" sz="2000" i="1"/>
              <a:t>without intervention from net administrator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16D90DF9-F927-4A1B-960E-DB1353195E8F}" type="slidenum">
              <a:rPr lang="en-US"/>
              <a:pPr/>
              <a:t>7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  <a:noFill/>
          <a:ln/>
        </p:spPr>
        <p:txBody>
          <a:bodyPr>
            <a:noAutofit/>
          </a:bodyPr>
          <a:lstStyle/>
          <a:p>
            <a:pPr marL="111125" indent="-111125">
              <a:buFont typeface="Wingdings" pitchFamily="2" charset="2"/>
              <a:buNone/>
            </a:pPr>
            <a:r>
              <a:rPr lang="en-US" sz="2000" dirty="0"/>
              <a:t>walkthrough: </a:t>
            </a:r>
            <a:r>
              <a:rPr lang="en-US" sz="2000" dirty="0">
                <a:solidFill>
                  <a:srgbClr val="FF0000"/>
                </a:solidFill>
              </a:rPr>
              <a:t>send datagram from A to B via R. </a:t>
            </a:r>
          </a:p>
          <a:p>
            <a:pPr marL="396875" lvl="1" indent="-163513"/>
            <a:r>
              <a:rPr lang="en-US" sz="2000" dirty="0"/>
              <a:t>focus on addressing - at both IP (datagram) and MAC layer (frame)</a:t>
            </a:r>
          </a:p>
          <a:p>
            <a:pPr marL="396875" lvl="1" indent="-163513"/>
            <a:r>
              <a:rPr lang="en-US" sz="2000" dirty="0"/>
              <a:t>assume A knows B’s IP address</a:t>
            </a:r>
          </a:p>
          <a:p>
            <a:pPr marL="396875" lvl="1" indent="-163513"/>
            <a:r>
              <a:rPr lang="en-US" sz="2000" dirty="0"/>
              <a:t>assume A knows B’s MAC address (how?)</a:t>
            </a:r>
          </a:p>
          <a:p>
            <a:pPr marL="396875" lvl="1" indent="-163513"/>
            <a:r>
              <a:rPr lang="en-US" sz="2000" dirty="0"/>
              <a:t>assume A knows IP address of first hop router, R (how?)</a:t>
            </a:r>
          </a:p>
          <a:p>
            <a:pPr marL="396875" lvl="1" indent="-163513"/>
            <a:r>
              <a:rPr lang="en-US" sz="2000" dirty="0"/>
              <a:t>assume A knows MAC address of first hop router interface (how?)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0662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4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5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0666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066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6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7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067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7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7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0675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676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677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0678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0681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0682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0683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0684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3074" name="Clip" r:id="rId4" imgW="1305000" imgH="1085760" progId="">
              <p:embed/>
            </p:oleObj>
          </a:graphicData>
        </a:graphic>
      </p:graphicFrame>
      <p:sp>
        <p:nvSpPr>
          <p:cNvPr id="710685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0687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3075" name="Clip" r:id="rId5" imgW="1305000" imgH="1085760" progId="">
              <p:embed/>
            </p:oleObj>
          </a:graphicData>
        </a:graphic>
      </p:graphicFrame>
      <p:sp>
        <p:nvSpPr>
          <p:cNvPr id="710688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689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0695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696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697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698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00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01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02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03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14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0716" name="Line 60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0718" name="Object 62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3076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072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072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0722" name="Rectangle 66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723" name="Line 67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24" name="Line 68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0725" name="Object 69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3077" name="Clip" r:id="rId7" imgW="1305000" imgH="1085760" progId="">
                  <p:embed/>
                </p:oleObj>
              </a:graphicData>
            </a:graphic>
          </p:graphicFrame>
          <p:sp>
            <p:nvSpPr>
              <p:cNvPr id="710726" name="Rectangle 70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727" name="Text Box 71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0728" name="Text Box 72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0729" name="Line 73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30" name="Line 74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31" name="Freeform 75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32" name="Text Box 76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9EEF6DE0-484F-4FCC-A88E-DFEC7C68322C}" type="slidenum">
              <a:rPr lang="en-US"/>
              <a:pPr/>
              <a:t>8</a:t>
            </a:fld>
            <a:endParaRPr lang="en-US"/>
          </a:p>
        </p:txBody>
      </p: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2708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2710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2714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2716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17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18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2720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21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22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2723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24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25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2726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272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272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2730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2731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2732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4098" name="Clip" r:id="rId4" imgW="1305000" imgH="1085760" progId="">
              <p:embed/>
            </p:oleObj>
          </a:graphicData>
        </a:graphic>
      </p:graphicFrame>
      <p:sp>
        <p:nvSpPr>
          <p:cNvPr id="712733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34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2735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4099" name="Clip" r:id="rId5" imgW="1305000" imgH="1085760" progId="">
              <p:embed/>
            </p:oleObj>
          </a:graphicData>
        </a:graphic>
      </p:graphicFrame>
      <p:sp>
        <p:nvSpPr>
          <p:cNvPr id="712736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37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2743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4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5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6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8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9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50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51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62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712769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604" y="903"/>
                </a:cxn>
                <a:cxn ang="0">
                  <a:pos x="0" y="788"/>
                </a:cxn>
                <a:cxn ang="0">
                  <a:pos x="456" y="750"/>
                </a:cxn>
                <a:cxn ang="0">
                  <a:pos x="496" y="0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1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72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2773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4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5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6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8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2827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28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29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2830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9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712831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32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A creates link-layer frame with R's MAC address as dest, frame contains A-to-B IP datagram</a:t>
            </a:r>
            <a:endParaRPr lang="en-US" sz="2800" i="0"/>
          </a:p>
        </p:txBody>
      </p: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712839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74-29-9C-E8-FF-55</a:t>
              </a:r>
            </a:p>
            <a:p>
              <a:r>
                <a:rPr lang="en-US" sz="1200" i="0">
                  <a:latin typeface="Arial" charset="0"/>
                </a:rPr>
                <a:t> 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11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2842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36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37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38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43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44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2850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51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52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53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54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2859" name="Line 155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156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2861" name="Object 157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4100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14" name="Group 158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2863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2864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2865" name="Rectangle 161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66" name="Line 162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67" name="Line 163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2868" name="Object 164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4101" name="Clip" r:id="rId7" imgW="1305000" imgH="1085760" progId="">
                  <p:embed/>
                </p:oleObj>
              </a:graphicData>
            </a:graphic>
          </p:graphicFrame>
          <p:sp>
            <p:nvSpPr>
              <p:cNvPr id="712869" name="Rectangle 165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70" name="Text Box 166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2871" name="Text Box 167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2872" name="Line 168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73" name="Line 169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74" name="Freeform 170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75" name="Text Box 171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A9A5AAF-5DB9-40DD-BB3F-1A0DCABCFA53}" type="slidenum">
              <a:rPr lang="en-US"/>
              <a:pPr/>
              <a:t>9</a:t>
            </a:fld>
            <a:endParaRPr lang="en-US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475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75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76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761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476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4764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5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6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476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7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4771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72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73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4774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4776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4777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4778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4779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4780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5122" name="Clip" r:id="rId4" imgW="1305000" imgH="1085760" progId="">
              <p:embed/>
            </p:oleObj>
          </a:graphicData>
        </a:graphic>
      </p:graphicFrame>
      <p:sp>
        <p:nvSpPr>
          <p:cNvPr id="714781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82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4783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5123" name="Clip" r:id="rId5" imgW="1305000" imgH="1085760" progId="">
              <p:embed/>
            </p:oleObj>
          </a:graphicData>
        </a:graphic>
      </p:graphicFrame>
      <p:sp>
        <p:nvSpPr>
          <p:cNvPr id="714784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85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4791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2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3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4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6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7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8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9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810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714812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604" y="903"/>
                </a:cxn>
                <a:cxn ang="0">
                  <a:pos x="0" y="788"/>
                </a:cxn>
                <a:cxn ang="0">
                  <a:pos x="456" y="750"/>
                </a:cxn>
                <a:cxn ang="0">
                  <a:pos x="496" y="0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81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481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4828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frame sent from A to R</a:t>
            </a: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482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2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2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4824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71483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74-29-9C-E8-FF-55</a:t>
              </a:r>
            </a:p>
            <a:p>
              <a:r>
                <a:rPr lang="en-US" sz="1200" i="0"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10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4833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34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35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36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37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38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4839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0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1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2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14845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/>
              <a:ahLst/>
              <a:cxnLst>
                <a:cxn ang="0">
                  <a:pos x="564" y="0"/>
                </a:cxn>
                <a:cxn ang="0">
                  <a:pos x="287" y="564"/>
                </a:cxn>
                <a:cxn ang="0">
                  <a:pos x="0" y="0"/>
                </a:cxn>
                <a:cxn ang="0">
                  <a:pos x="564" y="0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6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847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4850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51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frame received at R, datagram removed, passed up to IP</a:t>
            </a:r>
          </a:p>
        </p:txBody>
      </p:sp>
      <p:grpSp>
        <p:nvGrpSpPr>
          <p:cNvPr id="12" name="Group 106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4859" name="Line 107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108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4861" name="Object 109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5124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14" name="Group 110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486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486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4865" name="Rectangle 113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66" name="Line 114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67" name="Line 115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4868" name="Object 116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5125" name="Clip" r:id="rId7" imgW="1305000" imgH="1085760" progId="">
                  <p:embed/>
                </p:oleObj>
              </a:graphicData>
            </a:graphic>
          </p:graphicFrame>
          <p:sp>
            <p:nvSpPr>
              <p:cNvPr id="714869" name="Rectangle 117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70" name="Text Box 118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4871" name="Text Box 119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4872" name="Line 120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73" name="Line 121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74" name="Freeform 122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75" name="Text Box 123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3.88889E-6 0.15833 L 0.12448 0.23542 L 0.12414 0.0199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1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15834 L 0.12448 0.23542 L 0.12396 0.0199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14 0.01991 L 0.12292 -0.02893 L 0.36302 -0.02893 L 0.36302 0.00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923</Words>
  <Application>Microsoft Office PowerPoint</Application>
  <PresentationFormat>On-screen Show (4:3)</PresentationFormat>
  <Paragraphs>270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Clip</vt:lpstr>
      <vt:lpstr>MAC Addresses and ARP</vt:lpstr>
      <vt:lpstr>Slide 2</vt:lpstr>
      <vt:lpstr>LAN Addresses and ARP</vt:lpstr>
      <vt:lpstr>LAN Address (more)</vt:lpstr>
      <vt:lpstr>ARP: Address Resolution Protocol</vt:lpstr>
      <vt:lpstr>ARP protocol: Same LAN (network)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Addresses and ARP</dc:title>
  <dc:creator>PESIT</dc:creator>
  <cp:lastModifiedBy>CK</cp:lastModifiedBy>
  <cp:revision>3</cp:revision>
  <dcterms:created xsi:type="dcterms:W3CDTF">2013-02-25T01:46:40Z</dcterms:created>
  <dcterms:modified xsi:type="dcterms:W3CDTF">2017-11-27T02:01:28Z</dcterms:modified>
</cp:coreProperties>
</file>