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3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4" r:id="rId18"/>
    <p:sldId id="273" r:id="rId19"/>
    <p:sldId id="274" r:id="rId20"/>
    <p:sldId id="275" r:id="rId21"/>
    <p:sldId id="276" r:id="rId22"/>
    <p:sldId id="285" r:id="rId23"/>
    <p:sldId id="277" r:id="rId24"/>
    <p:sldId id="286" r:id="rId25"/>
    <p:sldId id="287" r:id="rId26"/>
    <p:sldId id="288" r:id="rId27"/>
    <p:sldId id="289" r:id="rId28"/>
    <p:sldId id="290" r:id="rId29"/>
    <p:sldId id="291" r:id="rId30"/>
    <p:sldId id="292" r:id="rId31"/>
    <p:sldId id="293" r:id="rId32"/>
    <p:sldId id="294" r:id="rId33"/>
    <p:sldId id="295" r:id="rId34"/>
    <p:sldId id="296" r:id="rId35"/>
    <p:sldId id="282" r:id="rId3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000000"/>
        </p14:laserClr>
      </p:ext>
      <p:ext uri="{2FDB2607-1784-4EEB-B798-7EB5836EED8A}">
        <p14:showMediaCtrls xmlns="" xmlns:p14="http://schemas.microsoft.com/office/powerpoint/2010/main" val="1"/>
      </p:ext>
    </p:extLst>
  </p:showPr>
  <p:clrMru>
    <a:srgbClr val="00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47" autoAdjust="0"/>
    <p:restoredTop sz="88235"/>
  </p:normalViewPr>
  <p:slideViewPr>
    <p:cSldViewPr snapToGrid="0" snapToObjects="1">
      <p:cViewPr varScale="1">
        <p:scale>
          <a:sx n="35" d="100"/>
          <a:sy n="35" d="100"/>
        </p:scale>
        <p:origin x="-250" y="-82"/>
      </p:cViewPr>
      <p:guideLst>
        <p:guide orient="horz" pos="2880"/>
        <p:guide pos="512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 xmlns:p14="http://schemas.microsoft.com/office/powerpoint/2010/main" val="4695288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 page(s)</a:t>
            </a:r>
            <a:r>
              <a:rPr lang="en-US" baseline="0" dirty="0" smtClean="0">
                <a:solidFill>
                  <a:schemeClr val="dk2"/>
                </a:solidFill>
              </a:rPr>
              <a:t> at the end.</a:t>
            </a:r>
            <a:endParaRPr lang="en-US" dirty="0">
              <a:solidFill>
                <a:schemeClr val="dk2"/>
              </a:solidFill>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1679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69468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8739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3848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8085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41202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12926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4138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76420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01869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9212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26837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0780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13718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solidFill>
                  <a:schemeClr val="bg1"/>
                </a:solidFill>
              </a:rPr>
              <a:t>4. M</a:t>
            </a:r>
            <a:endParaRPr lang="en-US" dirty="0">
              <a:solidFill>
                <a:schemeClr val="bg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74242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2233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9771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79435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49714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382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043324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3127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Opening Title">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 xmlns:p14="http://schemas.microsoft.com/office/powerpoint/2010/main" val="181549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Shape 155"/>
        <p:cNvGrpSpPr/>
        <p:nvPr/>
      </p:nvGrpSpPr>
      <p:grpSpPr>
        <a:xfrm>
          <a:off x="0" y="0"/>
          <a:ext cx="0" cy="0"/>
          <a:chOff x="0" y="0"/>
          <a:chExt cx="0" cy="0"/>
        </a:xfrm>
      </p:grpSpPr>
    </p:spTree>
    <p:extLst>
      <p:ext uri="{BB962C8B-B14F-4D97-AF65-F5344CB8AC3E}">
        <p14:creationId xmlns="" xmlns:p14="http://schemas.microsoft.com/office/powerpoint/2010/main" val="1023295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693" r:id="rId3"/>
    <p:sldLayoutId id="214748369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Lists</a:t>
            </a:r>
          </a:p>
        </p:txBody>
      </p:sp>
      <p:sp>
        <p:nvSpPr>
          <p:cNvPr id="166" name="Shape 166"/>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8</a:t>
            </a:r>
          </a:p>
        </p:txBody>
      </p:sp>
      <p:sp>
        <p:nvSpPr>
          <p:cNvPr id="167" name="Shape 167"/>
          <p:cNvSpPr txBox="1"/>
          <p:nvPr/>
        </p:nvSpPr>
        <p:spPr>
          <a:xfrm>
            <a:off x="3804600" y="6415089"/>
            <a:ext cx="7987499" cy="156060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smtClean="0">
                <a:solidFill>
                  <a:srgbClr val="FFFF00"/>
                </a:solidFill>
                <a:latin typeface="Arial" charset="0"/>
                <a:ea typeface="Arial" charset="0"/>
                <a:cs typeface="Arial" charset="0"/>
                <a:sym typeface="Cabin"/>
              </a:rPr>
              <a:t>Python for Everybody</a:t>
            </a:r>
            <a:endParaRPr lang="en-US" sz="3200" u="none" strike="noStrike" cap="none" dirty="0" smtClean="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A Tale of Two Loops...</a:t>
            </a:r>
          </a:p>
        </p:txBody>
      </p:sp>
      <p:sp>
        <p:nvSpPr>
          <p:cNvPr id="249" name="Shape 249"/>
          <p:cNvSpPr txBox="1"/>
          <p:nvPr/>
        </p:nvSpPr>
        <p:spPr>
          <a:xfrm>
            <a:off x="584950" y="3118400"/>
            <a:ext cx="7175700" cy="3594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b="1" i="0" u="none" strike="noStrike" cap="none" dirty="0">
                <a:solidFill>
                  <a:schemeClr val="bg1"/>
                </a:solidFill>
                <a:latin typeface="Courier"/>
                <a:ea typeface="Courier"/>
                <a:cs typeface="Courier"/>
                <a:sym typeface="Courier New"/>
              </a:rPr>
              <a:t>friends = ['Joseph', 'Glenn', 'Sally']</a:t>
            </a:r>
          </a:p>
          <a:p>
            <a:pPr marL="0" marR="0" lvl="0" indent="0" algn="ctr" rtl="0">
              <a:lnSpc>
                <a:spcPct val="100000"/>
              </a:lnSpc>
              <a:spcBef>
                <a:spcPts val="0"/>
              </a:spcBef>
              <a:spcAft>
                <a:spcPts val="0"/>
              </a:spcAft>
              <a:buNone/>
            </a:pPr>
            <a:endParaRPr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200" b="1" i="0" u="none" strike="noStrike" cap="none" dirty="0">
                <a:solidFill>
                  <a:schemeClr val="bg1"/>
                </a:solidFill>
                <a:latin typeface="Courier"/>
                <a:ea typeface="Courier"/>
                <a:cs typeface="Courier"/>
                <a:sym typeface="Courier New"/>
              </a:rPr>
              <a:t>for friend in friends :</a:t>
            </a:r>
          </a:p>
          <a:p>
            <a:pPr lvl="0">
              <a:buClr>
                <a:schemeClr val="lt1"/>
              </a:buClr>
              <a:buSzPct val="25000"/>
            </a:pPr>
            <a:r>
              <a:rPr lang="en-US" sz="3200" b="1" i="0" u="none" strike="noStrike" cap="none" dirty="0">
                <a:solidFill>
                  <a:schemeClr val="bg1"/>
                </a:solidFill>
                <a:latin typeface="Courier"/>
                <a:ea typeface="Courier"/>
                <a:cs typeface="Courier"/>
                <a:sym typeface="Courier New"/>
              </a:rPr>
              <a:t>    </a:t>
            </a:r>
            <a:r>
              <a:rPr lang="en-US" sz="3200" b="1" i="0" u="none" strike="noStrike" cap="none" dirty="0" smtClean="0">
                <a:solidFill>
                  <a:schemeClr val="bg1"/>
                </a:solidFill>
                <a:latin typeface="Courier"/>
                <a:ea typeface="Courier"/>
                <a:cs typeface="Courier"/>
                <a:sym typeface="Courier New"/>
              </a:rPr>
              <a:t>print('Happy </a:t>
            </a:r>
            <a:r>
              <a:rPr lang="en-US" sz="3200" b="1" i="0" u="none" strike="noStrike" cap="none" dirty="0">
                <a:solidFill>
                  <a:schemeClr val="bg1"/>
                </a:solidFill>
                <a:latin typeface="Courier"/>
                <a:ea typeface="Courier"/>
                <a:cs typeface="Courier"/>
                <a:sym typeface="Courier New"/>
              </a:rPr>
              <a:t>New Year:',  </a:t>
            </a:r>
            <a:r>
              <a:rPr lang="en-US" sz="3200" b="1" i="0" u="none" strike="noStrike" cap="none" dirty="0" smtClean="0">
                <a:solidFill>
                  <a:schemeClr val="bg1"/>
                </a:solidFill>
                <a:latin typeface="Courier"/>
                <a:ea typeface="Courier"/>
                <a:cs typeface="Courier"/>
                <a:sym typeface="Courier New"/>
              </a:rPr>
              <a:t>friend</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200" b="1" i="0" u="none" strike="noStrike" cap="none" dirty="0">
                <a:solidFill>
                  <a:schemeClr val="bg1"/>
                </a:solidFill>
                <a:latin typeface="Courier"/>
                <a:ea typeface="Courier"/>
                <a:cs typeface="Courier"/>
                <a:sym typeface="Courier New"/>
              </a:rPr>
              <a:t>for </a:t>
            </a:r>
            <a:r>
              <a:rPr lang="en-US" sz="3200" b="1" i="0" u="none" strike="noStrike" cap="none" dirty="0" err="1">
                <a:solidFill>
                  <a:schemeClr val="bg1"/>
                </a:solidFill>
                <a:latin typeface="Courier"/>
                <a:ea typeface="Courier"/>
                <a:cs typeface="Courier"/>
                <a:sym typeface="Courier New"/>
              </a:rPr>
              <a:t>i</a:t>
            </a:r>
            <a:r>
              <a:rPr lang="en-US" sz="3200" b="1" i="0" u="none" strike="noStrike" cap="none" dirty="0">
                <a:solidFill>
                  <a:schemeClr val="bg1"/>
                </a:solidFill>
                <a:latin typeface="Courier"/>
                <a:ea typeface="Courier"/>
                <a:cs typeface="Courier"/>
                <a:sym typeface="Courier New"/>
              </a:rPr>
              <a:t> in range(</a:t>
            </a:r>
            <a:r>
              <a:rPr lang="en-US" sz="3200" b="1" i="0" u="none" strike="noStrike" cap="none" dirty="0" err="1">
                <a:solidFill>
                  <a:schemeClr val="bg1"/>
                </a:solidFill>
                <a:latin typeface="Courier"/>
                <a:ea typeface="Courier"/>
                <a:cs typeface="Courier"/>
                <a:sym typeface="Courier New"/>
              </a:rPr>
              <a:t>len</a:t>
            </a:r>
            <a:r>
              <a:rPr lang="en-US" sz="3200" b="1" i="0" u="none" strike="noStrike" cap="none" dirty="0">
                <a:solidFill>
                  <a:schemeClr val="bg1"/>
                </a:solidFill>
                <a:latin typeface="Courier"/>
                <a:ea typeface="Courier"/>
                <a:cs typeface="Courier"/>
                <a:sym typeface="Courier New"/>
              </a:rPr>
              <a:t>(friends)) :</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    friend = friends[</a:t>
            </a:r>
            <a:r>
              <a:rPr lang="en-US" sz="3200" b="1" i="0" u="none" strike="noStrike" cap="none" dirty="0" err="1">
                <a:solidFill>
                  <a:schemeClr val="bg1"/>
                </a:solidFill>
                <a:latin typeface="Courier"/>
                <a:ea typeface="Courier"/>
                <a:cs typeface="Courier"/>
                <a:sym typeface="Courier New"/>
              </a:rPr>
              <a:t>i</a:t>
            </a:r>
            <a:r>
              <a:rPr lang="en-US" sz="3200" b="1" i="0" u="none" strike="noStrike" cap="none" dirty="0">
                <a:solidFill>
                  <a:schemeClr val="bg1"/>
                </a:solidFill>
                <a:latin typeface="Courier"/>
                <a:ea typeface="Courier"/>
                <a:cs typeface="Courier"/>
                <a:sym typeface="Courier New"/>
              </a:rPr>
              <a:t>]</a:t>
            </a:r>
          </a:p>
          <a:p>
            <a:pPr lvl="0">
              <a:buClr>
                <a:schemeClr val="lt1"/>
              </a:buClr>
              <a:buSzPct val="25000"/>
            </a:pPr>
            <a:r>
              <a:rPr lang="en-US" sz="3200" b="1" i="0" u="none" strike="noStrike" cap="none" dirty="0">
                <a:solidFill>
                  <a:schemeClr val="bg1"/>
                </a:solidFill>
                <a:latin typeface="Courier"/>
                <a:ea typeface="Courier"/>
                <a:cs typeface="Courier"/>
                <a:sym typeface="Courier New"/>
              </a:rPr>
              <a:t>    </a:t>
            </a:r>
            <a:r>
              <a:rPr lang="en-US" sz="3200" b="1" i="0" u="none" strike="noStrike" cap="none" dirty="0" smtClean="0">
                <a:solidFill>
                  <a:schemeClr val="bg1"/>
                </a:solidFill>
                <a:latin typeface="Courier"/>
                <a:ea typeface="Courier"/>
                <a:cs typeface="Courier"/>
                <a:sym typeface="Courier New"/>
              </a:rPr>
              <a:t>print</a:t>
            </a:r>
            <a:r>
              <a:rPr lang="en-US" sz="3200" b="1" dirty="0">
                <a:solidFill>
                  <a:schemeClr val="bg1"/>
                </a:solidFill>
                <a:latin typeface="Courier"/>
                <a:ea typeface="Courier"/>
                <a:cs typeface="Courier"/>
                <a:sym typeface="Courier New"/>
              </a:rPr>
              <a:t>(</a:t>
            </a:r>
            <a:r>
              <a:rPr lang="en-US" sz="3200" b="1" i="0" u="none" strike="noStrike" cap="none" dirty="0" smtClean="0">
                <a:solidFill>
                  <a:schemeClr val="bg1"/>
                </a:solidFill>
                <a:latin typeface="Courier"/>
                <a:ea typeface="Courier"/>
                <a:cs typeface="Courier"/>
                <a:sym typeface="Courier New"/>
              </a:rPr>
              <a:t>'Happy </a:t>
            </a:r>
            <a:r>
              <a:rPr lang="en-US" sz="3200" b="1" i="0" u="none" strike="noStrike" cap="none" dirty="0">
                <a:solidFill>
                  <a:schemeClr val="bg1"/>
                </a:solidFill>
                <a:latin typeface="Courier"/>
                <a:ea typeface="Courier"/>
                <a:cs typeface="Courier"/>
                <a:sym typeface="Courier New"/>
              </a:rPr>
              <a:t>New Year:',  </a:t>
            </a:r>
            <a:r>
              <a:rPr lang="en-US" sz="3200" b="1" i="0" u="none" strike="noStrike" cap="none" dirty="0" smtClean="0">
                <a:solidFill>
                  <a:schemeClr val="bg1"/>
                </a:solidFill>
                <a:latin typeface="Courier"/>
                <a:ea typeface="Courier"/>
                <a:cs typeface="Courier"/>
                <a:sym typeface="Courier New"/>
              </a:rPr>
              <a:t>friend</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p:txBody>
      </p:sp>
      <p:sp>
        <p:nvSpPr>
          <p:cNvPr id="250" name="Shape 250"/>
          <p:cNvSpPr txBox="1"/>
          <p:nvPr/>
        </p:nvSpPr>
        <p:spPr>
          <a:xfrm>
            <a:off x="9890982" y="6713300"/>
            <a:ext cx="5591699" cy="21393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Happy New Year: Joseph</a:t>
            </a:r>
          </a:p>
          <a:p>
            <a:pPr marL="0" marR="0" lvl="0" indent="0" algn="l" rtl="0">
              <a:lnSpc>
                <a:spcPct val="115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Happy New Year: Glenn</a:t>
            </a:r>
          </a:p>
          <a:p>
            <a:pPr marL="0" marR="0" lvl="0" indent="0" algn="l" rtl="0">
              <a:lnSpc>
                <a:spcPct val="115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Happy New Year: Sally</a:t>
            </a:r>
          </a:p>
        </p:txBody>
      </p:sp>
      <p:sp>
        <p:nvSpPr>
          <p:cNvPr id="251" name="Shape 251"/>
          <p:cNvSpPr txBox="1"/>
          <p:nvPr/>
        </p:nvSpPr>
        <p:spPr>
          <a:xfrm>
            <a:off x="8105725" y="2509825"/>
            <a:ext cx="78888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friends = ['Joseph', 'Glenn', 'Sally']</a:t>
            </a:r>
          </a:p>
          <a:p>
            <a:pPr lvl="0">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a:t>
            </a:r>
            <a:r>
              <a:rPr lang="en-US" sz="3200" b="1" i="0" u="none" strike="noStrike" cap="none" dirty="0" err="1" smtClean="0">
                <a:solidFill>
                  <a:schemeClr val="bg1"/>
                </a:solidFill>
                <a:latin typeface="Courier"/>
                <a:ea typeface="Courier"/>
                <a:cs typeface="Courier"/>
                <a:sym typeface="Courier New"/>
              </a:rPr>
              <a:t>len</a:t>
            </a:r>
            <a:r>
              <a:rPr lang="en-US" sz="3200" b="1" i="0" u="none" strike="noStrike" cap="none" dirty="0" smtClean="0">
                <a:solidFill>
                  <a:schemeClr val="bg1"/>
                </a:solidFill>
                <a:latin typeface="Courier"/>
                <a:ea typeface="Courier"/>
                <a:cs typeface="Courier"/>
                <a:sym typeface="Courier New"/>
              </a:rPr>
              <a:t>(friends)</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3</a:t>
            </a:r>
          </a:p>
          <a:p>
            <a:pPr lvl="0">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print(range(</a:t>
            </a:r>
            <a:r>
              <a:rPr lang="en-US" sz="3200" b="1" i="0" u="none" strike="noStrike" cap="none" dirty="0" err="1" smtClean="0">
                <a:solidFill>
                  <a:schemeClr val="bg1"/>
                </a:solidFill>
                <a:latin typeface="Courier"/>
                <a:ea typeface="Courier"/>
                <a:cs typeface="Courier"/>
                <a:sym typeface="Courier New"/>
              </a:rPr>
              <a:t>len</a:t>
            </a:r>
            <a:r>
              <a:rPr lang="en-US" sz="3200" b="1" i="0" u="none" strike="noStrike" cap="none" dirty="0" smtClean="0">
                <a:solidFill>
                  <a:schemeClr val="bg1"/>
                </a:solidFill>
                <a:latin typeface="Courier"/>
                <a:ea typeface="Courier"/>
                <a:cs typeface="Courier"/>
                <a:sym typeface="Courier New"/>
              </a:rPr>
              <a:t>(friends))</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[0, 1, 2]</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smtClean="0">
                <a:solidFill>
                  <a:srgbClr val="00FFFF"/>
                </a:solidFill>
                <a:latin typeface="Arial" charset="0"/>
                <a:ea typeface="Arial" charset="0"/>
                <a:cs typeface="Arial" charset="0"/>
                <a:sym typeface="Cabin"/>
              </a:rPr>
              <a:t>List Operations</a:t>
            </a:r>
            <a:br>
              <a:rPr lang="en-US" sz="7600" u="none" strike="noStrike" cap="none" dirty="0" smtClean="0">
                <a:solidFill>
                  <a:srgbClr val="00FFFF"/>
                </a:solidFill>
                <a:latin typeface="Arial" charset="0"/>
                <a:ea typeface="Arial" charset="0"/>
                <a:cs typeface="Arial" charset="0"/>
                <a:sym typeface="Cabin"/>
              </a:rPr>
            </a:br>
            <a:r>
              <a:rPr lang="en-US" sz="7600" u="none" strike="noStrike" cap="none" dirty="0" smtClean="0">
                <a:solidFill>
                  <a:srgbClr val="00FFFF"/>
                </a:solidFill>
                <a:latin typeface="Arial" charset="0"/>
                <a:ea typeface="Arial" charset="0"/>
                <a:cs typeface="Arial" charset="0"/>
                <a:sym typeface="Cabin"/>
              </a:rPr>
              <a:t>Concatenating</a:t>
            </a:r>
            <a:r>
              <a:rPr lang="en-US" sz="7600" u="none" strike="noStrike" cap="none" dirty="0" smtClean="0">
                <a:solidFill>
                  <a:schemeClr val="lt1"/>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Lists Using </a:t>
            </a:r>
            <a:r>
              <a:rPr lang="en-US" sz="7600" u="none" strike="noStrike" cap="none" dirty="0">
                <a:solidFill>
                  <a:srgbClr val="00FFFF"/>
                </a:solidFill>
                <a:latin typeface="Arial" charset="0"/>
                <a:ea typeface="Arial" charset="0"/>
                <a:cs typeface="Arial" charset="0"/>
                <a:sym typeface="Cabin"/>
              </a:rPr>
              <a:t>+</a:t>
            </a:r>
          </a:p>
        </p:txBody>
      </p:sp>
      <p:sp>
        <p:nvSpPr>
          <p:cNvPr id="257" name="Shape 257"/>
          <p:cNvSpPr txBox="1">
            <a:spLocks noGrp="1"/>
          </p:cNvSpPr>
          <p:nvPr>
            <p:ph type="body" idx="1"/>
          </p:nvPr>
        </p:nvSpPr>
        <p:spPr>
          <a:xfrm>
            <a:off x="1778000" y="2933702"/>
            <a:ext cx="5410200" cy="58184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smtClean="0">
                <a:solidFill>
                  <a:schemeClr val="lt1"/>
                </a:solidFill>
                <a:latin typeface="Arial" charset="0"/>
                <a:ea typeface="Arial" charset="0"/>
                <a:cs typeface="Arial" charset="0"/>
                <a:sym typeface="Cabin"/>
              </a:rPr>
              <a:t>We </a:t>
            </a:r>
            <a:r>
              <a:rPr lang="en-US" sz="3600" u="none" strike="noStrike" cap="none" dirty="0">
                <a:solidFill>
                  <a:schemeClr val="lt1"/>
                </a:solidFill>
                <a:latin typeface="Arial" charset="0"/>
                <a:ea typeface="Arial" charset="0"/>
                <a:cs typeface="Arial" charset="0"/>
                <a:sym typeface="Cabin"/>
              </a:rPr>
              <a:t>can create a new list by adding two ex</a:t>
            </a:r>
            <a:r>
              <a:rPr lang="en-US" sz="3600" dirty="0">
                <a:solidFill>
                  <a:schemeClr val="lt1"/>
                </a:solidFill>
                <a:latin typeface="Arial" charset="0"/>
                <a:ea typeface="Arial" charset="0"/>
                <a:cs typeface="Arial" charset="0"/>
                <a:sym typeface="Cabin"/>
              </a:rPr>
              <a:t>is</a:t>
            </a:r>
            <a:r>
              <a:rPr lang="en-US" sz="3600" u="none" strike="noStrike" cap="none" dirty="0">
                <a:solidFill>
                  <a:schemeClr val="lt1"/>
                </a:solidFill>
                <a:latin typeface="Arial" charset="0"/>
                <a:ea typeface="Arial" charset="0"/>
                <a:cs typeface="Arial" charset="0"/>
                <a:sym typeface="Cabin"/>
              </a:rPr>
              <a:t>ting lists </a:t>
            </a:r>
            <a:r>
              <a:rPr lang="en-US" sz="3600" u="none" strike="noStrike" cap="none" dirty="0" smtClean="0">
                <a:solidFill>
                  <a:schemeClr val="lt1"/>
                </a:solidFill>
                <a:latin typeface="Arial" charset="0"/>
                <a:ea typeface="Arial" charset="0"/>
                <a:cs typeface="Arial" charset="0"/>
                <a:sym typeface="Cabin"/>
              </a:rPr>
              <a:t>together</a:t>
            </a:r>
          </a:p>
          <a:p>
            <a:pPr marL="0" marR="0" lvl="0" indent="0" algn="l" rtl="0">
              <a:lnSpc>
                <a:spcPct val="100000"/>
              </a:lnSpc>
              <a:spcBef>
                <a:spcPts val="0"/>
              </a:spcBef>
              <a:spcAft>
                <a:spcPts val="0"/>
              </a:spcAft>
              <a:buSzPct val="100000"/>
              <a:buNone/>
            </a:pPr>
            <a:endParaRPr lang="en-US" sz="3600"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SzPct val="100000"/>
              <a:buNone/>
            </a:pPr>
            <a:r>
              <a:rPr lang="en-US" sz="6000" u="none" strike="noStrike" cap="none" dirty="0" smtClean="0">
                <a:solidFill>
                  <a:schemeClr val="lt1"/>
                </a:solidFill>
                <a:latin typeface="Arial" charset="0"/>
                <a:ea typeface="Arial" charset="0"/>
                <a:cs typeface="Arial" charset="0"/>
                <a:sym typeface="Cabin"/>
              </a:rPr>
              <a:t>‘*’ </a:t>
            </a:r>
            <a:r>
              <a:rPr lang="en-US" sz="3600" u="none" strike="noStrike" cap="none" dirty="0" smtClean="0">
                <a:solidFill>
                  <a:schemeClr val="lt1"/>
                </a:solidFill>
                <a:latin typeface="Arial" charset="0"/>
                <a:ea typeface="Arial" charset="0"/>
                <a:cs typeface="Arial" charset="0"/>
                <a:sym typeface="Cabin"/>
              </a:rPr>
              <a:t>Operator repeats a list a given number of times</a:t>
            </a:r>
            <a:endParaRPr lang="en-US" sz="3600" u="none" strike="noStrike" cap="none" dirty="0">
              <a:solidFill>
                <a:schemeClr val="lt1"/>
              </a:solidFill>
              <a:latin typeface="Arial" charset="0"/>
              <a:ea typeface="Arial" charset="0"/>
              <a:cs typeface="Arial" charset="0"/>
              <a:sym typeface="Cabin"/>
            </a:endParaRPr>
          </a:p>
        </p:txBody>
      </p:sp>
      <p:sp>
        <p:nvSpPr>
          <p:cNvPr id="258" name="Shape 258"/>
          <p:cNvSpPr txBox="1"/>
          <p:nvPr/>
        </p:nvSpPr>
        <p:spPr>
          <a:xfrm>
            <a:off x="9714275" y="2714100"/>
            <a:ext cx="4965900" cy="603801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 = [1, 2, 3]</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b = [4, 5, 6]</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c = a + b</a:t>
            </a:r>
          </a:p>
          <a:p>
            <a:pPr lvl="0">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print(c</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[1, 2, 3, 4, 5, 6]</a:t>
            </a:r>
          </a:p>
          <a:p>
            <a:pPr lvl="0">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[1, 2, 3</a:t>
            </a:r>
            <a:r>
              <a:rPr lang="en-US" sz="3600" b="1" i="0" u="none" strike="noStrike" cap="none" dirty="0" smtClean="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b="1" dirty="0" smtClean="0">
                <a:solidFill>
                  <a:schemeClr val="bg1"/>
                </a:solidFill>
                <a:latin typeface="Courier"/>
                <a:ea typeface="Courier"/>
                <a:cs typeface="Courier"/>
                <a:sym typeface="Courier New"/>
              </a:rPr>
              <a:t>&gt;&gt;&gt;[1,2,3]*3</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smtClean="0">
                <a:solidFill>
                  <a:schemeClr val="bg1"/>
                </a:solidFill>
                <a:latin typeface="Courier"/>
                <a:ea typeface="Courier"/>
                <a:cs typeface="Courier"/>
                <a:sym typeface="Courier New"/>
              </a:rPr>
              <a:t>[1,2,3,1,2,3,1,2,3]</a:t>
            </a:r>
          </a:p>
          <a:p>
            <a:pPr marL="0" marR="0" lvl="0" indent="0" algn="l" rtl="0">
              <a:lnSpc>
                <a:spcPct val="100000"/>
              </a:lnSpc>
              <a:spcBef>
                <a:spcPts val="0"/>
              </a:spcBef>
              <a:spcAft>
                <a:spcPts val="0"/>
              </a:spcAft>
              <a:buClr>
                <a:schemeClr val="lt1"/>
              </a:buClr>
              <a:buSzPct val="25000"/>
              <a:buFont typeface="Cabin"/>
              <a:buNone/>
            </a:pPr>
            <a:endParaRPr lang="en-US" sz="3600" b="1" i="0" u="none" strike="noStrike" cap="none" dirty="0">
              <a:solidFill>
                <a:schemeClr val="bg1"/>
              </a:solidFill>
              <a:latin typeface="Courier"/>
              <a:ea typeface="Courier"/>
              <a:cs typeface="Courier"/>
              <a:sym typeface="Courier New"/>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Lists Can Be </a:t>
            </a:r>
            <a:r>
              <a:rPr lang="en-US" sz="7600" u="none" strike="noStrike" cap="none">
                <a:solidFill>
                  <a:srgbClr val="00FFFF"/>
                </a:solidFill>
                <a:latin typeface="Arial" charset="0"/>
                <a:ea typeface="Arial" charset="0"/>
                <a:cs typeface="Arial" charset="0"/>
                <a:sym typeface="Cabin"/>
              </a:rPr>
              <a:t>Sliced</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Using</a:t>
            </a:r>
            <a:r>
              <a:rPr lang="en-US" sz="7600" u="none" strike="noStrike" cap="none">
                <a:solidFill>
                  <a:schemeClr val="lt1"/>
                </a:solidFill>
                <a:latin typeface="Arial" charset="0"/>
                <a:ea typeface="Arial" charset="0"/>
                <a:cs typeface="Arial" charset="0"/>
                <a:sym typeface="Cabin"/>
              </a:rPr>
              <a:t> </a:t>
            </a:r>
            <a:r>
              <a:rPr lang="en-US" sz="7600" u="none" strike="noStrike" cap="none">
                <a:solidFill>
                  <a:srgbClr val="00FFFF"/>
                </a:solidFill>
                <a:latin typeface="Arial" charset="0"/>
                <a:ea typeface="Arial" charset="0"/>
                <a:cs typeface="Arial" charset="0"/>
                <a:sym typeface="Cabin"/>
              </a:rPr>
              <a:t>:</a:t>
            </a:r>
          </a:p>
        </p:txBody>
      </p:sp>
      <p:sp>
        <p:nvSpPr>
          <p:cNvPr id="264" name="Shape 264"/>
          <p:cNvSpPr txBox="1"/>
          <p:nvPr/>
        </p:nvSpPr>
        <p:spPr>
          <a:xfrm>
            <a:off x="962200" y="2875600"/>
            <a:ext cx="69416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000" b="1" i="0" u="none" strike="noStrike" cap="none" dirty="0">
                <a:solidFill>
                  <a:schemeClr val="lt1"/>
                </a:solidFill>
                <a:latin typeface="Courier"/>
                <a:ea typeface="Courier"/>
                <a:cs typeface="Courier"/>
                <a:sym typeface="Courier New"/>
              </a:rPr>
              <a:t>&gt;&gt;&gt; </a:t>
            </a:r>
            <a:r>
              <a:rPr lang="en-US" sz="4000" b="1" i="0" u="none" strike="noStrike" cap="none" dirty="0">
                <a:solidFill>
                  <a:srgbClr val="00FF00"/>
                </a:solidFill>
                <a:latin typeface="Courier"/>
                <a:ea typeface="Courier"/>
                <a:cs typeface="Courier"/>
                <a:sym typeface="Courier New"/>
              </a:rPr>
              <a:t>t</a:t>
            </a:r>
            <a:r>
              <a:rPr lang="en-US" sz="4000" b="1" i="0" u="none" strike="noStrike" cap="none" dirty="0">
                <a:solidFill>
                  <a:schemeClr val="lt1"/>
                </a:solidFill>
                <a:latin typeface="Courier"/>
                <a:ea typeface="Courier"/>
                <a:cs typeface="Courier"/>
                <a:sym typeface="Courier New"/>
              </a:rPr>
              <a:t> = [9, 41, 12, 3, 74, 15]</a:t>
            </a:r>
          </a:p>
          <a:p>
            <a:pPr marL="0" marR="0" lvl="0" indent="0" algn="l" rtl="0">
              <a:lnSpc>
                <a:spcPct val="100000"/>
              </a:lnSpc>
              <a:spcBef>
                <a:spcPts val="0"/>
              </a:spcBef>
              <a:spcAft>
                <a:spcPts val="0"/>
              </a:spcAft>
              <a:buClr>
                <a:schemeClr val="lt1"/>
              </a:buClr>
              <a:buSzPct val="25000"/>
              <a:buFont typeface="Cabin"/>
              <a:buNone/>
            </a:pPr>
            <a:r>
              <a:rPr lang="en-US" sz="4000" b="1" i="0" u="none" strike="noStrike" cap="none" dirty="0">
                <a:solidFill>
                  <a:schemeClr val="lt1"/>
                </a:solidFill>
                <a:latin typeface="Courier"/>
                <a:ea typeface="Courier"/>
                <a:cs typeface="Courier"/>
                <a:sym typeface="Courier New"/>
              </a:rPr>
              <a:t>&gt;&gt;&gt; </a:t>
            </a:r>
            <a:r>
              <a:rPr lang="en-US" sz="4000" b="1" i="0" u="none" strike="noStrike" cap="none" dirty="0">
                <a:solidFill>
                  <a:srgbClr val="00FF00"/>
                </a:solidFill>
                <a:latin typeface="Courier"/>
                <a:ea typeface="Courier"/>
                <a:cs typeface="Courier"/>
                <a:sym typeface="Courier New"/>
              </a:rPr>
              <a:t>t</a:t>
            </a:r>
            <a:r>
              <a:rPr lang="en-US" sz="4000" b="1" i="0" u="none" strike="noStrike" cap="none" dirty="0">
                <a:solidFill>
                  <a:schemeClr val="lt1"/>
                </a:solidFill>
                <a:latin typeface="Courier"/>
                <a:ea typeface="Courier"/>
                <a:cs typeface="Courier"/>
                <a:sym typeface="Courier New"/>
              </a:rPr>
              <a:t>[1</a:t>
            </a:r>
            <a:r>
              <a:rPr lang="en-US" sz="4000" b="1" i="0" u="none" strike="noStrike" cap="none" dirty="0">
                <a:solidFill>
                  <a:srgbClr val="00FFFF"/>
                </a:solidFill>
                <a:latin typeface="Courier"/>
                <a:ea typeface="Courier"/>
                <a:cs typeface="Courier"/>
                <a:sym typeface="Courier New"/>
              </a:rPr>
              <a:t>:</a:t>
            </a:r>
            <a:r>
              <a:rPr lang="en-US" sz="4000" b="1" i="0" u="none" strike="noStrike" cap="none" dirty="0">
                <a:solidFill>
                  <a:srgbClr val="FF00FF"/>
                </a:solidFill>
                <a:latin typeface="Courier"/>
                <a:ea typeface="Courier"/>
                <a:cs typeface="Courier"/>
                <a:sym typeface="Courier New"/>
              </a:rPr>
              <a:t>3</a:t>
            </a:r>
            <a:r>
              <a:rPr lang="en-US" sz="4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4000" b="1" i="0" u="none" strike="noStrike" cap="none" dirty="0">
                <a:solidFill>
                  <a:schemeClr val="lt1"/>
                </a:solidFill>
                <a:latin typeface="Courier"/>
                <a:ea typeface="Courier"/>
                <a:cs typeface="Courier"/>
                <a:sym typeface="Courier New"/>
              </a:rPr>
              <a:t>[41,12]</a:t>
            </a:r>
          </a:p>
          <a:p>
            <a:pPr marL="0" marR="0" lvl="0" indent="0" algn="l" rtl="0">
              <a:lnSpc>
                <a:spcPct val="100000"/>
              </a:lnSpc>
              <a:spcBef>
                <a:spcPts val="0"/>
              </a:spcBef>
              <a:spcAft>
                <a:spcPts val="0"/>
              </a:spcAft>
              <a:buClr>
                <a:schemeClr val="lt1"/>
              </a:buClr>
              <a:buSzPct val="25000"/>
              <a:buFont typeface="Cabin"/>
              <a:buNone/>
            </a:pPr>
            <a:r>
              <a:rPr lang="en-US" sz="4000" b="1" i="0" u="none" strike="noStrike" cap="none" dirty="0">
                <a:solidFill>
                  <a:schemeClr val="lt1"/>
                </a:solidFill>
                <a:latin typeface="Courier"/>
                <a:ea typeface="Courier"/>
                <a:cs typeface="Courier"/>
                <a:sym typeface="Courier New"/>
              </a:rPr>
              <a:t>&gt;&gt;&gt; </a:t>
            </a:r>
            <a:r>
              <a:rPr lang="en-US" sz="4000" b="1" i="0" u="none" strike="noStrike" cap="none" dirty="0">
                <a:solidFill>
                  <a:srgbClr val="00FF00"/>
                </a:solidFill>
                <a:latin typeface="Courier"/>
                <a:ea typeface="Courier"/>
                <a:cs typeface="Courier"/>
                <a:sym typeface="Courier New"/>
              </a:rPr>
              <a:t>t</a:t>
            </a:r>
            <a:r>
              <a:rPr lang="en-US" sz="4000" b="1" i="0" u="none" strike="noStrike" cap="none" dirty="0">
                <a:solidFill>
                  <a:schemeClr val="lt1"/>
                </a:solidFill>
                <a:latin typeface="Courier"/>
                <a:ea typeface="Courier"/>
                <a:cs typeface="Courier"/>
                <a:sym typeface="Courier New"/>
              </a:rPr>
              <a:t>[</a:t>
            </a:r>
            <a:r>
              <a:rPr lang="en-US" sz="4000" b="1" i="0" u="none" strike="noStrike" cap="none" dirty="0">
                <a:solidFill>
                  <a:srgbClr val="00FFFF"/>
                </a:solidFill>
                <a:latin typeface="Courier"/>
                <a:ea typeface="Courier"/>
                <a:cs typeface="Courier"/>
                <a:sym typeface="Courier New"/>
              </a:rPr>
              <a:t>:</a:t>
            </a:r>
            <a:r>
              <a:rPr lang="en-US" sz="4000" b="1" i="0" u="none" strike="noStrike" cap="none" dirty="0">
                <a:solidFill>
                  <a:srgbClr val="FF00FF"/>
                </a:solidFill>
                <a:latin typeface="Courier"/>
                <a:ea typeface="Courier"/>
                <a:cs typeface="Courier"/>
                <a:sym typeface="Courier New"/>
              </a:rPr>
              <a:t>4</a:t>
            </a:r>
            <a:r>
              <a:rPr lang="en-US" sz="4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4000" b="1" i="0" u="none" strike="noStrike" cap="none" dirty="0">
                <a:solidFill>
                  <a:schemeClr val="lt1"/>
                </a:solidFill>
                <a:latin typeface="Courier"/>
                <a:ea typeface="Courier"/>
                <a:cs typeface="Courier"/>
                <a:sym typeface="Courier New"/>
              </a:rPr>
              <a:t>[9, 41, 12, 3]</a:t>
            </a:r>
          </a:p>
          <a:p>
            <a:pPr marL="0" marR="0" lvl="0" indent="0" algn="l" rtl="0">
              <a:lnSpc>
                <a:spcPct val="100000"/>
              </a:lnSpc>
              <a:spcBef>
                <a:spcPts val="0"/>
              </a:spcBef>
              <a:spcAft>
                <a:spcPts val="0"/>
              </a:spcAft>
              <a:buClr>
                <a:schemeClr val="lt1"/>
              </a:buClr>
              <a:buSzPct val="25000"/>
              <a:buFont typeface="Cabin"/>
              <a:buNone/>
            </a:pPr>
            <a:r>
              <a:rPr lang="en-US" sz="4000" b="1" i="0" u="none" strike="noStrike" cap="none" dirty="0">
                <a:solidFill>
                  <a:schemeClr val="lt1"/>
                </a:solidFill>
                <a:latin typeface="Courier"/>
                <a:ea typeface="Courier"/>
                <a:cs typeface="Courier"/>
                <a:sym typeface="Courier New"/>
              </a:rPr>
              <a:t>&gt;&gt;&gt; </a:t>
            </a:r>
            <a:r>
              <a:rPr lang="en-US" sz="4000" b="1" i="0" u="none" strike="noStrike" cap="none" dirty="0">
                <a:solidFill>
                  <a:srgbClr val="00FF00"/>
                </a:solidFill>
                <a:latin typeface="Courier"/>
                <a:ea typeface="Courier"/>
                <a:cs typeface="Courier"/>
                <a:sym typeface="Courier New"/>
              </a:rPr>
              <a:t>t</a:t>
            </a:r>
            <a:r>
              <a:rPr lang="en-US" sz="4000" b="1" i="0" u="none" strike="noStrike" cap="none" dirty="0">
                <a:solidFill>
                  <a:schemeClr val="lt1"/>
                </a:solidFill>
                <a:latin typeface="Courier"/>
                <a:ea typeface="Courier"/>
                <a:cs typeface="Courier"/>
                <a:sym typeface="Courier New"/>
              </a:rPr>
              <a:t>[3</a:t>
            </a:r>
            <a:r>
              <a:rPr lang="en-US" sz="4000" b="1" i="0" u="none" strike="noStrike" cap="none" dirty="0">
                <a:solidFill>
                  <a:srgbClr val="00FFFF"/>
                </a:solidFill>
                <a:latin typeface="Courier"/>
                <a:ea typeface="Courier"/>
                <a:cs typeface="Courier"/>
                <a:sym typeface="Courier New"/>
              </a:rPr>
              <a:t>:</a:t>
            </a:r>
            <a:r>
              <a:rPr lang="en-US" sz="4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4000" b="1" i="0" u="none" strike="noStrike" cap="none" dirty="0">
                <a:solidFill>
                  <a:schemeClr val="lt1"/>
                </a:solidFill>
                <a:latin typeface="Courier"/>
                <a:ea typeface="Courier"/>
                <a:cs typeface="Courier"/>
                <a:sym typeface="Courier New"/>
              </a:rPr>
              <a:t>[3, 74, 15]</a:t>
            </a:r>
          </a:p>
          <a:p>
            <a:pPr marL="0" marR="0" lvl="0" indent="0" algn="l" rtl="0">
              <a:lnSpc>
                <a:spcPct val="100000"/>
              </a:lnSpc>
              <a:spcBef>
                <a:spcPts val="0"/>
              </a:spcBef>
              <a:spcAft>
                <a:spcPts val="0"/>
              </a:spcAft>
              <a:buClr>
                <a:schemeClr val="lt1"/>
              </a:buClr>
              <a:buSzPct val="25000"/>
              <a:buFont typeface="Cabin"/>
              <a:buNone/>
            </a:pPr>
            <a:r>
              <a:rPr lang="en-US" sz="4000" b="1" i="0" u="none" strike="noStrike" cap="none" dirty="0">
                <a:solidFill>
                  <a:schemeClr val="lt1"/>
                </a:solidFill>
                <a:latin typeface="Courier"/>
                <a:ea typeface="Courier"/>
                <a:cs typeface="Courier"/>
                <a:sym typeface="Courier New"/>
              </a:rPr>
              <a:t>&gt;&gt;&gt; </a:t>
            </a:r>
            <a:r>
              <a:rPr lang="en-US" sz="4000" b="1" i="0" u="none" strike="noStrike" cap="none" dirty="0">
                <a:solidFill>
                  <a:srgbClr val="00FF00"/>
                </a:solidFill>
                <a:latin typeface="Courier"/>
                <a:ea typeface="Courier"/>
                <a:cs typeface="Courier"/>
                <a:sym typeface="Courier New"/>
              </a:rPr>
              <a:t>t</a:t>
            </a:r>
            <a:r>
              <a:rPr lang="en-US" sz="4000" b="1" i="0" u="none" strike="noStrike" cap="none" dirty="0">
                <a:solidFill>
                  <a:schemeClr val="lt1"/>
                </a:solidFill>
                <a:latin typeface="Courier"/>
                <a:ea typeface="Courier"/>
                <a:cs typeface="Courier"/>
                <a:sym typeface="Courier New"/>
              </a:rPr>
              <a:t>[</a:t>
            </a:r>
            <a:r>
              <a:rPr lang="en-US" sz="4000" b="1" i="0" u="none" strike="noStrike" cap="none" dirty="0">
                <a:solidFill>
                  <a:srgbClr val="00FFFF"/>
                </a:solidFill>
                <a:latin typeface="Courier"/>
                <a:ea typeface="Courier"/>
                <a:cs typeface="Courier"/>
                <a:sym typeface="Courier New"/>
              </a:rPr>
              <a:t>:</a:t>
            </a:r>
            <a:r>
              <a:rPr lang="en-US" sz="4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4000" b="1" i="0" u="none" strike="noStrike" cap="none" dirty="0">
                <a:solidFill>
                  <a:schemeClr val="lt1"/>
                </a:solidFill>
                <a:latin typeface="Courier"/>
                <a:ea typeface="Courier"/>
                <a:cs typeface="Courier"/>
                <a:sym typeface="Courier New"/>
              </a:rPr>
              <a:t>[9, 41, 12, 3, 74, 15]</a:t>
            </a:r>
          </a:p>
        </p:txBody>
      </p:sp>
      <p:sp>
        <p:nvSpPr>
          <p:cNvPr id="265" name="Shape 265"/>
          <p:cNvSpPr txBox="1"/>
          <p:nvPr/>
        </p:nvSpPr>
        <p:spPr>
          <a:xfrm>
            <a:off x="8506725" y="4033425"/>
            <a:ext cx="5465399" cy="21972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Remember</a:t>
            </a:r>
            <a:r>
              <a:rPr lang="en-US" sz="3600" u="none" strike="noStrike" cap="none">
                <a:solidFill>
                  <a:schemeClr val="lt1"/>
                </a:solidFill>
                <a:latin typeface="Arial" charset="0"/>
                <a:ea typeface="Arial" charset="0"/>
                <a:cs typeface="Arial" charset="0"/>
                <a:sym typeface="Cabin"/>
              </a:rPr>
              <a:t>:  Just like in strings, the second number is </a:t>
            </a:r>
            <a:r>
              <a:rPr lang="en-US" sz="3600">
                <a:solidFill>
                  <a:schemeClr val="lt1"/>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up to but not including</a:t>
            </a:r>
            <a:r>
              <a:rPr lang="en-US" sz="3600">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List Methods</a:t>
            </a:r>
          </a:p>
        </p:txBody>
      </p:sp>
      <p:sp>
        <p:nvSpPr>
          <p:cNvPr id="271" name="Shape 271"/>
          <p:cNvSpPr txBox="1"/>
          <p:nvPr/>
        </p:nvSpPr>
        <p:spPr>
          <a:xfrm>
            <a:off x="1918550" y="3110400"/>
            <a:ext cx="120428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400" b="1" i="0" u="none" strike="noStrike" cap="none" dirty="0">
                <a:solidFill>
                  <a:schemeClr val="bg1"/>
                </a:solidFill>
                <a:latin typeface="Courier"/>
                <a:ea typeface="Courier"/>
                <a:cs typeface="Courier"/>
                <a:sym typeface="Courier New"/>
              </a:rPr>
              <a:t>&gt;&gt;&gt; x = list()</a:t>
            </a:r>
          </a:p>
          <a:p>
            <a:pPr marL="0" marR="0" lvl="0" indent="0" algn="l" rtl="0">
              <a:lnSpc>
                <a:spcPct val="100000"/>
              </a:lnSpc>
              <a:spcBef>
                <a:spcPts val="0"/>
              </a:spcBef>
              <a:spcAft>
                <a:spcPts val="0"/>
              </a:spcAft>
              <a:buClr>
                <a:schemeClr val="lt1"/>
              </a:buClr>
              <a:buSzPct val="25000"/>
              <a:buFont typeface="Cabin"/>
              <a:buNone/>
            </a:pPr>
            <a:r>
              <a:rPr lang="en-US" sz="4400" b="1" i="0" u="none" strike="noStrike" cap="none" dirty="0">
                <a:solidFill>
                  <a:schemeClr val="bg1"/>
                </a:solidFill>
                <a:latin typeface="Courier"/>
                <a:ea typeface="Courier"/>
                <a:cs typeface="Courier"/>
                <a:sym typeface="Courier New"/>
              </a:rPr>
              <a:t>&gt;&gt;&gt; type(x)</a:t>
            </a:r>
          </a:p>
          <a:p>
            <a:pPr marL="0" marR="0" lvl="0" indent="0" algn="l" rtl="0">
              <a:lnSpc>
                <a:spcPct val="100000"/>
              </a:lnSpc>
              <a:spcBef>
                <a:spcPts val="0"/>
              </a:spcBef>
              <a:spcAft>
                <a:spcPts val="0"/>
              </a:spcAft>
              <a:buClr>
                <a:schemeClr val="lt1"/>
              </a:buClr>
              <a:buSzPct val="25000"/>
              <a:buFont typeface="Cabin"/>
              <a:buNone/>
            </a:pPr>
            <a:r>
              <a:rPr lang="en-US" sz="4400" b="1" i="0" u="none" strike="noStrike" cap="none" dirty="0">
                <a:solidFill>
                  <a:schemeClr val="bg1"/>
                </a:solidFill>
                <a:latin typeface="Courier"/>
                <a:ea typeface="Courier"/>
                <a:cs typeface="Courier"/>
                <a:sym typeface="Courier New"/>
              </a:rPr>
              <a:t>&lt;type 'list'&gt;</a:t>
            </a:r>
          </a:p>
          <a:p>
            <a:pPr marL="0" marR="0" lvl="0" indent="0" algn="l" rtl="0">
              <a:lnSpc>
                <a:spcPct val="100000"/>
              </a:lnSpc>
              <a:spcBef>
                <a:spcPts val="0"/>
              </a:spcBef>
              <a:spcAft>
                <a:spcPts val="0"/>
              </a:spcAft>
              <a:buClr>
                <a:schemeClr val="lt1"/>
              </a:buClr>
              <a:buSzPct val="25000"/>
              <a:buFont typeface="Cabin"/>
              <a:buNone/>
            </a:pPr>
            <a:r>
              <a:rPr lang="en-US" sz="4400" b="1" i="0" u="none" strike="noStrike" cap="none" dirty="0">
                <a:solidFill>
                  <a:schemeClr val="bg1"/>
                </a:solidFill>
                <a:latin typeface="Courier"/>
                <a:ea typeface="Courier"/>
                <a:cs typeface="Courier"/>
                <a:sym typeface="Courier New"/>
              </a:rPr>
              <a:t>&gt;&gt;&gt; </a:t>
            </a:r>
            <a:r>
              <a:rPr lang="en-US" sz="4400" b="1" i="0" u="none" strike="noStrike" cap="none" dirty="0" err="1">
                <a:solidFill>
                  <a:schemeClr val="bg1"/>
                </a:solidFill>
                <a:latin typeface="Courier"/>
                <a:ea typeface="Courier"/>
                <a:cs typeface="Courier"/>
                <a:sym typeface="Courier New"/>
              </a:rPr>
              <a:t>dir</a:t>
            </a:r>
            <a:r>
              <a:rPr lang="en-US" sz="4400" b="1" i="0" u="none" strike="noStrike" cap="none" dirty="0">
                <a:solidFill>
                  <a:schemeClr val="bg1"/>
                </a:solidFill>
                <a:latin typeface="Courier"/>
                <a:ea typeface="Courier"/>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4400" b="1" i="0" u="none" strike="noStrike" cap="none" dirty="0">
                <a:solidFill>
                  <a:schemeClr val="bg1"/>
                </a:solidFill>
                <a:latin typeface="Courier"/>
                <a:ea typeface="Courier"/>
                <a:cs typeface="Courier"/>
                <a:sym typeface="Courier New"/>
              </a:rPr>
              <a:t>['append', 'count', 'extend', </a:t>
            </a:r>
            <a:r>
              <a:rPr lang="en-US" sz="4400" b="1" i="0" u="none" strike="noStrike" cap="none" dirty="0" smtClean="0">
                <a:solidFill>
                  <a:schemeClr val="bg1"/>
                </a:solidFill>
                <a:latin typeface="Courier"/>
                <a:ea typeface="Courier"/>
                <a:cs typeface="Courier"/>
                <a:sym typeface="Courier New"/>
              </a:rPr>
              <a:t> </a:t>
            </a:r>
            <a:r>
              <a:rPr lang="en-US" sz="4400" b="1" i="0" u="none" strike="noStrike" cap="none" dirty="0">
                <a:solidFill>
                  <a:schemeClr val="bg1"/>
                </a:solidFill>
                <a:latin typeface="Courier"/>
                <a:ea typeface="Courier"/>
                <a:cs typeface="Courier"/>
                <a:sym typeface="Courier New"/>
              </a:rPr>
              <a:t>'insert', 'pop', 'remove', 'reverse', 'sort']</a:t>
            </a:r>
          </a:p>
          <a:p>
            <a:pPr marL="0" marR="0" lvl="0" indent="0" algn="l" rtl="0">
              <a:lnSpc>
                <a:spcPct val="100000"/>
              </a:lnSpc>
              <a:spcBef>
                <a:spcPts val="0"/>
              </a:spcBef>
              <a:spcAft>
                <a:spcPts val="0"/>
              </a:spcAft>
              <a:buClr>
                <a:schemeClr val="lt1"/>
              </a:buClr>
              <a:buSzPct val="25000"/>
              <a:buFont typeface="Cabin"/>
              <a:buNone/>
            </a:pPr>
            <a:r>
              <a:rPr lang="en-US" sz="4400" b="1" i="0" u="none" strike="noStrike" cap="none" dirty="0">
                <a:solidFill>
                  <a:schemeClr val="bg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Building a </a:t>
            </a:r>
            <a:r>
              <a:rPr lang="en-US" sz="7600">
                <a:solidFill>
                  <a:srgbClr val="FFD966"/>
                </a:solidFill>
                <a:latin typeface="Arial" charset="0"/>
                <a:ea typeface="Arial" charset="0"/>
                <a:cs typeface="Arial" charset="0"/>
                <a:sym typeface="Cabin"/>
              </a:rPr>
              <a:t>L</a:t>
            </a:r>
            <a:r>
              <a:rPr lang="en-US" sz="7600" u="none" strike="noStrike" cap="none">
                <a:solidFill>
                  <a:srgbClr val="FFD966"/>
                </a:solidFill>
                <a:latin typeface="Arial" charset="0"/>
                <a:ea typeface="Arial" charset="0"/>
                <a:cs typeface="Arial" charset="0"/>
                <a:sym typeface="Cabin"/>
              </a:rPr>
              <a:t>ist from </a:t>
            </a:r>
            <a:r>
              <a:rPr lang="en-US" sz="7600">
                <a:solidFill>
                  <a:srgbClr val="FFD966"/>
                </a:solidFill>
                <a:latin typeface="Arial" charset="0"/>
                <a:ea typeface="Arial" charset="0"/>
                <a:cs typeface="Arial" charset="0"/>
                <a:sym typeface="Cabin"/>
              </a:rPr>
              <a:t>S</a:t>
            </a:r>
            <a:r>
              <a:rPr lang="en-US" sz="7600" u="none" strike="noStrike" cap="none">
                <a:solidFill>
                  <a:srgbClr val="FFD966"/>
                </a:solidFill>
                <a:latin typeface="Arial" charset="0"/>
                <a:ea typeface="Arial" charset="0"/>
                <a:cs typeface="Arial" charset="0"/>
                <a:sym typeface="Cabin"/>
              </a:rPr>
              <a:t>cratch</a:t>
            </a:r>
          </a:p>
        </p:txBody>
      </p:sp>
      <p:sp>
        <p:nvSpPr>
          <p:cNvPr id="278" name="Shape 278"/>
          <p:cNvSpPr txBox="1">
            <a:spLocks noGrp="1"/>
          </p:cNvSpPr>
          <p:nvPr>
            <p:ph type="body" idx="1"/>
          </p:nvPr>
        </p:nvSpPr>
        <p:spPr>
          <a:xfrm>
            <a:off x="1155700" y="2603500"/>
            <a:ext cx="6302375"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We can create an empty </a:t>
            </a:r>
            <a:r>
              <a:rPr lang="en-US" sz="3400" u="none" strike="noStrike" cap="none" dirty="0">
                <a:solidFill>
                  <a:srgbClr val="00FF00"/>
                </a:solidFill>
                <a:latin typeface="Arial" charset="0"/>
                <a:ea typeface="Arial" charset="0"/>
                <a:cs typeface="Arial" charset="0"/>
                <a:sym typeface="Cabin"/>
              </a:rPr>
              <a:t>list</a:t>
            </a:r>
            <a:r>
              <a:rPr lang="en-US" sz="3400" u="none" strike="noStrike" cap="none" dirty="0">
                <a:solidFill>
                  <a:schemeClr val="lt1"/>
                </a:solidFill>
                <a:latin typeface="Arial" charset="0"/>
                <a:ea typeface="Arial" charset="0"/>
                <a:cs typeface="Arial" charset="0"/>
                <a:sym typeface="Cabin"/>
              </a:rPr>
              <a:t> and then add elements using the </a:t>
            </a:r>
            <a:r>
              <a:rPr lang="en-US" sz="3400" u="none" strike="noStrike" cap="none" dirty="0">
                <a:solidFill>
                  <a:srgbClr val="FF00FF"/>
                </a:solidFill>
                <a:latin typeface="Arial" charset="0"/>
                <a:ea typeface="Arial" charset="0"/>
                <a:cs typeface="Arial" charset="0"/>
                <a:sym typeface="Cabin"/>
              </a:rPr>
              <a:t>append</a:t>
            </a:r>
            <a:r>
              <a:rPr lang="en-US" sz="3400" u="none" strike="noStrike" cap="none" dirty="0">
                <a:solidFill>
                  <a:schemeClr val="lt1"/>
                </a:solidFill>
                <a:latin typeface="Arial" charset="0"/>
                <a:ea typeface="Arial" charset="0"/>
                <a:cs typeface="Arial" charset="0"/>
                <a:sym typeface="Cabin"/>
              </a:rPr>
              <a:t> method</a:t>
            </a:r>
          </a:p>
          <a:p>
            <a:pPr marL="457200" marR="0" lvl="0" indent="-444500" algn="l"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The </a:t>
            </a:r>
            <a:r>
              <a:rPr lang="en-US" sz="3400" u="none" strike="noStrike" cap="none" dirty="0">
                <a:solidFill>
                  <a:srgbClr val="00FF00"/>
                </a:solidFill>
                <a:latin typeface="Arial" charset="0"/>
                <a:ea typeface="Arial" charset="0"/>
                <a:cs typeface="Arial" charset="0"/>
                <a:sym typeface="Cabin"/>
              </a:rPr>
              <a:t>list</a:t>
            </a:r>
            <a:r>
              <a:rPr lang="en-US" sz="3400" u="none" strike="noStrike" cap="none" dirty="0">
                <a:solidFill>
                  <a:schemeClr val="lt1"/>
                </a:solidFill>
                <a:latin typeface="Arial" charset="0"/>
                <a:ea typeface="Arial" charset="0"/>
                <a:cs typeface="Arial" charset="0"/>
                <a:sym typeface="Cabin"/>
              </a:rPr>
              <a:t> stays in order and new elements are </a:t>
            </a:r>
            <a:r>
              <a:rPr lang="en-US" sz="3400" u="none" strike="noStrike" cap="none" dirty="0">
                <a:solidFill>
                  <a:srgbClr val="FF00FF"/>
                </a:solidFill>
                <a:latin typeface="Arial" charset="0"/>
                <a:ea typeface="Arial" charset="0"/>
                <a:cs typeface="Arial" charset="0"/>
                <a:sym typeface="Cabin"/>
              </a:rPr>
              <a:t>added</a:t>
            </a:r>
            <a:r>
              <a:rPr lang="en-US" sz="3400" u="none" strike="noStrike" cap="none" dirty="0">
                <a:solidFill>
                  <a:schemeClr val="lt1"/>
                </a:solidFill>
                <a:latin typeface="Arial" charset="0"/>
                <a:ea typeface="Arial" charset="0"/>
                <a:cs typeface="Arial" charset="0"/>
                <a:sym typeface="Cabin"/>
              </a:rPr>
              <a:t> at the end of the </a:t>
            </a:r>
            <a:r>
              <a:rPr lang="en-US" sz="3400" u="none" strike="noStrike" cap="none" dirty="0">
                <a:solidFill>
                  <a:srgbClr val="00FF00"/>
                </a:solidFill>
                <a:latin typeface="Arial" charset="0"/>
                <a:ea typeface="Arial" charset="0"/>
                <a:cs typeface="Arial" charset="0"/>
                <a:sym typeface="Cabin"/>
              </a:rPr>
              <a:t>list</a:t>
            </a:r>
          </a:p>
        </p:txBody>
      </p:sp>
      <p:sp>
        <p:nvSpPr>
          <p:cNvPr id="279" name="Shape 279"/>
          <p:cNvSpPr txBox="1"/>
          <p:nvPr/>
        </p:nvSpPr>
        <p:spPr>
          <a:xfrm>
            <a:off x="8367175" y="2990850"/>
            <a:ext cx="74555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list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stuff</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chemeClr val="lt1"/>
                </a:solidFill>
                <a:latin typeface="Courier"/>
                <a:ea typeface="Courier"/>
                <a:cs typeface="Courier"/>
                <a:sym typeface="Courier New"/>
              </a:rPr>
              <a:t>('book')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stuff</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chemeClr val="lt1"/>
                </a:solidFill>
                <a:latin typeface="Courier"/>
                <a:ea typeface="Courier"/>
                <a:cs typeface="Courier"/>
                <a:sym typeface="Courier New"/>
              </a:rPr>
              <a:t>(99)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stuff</a:t>
            </a:r>
            <a:r>
              <a:rPr lang="en-US" sz="3000" i="0" u="none" strike="noStrike" cap="none" dirty="0" smtClean="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'book', 99]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stuff</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chemeClr val="lt1"/>
                </a:solidFill>
                <a:latin typeface="Courier"/>
                <a:ea typeface="Courier"/>
                <a:cs typeface="Courier"/>
                <a:sym typeface="Courier New"/>
              </a:rPr>
              <a:t>('cookie')</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stuff</a:t>
            </a:r>
            <a:r>
              <a:rPr lang="en-US" sz="3000" dirty="0" smtClean="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['book', 99, 'cookie']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Is Something in a List?</a:t>
            </a:r>
          </a:p>
        </p:txBody>
      </p:sp>
      <p:sp>
        <p:nvSpPr>
          <p:cNvPr id="285" name="Shape 285"/>
          <p:cNvSpPr txBox="1">
            <a:spLocks noGrp="1"/>
          </p:cNvSpPr>
          <p:nvPr>
            <p:ph type="body" idx="1"/>
          </p:nvPr>
        </p:nvSpPr>
        <p:spPr>
          <a:xfrm>
            <a:off x="1155700" y="2603500"/>
            <a:ext cx="6573838"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Python provides two </a:t>
            </a:r>
            <a:r>
              <a:rPr lang="en-US" sz="3400" u="none" strike="noStrike" cap="none" dirty="0">
                <a:solidFill>
                  <a:srgbClr val="FFFF00"/>
                </a:solidFill>
                <a:latin typeface="Arial" charset="0"/>
                <a:ea typeface="Arial" charset="0"/>
                <a:cs typeface="Arial" charset="0"/>
                <a:sym typeface="Cabin"/>
              </a:rPr>
              <a:t>operators</a:t>
            </a:r>
            <a:r>
              <a:rPr lang="en-US" sz="3400" u="none" strike="noStrike" cap="none" dirty="0">
                <a:solidFill>
                  <a:schemeClr val="lt1"/>
                </a:solidFill>
                <a:latin typeface="Arial" charset="0"/>
                <a:ea typeface="Arial" charset="0"/>
                <a:cs typeface="Arial" charset="0"/>
                <a:sym typeface="Cabin"/>
              </a:rPr>
              <a:t> that let you check if an item is in a list</a:t>
            </a:r>
          </a:p>
          <a:p>
            <a:pPr marL="457200" marR="0" lvl="0" indent="-444500" algn="l"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These are logical operators that return </a:t>
            </a:r>
            <a:r>
              <a:rPr lang="en-US" sz="3400" u="none" strike="noStrike" cap="none" dirty="0">
                <a:solidFill>
                  <a:srgbClr val="FF00FF"/>
                </a:solidFill>
                <a:latin typeface="Arial" charset="0"/>
                <a:ea typeface="Arial" charset="0"/>
                <a:cs typeface="Arial" charset="0"/>
                <a:sym typeface="Cabin"/>
              </a:rPr>
              <a:t>True</a:t>
            </a:r>
            <a:r>
              <a:rPr lang="en-US" sz="3400" u="none" strike="noStrike" cap="none" dirty="0">
                <a:solidFill>
                  <a:schemeClr val="lt1"/>
                </a:solidFill>
                <a:latin typeface="Arial" charset="0"/>
                <a:ea typeface="Arial" charset="0"/>
                <a:cs typeface="Arial" charset="0"/>
                <a:sym typeface="Cabin"/>
              </a:rPr>
              <a:t> or </a:t>
            </a:r>
            <a:r>
              <a:rPr lang="en-US" sz="3400" u="none" strike="noStrike" cap="none" dirty="0">
                <a:solidFill>
                  <a:srgbClr val="FF00FF"/>
                </a:solidFill>
                <a:latin typeface="Arial" charset="0"/>
                <a:ea typeface="Arial" charset="0"/>
                <a:cs typeface="Arial" charset="0"/>
                <a:sym typeface="Cabin"/>
              </a:rPr>
              <a:t>False</a:t>
            </a:r>
          </a:p>
          <a:p>
            <a:pPr marL="457200" marR="0" lvl="0" indent="-444500" algn="l"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They do not modify the list</a:t>
            </a:r>
          </a:p>
        </p:txBody>
      </p:sp>
      <p:sp>
        <p:nvSpPr>
          <p:cNvPr id="286" name="Shape 286"/>
          <p:cNvSpPr txBox="1"/>
          <p:nvPr/>
        </p:nvSpPr>
        <p:spPr>
          <a:xfrm>
            <a:off x="8585238" y="2940050"/>
            <a:ext cx="7131013"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some</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[1, 9, 21, 10, 16]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9</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some</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15</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some</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False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20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not 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some</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800" u="none" strike="noStrike" cap="none" dirty="0" smtClean="0">
                <a:solidFill>
                  <a:srgbClr val="FFD966"/>
                </a:solidFill>
                <a:latin typeface="Arial" charset="0"/>
                <a:ea typeface="Arial" charset="0"/>
                <a:cs typeface="Arial" charset="0"/>
                <a:sym typeface="Cabin"/>
              </a:rPr>
              <a:t>Lists are in Order</a:t>
            </a:r>
            <a:endParaRPr lang="en-US" sz="7800" u="none" strike="noStrike" cap="none" dirty="0">
              <a:solidFill>
                <a:srgbClr val="FFD966"/>
              </a:solidFill>
              <a:latin typeface="Arial" charset="0"/>
              <a:ea typeface="Arial" charset="0"/>
              <a:cs typeface="Arial" charset="0"/>
              <a:sym typeface="Cabin"/>
            </a:endParaRPr>
          </a:p>
        </p:txBody>
      </p:sp>
      <p:sp>
        <p:nvSpPr>
          <p:cNvPr id="292" name="Shape 292"/>
          <p:cNvSpPr txBox="1">
            <a:spLocks noGrp="1"/>
          </p:cNvSpPr>
          <p:nvPr>
            <p:ph type="body" idx="1"/>
          </p:nvPr>
        </p:nvSpPr>
        <p:spPr>
          <a:xfrm>
            <a:off x="622301" y="2603500"/>
            <a:ext cx="5524500" cy="5702299"/>
          </a:xfrm>
          <a:prstGeom prst="rect">
            <a:avLst/>
          </a:prstGeom>
          <a:noFill/>
          <a:ln>
            <a:noFill/>
          </a:ln>
        </p:spPr>
        <p:txBody>
          <a:bodyPr lIns="50800" tIns="50800" rIns="50800" bIns="50800" anchor="ctr" anchorCtr="0">
            <a:noAutofit/>
          </a:bodyPr>
          <a:lstStyle/>
          <a:p>
            <a:pPr marL="1104900" marR="0" lvl="0" indent="-590677" algn="l"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A </a:t>
            </a:r>
            <a:r>
              <a:rPr lang="en-US" sz="3400" u="none" strike="noStrike" cap="none" dirty="0">
                <a:solidFill>
                  <a:srgbClr val="FF7F00"/>
                </a:solidFill>
                <a:latin typeface="Arial" charset="0"/>
                <a:ea typeface="Arial" charset="0"/>
                <a:cs typeface="Arial" charset="0"/>
                <a:sym typeface="Cabin"/>
              </a:rPr>
              <a:t>list</a:t>
            </a:r>
            <a:r>
              <a:rPr lang="en-US" sz="3400" u="none" strike="noStrike" cap="none" dirty="0">
                <a:solidFill>
                  <a:schemeClr val="lt1"/>
                </a:solidFill>
                <a:latin typeface="Arial" charset="0"/>
                <a:ea typeface="Arial" charset="0"/>
                <a:cs typeface="Arial" charset="0"/>
                <a:sym typeface="Cabin"/>
              </a:rPr>
              <a:t> can hold many items and keeps those items in the order until we do something to change the order</a:t>
            </a:r>
          </a:p>
          <a:p>
            <a:pPr marL="1104900" marR="0" lvl="0" indent="-590677" algn="l" rtl="0">
              <a:lnSpc>
                <a:spcPct val="100000"/>
              </a:lnSpc>
              <a:spcBef>
                <a:spcPts val="23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A </a:t>
            </a:r>
            <a:r>
              <a:rPr lang="en-US" sz="3400" u="none" strike="noStrike" cap="none" dirty="0">
                <a:solidFill>
                  <a:srgbClr val="FF7F00"/>
                </a:solidFill>
                <a:latin typeface="Arial" charset="0"/>
                <a:ea typeface="Arial" charset="0"/>
                <a:cs typeface="Arial" charset="0"/>
                <a:sym typeface="Cabin"/>
              </a:rPr>
              <a:t>list</a:t>
            </a:r>
            <a:r>
              <a:rPr lang="en-US" sz="3400" u="none" strike="noStrike" cap="none" dirty="0">
                <a:solidFill>
                  <a:schemeClr val="lt1"/>
                </a:solidFill>
                <a:latin typeface="Arial" charset="0"/>
                <a:ea typeface="Arial" charset="0"/>
                <a:cs typeface="Arial" charset="0"/>
                <a:sym typeface="Cabin"/>
              </a:rPr>
              <a:t> can be </a:t>
            </a:r>
            <a:r>
              <a:rPr lang="en-US" sz="3400" u="none" strike="noStrike" cap="none" dirty="0">
                <a:solidFill>
                  <a:srgbClr val="FF00FF"/>
                </a:solidFill>
                <a:latin typeface="Arial" charset="0"/>
                <a:ea typeface="Arial" charset="0"/>
                <a:cs typeface="Arial" charset="0"/>
                <a:sym typeface="Cabin"/>
              </a:rPr>
              <a:t>sorted</a:t>
            </a:r>
            <a:r>
              <a:rPr lang="en-US" sz="3400" u="none" strike="noStrike" cap="none" dirty="0">
                <a:solidFill>
                  <a:schemeClr val="lt1"/>
                </a:solidFill>
                <a:latin typeface="Arial" charset="0"/>
                <a:ea typeface="Arial" charset="0"/>
                <a:cs typeface="Arial" charset="0"/>
                <a:sym typeface="Cabin"/>
              </a:rPr>
              <a:t> </a:t>
            </a:r>
            <a:br>
              <a:rPr lang="en-US" sz="3400" u="none" strike="noStrike" cap="none" dirty="0">
                <a:solidFill>
                  <a:schemeClr val="lt1"/>
                </a:solidFill>
                <a:latin typeface="Arial" charset="0"/>
                <a:ea typeface="Arial" charset="0"/>
                <a:cs typeface="Arial" charset="0"/>
                <a:sym typeface="Cabin"/>
              </a:rPr>
            </a:br>
            <a:r>
              <a:rPr lang="en-US" sz="3400" u="none" strike="noStrike" cap="none" dirty="0">
                <a:solidFill>
                  <a:schemeClr val="lt1"/>
                </a:solidFill>
                <a:latin typeface="Arial" charset="0"/>
                <a:ea typeface="Arial" charset="0"/>
                <a:cs typeface="Arial" charset="0"/>
                <a:sym typeface="Cabin"/>
              </a:rPr>
              <a:t>(i.e., change its order)</a:t>
            </a:r>
          </a:p>
          <a:p>
            <a:pPr marL="1104900" marR="0" lvl="0" indent="-590677" algn="l" rtl="0">
              <a:lnSpc>
                <a:spcPct val="100000"/>
              </a:lnSpc>
              <a:spcBef>
                <a:spcPts val="23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The </a:t>
            </a:r>
            <a:r>
              <a:rPr lang="en-US" sz="3400" u="none" strike="noStrike" cap="none" dirty="0">
                <a:solidFill>
                  <a:srgbClr val="FF00FF"/>
                </a:solidFill>
                <a:latin typeface="Arial" charset="0"/>
                <a:ea typeface="Arial" charset="0"/>
                <a:cs typeface="Arial" charset="0"/>
                <a:sym typeface="Cabin"/>
              </a:rPr>
              <a:t>sort</a:t>
            </a:r>
            <a:r>
              <a:rPr lang="en-US" sz="3400" u="none" strike="noStrike" cap="none" dirty="0">
                <a:solidFill>
                  <a:schemeClr val="lt1"/>
                </a:solidFill>
                <a:latin typeface="Arial" charset="0"/>
                <a:ea typeface="Arial" charset="0"/>
                <a:cs typeface="Arial" charset="0"/>
                <a:sym typeface="Cabin"/>
              </a:rPr>
              <a:t> method (unlike in strings) means </a:t>
            </a:r>
            <a:r>
              <a:rPr lang="en-US" sz="3400" dirty="0">
                <a:solidFill>
                  <a:schemeClr val="lt1"/>
                </a:solidFill>
                <a:latin typeface="Arial" charset="0"/>
                <a:ea typeface="Arial" charset="0"/>
                <a:cs typeface="Arial" charset="0"/>
                <a:sym typeface="Cabin"/>
              </a:rPr>
              <a:t>“</a:t>
            </a:r>
            <a:r>
              <a:rPr lang="en-US" sz="3400" u="none" strike="noStrike" cap="none" dirty="0">
                <a:solidFill>
                  <a:srgbClr val="FF00FF"/>
                </a:solidFill>
                <a:latin typeface="Arial" charset="0"/>
                <a:ea typeface="Arial" charset="0"/>
                <a:cs typeface="Arial" charset="0"/>
                <a:sym typeface="Cabin"/>
              </a:rPr>
              <a:t>sort yourself</a:t>
            </a:r>
            <a:r>
              <a:rPr lang="en-US" sz="3400" dirty="0">
                <a:solidFill>
                  <a:schemeClr val="lt1"/>
                </a:solidFill>
                <a:latin typeface="Arial" charset="0"/>
                <a:ea typeface="Arial" charset="0"/>
                <a:cs typeface="Arial" charset="0"/>
                <a:sym typeface="Cabin"/>
              </a:rPr>
              <a:t>”</a:t>
            </a:r>
          </a:p>
        </p:txBody>
      </p:sp>
      <p:sp>
        <p:nvSpPr>
          <p:cNvPr id="293" name="Shape 293"/>
          <p:cNvSpPr txBox="1"/>
          <p:nvPr/>
        </p:nvSpPr>
        <p:spPr>
          <a:xfrm>
            <a:off x="6771475" y="3041075"/>
            <a:ext cx="8976525" cy="4365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friends = [ 'Joseph', 'Glenn', 'Sally' ]</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err="1">
                <a:solidFill>
                  <a:schemeClr val="bg1"/>
                </a:solidFill>
                <a:latin typeface="Courier"/>
                <a:ea typeface="Courier"/>
                <a:cs typeface="Courier"/>
                <a:sym typeface="Courier New"/>
              </a:rPr>
              <a:t>friends.sort</a:t>
            </a:r>
            <a:r>
              <a:rPr lang="en-US" sz="3600" b="1" i="0" u="none" strike="noStrike" cap="none" dirty="0">
                <a:solidFill>
                  <a:schemeClr val="bg1"/>
                </a:solidFill>
                <a:latin typeface="Courier"/>
                <a:ea typeface="Courier"/>
                <a:cs typeface="Courier"/>
                <a:sym typeface="Courier New"/>
              </a:rPr>
              <a:t>()</a:t>
            </a:r>
          </a:p>
          <a:p>
            <a:pPr lvl="0">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print(friends</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['Glenn', 'Joseph', 'Sally']</a:t>
            </a:r>
          </a:p>
          <a:p>
            <a:pPr lvl="0">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t>
            </a:r>
            <a:r>
              <a:rPr lang="en-US" sz="3600" b="1" dirty="0">
                <a:solidFill>
                  <a:schemeClr val="bg1"/>
                </a:solidFill>
                <a:latin typeface="Courier"/>
                <a:ea typeface="Courier"/>
                <a:cs typeface="Courier"/>
                <a:sym typeface="Courier New"/>
              </a:rPr>
              <a:t>(</a:t>
            </a:r>
            <a:r>
              <a:rPr lang="en-US" sz="3600" b="1" i="0" u="none" strike="noStrike" cap="none" dirty="0" smtClean="0">
                <a:solidFill>
                  <a:schemeClr val="bg1"/>
                </a:solidFill>
                <a:latin typeface="Courier"/>
                <a:ea typeface="Courier"/>
                <a:cs typeface="Courier"/>
                <a:sym typeface="Courier New"/>
              </a:rPr>
              <a:t>friends[1]</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Joseph</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0"/>
            <a:ext cx="13931900" cy="1750290"/>
          </a:xfrm>
        </p:spPr>
        <p:txBody>
          <a:bodyPr/>
          <a:lstStyle/>
          <a:p>
            <a:r>
              <a:rPr lang="en-US" sz="6000" b="1" dirty="0" smtClean="0">
                <a:solidFill>
                  <a:schemeClr val="bg1"/>
                </a:solidFill>
              </a:rPr>
              <a:t>Deleting Elements</a:t>
            </a:r>
            <a:endParaRPr lang="en-US" sz="6000" b="1" dirty="0">
              <a:solidFill>
                <a:schemeClr val="bg1"/>
              </a:solidFill>
            </a:endParaRPr>
          </a:p>
        </p:txBody>
      </p:sp>
      <p:sp>
        <p:nvSpPr>
          <p:cNvPr id="3" name="Text Placeholder 2"/>
          <p:cNvSpPr>
            <a:spLocks noGrp="1"/>
          </p:cNvSpPr>
          <p:nvPr>
            <p:ph type="body" idx="1"/>
          </p:nvPr>
        </p:nvSpPr>
        <p:spPr>
          <a:xfrm>
            <a:off x="457199" y="1750290"/>
            <a:ext cx="15414171" cy="7393710"/>
          </a:xfrm>
        </p:spPr>
        <p:txBody>
          <a:bodyPr/>
          <a:lstStyle/>
          <a:p>
            <a:pPr>
              <a:buNone/>
            </a:pPr>
            <a:r>
              <a:rPr lang="en-US" b="1" dirty="0" smtClean="0">
                <a:solidFill>
                  <a:schemeClr val="bg1"/>
                </a:solidFill>
              </a:rPr>
              <a:t>1]Pop:  </a:t>
            </a:r>
          </a:p>
          <a:p>
            <a:pPr>
              <a:buNone/>
            </a:pPr>
            <a:r>
              <a:rPr lang="en-US" b="1" dirty="0" smtClean="0">
                <a:solidFill>
                  <a:schemeClr val="bg1"/>
                </a:solidFill>
              </a:rPr>
              <a:t>		t=[‘a’,’b’,’c’]</a:t>
            </a:r>
          </a:p>
          <a:p>
            <a:pPr>
              <a:buNone/>
            </a:pPr>
            <a:r>
              <a:rPr lang="en-US" b="1" dirty="0" smtClean="0">
                <a:solidFill>
                  <a:schemeClr val="bg1"/>
                </a:solidFill>
              </a:rPr>
              <a:t>		t.pop(1)--------------</a:t>
            </a:r>
            <a:r>
              <a:rPr lang="en-US" b="1" dirty="0" smtClean="0">
                <a:solidFill>
                  <a:schemeClr val="bg1"/>
                </a:solidFill>
                <a:sym typeface="Wingdings" pitchFamily="2" charset="2"/>
              </a:rPr>
              <a:t>accepts index value and returns deleted element</a:t>
            </a:r>
            <a:endParaRPr lang="en-US" b="1" dirty="0" smtClean="0">
              <a:solidFill>
                <a:schemeClr val="bg1"/>
              </a:solidFill>
            </a:endParaRPr>
          </a:p>
          <a:p>
            <a:pPr>
              <a:buNone/>
            </a:pPr>
            <a:r>
              <a:rPr lang="en-US" b="1" dirty="0" smtClean="0">
                <a:solidFill>
                  <a:schemeClr val="bg1"/>
                </a:solidFill>
              </a:rPr>
              <a:t>2] Del</a:t>
            </a:r>
          </a:p>
          <a:p>
            <a:r>
              <a:rPr lang="en-US" b="1" dirty="0" smtClean="0">
                <a:solidFill>
                  <a:schemeClr val="bg1"/>
                </a:solidFill>
              </a:rPr>
              <a:t>     del t[1]--------------</a:t>
            </a:r>
            <a:r>
              <a:rPr lang="en-US" b="1" dirty="0" smtClean="0">
                <a:solidFill>
                  <a:schemeClr val="bg1"/>
                </a:solidFill>
                <a:sym typeface="Wingdings" pitchFamily="2" charset="2"/>
              </a:rPr>
              <a:t>accepts index value and does not  returns element</a:t>
            </a:r>
            <a:endParaRPr lang="en-US" b="1" dirty="0" smtClean="0">
              <a:solidFill>
                <a:schemeClr val="bg1"/>
              </a:solidFill>
            </a:endParaRPr>
          </a:p>
          <a:p>
            <a:pPr>
              <a:buNone/>
            </a:pPr>
            <a:r>
              <a:rPr lang="en-US" b="1" dirty="0" smtClean="0">
                <a:solidFill>
                  <a:schemeClr val="bg1"/>
                </a:solidFill>
              </a:rPr>
              <a:t>3]Remove</a:t>
            </a:r>
          </a:p>
          <a:p>
            <a:r>
              <a:rPr lang="en-US" b="1" dirty="0" smtClean="0">
                <a:solidFill>
                  <a:schemeClr val="bg1"/>
                </a:solidFill>
              </a:rPr>
              <a:t>      t.remove(‘b’)------</a:t>
            </a:r>
            <a:r>
              <a:rPr lang="en-US" b="1" dirty="0" smtClean="0">
                <a:solidFill>
                  <a:schemeClr val="bg1"/>
                </a:solidFill>
                <a:sym typeface="Wingdings" pitchFamily="2" charset="2"/>
              </a:rPr>
              <a:t>accepts element to be deleted and return is None</a:t>
            </a:r>
          </a:p>
          <a:p>
            <a:pPr>
              <a:buNone/>
            </a:pPr>
            <a:r>
              <a:rPr lang="en-US" b="1" dirty="0" smtClean="0">
                <a:solidFill>
                  <a:schemeClr val="bg1"/>
                </a:solidFill>
                <a:sym typeface="Wingdings" pitchFamily="2" charset="2"/>
              </a:rPr>
              <a:t>4] More than one element: slicing can be used:  del t[1:5]</a:t>
            </a:r>
          </a:p>
          <a:p>
            <a:pPr>
              <a:buNone/>
            </a:pPr>
            <a:endParaRPr lang="en-US" b="1" dirty="0" smtClean="0">
              <a:solidFill>
                <a:schemeClr val="bg1"/>
              </a:solidFill>
            </a:endParaRPr>
          </a:p>
          <a:p>
            <a:endParaRPr lang="en-US"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Built</a:t>
            </a:r>
            <a:r>
              <a:rPr lang="en-US" sz="7600">
                <a:solidFill>
                  <a:srgbClr val="FFD966"/>
                </a:solidFill>
                <a:latin typeface="Arial" charset="0"/>
                <a:ea typeface="Arial" charset="0"/>
                <a:cs typeface="Arial" charset="0"/>
                <a:sym typeface="Cabin"/>
              </a:rPr>
              <a:t>-</a:t>
            </a:r>
            <a:r>
              <a:rPr lang="en-US" sz="7600" u="none" strike="noStrike" cap="none">
                <a:solidFill>
                  <a:srgbClr val="FFD966"/>
                </a:solidFill>
                <a:latin typeface="Arial" charset="0"/>
                <a:ea typeface="Arial" charset="0"/>
                <a:cs typeface="Arial" charset="0"/>
                <a:sym typeface="Cabin"/>
              </a:rPr>
              <a:t>in Functions and Lists</a:t>
            </a:r>
          </a:p>
        </p:txBody>
      </p:sp>
      <p:sp>
        <p:nvSpPr>
          <p:cNvPr id="299" name="Shape 299"/>
          <p:cNvSpPr txBox="1">
            <a:spLocks noGrp="1"/>
          </p:cNvSpPr>
          <p:nvPr>
            <p:ph type="body" idx="1"/>
          </p:nvPr>
        </p:nvSpPr>
        <p:spPr>
          <a:xfrm>
            <a:off x="1155700" y="2603501"/>
            <a:ext cx="5802313" cy="494030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There are a number of </a:t>
            </a:r>
            <a:r>
              <a:rPr lang="en-US" sz="3400" u="none" strike="noStrike" cap="none" dirty="0">
                <a:solidFill>
                  <a:srgbClr val="FF00FF"/>
                </a:solidFill>
                <a:latin typeface="Arial" charset="0"/>
                <a:ea typeface="Arial" charset="0"/>
                <a:cs typeface="Arial" charset="0"/>
                <a:sym typeface="Cabin"/>
              </a:rPr>
              <a:t>functions</a:t>
            </a:r>
            <a:r>
              <a:rPr lang="en-US" sz="3400" u="none" strike="noStrike" cap="none" dirty="0">
                <a:solidFill>
                  <a:schemeClr val="lt1"/>
                </a:solidFill>
                <a:latin typeface="Arial" charset="0"/>
                <a:ea typeface="Arial" charset="0"/>
                <a:cs typeface="Arial" charset="0"/>
                <a:sym typeface="Cabin"/>
              </a:rPr>
              <a:t> built into </a:t>
            </a:r>
            <a:r>
              <a:rPr lang="en-US" sz="3400" u="none" strike="noStrike" cap="none" dirty="0">
                <a:solidFill>
                  <a:srgbClr val="FFFF00"/>
                </a:solidFill>
                <a:latin typeface="Arial" charset="0"/>
                <a:ea typeface="Arial" charset="0"/>
                <a:cs typeface="Arial" charset="0"/>
                <a:sym typeface="Cabin"/>
              </a:rPr>
              <a:t>Python</a:t>
            </a:r>
            <a:r>
              <a:rPr lang="en-US" sz="3400" u="none" strike="noStrike" cap="none" dirty="0">
                <a:solidFill>
                  <a:schemeClr val="lt1"/>
                </a:solidFill>
                <a:latin typeface="Arial" charset="0"/>
                <a:ea typeface="Arial" charset="0"/>
                <a:cs typeface="Arial" charset="0"/>
                <a:sym typeface="Cabin"/>
              </a:rPr>
              <a:t> that take </a:t>
            </a:r>
            <a:r>
              <a:rPr lang="en-US" sz="3400" u="none" strike="noStrike" cap="none" dirty="0">
                <a:solidFill>
                  <a:srgbClr val="00FF00"/>
                </a:solidFill>
                <a:latin typeface="Arial" charset="0"/>
                <a:ea typeface="Arial" charset="0"/>
                <a:cs typeface="Arial" charset="0"/>
                <a:sym typeface="Cabin"/>
              </a:rPr>
              <a:t>lists</a:t>
            </a:r>
            <a:r>
              <a:rPr lang="en-US" sz="3400" u="none" strike="noStrike" cap="none" dirty="0">
                <a:solidFill>
                  <a:schemeClr val="lt1"/>
                </a:solidFill>
                <a:latin typeface="Arial" charset="0"/>
                <a:ea typeface="Arial" charset="0"/>
                <a:cs typeface="Arial" charset="0"/>
                <a:sym typeface="Cabin"/>
              </a:rPr>
              <a:t> as parameters</a:t>
            </a:r>
          </a:p>
          <a:p>
            <a:pPr marL="457200" marR="0" lvl="0" indent="-444500" algn="l"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Remember the loops we built?  These are much simpler.</a:t>
            </a:r>
          </a:p>
        </p:txBody>
      </p:sp>
      <p:sp>
        <p:nvSpPr>
          <p:cNvPr id="300" name="Shape 300"/>
          <p:cNvSpPr txBox="1"/>
          <p:nvPr/>
        </p:nvSpPr>
        <p:spPr>
          <a:xfrm>
            <a:off x="7929600" y="2455850"/>
            <a:ext cx="7885799"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err="1">
                <a:solidFill>
                  <a:schemeClr val="bg1"/>
                </a:solidFill>
                <a:latin typeface="Courier"/>
                <a:ea typeface="Courier"/>
                <a:cs typeface="Courier"/>
                <a:sym typeface="Courier New"/>
              </a:rPr>
              <a:t>nums</a:t>
            </a:r>
            <a:r>
              <a:rPr lang="en-US" sz="3000" b="1" i="0" u="none" strike="noStrike" cap="none" dirty="0">
                <a:solidFill>
                  <a:schemeClr val="bg1"/>
                </a:solidFill>
                <a:latin typeface="Courier"/>
                <a:ea typeface="Courier"/>
                <a:cs typeface="Courier"/>
                <a:sym typeface="Courier New"/>
              </a:rPr>
              <a:t> = [3, 41, 12, 9, 74, 15]</a:t>
            </a:r>
          </a:p>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a:t>
            </a:r>
            <a:r>
              <a:rPr lang="en-US" sz="3000" b="1" i="0" u="none" strike="noStrike" cap="none" dirty="0" err="1" smtClean="0">
                <a:solidFill>
                  <a:schemeClr val="bg1"/>
                </a:solidFill>
                <a:latin typeface="Courier"/>
                <a:ea typeface="Courier"/>
                <a:cs typeface="Courier"/>
                <a:sym typeface="Courier New"/>
              </a:rPr>
              <a:t>len</a:t>
            </a:r>
            <a:r>
              <a:rPr lang="en-US" sz="3000" b="1" i="0" u="none" strike="noStrike" cap="none" dirty="0" smtClean="0">
                <a:solidFill>
                  <a:schemeClr val="bg1"/>
                </a:solidFill>
                <a:latin typeface="Courier"/>
                <a:ea typeface="Courier"/>
                <a:cs typeface="Courier"/>
                <a:sym typeface="Courier New"/>
              </a:rPr>
              <a:t>(</a:t>
            </a:r>
            <a:r>
              <a:rPr lang="en-US" sz="3000" b="1" i="0" u="none" strike="noStrike" cap="none" dirty="0" err="1" smtClean="0">
                <a:solidFill>
                  <a:schemeClr val="bg1"/>
                </a:solidFill>
                <a:latin typeface="Courier"/>
                <a:ea typeface="Courier"/>
                <a:cs typeface="Courier"/>
                <a:sym typeface="Courier New"/>
              </a:rPr>
              <a:t>nums</a:t>
            </a:r>
            <a:r>
              <a:rPr lang="en-US" sz="3000" b="1" i="0" u="none" strike="noStrike" cap="none" dirty="0" smtClean="0">
                <a:solidFill>
                  <a:schemeClr val="bg1"/>
                </a:solidFill>
                <a:latin typeface="Courier"/>
                <a:ea typeface="Courier"/>
                <a:cs typeface="Courier"/>
                <a:sym typeface="Courier New"/>
              </a:rPr>
              <a:t>)</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6</a:t>
            </a:r>
          </a:p>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print(max(</a:t>
            </a:r>
            <a:r>
              <a:rPr lang="en-US" sz="3000" b="1" i="0" u="none" strike="noStrike" cap="none" dirty="0" err="1" smtClean="0">
                <a:solidFill>
                  <a:schemeClr val="bg1"/>
                </a:solidFill>
                <a:latin typeface="Courier"/>
                <a:ea typeface="Courier"/>
                <a:cs typeface="Courier"/>
                <a:sym typeface="Courier New"/>
              </a:rPr>
              <a:t>nums</a:t>
            </a:r>
            <a:r>
              <a:rPr lang="en-US" sz="3000" b="1" i="0" u="none" strike="noStrike" cap="none" dirty="0" smtClean="0">
                <a:solidFill>
                  <a:schemeClr val="bg1"/>
                </a:solidFill>
                <a:latin typeface="Courier"/>
                <a:ea typeface="Courier"/>
                <a:cs typeface="Courier"/>
                <a:sym typeface="Courier New"/>
              </a:rPr>
              <a:t>)</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74</a:t>
            </a:r>
          </a:p>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print(min(</a:t>
            </a:r>
            <a:r>
              <a:rPr lang="en-US" sz="3000" b="1" i="0" u="none" strike="noStrike" cap="none" dirty="0" err="1" smtClean="0">
                <a:solidFill>
                  <a:schemeClr val="bg1"/>
                </a:solidFill>
                <a:latin typeface="Courier"/>
                <a:ea typeface="Courier"/>
                <a:cs typeface="Courier"/>
                <a:sym typeface="Courier New"/>
              </a:rPr>
              <a:t>nums</a:t>
            </a:r>
            <a:r>
              <a:rPr lang="en-US" sz="3000" b="1" i="0" u="none" strike="noStrike" cap="none" dirty="0" smtClean="0">
                <a:solidFill>
                  <a:schemeClr val="bg1"/>
                </a:solidFill>
                <a:latin typeface="Courier"/>
                <a:ea typeface="Courier"/>
                <a:cs typeface="Courier"/>
                <a:sym typeface="Courier New"/>
              </a:rPr>
              <a:t>)</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3</a:t>
            </a:r>
          </a:p>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a:t>
            </a:r>
            <a:r>
              <a:rPr lang="en-US" sz="3000" b="1" dirty="0">
                <a:solidFill>
                  <a:schemeClr val="bg1"/>
                </a:solidFill>
                <a:latin typeface="Courier"/>
                <a:ea typeface="Courier"/>
                <a:cs typeface="Courier"/>
                <a:sym typeface="Courier New"/>
              </a:rPr>
              <a:t>(</a:t>
            </a:r>
            <a:r>
              <a:rPr lang="en-US" sz="3000" b="1" i="0" u="none" strike="noStrike" cap="none" dirty="0" smtClean="0">
                <a:solidFill>
                  <a:schemeClr val="bg1"/>
                </a:solidFill>
                <a:latin typeface="Courier"/>
                <a:ea typeface="Courier"/>
                <a:cs typeface="Courier"/>
                <a:sym typeface="Courier New"/>
              </a:rPr>
              <a:t>sum(</a:t>
            </a:r>
            <a:r>
              <a:rPr lang="en-US" sz="3000" b="1" i="0" u="none" strike="noStrike" cap="none" dirty="0" err="1" smtClean="0">
                <a:solidFill>
                  <a:schemeClr val="bg1"/>
                </a:solidFill>
                <a:latin typeface="Courier"/>
                <a:ea typeface="Courier"/>
                <a:cs typeface="Courier"/>
                <a:sym typeface="Courier New"/>
              </a:rPr>
              <a:t>nums</a:t>
            </a:r>
            <a:r>
              <a:rPr lang="en-US" sz="3000" b="1" i="0" u="none" strike="noStrike" cap="none" dirty="0" smtClean="0">
                <a:solidFill>
                  <a:schemeClr val="bg1"/>
                </a:solidFill>
                <a:latin typeface="Courier"/>
                <a:ea typeface="Courier"/>
                <a:cs typeface="Courier"/>
                <a:sym typeface="Courier New"/>
              </a:rPr>
              <a:t>)</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154</a:t>
            </a:r>
          </a:p>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a:t>
            </a:r>
            <a:r>
              <a:rPr lang="en-US" sz="3000" b="1" dirty="0">
                <a:solidFill>
                  <a:schemeClr val="bg1"/>
                </a:solidFill>
                <a:latin typeface="Courier"/>
                <a:ea typeface="Courier"/>
                <a:cs typeface="Courier"/>
                <a:sym typeface="Courier New"/>
              </a:rPr>
              <a:t>(</a:t>
            </a:r>
            <a:r>
              <a:rPr lang="en-US" sz="3000" b="1" i="0" u="none" strike="noStrike" cap="none" dirty="0" smtClean="0">
                <a:solidFill>
                  <a:schemeClr val="bg1"/>
                </a:solidFill>
                <a:latin typeface="Courier"/>
                <a:ea typeface="Courier"/>
                <a:cs typeface="Courier"/>
                <a:sym typeface="Courier New"/>
              </a:rPr>
              <a:t>sum(</a:t>
            </a:r>
            <a:r>
              <a:rPr lang="en-US" sz="3000" b="1" i="0" u="none" strike="noStrike" cap="none" dirty="0" err="1" smtClean="0">
                <a:solidFill>
                  <a:schemeClr val="bg1"/>
                </a:solidFill>
                <a:latin typeface="Courier"/>
                <a:ea typeface="Courier"/>
                <a:cs typeface="Courier"/>
                <a:sym typeface="Courier New"/>
              </a:rPr>
              <a:t>nums</a:t>
            </a:r>
            <a:r>
              <a:rPr lang="en-US" sz="3000" b="1" i="0" u="none" strike="noStrike" cap="none" dirty="0">
                <a:solidFill>
                  <a:schemeClr val="bg1"/>
                </a:solidFill>
                <a:latin typeface="Courier"/>
                <a:ea typeface="Courier"/>
                <a:cs typeface="Courier"/>
                <a:sym typeface="Courier New"/>
              </a:rPr>
              <a:t>)/</a:t>
            </a:r>
            <a:r>
              <a:rPr lang="en-US" sz="3000" b="1" i="0" u="none" strike="noStrike" cap="none" dirty="0" err="1" smtClean="0">
                <a:solidFill>
                  <a:schemeClr val="bg1"/>
                </a:solidFill>
                <a:latin typeface="Courier"/>
                <a:ea typeface="Courier"/>
                <a:cs typeface="Courier"/>
                <a:sym typeface="Courier New"/>
              </a:rPr>
              <a:t>len</a:t>
            </a:r>
            <a:r>
              <a:rPr lang="en-US" sz="3000" b="1" i="0" u="none" strike="noStrike" cap="none" dirty="0" smtClean="0">
                <a:solidFill>
                  <a:schemeClr val="bg1"/>
                </a:solidFill>
                <a:latin typeface="Courier"/>
                <a:ea typeface="Courier"/>
                <a:cs typeface="Courier"/>
                <a:sym typeface="Courier New"/>
              </a:rPr>
              <a:t>(</a:t>
            </a:r>
            <a:r>
              <a:rPr lang="en-US" sz="3000" b="1" i="0" u="none" strike="noStrike" cap="none" dirty="0" err="1" smtClean="0">
                <a:solidFill>
                  <a:schemeClr val="bg1"/>
                </a:solidFill>
                <a:latin typeface="Courier"/>
                <a:ea typeface="Courier"/>
                <a:cs typeface="Courier"/>
                <a:sym typeface="Courier New"/>
              </a:rPr>
              <a:t>nums</a:t>
            </a:r>
            <a:r>
              <a:rPr lang="en-US" sz="3000" b="1" i="0" u="none" strike="noStrike" cap="none" dirty="0" smtClean="0">
                <a:solidFill>
                  <a:schemeClr val="bg1"/>
                </a:solidFill>
                <a:latin typeface="Courier"/>
                <a:ea typeface="Courier"/>
                <a:cs typeface="Courier"/>
                <a:sym typeface="Courier New"/>
              </a:rPr>
              <a:t>)</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bg1"/>
                </a:solidFill>
                <a:latin typeface="Courier"/>
                <a:ea typeface="Courier"/>
                <a:cs typeface="Courier"/>
                <a:sym typeface="Courier New"/>
              </a:rPr>
              <a:t>25.6</a:t>
            </a:r>
            <a:endParaRPr lang="en-US" sz="3000" b="1" i="0" u="none" strike="noStrike" cap="none" dirty="0">
              <a:solidFill>
                <a:schemeClr val="bg1"/>
              </a:solidFill>
              <a:latin typeface="Courier"/>
              <a:ea typeface="Courier"/>
              <a:cs typeface="Courier"/>
              <a:sym typeface="Courier New"/>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Shape 305"/>
          <p:cNvSpPr txBox="1"/>
          <p:nvPr/>
        </p:nvSpPr>
        <p:spPr>
          <a:xfrm>
            <a:off x="7314550" y="4800524"/>
            <a:ext cx="8127900" cy="39878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err="1">
                <a:solidFill>
                  <a:schemeClr val="bg1"/>
                </a:solidFill>
                <a:latin typeface="Courier"/>
                <a:ea typeface="Courier"/>
                <a:cs typeface="Courier"/>
                <a:sym typeface="Courier New"/>
              </a:rPr>
              <a:t>numlist</a:t>
            </a:r>
            <a:r>
              <a:rPr lang="en-US" sz="2800" b="1" i="0" u="none" strike="noStrike" cap="none" dirty="0">
                <a:solidFill>
                  <a:schemeClr val="bg1"/>
                </a:solidFill>
                <a:latin typeface="Courier"/>
                <a:ea typeface="Courier"/>
                <a:cs typeface="Courier"/>
                <a:sym typeface="Courier New"/>
              </a:rPr>
              <a:t> = list()</a:t>
            </a:r>
          </a:p>
          <a:p>
            <a:pPr marL="0" marR="0" lvl="0" indent="0" algn="l" rtl="0">
              <a:lnSpc>
                <a:spcPct val="100000"/>
              </a:lnSpc>
              <a:spcBef>
                <a:spcPts val="0"/>
              </a:spcBef>
              <a:spcAft>
                <a:spcPts val="0"/>
              </a:spcAft>
              <a:buClr>
                <a:srgbClr val="FFFFFF"/>
              </a:buClr>
              <a:buSzPct val="25000"/>
              <a:buFont typeface="Courier New"/>
              <a:buNone/>
            </a:pPr>
            <a:r>
              <a:rPr lang="en-US" sz="2800" b="1" i="0" u="none" strike="noStrike" cap="none" dirty="0">
                <a:solidFill>
                  <a:schemeClr val="bg1"/>
                </a:solidFill>
                <a:latin typeface="Courier"/>
                <a:ea typeface="Courier"/>
                <a:cs typeface="Courier"/>
                <a:sym typeface="Courier New"/>
              </a:rPr>
              <a:t>while True :</a:t>
            </a:r>
          </a:p>
          <a:p>
            <a:pPr marL="0" marR="0" lvl="0" indent="0" algn="l" rtl="0">
              <a:lnSpc>
                <a:spcPct val="100000"/>
              </a:lnSpc>
              <a:spcBef>
                <a:spcPts val="0"/>
              </a:spcBef>
              <a:spcAft>
                <a:spcPts val="0"/>
              </a:spcAft>
              <a:buClr>
                <a:srgbClr val="FFFFFF"/>
              </a:buClr>
              <a:buSzPct val="25000"/>
              <a:buFont typeface="Courier New"/>
              <a:buNone/>
            </a:pPr>
            <a:r>
              <a:rPr lang="en-US" sz="2800" b="1" i="0" u="none" strike="noStrike" cap="none" dirty="0">
                <a:solidFill>
                  <a:schemeClr val="bg1"/>
                </a:solidFill>
                <a:latin typeface="Courier"/>
                <a:ea typeface="Courier"/>
                <a:cs typeface="Courier"/>
                <a:sym typeface="Courier New"/>
              </a:rPr>
              <a:t>    </a:t>
            </a:r>
            <a:r>
              <a:rPr lang="en-US" sz="2800" b="1" i="0" u="none" strike="noStrike" cap="none" dirty="0" err="1">
                <a:solidFill>
                  <a:schemeClr val="bg1"/>
                </a:solidFill>
                <a:latin typeface="Courier"/>
                <a:ea typeface="Courier"/>
                <a:cs typeface="Courier"/>
                <a:sym typeface="Courier New"/>
              </a:rPr>
              <a:t>inp</a:t>
            </a:r>
            <a:r>
              <a:rPr lang="en-US" sz="2800" b="1" i="0" u="none" strike="noStrike" cap="none" dirty="0">
                <a:solidFill>
                  <a:schemeClr val="bg1"/>
                </a:solidFill>
                <a:latin typeface="Courier"/>
                <a:ea typeface="Courier"/>
                <a:cs typeface="Courier"/>
                <a:sym typeface="Courier New"/>
              </a:rPr>
              <a:t> = </a:t>
            </a:r>
            <a:r>
              <a:rPr lang="en-US" sz="2800" b="1" i="0" u="none" strike="noStrike" cap="none" dirty="0" smtClean="0">
                <a:solidFill>
                  <a:schemeClr val="bg1"/>
                </a:solidFill>
                <a:latin typeface="Courier"/>
                <a:ea typeface="Courier"/>
                <a:cs typeface="Courier"/>
                <a:sym typeface="Courier New"/>
              </a:rPr>
              <a:t>input</a:t>
            </a:r>
            <a:r>
              <a:rPr lang="en-US" sz="2800" b="1" i="0" u="none" strike="noStrike" cap="none" dirty="0">
                <a:solidFill>
                  <a:schemeClr val="bg1"/>
                </a:solidFill>
                <a:latin typeface="Courier"/>
                <a:ea typeface="Courier"/>
                <a:cs typeface="Courier"/>
                <a:sym typeface="Courier New"/>
              </a:rPr>
              <a:t>('Enter a number: ')</a:t>
            </a:r>
          </a:p>
          <a:p>
            <a:pPr marL="0" marR="0" lvl="0" indent="0" algn="l" rtl="0">
              <a:lnSpc>
                <a:spcPct val="100000"/>
              </a:lnSpc>
              <a:spcBef>
                <a:spcPts val="0"/>
              </a:spcBef>
              <a:spcAft>
                <a:spcPts val="0"/>
              </a:spcAft>
              <a:buClr>
                <a:srgbClr val="FFFFFF"/>
              </a:buClr>
              <a:buSzPct val="25000"/>
              <a:buFont typeface="Courier New"/>
              <a:buNone/>
            </a:pPr>
            <a:r>
              <a:rPr lang="en-US" sz="2800" b="1" i="0" u="none" strike="noStrike" cap="none" dirty="0">
                <a:solidFill>
                  <a:schemeClr val="bg1"/>
                </a:solidFill>
                <a:latin typeface="Courier"/>
                <a:ea typeface="Courier"/>
                <a:cs typeface="Courier"/>
                <a:sym typeface="Courier New"/>
              </a:rPr>
              <a:t>    if </a:t>
            </a:r>
            <a:r>
              <a:rPr lang="en-US" sz="2800" b="1" i="0" u="none" strike="noStrike" cap="none" dirty="0" err="1">
                <a:solidFill>
                  <a:schemeClr val="bg1"/>
                </a:solidFill>
                <a:latin typeface="Courier"/>
                <a:ea typeface="Courier"/>
                <a:cs typeface="Courier"/>
                <a:sym typeface="Courier New"/>
              </a:rPr>
              <a:t>inp</a:t>
            </a:r>
            <a:r>
              <a:rPr lang="en-US" sz="2800" b="1" i="0" u="none" strike="noStrike" cap="none" dirty="0">
                <a:solidFill>
                  <a:schemeClr val="bg1"/>
                </a:solidFill>
                <a:latin typeface="Courier"/>
                <a:ea typeface="Courier"/>
                <a:cs typeface="Courier"/>
                <a:sym typeface="Courier New"/>
              </a:rPr>
              <a:t> == 'done' : break</a:t>
            </a:r>
          </a:p>
          <a:p>
            <a:pPr marL="0" marR="0" lvl="0" indent="0" algn="l" rtl="0">
              <a:lnSpc>
                <a:spcPct val="100000"/>
              </a:lnSpc>
              <a:spcBef>
                <a:spcPts val="0"/>
              </a:spcBef>
              <a:spcAft>
                <a:spcPts val="0"/>
              </a:spcAft>
              <a:buClr>
                <a:srgbClr val="FFFFFF"/>
              </a:buClr>
              <a:buSzPct val="25000"/>
              <a:buFont typeface="Courier New"/>
              <a:buNone/>
            </a:pPr>
            <a:r>
              <a:rPr lang="en-US" sz="2800" b="1" i="0" u="none" strike="noStrike" cap="none" dirty="0">
                <a:solidFill>
                  <a:schemeClr val="bg1"/>
                </a:solidFill>
                <a:latin typeface="Courier"/>
                <a:ea typeface="Courier"/>
                <a:cs typeface="Courier"/>
                <a:sym typeface="Courier New"/>
              </a:rPr>
              <a:t>    value = float(</a:t>
            </a:r>
            <a:r>
              <a:rPr lang="en-US" sz="2800" b="1" i="0" u="none" strike="noStrike" cap="none" dirty="0" err="1">
                <a:solidFill>
                  <a:schemeClr val="bg1"/>
                </a:solidFill>
                <a:latin typeface="Courier"/>
                <a:ea typeface="Courier"/>
                <a:cs typeface="Courier"/>
                <a:sym typeface="Courier New"/>
              </a:rPr>
              <a:t>inp</a:t>
            </a:r>
            <a:r>
              <a:rPr lang="en-US" sz="28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chemeClr val="bg1"/>
                </a:solidFill>
                <a:latin typeface="Courier"/>
                <a:ea typeface="Courier"/>
                <a:cs typeface="Courier"/>
                <a:sym typeface="Courier New"/>
              </a:rPr>
              <a:t>    </a:t>
            </a:r>
            <a:r>
              <a:rPr lang="en-US" sz="2800" b="1" i="0" u="none" strike="noStrike" cap="none" dirty="0" err="1">
                <a:solidFill>
                  <a:schemeClr val="bg1"/>
                </a:solidFill>
                <a:latin typeface="Courier"/>
                <a:ea typeface="Courier"/>
                <a:cs typeface="Courier"/>
                <a:sym typeface="Courier New"/>
              </a:rPr>
              <a:t>numlist.append</a:t>
            </a:r>
            <a:r>
              <a:rPr lang="en-US" sz="2800" b="1" i="0" u="none" strike="noStrike" cap="none" dirty="0">
                <a:solidFill>
                  <a:schemeClr val="bg1"/>
                </a:solidFill>
                <a:latin typeface="Courier"/>
                <a:ea typeface="Courier"/>
                <a:cs typeface="Courier"/>
                <a:sym typeface="Courier New"/>
              </a:rPr>
              <a:t>(value)</a:t>
            </a:r>
          </a:p>
          <a:p>
            <a:pPr marL="0" marR="0" lvl="0" indent="0" algn="ctr" rtl="0">
              <a:lnSpc>
                <a:spcPct val="100000"/>
              </a:lnSpc>
              <a:spcBef>
                <a:spcPts val="0"/>
              </a:spcBef>
              <a:spcAft>
                <a:spcPts val="0"/>
              </a:spcAft>
              <a:buNone/>
            </a:pPr>
            <a:endParaRPr sz="28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chemeClr val="bg1"/>
                </a:solidFill>
                <a:latin typeface="Courier"/>
                <a:ea typeface="Courier"/>
                <a:cs typeface="Courier"/>
                <a:sym typeface="Courier New"/>
              </a:rPr>
              <a:t>average = sum(</a:t>
            </a:r>
            <a:r>
              <a:rPr lang="en-US" sz="2800" b="1" i="0" u="none" strike="noStrike" cap="none" dirty="0" err="1">
                <a:solidFill>
                  <a:schemeClr val="bg1"/>
                </a:solidFill>
                <a:latin typeface="Courier"/>
                <a:ea typeface="Courier"/>
                <a:cs typeface="Courier"/>
                <a:sym typeface="Courier New"/>
              </a:rPr>
              <a:t>numlist</a:t>
            </a:r>
            <a:r>
              <a:rPr lang="en-US" sz="2800" b="1" i="0" u="none" strike="noStrike" cap="none" dirty="0">
                <a:solidFill>
                  <a:schemeClr val="bg1"/>
                </a:solidFill>
                <a:latin typeface="Courier"/>
                <a:ea typeface="Courier"/>
                <a:cs typeface="Courier"/>
                <a:sym typeface="Courier New"/>
              </a:rPr>
              <a:t>) / </a:t>
            </a:r>
            <a:r>
              <a:rPr lang="en-US" sz="2800" b="1" i="0" u="none" strike="noStrike" cap="none" dirty="0" err="1">
                <a:solidFill>
                  <a:schemeClr val="bg1"/>
                </a:solidFill>
                <a:latin typeface="Courier"/>
                <a:ea typeface="Courier"/>
                <a:cs typeface="Courier"/>
                <a:sym typeface="Courier New"/>
              </a:rPr>
              <a:t>len</a:t>
            </a:r>
            <a:r>
              <a:rPr lang="en-US" sz="2800" b="1" i="0" u="none" strike="noStrike" cap="none" dirty="0">
                <a:solidFill>
                  <a:schemeClr val="bg1"/>
                </a:solidFill>
                <a:latin typeface="Courier"/>
                <a:ea typeface="Courier"/>
                <a:cs typeface="Courier"/>
                <a:sym typeface="Courier New"/>
              </a:rPr>
              <a:t>(</a:t>
            </a:r>
            <a:r>
              <a:rPr lang="en-US" sz="2800" b="1" i="0" u="none" strike="noStrike" cap="none" dirty="0" err="1">
                <a:solidFill>
                  <a:schemeClr val="bg1"/>
                </a:solidFill>
                <a:latin typeface="Courier"/>
                <a:ea typeface="Courier"/>
                <a:cs typeface="Courier"/>
                <a:sym typeface="Courier New"/>
              </a:rPr>
              <a:t>numlist</a:t>
            </a:r>
            <a:r>
              <a:rPr lang="en-US" sz="28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ourier New"/>
              <a:buNone/>
            </a:pPr>
            <a:r>
              <a:rPr lang="en-US" sz="2800" b="1" i="0" u="none" strike="noStrike" cap="none" dirty="0" smtClean="0">
                <a:solidFill>
                  <a:schemeClr val="bg1"/>
                </a:solidFill>
                <a:latin typeface="Courier"/>
                <a:ea typeface="Courier"/>
                <a:cs typeface="Courier"/>
                <a:sym typeface="Courier New"/>
              </a:rPr>
              <a:t>print('Average</a:t>
            </a:r>
            <a:r>
              <a:rPr lang="en-US" sz="2800" b="1" i="0" u="none" strike="noStrike" cap="none" dirty="0">
                <a:solidFill>
                  <a:schemeClr val="bg1"/>
                </a:solidFill>
                <a:latin typeface="Courier"/>
                <a:ea typeface="Courier"/>
                <a:cs typeface="Courier"/>
                <a:sym typeface="Courier New"/>
              </a:rPr>
              <a:t>:', </a:t>
            </a:r>
            <a:r>
              <a:rPr lang="en-US" sz="2800" b="1" i="0" u="none" strike="noStrike" cap="none" dirty="0" smtClean="0">
                <a:solidFill>
                  <a:schemeClr val="bg1"/>
                </a:solidFill>
                <a:latin typeface="Courier"/>
                <a:ea typeface="Courier"/>
                <a:cs typeface="Courier"/>
                <a:sym typeface="Courier New"/>
              </a:rPr>
              <a:t>average)</a:t>
            </a:r>
            <a:endParaRPr lang="en-US" sz="2800" b="1" i="0" u="none" strike="noStrike" cap="none" dirty="0">
              <a:solidFill>
                <a:schemeClr val="bg1"/>
              </a:solidFill>
              <a:latin typeface="Courier"/>
              <a:ea typeface="Courier"/>
              <a:cs typeface="Courier"/>
              <a:sym typeface="Courier New"/>
            </a:endParaRPr>
          </a:p>
        </p:txBody>
      </p:sp>
      <p:sp>
        <p:nvSpPr>
          <p:cNvPr id="306" name="Shape 306"/>
          <p:cNvSpPr txBox="1"/>
          <p:nvPr/>
        </p:nvSpPr>
        <p:spPr>
          <a:xfrm>
            <a:off x="697125" y="1031888"/>
            <a:ext cx="8127900" cy="483551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2600" b="1" i="0" u="none" strike="noStrike" cap="none" dirty="0">
                <a:solidFill>
                  <a:schemeClr val="bg1"/>
                </a:solidFill>
                <a:latin typeface="Courier"/>
                <a:ea typeface="Courier"/>
                <a:cs typeface="Courier"/>
                <a:sym typeface="Courier New"/>
              </a:rPr>
              <a:t>total = 0</a:t>
            </a:r>
          </a:p>
          <a:p>
            <a:pPr marL="0" marR="0" lvl="0" indent="0" algn="l" rtl="0">
              <a:lnSpc>
                <a:spcPct val="100000"/>
              </a:lnSpc>
              <a:spcBef>
                <a:spcPts val="0"/>
              </a:spcBef>
              <a:spcAft>
                <a:spcPts val="0"/>
              </a:spcAft>
              <a:buClr>
                <a:srgbClr val="FF00FF"/>
              </a:buClr>
              <a:buSzPct val="25000"/>
              <a:buFont typeface="Courier New"/>
              <a:buNone/>
            </a:pPr>
            <a:r>
              <a:rPr lang="en-US" sz="2600" b="1" i="0" u="none" strike="noStrike" cap="none" dirty="0">
                <a:solidFill>
                  <a:schemeClr val="bg1"/>
                </a:solidFill>
                <a:latin typeface="Courier"/>
                <a:ea typeface="Courier"/>
                <a:cs typeface="Courier"/>
                <a:sym typeface="Courier New"/>
              </a:rPr>
              <a:t>count = 0</a:t>
            </a:r>
          </a:p>
          <a:p>
            <a:pPr marL="0" marR="0" lvl="0" indent="0" algn="l" rtl="0">
              <a:lnSpc>
                <a:spcPct val="100000"/>
              </a:lnSpc>
              <a:spcBef>
                <a:spcPts val="0"/>
              </a:spcBef>
              <a:spcAft>
                <a:spcPts val="0"/>
              </a:spcAft>
              <a:buClr>
                <a:srgbClr val="FFFFFF"/>
              </a:buClr>
              <a:buSzPct val="25000"/>
              <a:buFont typeface="Courier New"/>
              <a:buNone/>
            </a:pPr>
            <a:r>
              <a:rPr lang="en-US" sz="2600" b="1" i="0" u="none" strike="noStrike" cap="none" dirty="0">
                <a:solidFill>
                  <a:schemeClr val="bg1"/>
                </a:solidFill>
                <a:latin typeface="Courier"/>
                <a:ea typeface="Courier"/>
                <a:cs typeface="Courier"/>
                <a:sym typeface="Courier New"/>
              </a:rPr>
              <a:t>while True :</a:t>
            </a:r>
          </a:p>
          <a:p>
            <a:pPr marL="0" marR="0" lvl="0" indent="0" algn="l" rtl="0">
              <a:lnSpc>
                <a:spcPct val="100000"/>
              </a:lnSpc>
              <a:spcBef>
                <a:spcPts val="0"/>
              </a:spcBef>
              <a:spcAft>
                <a:spcPts val="0"/>
              </a:spcAft>
              <a:buClr>
                <a:srgbClr val="FFFFFF"/>
              </a:buClr>
              <a:buSzPct val="25000"/>
              <a:buFont typeface="Courier New"/>
              <a:buNone/>
            </a:pPr>
            <a:r>
              <a:rPr lang="en-US" sz="2600" b="1" i="0" u="none" strike="noStrike" cap="none" dirty="0">
                <a:solidFill>
                  <a:schemeClr val="bg1"/>
                </a:solidFill>
                <a:latin typeface="Courier"/>
                <a:ea typeface="Courier"/>
                <a:cs typeface="Courier"/>
                <a:sym typeface="Courier New"/>
              </a:rPr>
              <a:t>    </a:t>
            </a:r>
            <a:r>
              <a:rPr lang="en-US" sz="2600" b="1" i="0" u="none" strike="noStrike" cap="none" dirty="0" err="1">
                <a:solidFill>
                  <a:schemeClr val="bg1"/>
                </a:solidFill>
                <a:latin typeface="Courier"/>
                <a:ea typeface="Courier"/>
                <a:cs typeface="Courier"/>
                <a:sym typeface="Courier New"/>
              </a:rPr>
              <a:t>inp</a:t>
            </a:r>
            <a:r>
              <a:rPr lang="en-US" sz="2600" b="1" i="0" u="none" strike="noStrike" cap="none" dirty="0">
                <a:solidFill>
                  <a:schemeClr val="bg1"/>
                </a:solidFill>
                <a:latin typeface="Courier"/>
                <a:ea typeface="Courier"/>
                <a:cs typeface="Courier"/>
                <a:sym typeface="Courier New"/>
              </a:rPr>
              <a:t> = </a:t>
            </a:r>
            <a:r>
              <a:rPr lang="en-US" sz="2600" b="1" i="0" u="none" strike="noStrike" cap="none" dirty="0" smtClean="0">
                <a:solidFill>
                  <a:schemeClr val="bg1"/>
                </a:solidFill>
                <a:latin typeface="Courier"/>
                <a:ea typeface="Courier"/>
                <a:cs typeface="Courier"/>
                <a:sym typeface="Courier New"/>
              </a:rPr>
              <a:t>input</a:t>
            </a:r>
            <a:r>
              <a:rPr lang="en-US" sz="2600" b="1" i="0" u="none" strike="noStrike" cap="none" dirty="0">
                <a:solidFill>
                  <a:schemeClr val="bg1"/>
                </a:solidFill>
                <a:latin typeface="Courier"/>
                <a:ea typeface="Courier"/>
                <a:cs typeface="Courier"/>
                <a:sym typeface="Courier New"/>
              </a:rPr>
              <a:t>('Enter a number: ')</a:t>
            </a:r>
          </a:p>
          <a:p>
            <a:pPr marL="0" marR="0" lvl="0" indent="0" algn="l" rtl="0">
              <a:lnSpc>
                <a:spcPct val="100000"/>
              </a:lnSpc>
              <a:spcBef>
                <a:spcPts val="0"/>
              </a:spcBef>
              <a:spcAft>
                <a:spcPts val="0"/>
              </a:spcAft>
              <a:buClr>
                <a:srgbClr val="FFFFFF"/>
              </a:buClr>
              <a:buSzPct val="25000"/>
              <a:buFont typeface="Courier New"/>
              <a:buNone/>
            </a:pPr>
            <a:r>
              <a:rPr lang="en-US" sz="2600" b="1" i="0" u="none" strike="noStrike" cap="none" dirty="0">
                <a:solidFill>
                  <a:schemeClr val="bg1"/>
                </a:solidFill>
                <a:latin typeface="Courier"/>
                <a:ea typeface="Courier"/>
                <a:cs typeface="Courier"/>
                <a:sym typeface="Courier New"/>
              </a:rPr>
              <a:t>    if </a:t>
            </a:r>
            <a:r>
              <a:rPr lang="en-US" sz="2600" b="1" i="0" u="none" strike="noStrike" cap="none" dirty="0" err="1">
                <a:solidFill>
                  <a:schemeClr val="bg1"/>
                </a:solidFill>
                <a:latin typeface="Courier"/>
                <a:ea typeface="Courier"/>
                <a:cs typeface="Courier"/>
                <a:sym typeface="Courier New"/>
              </a:rPr>
              <a:t>inp</a:t>
            </a:r>
            <a:r>
              <a:rPr lang="en-US" sz="2600" b="1" i="0" u="none" strike="noStrike" cap="none" dirty="0">
                <a:solidFill>
                  <a:schemeClr val="bg1"/>
                </a:solidFill>
                <a:latin typeface="Courier"/>
                <a:ea typeface="Courier"/>
                <a:cs typeface="Courier"/>
                <a:sym typeface="Courier New"/>
              </a:rPr>
              <a:t> == 'done' : break</a:t>
            </a:r>
          </a:p>
          <a:p>
            <a:pPr marL="0" marR="0" lvl="0" indent="0" algn="l" rtl="0">
              <a:lnSpc>
                <a:spcPct val="100000"/>
              </a:lnSpc>
              <a:spcBef>
                <a:spcPts val="0"/>
              </a:spcBef>
              <a:spcAft>
                <a:spcPts val="0"/>
              </a:spcAft>
              <a:buClr>
                <a:srgbClr val="FFFFFF"/>
              </a:buClr>
              <a:buSzPct val="25000"/>
              <a:buFont typeface="Courier New"/>
              <a:buNone/>
            </a:pPr>
            <a:r>
              <a:rPr lang="en-US" sz="2600" b="1" i="0" u="none" strike="noStrike" cap="none" dirty="0">
                <a:solidFill>
                  <a:schemeClr val="bg1"/>
                </a:solidFill>
                <a:latin typeface="Courier"/>
                <a:ea typeface="Courier"/>
                <a:cs typeface="Courier"/>
                <a:sym typeface="Courier New"/>
              </a:rPr>
              <a:t>    value = float(</a:t>
            </a:r>
            <a:r>
              <a:rPr lang="en-US" sz="2600" b="1" i="0" u="none" strike="noStrike" cap="none" dirty="0" err="1">
                <a:solidFill>
                  <a:schemeClr val="bg1"/>
                </a:solidFill>
                <a:latin typeface="Courier"/>
                <a:ea typeface="Courier"/>
                <a:cs typeface="Courier"/>
                <a:sym typeface="Courier New"/>
              </a:rPr>
              <a:t>inp</a:t>
            </a:r>
            <a:r>
              <a:rPr lang="en-US" sz="26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ourier New"/>
              <a:buNone/>
            </a:pPr>
            <a:r>
              <a:rPr lang="en-US" sz="2600" b="1" i="0" u="none" strike="noStrike" cap="none" dirty="0">
                <a:solidFill>
                  <a:schemeClr val="bg1"/>
                </a:solidFill>
                <a:latin typeface="Courier"/>
                <a:ea typeface="Courier"/>
                <a:cs typeface="Courier"/>
                <a:sym typeface="Courier New"/>
              </a:rPr>
              <a:t>    total = total + value     </a:t>
            </a:r>
          </a:p>
          <a:p>
            <a:pPr marL="0" marR="0" lvl="0" indent="0" algn="l" rtl="0">
              <a:lnSpc>
                <a:spcPct val="100000"/>
              </a:lnSpc>
              <a:spcBef>
                <a:spcPts val="0"/>
              </a:spcBef>
              <a:spcAft>
                <a:spcPts val="0"/>
              </a:spcAft>
              <a:buClr>
                <a:srgbClr val="FF00FF"/>
              </a:buClr>
              <a:buSzPct val="25000"/>
              <a:buFont typeface="Courier New"/>
              <a:buNone/>
            </a:pPr>
            <a:r>
              <a:rPr lang="en-US" sz="2600" b="1" i="0" u="none" strike="noStrike" cap="none" dirty="0">
                <a:solidFill>
                  <a:schemeClr val="bg1"/>
                </a:solidFill>
                <a:latin typeface="Courier"/>
                <a:ea typeface="Courier"/>
                <a:cs typeface="Courier"/>
                <a:sym typeface="Courier New"/>
              </a:rPr>
              <a:t>    count = count + 1</a:t>
            </a:r>
          </a:p>
          <a:p>
            <a:pPr marL="0" marR="0" lvl="0" indent="0" algn="ctr" rtl="0">
              <a:lnSpc>
                <a:spcPct val="100000"/>
              </a:lnSpc>
              <a:spcBef>
                <a:spcPts val="0"/>
              </a:spcBef>
              <a:spcAft>
                <a:spcPts val="0"/>
              </a:spcAft>
              <a:buNone/>
            </a:pPr>
            <a:endParaRPr sz="2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ourier New"/>
              <a:buNone/>
            </a:pPr>
            <a:r>
              <a:rPr lang="en-US" sz="2600" b="1" i="0" u="none" strike="noStrike" cap="none" dirty="0">
                <a:solidFill>
                  <a:schemeClr val="bg1"/>
                </a:solidFill>
                <a:latin typeface="Courier"/>
                <a:ea typeface="Courier"/>
                <a:cs typeface="Courier"/>
                <a:sym typeface="Courier New"/>
              </a:rPr>
              <a:t>average = total / count</a:t>
            </a:r>
          </a:p>
          <a:p>
            <a:pPr marL="0" marR="0" lvl="0" indent="0" algn="l" rtl="0">
              <a:lnSpc>
                <a:spcPct val="100000"/>
              </a:lnSpc>
              <a:spcBef>
                <a:spcPts val="0"/>
              </a:spcBef>
              <a:spcAft>
                <a:spcPts val="0"/>
              </a:spcAft>
              <a:buClr>
                <a:srgbClr val="FFFFFF"/>
              </a:buClr>
              <a:buSzPct val="25000"/>
              <a:buFont typeface="Courier New"/>
              <a:buNone/>
            </a:pPr>
            <a:r>
              <a:rPr lang="en-US" sz="2600" b="1" i="0" u="none" strike="noStrike" cap="none" dirty="0" smtClean="0">
                <a:solidFill>
                  <a:schemeClr val="bg1"/>
                </a:solidFill>
                <a:latin typeface="Courier"/>
                <a:ea typeface="Courier"/>
                <a:cs typeface="Courier"/>
                <a:sym typeface="Courier New"/>
              </a:rPr>
              <a:t>print('Average</a:t>
            </a:r>
            <a:r>
              <a:rPr lang="en-US" sz="2600" b="1" i="0" u="none" strike="noStrike" cap="none" dirty="0">
                <a:solidFill>
                  <a:schemeClr val="bg1"/>
                </a:solidFill>
                <a:latin typeface="Courier"/>
                <a:ea typeface="Courier"/>
                <a:cs typeface="Courier"/>
                <a:sym typeface="Courier New"/>
              </a:rPr>
              <a:t>:', </a:t>
            </a:r>
            <a:r>
              <a:rPr lang="en-US" sz="2600" b="1" i="0" u="none" strike="noStrike" cap="none" dirty="0" smtClean="0">
                <a:solidFill>
                  <a:schemeClr val="bg1"/>
                </a:solidFill>
                <a:latin typeface="Courier"/>
                <a:ea typeface="Courier"/>
                <a:cs typeface="Courier"/>
                <a:sym typeface="Courier New"/>
              </a:rPr>
              <a:t>average)</a:t>
            </a:r>
            <a:endParaRPr lang="en-US" sz="2600" b="1" i="0" u="none" strike="noStrike" cap="none" dirty="0">
              <a:solidFill>
                <a:schemeClr val="bg1"/>
              </a:solidFill>
              <a:latin typeface="Courier"/>
              <a:ea typeface="Courier"/>
              <a:cs typeface="Courier"/>
              <a:sym typeface="Courier New"/>
            </a:endParaRPr>
          </a:p>
        </p:txBody>
      </p:sp>
      <p:sp>
        <p:nvSpPr>
          <p:cNvPr id="307" name="Shape 307"/>
          <p:cNvSpPr txBox="1"/>
          <p:nvPr/>
        </p:nvSpPr>
        <p:spPr>
          <a:xfrm>
            <a:off x="9308725" y="828688"/>
            <a:ext cx="5435700" cy="2862300"/>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Enter a number: </a:t>
            </a: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15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Enter a number: </a:t>
            </a: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15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Enter a number: </a:t>
            </a:r>
            <a:r>
              <a:rPr lang="en-US" sz="3600" u="none" strike="noStrike" cap="none" dirty="0">
                <a:solidFill>
                  <a:srgbClr val="00FFFF"/>
                </a:solidFill>
                <a:latin typeface="Arial" charset="0"/>
                <a:ea typeface="Arial" charset="0"/>
                <a:cs typeface="Arial" charset="0"/>
                <a:sym typeface="Cabin"/>
              </a:rPr>
              <a:t>5</a:t>
            </a:r>
          </a:p>
          <a:p>
            <a:pPr marL="0" marR="0" lvl="0" indent="0" algn="l" rtl="0">
              <a:lnSpc>
                <a:spcPct val="115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Enter a number: </a:t>
            </a:r>
            <a:r>
              <a:rPr lang="en-US" sz="3600" u="none" strike="noStrike" cap="none" dirty="0">
                <a:solidFill>
                  <a:srgbClr val="00FFFF"/>
                </a:solidFill>
                <a:latin typeface="Arial" charset="0"/>
                <a:ea typeface="Arial" charset="0"/>
                <a:cs typeface="Arial" charset="0"/>
                <a:sym typeface="Cabin"/>
              </a:rPr>
              <a:t>done</a:t>
            </a:r>
          </a:p>
          <a:p>
            <a:pPr marL="0" marR="0" lvl="0" indent="0" algn="l" rtl="0">
              <a:lnSpc>
                <a:spcPct val="115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Average: 5.66666666667</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55700" y="789709"/>
            <a:ext cx="1168876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dirty="0">
                <a:solidFill>
                  <a:srgbClr val="FFD966"/>
                </a:solidFill>
                <a:latin typeface="Arial" charset="0"/>
                <a:ea typeface="Arial" charset="0"/>
                <a:cs typeface="Arial" charset="0"/>
                <a:sym typeface="Cabin"/>
              </a:rPr>
              <a:t>A List is a Kind of Collection</a:t>
            </a:r>
          </a:p>
        </p:txBody>
      </p:sp>
      <p:sp>
        <p:nvSpPr>
          <p:cNvPr id="175" name="Shape 175"/>
          <p:cNvSpPr txBox="1">
            <a:spLocks noGrp="1"/>
          </p:cNvSpPr>
          <p:nvPr>
            <p:ph type="body" idx="1"/>
          </p:nvPr>
        </p:nvSpPr>
        <p:spPr>
          <a:xfrm>
            <a:off x="1155700" y="2603501"/>
            <a:ext cx="13931900" cy="352583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A </a:t>
            </a:r>
            <a:r>
              <a:rPr lang="en-US" sz="3600" u="none" strike="noStrike" cap="none" dirty="0">
                <a:solidFill>
                  <a:srgbClr val="FF00FF"/>
                </a:solidFill>
                <a:latin typeface="Arial" charset="0"/>
                <a:ea typeface="Arial" charset="0"/>
                <a:cs typeface="Arial" charset="0"/>
                <a:sym typeface="Cabin"/>
              </a:rPr>
              <a:t>collection</a:t>
            </a:r>
            <a:r>
              <a:rPr lang="en-US" sz="3600" u="none" strike="noStrike" cap="none" dirty="0">
                <a:solidFill>
                  <a:schemeClr val="lt1"/>
                </a:solidFill>
                <a:latin typeface="Arial" charset="0"/>
                <a:ea typeface="Arial" charset="0"/>
                <a:cs typeface="Arial" charset="0"/>
                <a:sym typeface="Cabin"/>
              </a:rPr>
              <a:t> allows us to put many values in a single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00FF00"/>
                </a:solidFill>
                <a:latin typeface="Arial" charset="0"/>
                <a:ea typeface="Arial" charset="0"/>
                <a:cs typeface="Arial" charset="0"/>
                <a:sym typeface="Cabin"/>
              </a:rPr>
              <a:t>variable</a:t>
            </a:r>
            <a:r>
              <a:rPr lang="en-US"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A </a:t>
            </a:r>
            <a:r>
              <a:rPr lang="en-US" sz="3600" u="none" strike="noStrike" cap="none" dirty="0">
                <a:solidFill>
                  <a:srgbClr val="FF00FF"/>
                </a:solidFill>
                <a:latin typeface="Arial" charset="0"/>
                <a:ea typeface="Arial" charset="0"/>
                <a:cs typeface="Arial" charset="0"/>
                <a:sym typeface="Cabin"/>
              </a:rPr>
              <a:t>collection</a:t>
            </a:r>
            <a:r>
              <a:rPr lang="en-US" sz="3600" u="none" strike="noStrike" cap="none" dirty="0">
                <a:solidFill>
                  <a:schemeClr val="lt1"/>
                </a:solidFill>
                <a:latin typeface="Arial" charset="0"/>
                <a:ea typeface="Arial" charset="0"/>
                <a:cs typeface="Arial" charset="0"/>
                <a:sym typeface="Cabin"/>
              </a:rPr>
              <a:t> is nice because we can carry all </a:t>
            </a:r>
            <a:r>
              <a:rPr lang="en-US" sz="3600" u="none" strike="noStrike" cap="none" dirty="0">
                <a:solidFill>
                  <a:srgbClr val="FF7F00"/>
                </a:solidFill>
                <a:latin typeface="Arial" charset="0"/>
                <a:ea typeface="Arial" charset="0"/>
                <a:cs typeface="Arial" charset="0"/>
                <a:sym typeface="Cabin"/>
              </a:rPr>
              <a:t>many values</a:t>
            </a:r>
            <a:r>
              <a:rPr lang="en-US" sz="3600" u="none" strike="noStrike" cap="none" dirty="0">
                <a:solidFill>
                  <a:schemeClr val="lt1"/>
                </a:solidFill>
                <a:latin typeface="Arial" charset="0"/>
                <a:ea typeface="Arial" charset="0"/>
                <a:cs typeface="Arial" charset="0"/>
                <a:sym typeface="Cabin"/>
              </a:rPr>
              <a:t> around in one convenient package.</a:t>
            </a:r>
          </a:p>
        </p:txBody>
      </p:sp>
      <p:pic>
        <p:nvPicPr>
          <p:cNvPr id="176" name="Shape 176"/>
          <p:cNvPicPr preferRelativeResize="0"/>
          <p:nvPr/>
        </p:nvPicPr>
        <p:blipFill rotWithShape="1">
          <a:blip r:embed="rId3">
            <a:alphaModFix/>
          </a:blip>
          <a:srcRect/>
          <a:stretch/>
        </p:blipFill>
        <p:spPr>
          <a:xfrm>
            <a:off x="13277850" y="789709"/>
            <a:ext cx="2557874" cy="2096292"/>
          </a:xfrm>
          <a:prstGeom prst="rect">
            <a:avLst/>
          </a:prstGeom>
          <a:noFill/>
          <a:ln>
            <a:noFill/>
          </a:ln>
        </p:spPr>
      </p:pic>
      <p:sp>
        <p:nvSpPr>
          <p:cNvPr id="177" name="Shape 177"/>
          <p:cNvSpPr txBox="1"/>
          <p:nvPr/>
        </p:nvSpPr>
        <p:spPr>
          <a:xfrm>
            <a:off x="2002250" y="6000750"/>
            <a:ext cx="12192000" cy="22145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friends</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 'Joseph', 'Glenn', 'Sally' ]</a:t>
            </a:r>
          </a:p>
          <a:p>
            <a:pPr marL="0" marR="0" lvl="0" indent="0" algn="ctr" rtl="0">
              <a:lnSpc>
                <a:spcPct val="100000"/>
              </a:lnSpc>
              <a:spcBef>
                <a:spcPts val="0"/>
              </a:spcBef>
              <a:spcAft>
                <a:spcPts val="0"/>
              </a:spcAft>
              <a:buNone/>
            </a:pPr>
            <a:endParaRPr sz="36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carryon</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 'socks', 'shirt', 'perfume'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Best Friends: Strings and Lists</a:t>
            </a:r>
          </a:p>
        </p:txBody>
      </p:sp>
      <p:sp>
        <p:nvSpPr>
          <p:cNvPr id="313" name="Shape 313"/>
          <p:cNvSpPr txBox="1"/>
          <p:nvPr/>
        </p:nvSpPr>
        <p:spPr>
          <a:xfrm>
            <a:off x="1498600" y="2349500"/>
            <a:ext cx="67491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err="1">
                <a:solidFill>
                  <a:schemeClr val="bg1"/>
                </a:solidFill>
                <a:latin typeface="Courier"/>
                <a:ea typeface="Courier"/>
                <a:cs typeface="Courier"/>
                <a:sym typeface="Courier New"/>
              </a:rPr>
              <a:t>abc</a:t>
            </a:r>
            <a:r>
              <a:rPr lang="en-US" sz="3000" b="1" i="0" u="none" strike="noStrike" cap="none" dirty="0">
                <a:solidFill>
                  <a:schemeClr val="bg1"/>
                </a:solidFill>
                <a:latin typeface="Courier"/>
                <a:ea typeface="Courier"/>
                <a:cs typeface="Courier"/>
                <a:sym typeface="Courier New"/>
              </a:rPr>
              <a:t> = 'With three words</a:t>
            </a:r>
            <a:r>
              <a:rPr lang="en-US" sz="3000" b="1"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stuff = </a:t>
            </a:r>
            <a:r>
              <a:rPr lang="en-US" sz="3000" b="1" i="0" u="none" strike="noStrike" cap="none" dirty="0" err="1">
                <a:solidFill>
                  <a:schemeClr val="bg1"/>
                </a:solidFill>
                <a:latin typeface="Courier"/>
                <a:ea typeface="Courier"/>
                <a:cs typeface="Courier"/>
                <a:sym typeface="Courier New"/>
              </a:rPr>
              <a:t>abc.split</a:t>
            </a:r>
            <a:r>
              <a:rPr lang="en-US" sz="3000" b="1" i="0" u="none" strike="noStrike" cap="none" dirty="0">
                <a:solidFill>
                  <a:schemeClr val="bg1"/>
                </a:solidFill>
                <a:latin typeface="Courier"/>
                <a:ea typeface="Courier"/>
                <a:cs typeface="Courier"/>
                <a:sym typeface="Courier New"/>
              </a:rPr>
              <a:t>()</a:t>
            </a:r>
          </a:p>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a:t>
            </a:r>
            <a:r>
              <a:rPr lang="en-US" sz="3000" b="1" dirty="0" smtClean="0">
                <a:solidFill>
                  <a:schemeClr val="bg1"/>
                </a:solidFill>
                <a:latin typeface="Courier"/>
                <a:ea typeface="Courier"/>
                <a:cs typeface="Courier"/>
                <a:sym typeface="Courier New"/>
              </a:rPr>
              <a:t>(</a:t>
            </a:r>
            <a:r>
              <a:rPr lang="en-US" sz="3000" b="1" i="0" u="none" strike="noStrike" cap="none" dirty="0" smtClean="0">
                <a:solidFill>
                  <a:schemeClr val="bg1"/>
                </a:solidFill>
                <a:latin typeface="Courier"/>
                <a:ea typeface="Courier"/>
                <a:cs typeface="Courier"/>
                <a:sym typeface="Courier New"/>
              </a:rPr>
              <a:t>stuff</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['With', 'three', 'words']</a:t>
            </a:r>
          </a:p>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a:t>
            </a:r>
            <a:r>
              <a:rPr lang="en-US" sz="3000" b="1" i="0" u="none" strike="noStrike" cap="none" dirty="0" err="1" smtClean="0">
                <a:solidFill>
                  <a:schemeClr val="bg1"/>
                </a:solidFill>
                <a:latin typeface="Courier"/>
                <a:ea typeface="Courier"/>
                <a:cs typeface="Courier"/>
                <a:sym typeface="Courier New"/>
              </a:rPr>
              <a:t>len</a:t>
            </a:r>
            <a:r>
              <a:rPr lang="en-US" sz="3000" b="1" i="0" u="none" strike="noStrike" cap="none" dirty="0" smtClean="0">
                <a:solidFill>
                  <a:schemeClr val="bg1"/>
                </a:solidFill>
                <a:latin typeface="Courier"/>
                <a:ea typeface="Courier"/>
                <a:cs typeface="Courier"/>
                <a:sym typeface="Courier New"/>
              </a:rPr>
              <a:t>(stuff)</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3</a:t>
            </a:r>
          </a:p>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print(stuff[0]</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With</a:t>
            </a:r>
          </a:p>
        </p:txBody>
      </p:sp>
      <p:sp>
        <p:nvSpPr>
          <p:cNvPr id="314" name="Shape 314"/>
          <p:cNvSpPr txBox="1"/>
          <p:nvPr/>
        </p:nvSpPr>
        <p:spPr>
          <a:xfrm>
            <a:off x="9398000" y="2292350"/>
            <a:ext cx="6450900" cy="4984799"/>
          </a:xfrm>
          <a:prstGeom prst="rect">
            <a:avLst/>
          </a:prstGeom>
          <a:noFill/>
          <a:ln>
            <a:noFill/>
          </a:ln>
        </p:spPr>
        <p:txBody>
          <a:bodyPr lIns="0" tIns="0" rIns="0" bIns="0" anchor="ctr" anchorCtr="0">
            <a:noAutofit/>
          </a:bodyPr>
          <a:lstStyle/>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print(stuff</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['With', </a:t>
            </a:r>
            <a:r>
              <a:rPr lang="en-US" sz="3000" b="1" i="0" u="none" strike="noStrike" cap="none" dirty="0" smtClean="0">
                <a:solidFill>
                  <a:schemeClr val="bg1"/>
                </a:solidFill>
                <a:latin typeface="Courier"/>
                <a:ea typeface="Courier"/>
                <a:cs typeface="Courier"/>
                <a:sym typeface="Courier New"/>
              </a:rPr>
              <a:t>'three</a:t>
            </a:r>
            <a:r>
              <a:rPr lang="en-US" sz="3000" b="1" i="0" u="none" strike="noStrike" cap="none" dirty="0">
                <a:solidFill>
                  <a:schemeClr val="bg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for w in stuff :</a:t>
            </a:r>
          </a:p>
          <a:p>
            <a:pPr lvl="0">
              <a:buClr>
                <a:schemeClr val="lt1"/>
              </a:buClr>
              <a:buSzPct val="25000"/>
            </a:pPr>
            <a:r>
              <a:rPr lang="en-US" sz="3000" b="1" i="0" u="none" strike="noStrike" cap="none" dirty="0">
                <a:solidFill>
                  <a:schemeClr val="bg1"/>
                </a:solidFill>
                <a:latin typeface="Courier"/>
                <a:ea typeface="Courier"/>
                <a:cs typeface="Courier"/>
                <a:sym typeface="Courier New"/>
              </a:rPr>
              <a:t>... </a:t>
            </a:r>
            <a:r>
              <a:rPr lang="en-US" sz="3000" b="1" dirty="0">
                <a:solidFill>
                  <a:schemeClr val="bg1"/>
                </a:solidFill>
                <a:latin typeface="Courier"/>
                <a:ea typeface="Courier"/>
                <a:cs typeface="Courier"/>
                <a:sym typeface="Courier New"/>
              </a:rPr>
              <a:t>    </a:t>
            </a:r>
            <a:r>
              <a:rPr lang="en-US" sz="3000" b="1" i="0" u="none" strike="noStrike" cap="none" dirty="0" smtClean="0">
                <a:solidFill>
                  <a:schemeClr val="bg1"/>
                </a:solidFill>
                <a:latin typeface="Courier"/>
                <a:ea typeface="Courier"/>
                <a:cs typeface="Courier"/>
                <a:sym typeface="Courier New"/>
              </a:rPr>
              <a:t>print(w</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With</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Three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Words</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a:t>
            </a:r>
          </a:p>
        </p:txBody>
      </p:sp>
      <p:sp>
        <p:nvSpPr>
          <p:cNvPr id="315" name="Shape 315"/>
          <p:cNvSpPr txBox="1"/>
          <p:nvPr/>
        </p:nvSpPr>
        <p:spPr>
          <a:xfrm>
            <a:off x="457200" y="7194550"/>
            <a:ext cx="151256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400" u="none" strike="noStrike" cap="none" dirty="0">
                <a:solidFill>
                  <a:srgbClr val="FF00FF"/>
                </a:solidFill>
                <a:latin typeface="Arial" charset="0"/>
                <a:ea typeface="Arial" charset="0"/>
                <a:cs typeface="Arial" charset="0"/>
                <a:sym typeface="Cabin"/>
              </a:rPr>
              <a:t>Split</a:t>
            </a:r>
            <a:r>
              <a:rPr lang="en-US" sz="3400" u="none" strike="noStrike" cap="none" dirty="0">
                <a:solidFill>
                  <a:schemeClr val="lt1"/>
                </a:solidFill>
                <a:latin typeface="Arial" charset="0"/>
                <a:ea typeface="Arial" charset="0"/>
                <a:cs typeface="Arial" charset="0"/>
                <a:sym typeface="Cabin"/>
              </a:rPr>
              <a:t> breaks a string into parts and produces a list of strings.  We think of these as words.  We can </a:t>
            </a:r>
            <a:r>
              <a:rPr lang="en-US" sz="3400" u="none" strike="noStrike" cap="none" dirty="0">
                <a:solidFill>
                  <a:srgbClr val="00FFFF"/>
                </a:solidFill>
                <a:latin typeface="Arial" charset="0"/>
                <a:ea typeface="Arial" charset="0"/>
                <a:cs typeface="Arial" charset="0"/>
                <a:sym typeface="Cabin"/>
              </a:rPr>
              <a:t>access</a:t>
            </a:r>
            <a:r>
              <a:rPr lang="en-US" sz="3400" u="none" strike="noStrike" cap="none" dirty="0">
                <a:solidFill>
                  <a:schemeClr val="lt1"/>
                </a:solidFill>
                <a:latin typeface="Arial" charset="0"/>
                <a:ea typeface="Arial" charset="0"/>
                <a:cs typeface="Arial" charset="0"/>
                <a:sym typeface="Cabin"/>
              </a:rPr>
              <a:t> a particular word or </a:t>
            </a:r>
            <a:r>
              <a:rPr lang="en-US" sz="3400" u="none" strike="noStrike" cap="none" dirty="0">
                <a:solidFill>
                  <a:srgbClr val="FFFF00"/>
                </a:solidFill>
                <a:latin typeface="Arial" charset="0"/>
                <a:ea typeface="Arial" charset="0"/>
                <a:cs typeface="Arial" charset="0"/>
                <a:sym typeface="Cabin"/>
              </a:rPr>
              <a:t>loop</a:t>
            </a:r>
            <a:r>
              <a:rPr lang="en-US" sz="3400" u="none" strike="noStrike" cap="none" dirty="0">
                <a:solidFill>
                  <a:schemeClr val="lt1"/>
                </a:solidFill>
                <a:latin typeface="Arial" charset="0"/>
                <a:ea typeface="Arial" charset="0"/>
                <a:cs typeface="Arial" charset="0"/>
                <a:sym typeface="Cabin"/>
              </a:rPr>
              <a:t> through all the words.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19"/>
        <p:cNvGrpSpPr/>
        <p:nvPr/>
      </p:nvGrpSpPr>
      <p:grpSpPr>
        <a:xfrm>
          <a:off x="0" y="0"/>
          <a:ext cx="0" cy="0"/>
          <a:chOff x="0" y="0"/>
          <a:chExt cx="0" cy="0"/>
        </a:xfrm>
      </p:grpSpPr>
      <p:sp>
        <p:nvSpPr>
          <p:cNvPr id="320" name="Shape 320"/>
          <p:cNvSpPr txBox="1"/>
          <p:nvPr/>
        </p:nvSpPr>
        <p:spPr>
          <a:xfrm>
            <a:off x="965199" y="1085851"/>
            <a:ext cx="9364664" cy="702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smtClean="0">
                <a:solidFill>
                  <a:schemeClr val="bg1"/>
                </a:solidFill>
                <a:latin typeface="Courier"/>
                <a:ea typeface="Courier"/>
                <a:cs typeface="Courier"/>
                <a:sym typeface="Courier New"/>
              </a:rPr>
              <a:t>&gt;&gt;&gt; line = 'A lot               of spaces</a:t>
            </a:r>
            <a:r>
              <a:rPr lang="en-US" sz="3200" b="1" dirty="0" smtClean="0">
                <a:solidFill>
                  <a:schemeClr val="bg1"/>
                </a:solidFill>
                <a:latin typeface="Courier"/>
                <a:ea typeface="Courier"/>
                <a:cs typeface="Courier"/>
                <a:sym typeface="Courier New"/>
              </a:rPr>
              <a:t>'</a:t>
            </a:r>
            <a:endParaRPr lang="en-US" sz="3200" b="1"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err="1">
                <a:solidFill>
                  <a:schemeClr val="bg1"/>
                </a:solidFill>
                <a:latin typeface="Courier"/>
                <a:ea typeface="Courier"/>
                <a:cs typeface="Courier"/>
                <a:sym typeface="Courier New"/>
              </a:rPr>
              <a:t>etc</a:t>
            </a:r>
            <a:r>
              <a:rPr lang="en-US" sz="3200" b="1" i="0" u="none" strike="noStrike" cap="none" dirty="0">
                <a:solidFill>
                  <a:schemeClr val="bg1"/>
                </a:solidFill>
                <a:latin typeface="Courier"/>
                <a:ea typeface="Courier"/>
                <a:cs typeface="Courier"/>
                <a:sym typeface="Courier New"/>
              </a:rPr>
              <a:t> = </a:t>
            </a:r>
            <a:r>
              <a:rPr lang="en-US" sz="3200" b="1" i="0" u="none" strike="noStrike" cap="none" dirty="0" err="1">
                <a:solidFill>
                  <a:schemeClr val="bg1"/>
                </a:solidFill>
                <a:latin typeface="Courier"/>
                <a:ea typeface="Courier"/>
                <a:cs typeface="Courier"/>
                <a:sym typeface="Courier New"/>
              </a:rPr>
              <a:t>line.split</a:t>
            </a:r>
            <a:r>
              <a:rPr lang="en-US" sz="32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a:t>
            </a:r>
            <a:r>
              <a:rPr lang="en-US" sz="3200" b="1" i="0" u="none" strike="noStrike" cap="none" dirty="0" err="1" smtClean="0">
                <a:solidFill>
                  <a:schemeClr val="bg1"/>
                </a:solidFill>
                <a:latin typeface="Courier"/>
                <a:ea typeface="Courier"/>
                <a:cs typeface="Courier"/>
                <a:sym typeface="Courier New"/>
              </a:rPr>
              <a:t>etc</a:t>
            </a:r>
            <a:r>
              <a:rPr lang="en-US" sz="3200" b="1" i="0" u="none" strike="noStrike" cap="none"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['A', 'lot', 'of', 'spaces']</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&gt;&gt;&gt;</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&gt;&gt;&gt; line = '</a:t>
            </a:r>
            <a:r>
              <a:rPr lang="en-US" sz="3200" b="1" i="0" u="none" strike="noStrike" cap="none" dirty="0" err="1">
                <a:solidFill>
                  <a:schemeClr val="bg1"/>
                </a:solidFill>
                <a:latin typeface="Courier"/>
                <a:ea typeface="Courier"/>
                <a:cs typeface="Courier"/>
                <a:sym typeface="Courier New"/>
              </a:rPr>
              <a:t>first;second;third</a:t>
            </a:r>
            <a:r>
              <a:rPr lang="en-US" sz="3200" b="1"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&gt;&gt;&gt; thing = </a:t>
            </a:r>
            <a:r>
              <a:rPr lang="en-US" sz="3200" b="1" i="0" u="none" strike="noStrike" cap="none" dirty="0" err="1">
                <a:solidFill>
                  <a:schemeClr val="bg1"/>
                </a:solidFill>
                <a:latin typeface="Courier"/>
                <a:ea typeface="Courier"/>
                <a:cs typeface="Courier"/>
                <a:sym typeface="Courier New"/>
              </a:rPr>
              <a:t>line.split</a:t>
            </a:r>
            <a:r>
              <a:rPr lang="en-US" sz="3200" b="1" i="0" u="none" strike="noStrike" cap="none" dirty="0">
                <a:solidFill>
                  <a:schemeClr val="bg1"/>
                </a:solidFill>
                <a:latin typeface="Courier"/>
                <a:ea typeface="Courier"/>
                <a:cs typeface="Courier"/>
                <a:sym typeface="Courier New"/>
              </a:rPr>
              <a:t>()</a:t>
            </a:r>
          </a:p>
          <a:p>
            <a:pPr>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print(thing</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a:t>
            </a:r>
            <a:r>
              <a:rPr lang="en-US" sz="3200" b="1" i="0" u="none" strike="noStrike" cap="none" dirty="0" err="1">
                <a:solidFill>
                  <a:schemeClr val="bg1"/>
                </a:solidFill>
                <a:latin typeface="Courier"/>
                <a:ea typeface="Courier"/>
                <a:cs typeface="Courier"/>
                <a:sym typeface="Courier New"/>
              </a:rPr>
              <a:t>first;second;third</a:t>
            </a:r>
            <a:r>
              <a:rPr lang="en-US" sz="3200" b="1" i="0" u="none" strike="noStrike" cap="none" dirty="0">
                <a:solidFill>
                  <a:schemeClr val="bg1"/>
                </a:solidFill>
                <a:latin typeface="Courier"/>
                <a:ea typeface="Courier"/>
                <a:cs typeface="Courier"/>
                <a:sym typeface="Courier New"/>
              </a:rPr>
              <a:t>']</a:t>
            </a:r>
          </a:p>
          <a:p>
            <a:pPr>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a:t>
            </a:r>
            <a:r>
              <a:rPr lang="en-US" sz="3200" b="1" i="0" u="none" strike="noStrike" cap="none" dirty="0" err="1" smtClean="0">
                <a:solidFill>
                  <a:schemeClr val="bg1"/>
                </a:solidFill>
                <a:latin typeface="Courier"/>
                <a:ea typeface="Courier"/>
                <a:cs typeface="Courier"/>
                <a:sym typeface="Courier New"/>
              </a:rPr>
              <a:t>len</a:t>
            </a:r>
            <a:r>
              <a:rPr lang="en-US" sz="3200" b="1" i="0" u="none" strike="noStrike" cap="none" dirty="0" smtClean="0">
                <a:solidFill>
                  <a:schemeClr val="bg1"/>
                </a:solidFill>
                <a:latin typeface="Courier"/>
                <a:ea typeface="Courier"/>
                <a:cs typeface="Courier"/>
                <a:sym typeface="Courier New"/>
              </a:rPr>
              <a:t>(thing)</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smtClean="0">
                <a:solidFill>
                  <a:schemeClr val="bg1"/>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smtClean="0">
                <a:solidFill>
                  <a:schemeClr val="bg1"/>
                </a:solidFill>
                <a:latin typeface="Courier"/>
                <a:ea typeface="Courier"/>
                <a:cs typeface="Courier"/>
                <a:sym typeface="Courier New"/>
              </a:rPr>
              <a:t>&gt;&gt;&gt; </a:t>
            </a:r>
            <a:r>
              <a:rPr lang="en-US" sz="3200" b="1" i="0" u="none" strike="noStrike" cap="none" dirty="0">
                <a:solidFill>
                  <a:schemeClr val="bg1"/>
                </a:solidFill>
                <a:latin typeface="Courier"/>
                <a:ea typeface="Courier"/>
                <a:cs typeface="Courier"/>
                <a:sym typeface="Courier New"/>
              </a:rPr>
              <a:t>thing = </a:t>
            </a:r>
            <a:r>
              <a:rPr lang="en-US" sz="3200" b="1" i="0" u="none" strike="noStrike" cap="none" dirty="0" err="1">
                <a:solidFill>
                  <a:schemeClr val="bg1"/>
                </a:solidFill>
                <a:latin typeface="Courier"/>
                <a:ea typeface="Courier"/>
                <a:cs typeface="Courier"/>
                <a:sym typeface="Courier New"/>
              </a:rPr>
              <a:t>line.split</a:t>
            </a:r>
            <a:r>
              <a:rPr lang="en-US" sz="3200" b="1" i="0" u="none" strike="noStrike" cap="none" dirty="0">
                <a:solidFill>
                  <a:schemeClr val="bg1"/>
                </a:solidFill>
                <a:latin typeface="Courier"/>
                <a:ea typeface="Courier"/>
                <a:cs typeface="Courier"/>
                <a:sym typeface="Courier New"/>
              </a:rPr>
              <a:t>(';')</a:t>
            </a:r>
          </a:p>
          <a:p>
            <a:pPr>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print(thing</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['first', 'second', 'third']</a:t>
            </a:r>
          </a:p>
          <a:p>
            <a:pPr>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a:t>
            </a:r>
            <a:r>
              <a:rPr lang="en-US" sz="3200" b="1" i="0" u="none" strike="noStrike" cap="none" dirty="0" err="1" smtClean="0">
                <a:solidFill>
                  <a:schemeClr val="bg1"/>
                </a:solidFill>
                <a:latin typeface="Courier"/>
                <a:ea typeface="Courier"/>
                <a:cs typeface="Courier"/>
                <a:sym typeface="Courier New"/>
              </a:rPr>
              <a:t>len</a:t>
            </a:r>
            <a:r>
              <a:rPr lang="en-US" sz="3200" b="1" i="0" u="none" strike="noStrike" cap="none" dirty="0" smtClean="0">
                <a:solidFill>
                  <a:schemeClr val="bg1"/>
                </a:solidFill>
                <a:latin typeface="Courier"/>
                <a:ea typeface="Courier"/>
                <a:cs typeface="Courier"/>
                <a:sym typeface="Courier New"/>
              </a:rPr>
              <a:t>(thing)</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&gt;&gt;&gt; </a:t>
            </a:r>
          </a:p>
        </p:txBody>
      </p:sp>
      <p:sp>
        <p:nvSpPr>
          <p:cNvPr id="321" name="Shape 321"/>
          <p:cNvSpPr txBox="1"/>
          <p:nvPr/>
        </p:nvSpPr>
        <p:spPr>
          <a:xfrm>
            <a:off x="9226644" y="2031185"/>
            <a:ext cx="6490311" cy="4676729"/>
          </a:xfrm>
          <a:prstGeom prst="rect">
            <a:avLst/>
          </a:prstGeom>
          <a:noFill/>
          <a:ln>
            <a:noFill/>
          </a:ln>
        </p:spPr>
        <p:txBody>
          <a:bodyPr lIns="0" tIns="0" rIns="0" bIns="0" anchor="ctr" anchorCtr="0">
            <a:noAutofit/>
          </a:bodyPr>
          <a:lstStyle/>
          <a:p>
            <a:pPr marL="457200" marR="0" lvl="0" indent="-419100" rtl="0">
              <a:lnSpc>
                <a:spcPct val="150000"/>
              </a:lnSpc>
              <a:spcBef>
                <a:spcPts val="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When you do not specify a </a:t>
            </a:r>
            <a:r>
              <a:rPr lang="en-US" sz="3000" u="none" strike="noStrike" cap="none" dirty="0">
                <a:solidFill>
                  <a:srgbClr val="00FFFF"/>
                </a:solidFill>
                <a:latin typeface="Arial" charset="0"/>
                <a:ea typeface="Arial" charset="0"/>
                <a:cs typeface="Arial" charset="0"/>
                <a:sym typeface="Cabin"/>
              </a:rPr>
              <a:t>delimiter</a:t>
            </a:r>
            <a:r>
              <a:rPr lang="en-US" sz="3000" u="none" strike="noStrike" cap="none" dirty="0">
                <a:solidFill>
                  <a:schemeClr val="lt1"/>
                </a:solidFill>
                <a:latin typeface="Arial" charset="0"/>
                <a:ea typeface="Arial" charset="0"/>
                <a:cs typeface="Arial" charset="0"/>
                <a:sym typeface="Cabin"/>
              </a:rPr>
              <a:t>, multiple spaces are treated like</a:t>
            </a:r>
            <a:r>
              <a:rPr lang="en-US" sz="3000" dirty="0">
                <a:solidFill>
                  <a:schemeClr val="lt1"/>
                </a:solidFill>
                <a:latin typeface="Arial" charset="0"/>
                <a:ea typeface="Arial" charset="0"/>
                <a:cs typeface="Arial" charset="0"/>
                <a:sym typeface="Cabin"/>
              </a:rPr>
              <a:t> </a:t>
            </a:r>
            <a:r>
              <a:rPr lang="en-US" sz="3000" u="none" strike="noStrike" cap="none" dirty="0">
                <a:solidFill>
                  <a:schemeClr val="lt1"/>
                </a:solidFill>
                <a:latin typeface="Arial" charset="0"/>
                <a:ea typeface="Arial" charset="0"/>
                <a:cs typeface="Arial" charset="0"/>
                <a:sym typeface="Cabin"/>
              </a:rPr>
              <a:t>one delimiter</a:t>
            </a:r>
          </a:p>
          <a:p>
            <a:pPr marL="457200" marR="0" lvl="0" indent="-419100" rtl="0">
              <a:lnSpc>
                <a:spcPct val="150000"/>
              </a:lnSpc>
              <a:spcBef>
                <a:spcPts val="0"/>
              </a:spcBef>
              <a:spcAft>
                <a:spcPts val="0"/>
              </a:spcAft>
              <a:buClr>
                <a:schemeClr val="lt1"/>
              </a:buClr>
              <a:buSzPct val="100000"/>
              <a:buFont typeface="Cabin"/>
              <a:buChar char="●"/>
            </a:pPr>
            <a:endParaRPr lang="en-US" sz="3000" u="none" strike="noStrike" cap="none" dirty="0">
              <a:solidFill>
                <a:schemeClr val="lt1"/>
              </a:solidFill>
              <a:latin typeface="Arial" charset="0"/>
              <a:ea typeface="Arial" charset="0"/>
              <a:cs typeface="Arial" charset="0"/>
              <a:sym typeface="Cabin"/>
            </a:endParaRPr>
          </a:p>
          <a:p>
            <a:pPr marL="457200" marR="0" lvl="0" indent="-419100" rtl="0">
              <a:lnSpc>
                <a:spcPct val="150000"/>
              </a:lnSpc>
              <a:spcBef>
                <a:spcPts val="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You can specify what </a:t>
            </a:r>
            <a:r>
              <a:rPr lang="en-US" sz="3000" u="none" strike="noStrike" cap="none" dirty="0">
                <a:solidFill>
                  <a:srgbClr val="00FFFF"/>
                </a:solidFill>
                <a:latin typeface="Arial" charset="0"/>
                <a:ea typeface="Arial" charset="0"/>
                <a:cs typeface="Arial" charset="0"/>
                <a:sym typeface="Cabin"/>
              </a:rPr>
              <a:t>delimiter</a:t>
            </a:r>
            <a:r>
              <a:rPr lang="en-US" sz="3000" u="none" strike="noStrike" cap="none" dirty="0">
                <a:solidFill>
                  <a:schemeClr val="lt1"/>
                </a:solidFill>
                <a:latin typeface="Arial" charset="0"/>
                <a:ea typeface="Arial" charset="0"/>
                <a:cs typeface="Arial" charset="0"/>
                <a:sym typeface="Cabin"/>
              </a:rPr>
              <a:t> character to use in the </a:t>
            </a:r>
            <a:r>
              <a:rPr lang="en-US" sz="3000" u="none" strike="noStrike" cap="none" dirty="0">
                <a:solidFill>
                  <a:srgbClr val="FF00FF"/>
                </a:solidFill>
                <a:latin typeface="Arial" charset="0"/>
                <a:ea typeface="Arial" charset="0"/>
                <a:cs typeface="Arial" charset="0"/>
                <a:sym typeface="Cabin"/>
              </a:rPr>
              <a:t>splitting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4400" b="1" dirty="0" smtClean="0">
                <a:solidFill>
                  <a:schemeClr val="bg1"/>
                </a:solidFill>
              </a:rPr>
              <a:t>Write a program to extract the day of a week from a line which begin with ‘From’ in a file named as mbox.txt </a:t>
            </a:r>
            <a:endParaRPr lang="en-US" sz="4400" b="1"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25"/>
        <p:cNvGrpSpPr/>
        <p:nvPr/>
      </p:nvGrpSpPr>
      <p:grpSpPr>
        <a:xfrm>
          <a:off x="0" y="0"/>
          <a:ext cx="0" cy="0"/>
          <a:chOff x="0" y="0"/>
          <a:chExt cx="0" cy="0"/>
        </a:xfrm>
      </p:grpSpPr>
      <p:sp>
        <p:nvSpPr>
          <p:cNvPr id="326" name="Shape 326"/>
          <p:cNvSpPr txBox="1"/>
          <p:nvPr/>
        </p:nvSpPr>
        <p:spPr>
          <a:xfrm>
            <a:off x="2526075" y="2058975"/>
            <a:ext cx="8889299" cy="33243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b="1" dirty="0">
                <a:solidFill>
                  <a:schemeClr val="bg1"/>
                </a:solidFill>
                <a:latin typeface="Courier"/>
                <a:ea typeface="Courier"/>
                <a:cs typeface="Courier"/>
                <a:sym typeface="Courier New"/>
              </a:rPr>
              <a:t> </a:t>
            </a:r>
            <a:r>
              <a:rPr lang="en-US" sz="3200" b="1" i="0" u="none" strike="noStrike" cap="none" dirty="0">
                <a:solidFill>
                  <a:schemeClr val="bg1"/>
                </a:solidFill>
                <a:latin typeface="Courier"/>
                <a:ea typeface="Courier"/>
                <a:cs typeface="Courier"/>
                <a:sym typeface="Courier New"/>
              </a:rPr>
              <a:t>fhand = open(</a:t>
            </a:r>
            <a:r>
              <a:rPr lang="en-US" sz="3200" b="1" i="0" u="none" strike="noStrike" cap="none" dirty="0" smtClean="0">
                <a:solidFill>
                  <a:schemeClr val="bg1"/>
                </a:solidFill>
                <a:latin typeface="Courier"/>
                <a:ea typeface="Courier"/>
                <a:cs typeface="Courier"/>
                <a:sym typeface="Courier New"/>
              </a:rPr>
              <a:t>'mbox.txt</a:t>
            </a:r>
            <a:r>
              <a:rPr lang="en-US" sz="32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200" b="1" dirty="0">
                <a:solidFill>
                  <a:schemeClr val="bg1"/>
                </a:solidFill>
                <a:latin typeface="Courier"/>
                <a:ea typeface="Courier"/>
                <a:cs typeface="Courier"/>
                <a:sym typeface="Courier New"/>
              </a:rPr>
              <a:t> </a:t>
            </a:r>
            <a:r>
              <a:rPr lang="en-US" sz="3200" b="1" i="0" u="none" strike="noStrike" cap="none" dirty="0">
                <a:solidFill>
                  <a:schemeClr val="bg1"/>
                </a:solidFill>
                <a:latin typeface="Courier"/>
                <a:ea typeface="Courier"/>
                <a:cs typeface="Courier"/>
                <a:sym typeface="Courier New"/>
              </a:rPr>
              <a:t>for line in </a:t>
            </a:r>
            <a:r>
              <a:rPr lang="en-US" sz="3200" b="1" i="0" u="none" strike="noStrike" cap="none" dirty="0" err="1">
                <a:solidFill>
                  <a:schemeClr val="bg1"/>
                </a:solidFill>
                <a:latin typeface="Courier"/>
                <a:ea typeface="Courier"/>
                <a:cs typeface="Courier"/>
                <a:sym typeface="Courier New"/>
              </a:rPr>
              <a:t>fhand</a:t>
            </a:r>
            <a:r>
              <a:rPr lang="en-US" sz="32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a:solidFill>
                  <a:schemeClr val="bg1"/>
                </a:solidFill>
                <a:latin typeface="Courier"/>
                <a:ea typeface="Courier"/>
                <a:cs typeface="Courier"/>
                <a:sym typeface="Courier New"/>
              </a:rPr>
              <a:t>     </a:t>
            </a:r>
            <a:r>
              <a:rPr lang="en-US" sz="3200" b="1" i="0" u="none" strike="noStrike" cap="none" smtClean="0">
                <a:solidFill>
                  <a:schemeClr val="bg1"/>
                </a:solidFill>
                <a:latin typeface="Courier"/>
                <a:ea typeface="Courier"/>
                <a:cs typeface="Courier"/>
                <a:sym typeface="Courier New"/>
              </a:rPr>
              <a:t>if </a:t>
            </a:r>
            <a:r>
              <a:rPr lang="en-US" sz="3200" b="1" i="0" u="none" strike="noStrike" cap="none" dirty="0">
                <a:solidFill>
                  <a:schemeClr val="bg1"/>
                </a:solidFill>
                <a:latin typeface="Courier"/>
                <a:ea typeface="Courier"/>
                <a:cs typeface="Courier"/>
                <a:sym typeface="Courier New"/>
              </a:rPr>
              <a:t>not </a:t>
            </a:r>
            <a:r>
              <a:rPr lang="en-US" sz="3200" b="1" i="0" u="none" strike="noStrike" cap="none" dirty="0" err="1">
                <a:solidFill>
                  <a:schemeClr val="bg1"/>
                </a:solidFill>
                <a:latin typeface="Courier"/>
                <a:ea typeface="Courier"/>
                <a:cs typeface="Courier"/>
                <a:sym typeface="Courier New"/>
              </a:rPr>
              <a:t>line.startswith</a:t>
            </a:r>
            <a:r>
              <a:rPr lang="en-US" sz="3200" b="1" i="0" u="none" strike="noStrike" cap="none" dirty="0">
                <a:solidFill>
                  <a:schemeClr val="bg1"/>
                </a:solidFill>
                <a:latin typeface="Courier"/>
                <a:ea typeface="Courier"/>
                <a:cs typeface="Courier"/>
                <a:sym typeface="Courier New"/>
              </a:rPr>
              <a:t>('From ') : continue</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     words = </a:t>
            </a:r>
            <a:r>
              <a:rPr lang="en-US" sz="3200" b="1" i="0" u="none" strike="noStrike" cap="none" dirty="0" err="1">
                <a:solidFill>
                  <a:schemeClr val="bg1"/>
                </a:solidFill>
                <a:latin typeface="Courier"/>
                <a:ea typeface="Courier"/>
                <a:cs typeface="Courier"/>
                <a:sym typeface="Courier New"/>
              </a:rPr>
              <a:t>line.split</a:t>
            </a:r>
            <a:r>
              <a:rPr lang="en-US" sz="3200" b="1" i="0" u="none" strike="noStrike" cap="none" dirty="0">
                <a:solidFill>
                  <a:schemeClr val="bg1"/>
                </a:solidFill>
                <a:latin typeface="Courier"/>
                <a:ea typeface="Courier"/>
                <a:cs typeface="Courier"/>
                <a:sym typeface="Courier New"/>
              </a:rPr>
              <a:t>()</a:t>
            </a:r>
          </a:p>
          <a:p>
            <a:pPr>
              <a:buClr>
                <a:schemeClr val="lt1"/>
              </a:buClr>
              <a:buSzPct val="25000"/>
            </a:pPr>
            <a:r>
              <a:rPr lang="en-US" sz="3200" b="1" i="0" u="none" strike="noStrike" cap="none" dirty="0">
                <a:solidFill>
                  <a:schemeClr val="bg1"/>
                </a:solidFill>
                <a:latin typeface="Courier"/>
                <a:ea typeface="Courier"/>
                <a:cs typeface="Courier"/>
                <a:sym typeface="Courier New"/>
              </a:rPr>
              <a:t>     </a:t>
            </a:r>
            <a:r>
              <a:rPr lang="en-US" sz="3200" b="1" i="0" u="none" strike="noStrike" cap="none" dirty="0" smtClean="0">
                <a:solidFill>
                  <a:schemeClr val="bg1"/>
                </a:solidFill>
                <a:latin typeface="Courier"/>
                <a:ea typeface="Courier"/>
                <a:cs typeface="Courier"/>
                <a:sym typeface="Courier New"/>
              </a:rPr>
              <a:t>print(words[2]</a:t>
            </a:r>
            <a:r>
              <a:rPr lang="en-US" sz="3200" b="1" dirty="0" smtClean="0">
                <a:solidFill>
                  <a:schemeClr val="bg1"/>
                </a:solidFill>
                <a:latin typeface="Courier"/>
                <a:ea typeface="Courier"/>
                <a:cs typeface="Courier"/>
                <a:sym typeface="Courier New"/>
              </a:rPr>
              <a:t>)</a:t>
            </a:r>
            <a:endParaRPr lang="en-US" sz="3200" b="1"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3200" b="1" i="0" u="none" strike="noStrike" cap="none" dirty="0">
              <a:solidFill>
                <a:schemeClr val="bg1"/>
              </a:solidFill>
              <a:latin typeface="Courier"/>
              <a:ea typeface="Courier"/>
              <a:cs typeface="Courier"/>
              <a:sym typeface="Courier New"/>
            </a:endParaRPr>
          </a:p>
        </p:txBody>
      </p:sp>
      <p:sp>
        <p:nvSpPr>
          <p:cNvPr id="327" name="Shape 327"/>
          <p:cNvSpPr txBox="1"/>
          <p:nvPr/>
        </p:nvSpPr>
        <p:spPr>
          <a:xfrm>
            <a:off x="13538200" y="2330450"/>
            <a:ext cx="816000" cy="27687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4000" b="1" u="none" strike="noStrike" cap="none" dirty="0">
                <a:solidFill>
                  <a:srgbClr val="FFFF00"/>
                </a:solidFill>
                <a:latin typeface="Arial" charset="0"/>
                <a:ea typeface="Arial" charset="0"/>
                <a:cs typeface="Arial" charset="0"/>
                <a:sym typeface="Cabin"/>
              </a:rPr>
              <a:t>Sat</a:t>
            </a:r>
          </a:p>
          <a:p>
            <a:pPr marL="0" marR="0" lvl="0" indent="0" algn="l" rtl="0">
              <a:lnSpc>
                <a:spcPct val="115000"/>
              </a:lnSpc>
              <a:spcBef>
                <a:spcPts val="0"/>
              </a:spcBef>
              <a:spcAft>
                <a:spcPts val="0"/>
              </a:spcAft>
              <a:buClr>
                <a:srgbClr val="FF00FF"/>
              </a:buClr>
              <a:buSzPct val="25000"/>
              <a:buFont typeface="Cabin"/>
              <a:buNone/>
            </a:pPr>
            <a:r>
              <a:rPr lang="en-US" sz="4000" b="1" u="none" strike="noStrike" cap="none" dirty="0">
                <a:solidFill>
                  <a:srgbClr val="FFFF00"/>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4000" b="1" u="none" strike="noStrike" cap="none" dirty="0">
                <a:solidFill>
                  <a:srgbClr val="FFFF00"/>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4000" b="1" u="none" strike="noStrike" cap="none" dirty="0">
                <a:solidFill>
                  <a:srgbClr val="FFFF00"/>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4000" b="1" u="none" strike="noStrike" cap="none" dirty="0">
                <a:solidFill>
                  <a:srgbClr val="FFFF00"/>
                </a:solidFill>
                <a:latin typeface="Arial" charset="0"/>
                <a:ea typeface="Arial" charset="0"/>
                <a:cs typeface="Arial" charset="0"/>
                <a:sym typeface="Cabin"/>
              </a:rPr>
              <a:t>    ...</a:t>
            </a:r>
          </a:p>
        </p:txBody>
      </p:sp>
      <p:sp>
        <p:nvSpPr>
          <p:cNvPr id="328" name="Shape 328"/>
          <p:cNvSpPr txBox="1"/>
          <p:nvPr/>
        </p:nvSpPr>
        <p:spPr>
          <a:xfrm>
            <a:off x="642650" y="945775"/>
            <a:ext cx="130700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b="0" i="0" u="none" strike="noStrike" cap="none">
                <a:solidFill>
                  <a:schemeClr val="lt1"/>
                </a:solidFill>
                <a:latin typeface="Arial"/>
                <a:ea typeface="Arial"/>
                <a:cs typeface="Arial"/>
                <a:sym typeface="Arial"/>
              </a:rPr>
              <a:t>From stephen.marquard@uct.ac.za </a:t>
            </a:r>
            <a:r>
              <a:rPr lang="en-US" sz="3600" b="0" i="0" u="none" strike="noStrike" cap="none">
                <a:solidFill>
                  <a:srgbClr val="FF00FF"/>
                </a:solidFill>
                <a:latin typeface="Arial"/>
                <a:ea typeface="Arial"/>
                <a:cs typeface="Arial"/>
                <a:sym typeface="Arial"/>
              </a:rPr>
              <a:t>Sat</a:t>
            </a:r>
            <a:r>
              <a:rPr lang="en-US" sz="3600" b="0" i="0" u="none" strike="noStrike" cap="none">
                <a:solidFill>
                  <a:schemeClr val="lt1"/>
                </a:solidFill>
                <a:latin typeface="Arial"/>
                <a:ea typeface="Arial"/>
                <a:cs typeface="Arial"/>
                <a:sym typeface="Arial"/>
              </a:rPr>
              <a:t> Jan  5 09:14:16 2008</a:t>
            </a:r>
          </a:p>
        </p:txBody>
      </p:sp>
      <p:sp>
        <p:nvSpPr>
          <p:cNvPr id="329" name="Shape 329"/>
          <p:cNvSpPr txBox="1"/>
          <p:nvPr/>
        </p:nvSpPr>
        <p:spPr>
          <a:xfrm>
            <a:off x="1212375" y="6000750"/>
            <a:ext cx="14283299" cy="2768700"/>
          </a:xfrm>
          <a:prstGeom prst="rect">
            <a:avLst/>
          </a:prstGeom>
          <a:noFill/>
          <a:ln>
            <a:noFill/>
          </a:ln>
        </p:spPr>
        <p:txBody>
          <a:bodyPr lIns="0" tIns="0" rIns="0" bIns="0" anchor="ctr" anchorCtr="0">
            <a:noAutofit/>
          </a:bodyPr>
          <a:lstStyle/>
          <a:p>
            <a:pPr lvl="0">
              <a:buClr>
                <a:schemeClr val="lt1"/>
              </a:buClr>
              <a:buSzPct val="25000"/>
            </a:pPr>
            <a:r>
              <a:rPr lang="en-US" sz="3200" b="1" i="0" u="none" strike="noStrike" cap="none" dirty="0">
                <a:solidFill>
                  <a:schemeClr val="bg1"/>
                </a:solidFill>
                <a:latin typeface="Courier"/>
                <a:ea typeface="Courier"/>
                <a:cs typeface="Courier"/>
                <a:sym typeface="Courier New"/>
              </a:rPr>
              <a:t>&gt;&gt;&gt; line = 'From </a:t>
            </a:r>
            <a:r>
              <a:rPr lang="en-US" sz="3200" b="1" i="0" u="none" strike="noStrike" cap="none" dirty="0" err="1">
                <a:solidFill>
                  <a:schemeClr val="bg1"/>
                </a:solidFill>
                <a:latin typeface="Courier"/>
                <a:ea typeface="Courier"/>
                <a:cs typeface="Courier"/>
                <a:sym typeface="Courier New"/>
              </a:rPr>
              <a:t>stephen.marquard@uct.ac.za</a:t>
            </a:r>
            <a:r>
              <a:rPr lang="en-US" sz="3200" b="1" dirty="0">
                <a:solidFill>
                  <a:schemeClr val="bg1"/>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words = </a:t>
            </a:r>
            <a:r>
              <a:rPr lang="en-US" sz="3200" b="1" i="0" u="none" strike="noStrike" cap="none" dirty="0" err="1">
                <a:solidFill>
                  <a:schemeClr val="bg1"/>
                </a:solidFill>
                <a:latin typeface="Courier"/>
                <a:ea typeface="Courier"/>
                <a:cs typeface="Courier"/>
                <a:sym typeface="Courier New"/>
              </a:rPr>
              <a:t>line.split</a:t>
            </a:r>
            <a:r>
              <a:rPr lang="en-US" sz="3200" b="1" i="0" u="none" strike="noStrike" cap="none" dirty="0">
                <a:solidFill>
                  <a:schemeClr val="bg1"/>
                </a:solidFill>
                <a:latin typeface="Courier"/>
                <a:ea typeface="Courier"/>
                <a:cs typeface="Courier"/>
                <a:sym typeface="Courier New"/>
              </a:rPr>
              <a:t>()</a:t>
            </a:r>
          </a:p>
          <a:p>
            <a:pPr>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print(words</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['From', '</a:t>
            </a:r>
            <a:r>
              <a:rPr lang="en-US" sz="3200" b="1" i="0" u="none" strike="noStrike" cap="none" dirty="0" err="1">
                <a:solidFill>
                  <a:schemeClr val="bg1"/>
                </a:solidFill>
                <a:latin typeface="Courier"/>
                <a:ea typeface="Courier"/>
                <a:cs typeface="Courier"/>
                <a:sym typeface="Courier New"/>
              </a:rPr>
              <a:t>stephen.marquard@uct.ac.za</a:t>
            </a:r>
            <a:r>
              <a:rPr lang="en-US" sz="3200" b="1" i="0" u="none" strike="noStrike" cap="none" dirty="0">
                <a:solidFill>
                  <a:schemeClr val="bg1"/>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0"/>
            <a:ext cx="13931900" cy="1750290"/>
          </a:xfrm>
        </p:spPr>
        <p:txBody>
          <a:bodyPr/>
          <a:lstStyle/>
          <a:p>
            <a:r>
              <a:rPr lang="en-US" sz="4400" b="1" dirty="0" smtClean="0">
                <a:solidFill>
                  <a:schemeClr val="bg1"/>
                </a:solidFill>
              </a:rPr>
              <a:t>Objects and values</a:t>
            </a:r>
            <a:endParaRPr lang="en-US" sz="4400" dirty="0">
              <a:solidFill>
                <a:schemeClr val="bg1"/>
              </a:solidFill>
            </a:endParaRPr>
          </a:p>
        </p:txBody>
      </p:sp>
      <p:sp>
        <p:nvSpPr>
          <p:cNvPr id="3" name="Text Placeholder 2"/>
          <p:cNvSpPr>
            <a:spLocks noGrp="1"/>
          </p:cNvSpPr>
          <p:nvPr>
            <p:ph type="body" idx="1"/>
          </p:nvPr>
        </p:nvSpPr>
        <p:spPr>
          <a:xfrm>
            <a:off x="1155699" y="1175657"/>
            <a:ext cx="14715671" cy="7707085"/>
          </a:xfrm>
        </p:spPr>
        <p:txBody>
          <a:bodyPr/>
          <a:lstStyle/>
          <a:p>
            <a:r>
              <a:rPr lang="en-US" dirty="0" smtClean="0">
                <a:solidFill>
                  <a:schemeClr val="bg1"/>
                </a:solidFill>
              </a:rPr>
              <a:t>&gt;&gt;&gt; a = 'banana'</a:t>
            </a:r>
          </a:p>
          <a:p>
            <a:r>
              <a:rPr lang="en-US" dirty="0" smtClean="0">
                <a:solidFill>
                  <a:schemeClr val="bg1"/>
                </a:solidFill>
              </a:rPr>
              <a:t>&gt;&gt;&gt; b = 'banana'</a:t>
            </a:r>
          </a:p>
          <a:p>
            <a:r>
              <a:rPr lang="en-US" dirty="0" smtClean="0">
                <a:solidFill>
                  <a:schemeClr val="bg1"/>
                </a:solidFill>
              </a:rPr>
              <a:t>&gt;&gt;&gt; a is b</a:t>
            </a:r>
          </a:p>
          <a:p>
            <a:r>
              <a:rPr lang="en-US" dirty="0" smtClean="0">
                <a:solidFill>
                  <a:schemeClr val="bg1"/>
                </a:solidFill>
              </a:rPr>
              <a:t>True</a:t>
            </a:r>
          </a:p>
          <a:p>
            <a:r>
              <a:rPr lang="en-US" dirty="0" smtClean="0">
                <a:solidFill>
                  <a:schemeClr val="bg1"/>
                </a:solidFill>
              </a:rPr>
              <a:t>&gt;&gt;&gt; a = [1, 2, 3]</a:t>
            </a:r>
          </a:p>
          <a:p>
            <a:r>
              <a:rPr lang="en-US" dirty="0" smtClean="0">
                <a:solidFill>
                  <a:schemeClr val="bg1"/>
                </a:solidFill>
              </a:rPr>
              <a:t>&gt;&gt;&gt; b = [1, 2, 3]</a:t>
            </a:r>
          </a:p>
          <a:p>
            <a:r>
              <a:rPr lang="en-US" dirty="0" smtClean="0">
                <a:solidFill>
                  <a:schemeClr val="bg1"/>
                </a:solidFill>
              </a:rPr>
              <a:t>&gt;&gt;&gt; a is b</a:t>
            </a:r>
          </a:p>
          <a:p>
            <a:r>
              <a:rPr lang="en-US" dirty="0" smtClean="0">
                <a:solidFill>
                  <a:schemeClr val="bg1"/>
                </a:solidFill>
              </a:rPr>
              <a:t>False				#the two lists are </a:t>
            </a:r>
            <a:r>
              <a:rPr lang="en-US" i="1" dirty="0" smtClean="0">
                <a:solidFill>
                  <a:schemeClr val="bg1"/>
                </a:solidFill>
              </a:rPr>
              <a:t>equivalent, because they have the</a:t>
            </a:r>
          </a:p>
          <a:p>
            <a:pPr>
              <a:buNone/>
            </a:pPr>
            <a:r>
              <a:rPr lang="en-US" dirty="0" smtClean="0">
                <a:solidFill>
                  <a:schemeClr val="bg1"/>
                </a:solidFill>
              </a:rPr>
              <a:t>                                        same elements, but not </a:t>
            </a:r>
            <a:r>
              <a:rPr lang="en-US" i="1" dirty="0" smtClean="0">
                <a:solidFill>
                  <a:schemeClr val="bg1"/>
                </a:solidFill>
              </a:rPr>
              <a:t>identical,</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0"/>
            <a:ext cx="13931900" cy="1750290"/>
          </a:xfrm>
        </p:spPr>
        <p:txBody>
          <a:bodyPr/>
          <a:lstStyle/>
          <a:p>
            <a:r>
              <a:rPr lang="en-US" sz="4400" b="1" dirty="0" smtClean="0">
                <a:solidFill>
                  <a:schemeClr val="bg1"/>
                </a:solidFill>
              </a:rPr>
              <a:t>Aliasing</a:t>
            </a:r>
            <a:endParaRPr lang="en-US" sz="4400" dirty="0">
              <a:solidFill>
                <a:schemeClr val="bg1"/>
              </a:solidFill>
            </a:endParaRPr>
          </a:p>
        </p:txBody>
      </p:sp>
      <p:sp>
        <p:nvSpPr>
          <p:cNvPr id="3" name="Text Placeholder 2"/>
          <p:cNvSpPr>
            <a:spLocks noGrp="1"/>
          </p:cNvSpPr>
          <p:nvPr>
            <p:ph type="body" idx="1"/>
          </p:nvPr>
        </p:nvSpPr>
        <p:spPr>
          <a:xfrm>
            <a:off x="609600" y="1436914"/>
            <a:ext cx="15174686" cy="7228115"/>
          </a:xfrm>
        </p:spPr>
        <p:txBody>
          <a:bodyPr/>
          <a:lstStyle/>
          <a:p>
            <a:r>
              <a:rPr lang="en-US" sz="4000" b="1" dirty="0" smtClean="0">
                <a:solidFill>
                  <a:schemeClr val="bg1"/>
                </a:solidFill>
              </a:rPr>
              <a:t>&gt;&gt;&gt; a = [1, 2, 3]</a:t>
            </a:r>
          </a:p>
          <a:p>
            <a:r>
              <a:rPr lang="en-US" sz="4000" b="1" dirty="0" smtClean="0">
                <a:solidFill>
                  <a:schemeClr val="bg1"/>
                </a:solidFill>
              </a:rPr>
              <a:t>&gt;&gt;&gt; b = a</a:t>
            </a:r>
          </a:p>
          <a:p>
            <a:r>
              <a:rPr lang="en-US" sz="4000" b="1" dirty="0" smtClean="0">
                <a:solidFill>
                  <a:schemeClr val="bg1"/>
                </a:solidFill>
              </a:rPr>
              <a:t>&gt;&gt;&gt; b is a</a:t>
            </a:r>
          </a:p>
          <a:p>
            <a:r>
              <a:rPr lang="en-US" sz="4000" b="1" dirty="0" smtClean="0">
                <a:solidFill>
                  <a:schemeClr val="bg1"/>
                </a:solidFill>
              </a:rPr>
              <a:t>True</a:t>
            </a:r>
          </a:p>
          <a:p>
            <a:r>
              <a:rPr lang="en-US" sz="4000" b="1" dirty="0" smtClean="0">
                <a:solidFill>
                  <a:schemeClr val="bg1"/>
                </a:solidFill>
              </a:rPr>
              <a:t>The association of a variable with an object is called a </a:t>
            </a:r>
            <a:r>
              <a:rPr lang="en-US" sz="4000" b="1" i="1" dirty="0" smtClean="0">
                <a:solidFill>
                  <a:schemeClr val="bg1"/>
                </a:solidFill>
              </a:rPr>
              <a:t>reference.</a:t>
            </a:r>
          </a:p>
          <a:p>
            <a:r>
              <a:rPr lang="en-US" sz="4000" b="1" dirty="0" smtClean="0">
                <a:solidFill>
                  <a:schemeClr val="bg1"/>
                </a:solidFill>
              </a:rPr>
              <a:t>An object with more than one reference has more than one name, so we say that the object is </a:t>
            </a:r>
            <a:r>
              <a:rPr lang="en-US" sz="4000" b="1" i="1" dirty="0" smtClean="0">
                <a:solidFill>
                  <a:schemeClr val="bg1"/>
                </a:solidFill>
              </a:rPr>
              <a:t>aliased.</a:t>
            </a:r>
            <a:endParaRPr lang="en-US" sz="4000" b="1"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5700" y="0"/>
            <a:ext cx="13931900" cy="1750290"/>
          </a:xfrm>
        </p:spPr>
        <p:txBody>
          <a:bodyPr/>
          <a:lstStyle/>
          <a:p>
            <a:r>
              <a:rPr lang="en-US" sz="4000" b="1" dirty="0" smtClean="0">
                <a:solidFill>
                  <a:schemeClr val="bg1"/>
                </a:solidFill>
              </a:rPr>
              <a:t>List arguments</a:t>
            </a:r>
            <a:endParaRPr lang="en-US" sz="4000" dirty="0">
              <a:solidFill>
                <a:schemeClr val="bg1"/>
              </a:solidFill>
            </a:endParaRPr>
          </a:p>
        </p:txBody>
      </p:sp>
      <p:sp>
        <p:nvSpPr>
          <p:cNvPr id="5" name="Text Placeholder 4"/>
          <p:cNvSpPr>
            <a:spLocks noGrp="1"/>
          </p:cNvSpPr>
          <p:nvPr>
            <p:ph type="body" idx="1"/>
          </p:nvPr>
        </p:nvSpPr>
        <p:spPr>
          <a:xfrm>
            <a:off x="674914" y="1328057"/>
            <a:ext cx="15240000" cy="7815943"/>
          </a:xfrm>
        </p:spPr>
        <p:txBody>
          <a:bodyPr/>
          <a:lstStyle/>
          <a:p>
            <a:r>
              <a:rPr lang="en-US" b="1" dirty="0" smtClean="0">
                <a:solidFill>
                  <a:schemeClr val="bg1"/>
                </a:solidFill>
              </a:rPr>
              <a:t>When you pass a list to a function, the function gets a reference to the list. If the function modifies a list parameter, the caller sees the change.</a:t>
            </a:r>
          </a:p>
          <a:p>
            <a:r>
              <a:rPr lang="en-US" b="1" dirty="0" smtClean="0">
                <a:solidFill>
                  <a:schemeClr val="bg1"/>
                </a:solidFill>
              </a:rPr>
              <a:t>def delete_head(t):</a:t>
            </a:r>
          </a:p>
          <a:p>
            <a:pPr>
              <a:buNone/>
            </a:pPr>
            <a:r>
              <a:rPr lang="en-US" b="1" dirty="0" smtClean="0">
                <a:solidFill>
                  <a:schemeClr val="bg1"/>
                </a:solidFill>
              </a:rPr>
              <a:t>			del t[0]</a:t>
            </a:r>
          </a:p>
          <a:p>
            <a:r>
              <a:rPr lang="en-US" b="1" dirty="0" smtClean="0">
                <a:solidFill>
                  <a:schemeClr val="bg1"/>
                </a:solidFill>
              </a:rPr>
              <a:t>Here’s how it is used:</a:t>
            </a:r>
          </a:p>
          <a:p>
            <a:r>
              <a:rPr lang="en-US" b="1" dirty="0" smtClean="0">
                <a:solidFill>
                  <a:schemeClr val="bg1"/>
                </a:solidFill>
              </a:rPr>
              <a:t>&gt;&gt;&gt; letters = ['a', 'b', 'c']</a:t>
            </a:r>
          </a:p>
          <a:p>
            <a:r>
              <a:rPr lang="en-US" b="1" dirty="0" smtClean="0">
                <a:solidFill>
                  <a:schemeClr val="bg1"/>
                </a:solidFill>
              </a:rPr>
              <a:t>&gt;&gt;&gt; delete_head(letters)</a:t>
            </a:r>
          </a:p>
          <a:p>
            <a:r>
              <a:rPr lang="en-US" b="1" dirty="0" smtClean="0">
                <a:solidFill>
                  <a:schemeClr val="bg1"/>
                </a:solidFill>
              </a:rPr>
              <a:t>&gt;&gt;&gt; print(letters)					['b', 'c']</a:t>
            </a:r>
            <a:endParaRPr lang="en-US" b="1"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71" y="0"/>
            <a:ext cx="13931900" cy="1306286"/>
          </a:xfrm>
        </p:spPr>
        <p:txBody>
          <a:bodyPr/>
          <a:lstStyle/>
          <a:p>
            <a:r>
              <a:rPr lang="en-US" sz="4800" dirty="0" smtClean="0">
                <a:solidFill>
                  <a:schemeClr val="bg1"/>
                </a:solidFill>
              </a:rPr>
              <a:t>Cont...</a:t>
            </a:r>
            <a:endParaRPr lang="en-US" sz="4800" dirty="0">
              <a:solidFill>
                <a:schemeClr val="bg1"/>
              </a:solidFill>
            </a:endParaRPr>
          </a:p>
        </p:txBody>
      </p:sp>
      <p:sp>
        <p:nvSpPr>
          <p:cNvPr id="3" name="Text Placeholder 2"/>
          <p:cNvSpPr>
            <a:spLocks noGrp="1"/>
          </p:cNvSpPr>
          <p:nvPr>
            <p:ph type="body" idx="1"/>
          </p:nvPr>
        </p:nvSpPr>
        <p:spPr>
          <a:xfrm>
            <a:off x="415470" y="1306286"/>
            <a:ext cx="15499443" cy="7489371"/>
          </a:xfrm>
        </p:spPr>
        <p:txBody>
          <a:bodyPr/>
          <a:lstStyle/>
          <a:p>
            <a:r>
              <a:rPr lang="en-US" dirty="0" smtClean="0">
                <a:solidFill>
                  <a:schemeClr val="bg1"/>
                </a:solidFill>
              </a:rPr>
              <a:t>It is important to distinguish between operations that modify lists and operations</a:t>
            </a:r>
          </a:p>
          <a:p>
            <a:pPr>
              <a:buNone/>
            </a:pPr>
            <a:r>
              <a:rPr lang="en-US" dirty="0" smtClean="0">
                <a:solidFill>
                  <a:schemeClr val="bg1"/>
                </a:solidFill>
              </a:rPr>
              <a:t>that create new lists. For example, the append method modifies a list, but the +</a:t>
            </a:r>
          </a:p>
          <a:p>
            <a:pPr>
              <a:buNone/>
            </a:pPr>
            <a:r>
              <a:rPr lang="en-US" dirty="0" smtClean="0">
                <a:solidFill>
                  <a:schemeClr val="bg1"/>
                </a:solidFill>
              </a:rPr>
              <a:t>operator creates a new list:</a:t>
            </a:r>
          </a:p>
          <a:p>
            <a:r>
              <a:rPr lang="en-US" dirty="0" smtClean="0">
                <a:solidFill>
                  <a:schemeClr val="bg1"/>
                </a:solidFill>
              </a:rPr>
              <a:t>&gt;&gt;&gt; t1 = [1, 2]</a:t>
            </a:r>
          </a:p>
          <a:p>
            <a:r>
              <a:rPr lang="en-US" dirty="0" smtClean="0">
                <a:solidFill>
                  <a:schemeClr val="bg1"/>
                </a:solidFill>
              </a:rPr>
              <a:t>&gt;&gt;&gt; t2 = t1.append(3)</a:t>
            </a:r>
          </a:p>
          <a:p>
            <a:r>
              <a:rPr lang="en-US" dirty="0" smtClean="0">
                <a:solidFill>
                  <a:schemeClr val="bg1"/>
                </a:solidFill>
              </a:rPr>
              <a:t>&gt;&gt;&gt; print(t1)</a:t>
            </a:r>
          </a:p>
          <a:p>
            <a:r>
              <a:rPr lang="en-US" dirty="0" smtClean="0">
                <a:solidFill>
                  <a:schemeClr val="bg1"/>
                </a:solidFill>
              </a:rPr>
              <a:t>[1, 2, 3]</a:t>
            </a:r>
          </a:p>
          <a:p>
            <a:r>
              <a:rPr lang="en-US" dirty="0" smtClean="0">
                <a:solidFill>
                  <a:schemeClr val="bg1"/>
                </a:solidFill>
              </a:rPr>
              <a:t>&gt;&gt;&gt; print(t2)     None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0743" y="674914"/>
            <a:ext cx="15348857" cy="8142515"/>
          </a:xfrm>
        </p:spPr>
        <p:txBody>
          <a:bodyPr/>
          <a:lstStyle/>
          <a:p>
            <a:r>
              <a:rPr lang="en-US" dirty="0" smtClean="0">
                <a:solidFill>
                  <a:schemeClr val="bg1"/>
                </a:solidFill>
              </a:rPr>
              <a:t>&gt;&gt;&gt; t3 = t1 + [3]</a:t>
            </a:r>
          </a:p>
          <a:p>
            <a:r>
              <a:rPr lang="en-US" dirty="0" smtClean="0">
                <a:solidFill>
                  <a:schemeClr val="bg1"/>
                </a:solidFill>
              </a:rPr>
              <a:t>&gt;&gt;&gt; print(t3)</a:t>
            </a:r>
          </a:p>
          <a:p>
            <a:r>
              <a:rPr lang="en-US" dirty="0" smtClean="0">
                <a:solidFill>
                  <a:schemeClr val="bg1"/>
                </a:solidFill>
              </a:rPr>
              <a:t>[1, 2, 3]</a:t>
            </a:r>
          </a:p>
          <a:p>
            <a:r>
              <a:rPr lang="en-US" dirty="0" smtClean="0">
                <a:solidFill>
                  <a:schemeClr val="bg1"/>
                </a:solidFill>
              </a:rPr>
              <a:t>&gt;&gt;&gt; t2 is t3</a:t>
            </a:r>
          </a:p>
          <a:p>
            <a:r>
              <a:rPr lang="en-US" dirty="0" smtClean="0">
                <a:solidFill>
                  <a:schemeClr val="bg1"/>
                </a:solidFill>
              </a:rPr>
              <a:t>False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55700" y="587830"/>
            <a:ext cx="13931900" cy="7717970"/>
          </a:xfrm>
        </p:spPr>
        <p:txBody>
          <a:bodyPr/>
          <a:lstStyle/>
          <a:p>
            <a:r>
              <a:rPr lang="en-US" dirty="0" smtClean="0">
                <a:solidFill>
                  <a:schemeClr val="bg1"/>
                </a:solidFill>
              </a:rPr>
              <a:t>The slice operator creates a new list and the assignment makes t refer to it, but none of that has any effect on the list that was passed as an argument.</a:t>
            </a:r>
          </a:p>
          <a:p>
            <a:r>
              <a:rPr lang="en-US" b="1" dirty="0" smtClean="0">
                <a:solidFill>
                  <a:schemeClr val="bg1"/>
                </a:solidFill>
              </a:rPr>
              <a:t>def tail(t):</a:t>
            </a:r>
          </a:p>
          <a:p>
            <a:pPr>
              <a:buNone/>
            </a:pPr>
            <a:r>
              <a:rPr lang="en-US" b="1" dirty="0" smtClean="0">
                <a:solidFill>
                  <a:schemeClr val="bg1"/>
                </a:solidFill>
              </a:rPr>
              <a:t>		   return t[1:]</a:t>
            </a:r>
          </a:p>
          <a:p>
            <a:r>
              <a:rPr lang="en-US" dirty="0" smtClean="0">
                <a:solidFill>
                  <a:schemeClr val="bg1"/>
                </a:solidFill>
              </a:rPr>
              <a:t>This function leaves the original list unmodified. Here’s how it is used:</a:t>
            </a:r>
          </a:p>
          <a:p>
            <a:r>
              <a:rPr lang="en-US" dirty="0" smtClean="0">
                <a:solidFill>
                  <a:schemeClr val="bg1"/>
                </a:solidFill>
              </a:rPr>
              <a:t>&gt;&gt;&gt; letters = ['a', 'b', 'c']</a:t>
            </a:r>
          </a:p>
          <a:p>
            <a:r>
              <a:rPr lang="en-US" dirty="0" smtClean="0">
                <a:solidFill>
                  <a:schemeClr val="bg1"/>
                </a:solidFill>
              </a:rPr>
              <a:t>&gt;&gt;&gt; tail(letters)</a:t>
            </a:r>
          </a:p>
          <a:p>
            <a:r>
              <a:rPr lang="en-US" dirty="0" smtClean="0">
                <a:solidFill>
                  <a:schemeClr val="bg1"/>
                </a:solidFill>
              </a:rPr>
              <a:t>['b', 'c']</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a:solidFill>
                  <a:srgbClr val="FFD966"/>
                </a:solidFill>
                <a:latin typeface="Arial" charset="0"/>
                <a:ea typeface="Arial" charset="0"/>
                <a:cs typeface="Arial" charset="0"/>
                <a:sym typeface="Cabin"/>
              </a:rPr>
              <a:t>List Constants</a:t>
            </a:r>
          </a:p>
        </p:txBody>
      </p:sp>
      <p:sp>
        <p:nvSpPr>
          <p:cNvPr id="190" name="Shape 190"/>
          <p:cNvSpPr txBox="1">
            <a:spLocks noGrp="1"/>
          </p:cNvSpPr>
          <p:nvPr>
            <p:ph type="body" idx="1"/>
          </p:nvPr>
        </p:nvSpPr>
        <p:spPr>
          <a:xfrm>
            <a:off x="698500" y="2857500"/>
            <a:ext cx="7331075" cy="4843463"/>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u="none" strike="noStrike" cap="none" dirty="0">
                <a:solidFill>
                  <a:srgbClr val="FF7F00"/>
                </a:solidFill>
                <a:latin typeface="Arial" charset="0"/>
                <a:ea typeface="Arial" charset="0"/>
                <a:cs typeface="Arial" charset="0"/>
                <a:sym typeface="Cabin"/>
              </a:rPr>
              <a:t>List</a:t>
            </a:r>
            <a:r>
              <a:rPr lang="en-US" sz="3400" u="none" strike="noStrike" cap="none" dirty="0">
                <a:solidFill>
                  <a:schemeClr val="lt1"/>
                </a:solidFill>
                <a:latin typeface="Arial" charset="0"/>
                <a:ea typeface="Arial" charset="0"/>
                <a:cs typeface="Arial" charset="0"/>
                <a:sym typeface="Cabin"/>
              </a:rPr>
              <a:t> constants are surrounded by square brackets and the elements in the list are separated by commas</a:t>
            </a:r>
          </a:p>
          <a:p>
            <a:pPr marL="457200" marR="0" lvl="0" indent="-444500" algn="l"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A </a:t>
            </a:r>
            <a:r>
              <a:rPr lang="en-US" sz="3400" u="none" strike="noStrike" cap="none" dirty="0">
                <a:solidFill>
                  <a:srgbClr val="FF7F00"/>
                </a:solidFill>
                <a:latin typeface="Arial" charset="0"/>
                <a:ea typeface="Arial" charset="0"/>
                <a:cs typeface="Arial" charset="0"/>
                <a:sym typeface="Cabin"/>
              </a:rPr>
              <a:t>list</a:t>
            </a:r>
            <a:r>
              <a:rPr lang="en-US" sz="3400" u="none" strike="noStrike" cap="none" dirty="0">
                <a:solidFill>
                  <a:schemeClr val="lt1"/>
                </a:solidFill>
                <a:latin typeface="Arial" charset="0"/>
                <a:ea typeface="Arial" charset="0"/>
                <a:cs typeface="Arial" charset="0"/>
                <a:sym typeface="Cabin"/>
              </a:rPr>
              <a:t> element can be any Python object - even </a:t>
            </a:r>
            <a:r>
              <a:rPr lang="en-US" sz="3400" u="none" strike="noStrike" cap="none" dirty="0">
                <a:solidFill>
                  <a:srgbClr val="00FFFF"/>
                </a:solidFill>
                <a:latin typeface="Arial" charset="0"/>
                <a:ea typeface="Arial" charset="0"/>
                <a:cs typeface="Arial" charset="0"/>
                <a:sym typeface="Cabin"/>
              </a:rPr>
              <a:t>another list</a:t>
            </a:r>
          </a:p>
          <a:p>
            <a:pPr marL="457200" marR="0" lvl="0" indent="-444500" algn="l"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A </a:t>
            </a:r>
            <a:r>
              <a:rPr lang="en-US" sz="3400" u="none" strike="noStrike" cap="none" dirty="0">
                <a:solidFill>
                  <a:srgbClr val="FF7F00"/>
                </a:solidFill>
                <a:latin typeface="Arial" charset="0"/>
                <a:ea typeface="Arial" charset="0"/>
                <a:cs typeface="Arial" charset="0"/>
                <a:sym typeface="Cabin"/>
              </a:rPr>
              <a:t>list</a:t>
            </a:r>
            <a:r>
              <a:rPr lang="en-US" sz="3400" u="none" strike="noStrike" cap="none" dirty="0">
                <a:solidFill>
                  <a:schemeClr val="lt1"/>
                </a:solidFill>
                <a:latin typeface="Arial" charset="0"/>
                <a:ea typeface="Arial" charset="0"/>
                <a:cs typeface="Arial" charset="0"/>
                <a:sym typeface="Cabin"/>
              </a:rPr>
              <a:t> can be empty</a:t>
            </a:r>
          </a:p>
        </p:txBody>
      </p:sp>
      <p:sp>
        <p:nvSpPr>
          <p:cNvPr id="191" name="Shape 191"/>
          <p:cNvSpPr txBox="1"/>
          <p:nvPr/>
        </p:nvSpPr>
        <p:spPr>
          <a:xfrm>
            <a:off x="8774113" y="2532050"/>
            <a:ext cx="7162387"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t>
            </a:r>
            <a:r>
              <a:rPr lang="en-US" sz="3600" b="1" i="0" u="none" strike="noStrike" cap="none" dirty="0">
                <a:solidFill>
                  <a:schemeClr val="bg1"/>
                </a:solidFill>
                <a:latin typeface="Courier"/>
                <a:ea typeface="Courier"/>
                <a:cs typeface="Courier"/>
                <a:sym typeface="Courier New"/>
              </a:rPr>
              <a:t>1, 24, 76</a:t>
            </a:r>
            <a:r>
              <a:rPr lang="en-US" sz="3600" b="1" i="0" u="none" strike="noStrike" cap="none"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[1, 24, 76]</a:t>
            </a:r>
          </a:p>
          <a:p>
            <a:pPr>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t>
            </a:r>
            <a:r>
              <a:rPr lang="en-US" sz="3600" b="1" dirty="0">
                <a:solidFill>
                  <a:schemeClr val="bg1"/>
                </a:solidFill>
                <a:latin typeface="Courier"/>
                <a:ea typeface="Courier"/>
                <a:cs typeface="Courier"/>
                <a:sym typeface="Courier New"/>
              </a:rPr>
              <a:t>(</a:t>
            </a:r>
            <a:r>
              <a:rPr lang="en-US" sz="3600" b="1" i="0" u="none" strike="noStrike" cap="none" dirty="0" smtClean="0">
                <a:solidFill>
                  <a:schemeClr val="bg1"/>
                </a:solidFill>
                <a:latin typeface="Courier"/>
                <a:ea typeface="Courier"/>
                <a:cs typeface="Courier"/>
                <a:sym typeface="Courier New"/>
              </a:rPr>
              <a:t>[</a:t>
            </a:r>
            <a:r>
              <a:rPr lang="en-US" sz="3600" b="1" i="0" u="none" strike="noStrike" cap="none" dirty="0">
                <a:solidFill>
                  <a:schemeClr val="bg1"/>
                </a:solidFill>
                <a:latin typeface="Courier"/>
                <a:ea typeface="Courier"/>
                <a:cs typeface="Courier"/>
                <a:sym typeface="Courier New"/>
              </a:rPr>
              <a:t>'red', 'yellow', 'blue</a:t>
            </a:r>
            <a:r>
              <a:rPr lang="en-US" sz="3600" b="1" i="0" u="none" strike="noStrike" cap="none" dirty="0" smtClean="0">
                <a:solidFill>
                  <a:schemeClr val="bg1"/>
                </a:solidFill>
                <a:latin typeface="Courier"/>
                <a:ea typeface="Courier"/>
                <a:cs typeface="Courier"/>
                <a:sym typeface="Courier New"/>
              </a:rPr>
              <a:t>']</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['red', 'yellow', 'blue']</a:t>
            </a:r>
          </a:p>
          <a:p>
            <a:pPr>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t>
            </a:r>
            <a:r>
              <a:rPr lang="en-US" sz="3600" b="1" dirty="0">
                <a:solidFill>
                  <a:schemeClr val="bg1"/>
                </a:solidFill>
                <a:latin typeface="Courier"/>
                <a:ea typeface="Courier"/>
                <a:cs typeface="Courier"/>
                <a:sym typeface="Courier New"/>
              </a:rPr>
              <a:t>(</a:t>
            </a:r>
            <a:r>
              <a:rPr lang="en-US" sz="3600" b="1" i="0" u="none" strike="noStrike" cap="none" dirty="0" smtClean="0">
                <a:solidFill>
                  <a:schemeClr val="bg1"/>
                </a:solidFill>
                <a:latin typeface="Courier"/>
                <a:ea typeface="Courier"/>
                <a:cs typeface="Courier"/>
                <a:sym typeface="Courier New"/>
              </a:rPr>
              <a:t>[</a:t>
            </a:r>
            <a:r>
              <a:rPr lang="en-US" sz="3600" b="1" i="0" u="none" strike="noStrike" cap="none" dirty="0">
                <a:solidFill>
                  <a:schemeClr val="bg1"/>
                </a:solidFill>
                <a:latin typeface="Courier"/>
                <a:ea typeface="Courier"/>
                <a:cs typeface="Courier"/>
                <a:sym typeface="Courier New"/>
              </a:rPr>
              <a:t>'red', 24, 98.6</a:t>
            </a:r>
            <a:r>
              <a:rPr lang="en-US" sz="3600" b="1" i="0" u="none" strike="noStrike" cap="none" dirty="0" smtClean="0">
                <a:solidFill>
                  <a:schemeClr val="bg1"/>
                </a:solidFill>
                <a:latin typeface="Courier"/>
                <a:ea typeface="Courier"/>
                <a:cs typeface="Courier"/>
                <a:sym typeface="Courier New"/>
              </a:rPr>
              <a:t>]</a:t>
            </a:r>
            <a:r>
              <a:rPr lang="en-US" sz="3600" b="1" dirty="0" smtClean="0">
                <a:solidFill>
                  <a:schemeClr val="bg1"/>
                </a:solidFill>
                <a:latin typeface="Courier"/>
                <a:ea typeface="Courier"/>
                <a:cs typeface="Courier"/>
                <a:sym typeface="Courier New"/>
              </a:rPr>
              <a:t>)</a:t>
            </a:r>
            <a:endParaRPr lang="en-US" sz="3600" b="1" i="0" u="none" strike="noStrike" cap="none" dirty="0" smtClean="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smtClean="0">
                <a:solidFill>
                  <a:schemeClr val="bg1"/>
                </a:solidFill>
                <a:latin typeface="Courier"/>
                <a:ea typeface="Courier"/>
                <a:cs typeface="Courier"/>
                <a:sym typeface="Courier New"/>
              </a:rPr>
              <a:t>[</a:t>
            </a:r>
            <a:r>
              <a:rPr lang="en-US" sz="3600" b="1" i="0" u="none" strike="noStrike" cap="none" dirty="0">
                <a:solidFill>
                  <a:schemeClr val="bg1"/>
                </a:solidFill>
                <a:latin typeface="Courier"/>
                <a:ea typeface="Courier"/>
                <a:cs typeface="Courier"/>
                <a:sym typeface="Courier New"/>
              </a:rPr>
              <a:t>'red', 24, </a:t>
            </a:r>
            <a:r>
              <a:rPr lang="en-US" sz="3600" b="1" i="0" u="none" strike="noStrike" cap="none" dirty="0" smtClean="0">
                <a:solidFill>
                  <a:schemeClr val="bg1"/>
                </a:solidFill>
                <a:latin typeface="Courier"/>
                <a:ea typeface="Courier"/>
                <a:cs typeface="Courier"/>
                <a:sym typeface="Courier New"/>
              </a:rPr>
              <a:t>98.6]</a:t>
            </a:r>
            <a:endParaRPr lang="en-US" sz="3600" b="1" i="0" u="none" strike="noStrike" cap="none" dirty="0">
              <a:solidFill>
                <a:schemeClr val="bg1"/>
              </a:solidFill>
              <a:latin typeface="Courier"/>
              <a:ea typeface="Courier"/>
              <a:cs typeface="Courier"/>
              <a:sym typeface="Courier New"/>
            </a:endParaRPr>
          </a:p>
          <a:p>
            <a:pPr>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t>
            </a:r>
            <a:r>
              <a:rPr lang="en-US" sz="3600" b="1" dirty="0">
                <a:solidFill>
                  <a:schemeClr val="bg1"/>
                </a:solidFill>
                <a:latin typeface="Courier"/>
                <a:ea typeface="Courier"/>
                <a:cs typeface="Courier"/>
                <a:sym typeface="Courier New"/>
              </a:rPr>
              <a:t>(</a:t>
            </a:r>
            <a:r>
              <a:rPr lang="en-US" sz="3600" b="1" i="0" u="none" strike="noStrike" cap="none" dirty="0" smtClean="0">
                <a:solidFill>
                  <a:schemeClr val="bg1"/>
                </a:solidFill>
                <a:latin typeface="Courier"/>
                <a:ea typeface="Courier"/>
                <a:cs typeface="Courier"/>
                <a:sym typeface="Courier New"/>
              </a:rPr>
              <a:t>[ </a:t>
            </a:r>
            <a:r>
              <a:rPr lang="en-US" sz="3600" b="1" i="0" u="none" strike="noStrike" cap="none" dirty="0">
                <a:solidFill>
                  <a:schemeClr val="bg1"/>
                </a:solidFill>
                <a:latin typeface="Courier"/>
                <a:ea typeface="Courier"/>
                <a:cs typeface="Courier"/>
                <a:sym typeface="Courier New"/>
              </a:rPr>
              <a:t>1, [5, 6], 7</a:t>
            </a:r>
            <a:r>
              <a:rPr lang="en-US" sz="3600" b="1" i="0" u="none" strike="noStrike" cap="none" dirty="0" smtClean="0">
                <a:solidFill>
                  <a:schemeClr val="bg1"/>
                </a:solidFill>
                <a:latin typeface="Courier"/>
                <a:ea typeface="Courier"/>
                <a:cs typeface="Courier"/>
                <a:sym typeface="Courier New"/>
              </a:rPr>
              <a:t>]</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[1, [5, 6], 7]</a:t>
            </a:r>
          </a:p>
          <a:p>
            <a:pPr>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t>
            </a:r>
            <a:r>
              <a:rPr lang="en-US" sz="3600" b="1" dirty="0" smtClean="0">
                <a:solidFill>
                  <a:schemeClr val="bg1"/>
                </a:solidFill>
                <a:latin typeface="Courier"/>
                <a:ea typeface="Courier"/>
                <a:cs typeface="Courier"/>
                <a:sym typeface="Courier New"/>
              </a:rPr>
              <a:t>(</a:t>
            </a:r>
            <a:r>
              <a:rPr lang="en-US" sz="3600" b="1" i="0" u="none" strike="noStrike" cap="none" dirty="0" smtClean="0">
                <a:solidFill>
                  <a:schemeClr val="bg1"/>
                </a:solidFill>
                <a:latin typeface="Courier"/>
                <a:ea typeface="Courier"/>
                <a:cs typeface="Courier"/>
                <a:sym typeface="Courier New"/>
              </a:rPr>
              <a:t>[]</a:t>
            </a:r>
            <a:r>
              <a:rPr lang="en-US" sz="3600" b="1" dirty="0" smtClean="0">
                <a:solidFill>
                  <a:schemeClr val="bg1"/>
                </a:solidFill>
                <a:latin typeface="Courier"/>
                <a:ea typeface="Courier"/>
                <a:cs typeface="Courier"/>
                <a:sym typeface="Courier New"/>
              </a:rPr>
              <a:t>)</a:t>
            </a:r>
            <a:endParaRPr lang="en-US" sz="3600" b="1" i="0" u="none" strike="noStrike" cap="none" dirty="0" smtClean="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5700" y="740230"/>
            <a:ext cx="13931900" cy="7565570"/>
          </a:xfrm>
        </p:spPr>
        <p:txBody>
          <a:bodyPr/>
          <a:lstStyle/>
          <a:p>
            <a:pPr>
              <a:buNone/>
            </a:pPr>
            <a:r>
              <a:rPr lang="en-US" sz="4400" b="1" dirty="0" smtClean="0">
                <a:solidFill>
                  <a:schemeClr val="bg1"/>
                </a:solidFill>
              </a:rPr>
              <a:t>A] Write a function called chop that takes a list and modifies it, removing the first and last elements, and returns None.</a:t>
            </a:r>
          </a:p>
          <a:p>
            <a:pPr>
              <a:buNone/>
            </a:pPr>
            <a:endParaRPr lang="en-US" sz="4400" b="1" dirty="0" smtClean="0">
              <a:solidFill>
                <a:schemeClr val="bg1"/>
              </a:solidFill>
            </a:endParaRPr>
          </a:p>
          <a:p>
            <a:pPr>
              <a:buNone/>
            </a:pPr>
            <a:r>
              <a:rPr lang="en-US" sz="4400" b="1" dirty="0" smtClean="0">
                <a:solidFill>
                  <a:schemeClr val="bg1"/>
                </a:solidFill>
              </a:rPr>
              <a:t>B] Then write a function called middle that takes a list and returns a new list that contains all but the first and last elements.</a:t>
            </a:r>
            <a:endParaRPr lang="en-US" sz="4400" b="1"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587829"/>
            <a:ext cx="15414171" cy="8033657"/>
          </a:xfrm>
        </p:spPr>
        <p:txBody>
          <a:bodyPr/>
          <a:lstStyle/>
          <a:p>
            <a:r>
              <a:rPr lang="en-US" sz="4400" b="1" dirty="0" smtClean="0">
                <a:solidFill>
                  <a:schemeClr val="bg1"/>
                </a:solidFill>
              </a:rPr>
              <a:t>Exercise 5: Write a program to read through the mail box data and when you find line that starts with “From”, you will split the line into words using the split function. We are interested in who sent the message, which is the second word on the From line.</a:t>
            </a:r>
          </a:p>
          <a:p>
            <a:pPr>
              <a:buNone/>
            </a:pPr>
            <a:r>
              <a:rPr lang="en-US" sz="4400" b="1" dirty="0" smtClean="0">
                <a:solidFill>
                  <a:schemeClr val="bg1"/>
                </a:solidFill>
              </a:rPr>
              <a:t>From stephen.marquard@uct.ac.za Sat Jan 5 09:14:16 2008</a:t>
            </a:r>
          </a:p>
          <a:p>
            <a:pPr>
              <a:buNone/>
            </a:pPr>
            <a:r>
              <a:rPr lang="en-US" sz="4400" b="1" dirty="0" smtClean="0">
                <a:solidFill>
                  <a:schemeClr val="bg1"/>
                </a:solidFill>
              </a:rPr>
              <a:t>You will parse the From line and print out the second word for each From line, then you will also count the number of From (not From:) lines and print out a count at the end.</a:t>
            </a:r>
            <a:endParaRPr lang="en-US" sz="4400" b="1"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261258"/>
            <a:ext cx="15610114" cy="8556172"/>
          </a:xfrm>
        </p:spPr>
        <p:txBody>
          <a:bodyPr/>
          <a:lstStyle/>
          <a:p>
            <a:endParaRPr lang="en-US" sz="5400" b="1" dirty="0" smtClean="0">
              <a:solidFill>
                <a:schemeClr val="bg1"/>
              </a:solidFill>
            </a:endParaRPr>
          </a:p>
          <a:p>
            <a:pPr>
              <a:buNone/>
            </a:pPr>
            <a:r>
              <a:rPr lang="en-US" sz="5400" b="1" dirty="0" smtClean="0">
                <a:solidFill>
                  <a:schemeClr val="bg1"/>
                </a:solidFill>
              </a:rPr>
              <a:t>Exercise 6:Write the program that prompts the user for a list of numbers and prints out the maximum and minimum of the numbers at the end when the user enters “done”.</a:t>
            </a:r>
            <a:endParaRPr lang="en-US" sz="5400" b="1"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3931900" cy="1262743"/>
          </a:xfrm>
        </p:spPr>
        <p:txBody>
          <a:bodyPr/>
          <a:lstStyle/>
          <a:p>
            <a:r>
              <a:rPr lang="en-US" sz="4800" b="1" dirty="0" smtClean="0">
                <a:solidFill>
                  <a:schemeClr val="bg1"/>
                </a:solidFill>
              </a:rPr>
              <a:t>Debugging</a:t>
            </a:r>
            <a:endParaRPr lang="en-US" sz="4800" dirty="0">
              <a:solidFill>
                <a:schemeClr val="bg1"/>
              </a:solidFill>
            </a:endParaRPr>
          </a:p>
        </p:txBody>
      </p:sp>
      <p:sp>
        <p:nvSpPr>
          <p:cNvPr id="3" name="Text Placeholder 2"/>
          <p:cNvSpPr>
            <a:spLocks noGrp="1"/>
          </p:cNvSpPr>
          <p:nvPr>
            <p:ph type="body" idx="1"/>
          </p:nvPr>
        </p:nvSpPr>
        <p:spPr>
          <a:xfrm>
            <a:off x="522513" y="1262744"/>
            <a:ext cx="15305315" cy="7511142"/>
          </a:xfrm>
        </p:spPr>
        <p:txBody>
          <a:bodyPr/>
          <a:lstStyle/>
          <a:p>
            <a:pPr marL="996189" indent="-514350">
              <a:buAutoNum type="arabicPeriod"/>
            </a:pPr>
            <a:r>
              <a:rPr lang="en-US" b="1" dirty="0" smtClean="0">
                <a:solidFill>
                  <a:schemeClr val="bg1"/>
                </a:solidFill>
              </a:rPr>
              <a:t>Don’t forget that most list methods modify the argument and return None. This is the opposite of the string methods, which return a new string and leave the original alone.</a:t>
            </a:r>
          </a:p>
          <a:p>
            <a:pPr marL="996189" indent="-514350">
              <a:buAutoNum type="arabicPeriod"/>
            </a:pPr>
            <a:r>
              <a:rPr lang="en-US" b="1" dirty="0" smtClean="0">
                <a:solidFill>
                  <a:schemeClr val="bg1"/>
                </a:solidFill>
              </a:rPr>
              <a:t>Pick an idiom and stick with it: Part of the problem with lists is that there are too many ways to do things.</a:t>
            </a:r>
          </a:p>
          <a:p>
            <a:r>
              <a:rPr lang="en-US" b="1" dirty="0" smtClean="0">
                <a:solidFill>
                  <a:schemeClr val="bg1"/>
                </a:solidFill>
              </a:rPr>
              <a:t>To add an element, you can use the append method or the + operator. But  don’t forget that these are right: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4286" y="435429"/>
            <a:ext cx="15370628" cy="8360227"/>
          </a:xfrm>
        </p:spPr>
        <p:txBody>
          <a:bodyPr/>
          <a:lstStyle/>
          <a:p>
            <a:r>
              <a:rPr lang="en-US" dirty="0" smtClean="0">
                <a:solidFill>
                  <a:schemeClr val="bg1"/>
                </a:solidFill>
              </a:rPr>
              <a:t>t.append(x)</a:t>
            </a:r>
          </a:p>
          <a:p>
            <a:r>
              <a:rPr lang="en-US" dirty="0" smtClean="0">
                <a:solidFill>
                  <a:schemeClr val="bg1"/>
                </a:solidFill>
              </a:rPr>
              <a:t>t = t + [x]</a:t>
            </a:r>
          </a:p>
          <a:p>
            <a:r>
              <a:rPr lang="en-US" dirty="0" smtClean="0">
                <a:solidFill>
                  <a:schemeClr val="bg1"/>
                </a:solidFill>
              </a:rPr>
              <a:t>And these are wrong:</a:t>
            </a:r>
          </a:p>
          <a:p>
            <a:pPr>
              <a:buNone/>
            </a:pPr>
            <a:r>
              <a:rPr lang="en-US" dirty="0" smtClean="0">
                <a:solidFill>
                  <a:schemeClr val="bg1"/>
                </a:solidFill>
              </a:rPr>
              <a:t>				t.append([x]) </a:t>
            </a:r>
            <a:r>
              <a:rPr lang="en-US" i="1" dirty="0" smtClean="0">
                <a:solidFill>
                  <a:schemeClr val="bg1"/>
                </a:solidFill>
              </a:rPr>
              <a:t># WRONG!</a:t>
            </a:r>
          </a:p>
          <a:p>
            <a:pPr>
              <a:buNone/>
            </a:pPr>
            <a:r>
              <a:rPr lang="en-US" dirty="0" smtClean="0">
                <a:solidFill>
                  <a:schemeClr val="bg1"/>
                </a:solidFill>
              </a:rPr>
              <a:t>				t = t.append(x) </a:t>
            </a:r>
            <a:r>
              <a:rPr lang="en-US" i="1" dirty="0" smtClean="0">
                <a:solidFill>
                  <a:schemeClr val="bg1"/>
                </a:solidFill>
              </a:rPr>
              <a:t># WRONG!</a:t>
            </a:r>
          </a:p>
          <a:p>
            <a:pPr>
              <a:buNone/>
            </a:pPr>
            <a:r>
              <a:rPr lang="en-US" dirty="0" smtClean="0">
                <a:solidFill>
                  <a:schemeClr val="bg1"/>
                </a:solidFill>
              </a:rPr>
              <a:t>				t + [x] </a:t>
            </a:r>
            <a:r>
              <a:rPr lang="en-US" i="1" dirty="0" smtClean="0">
                <a:solidFill>
                  <a:schemeClr val="bg1"/>
                </a:solidFill>
              </a:rPr>
              <a:t># WRONG!</a:t>
            </a:r>
          </a:p>
          <a:p>
            <a:pPr>
              <a:buNone/>
            </a:pPr>
            <a:r>
              <a:rPr lang="en-US" dirty="0" smtClean="0">
                <a:solidFill>
                  <a:schemeClr val="bg1"/>
                </a:solidFill>
              </a:rPr>
              <a:t>				t = t + x </a:t>
            </a:r>
            <a:r>
              <a:rPr lang="en-US" i="1" dirty="0" smtClean="0">
                <a:solidFill>
                  <a:schemeClr val="bg1"/>
                </a:solidFill>
              </a:rPr>
              <a:t># WRONG!</a:t>
            </a:r>
          </a:p>
          <a:p>
            <a:pPr>
              <a:buNone/>
            </a:pPr>
            <a:r>
              <a:rPr lang="en-US" i="1" dirty="0" smtClean="0">
                <a:solidFill>
                  <a:schemeClr val="bg1"/>
                </a:solidFill>
              </a:rPr>
              <a:t> </a:t>
            </a:r>
            <a:r>
              <a:rPr lang="en-US" dirty="0" smtClean="0">
                <a:solidFill>
                  <a:schemeClr val="bg1"/>
                </a:solidFill>
              </a:rPr>
              <a:t>3. Make copies to avoid aliasing.</a:t>
            </a:r>
          </a:p>
          <a:p>
            <a:pPr>
              <a:buNone/>
            </a:pPr>
            <a:r>
              <a:rPr lang="en-US" dirty="0" smtClean="0">
                <a:solidFill>
                  <a:schemeClr val="bg1"/>
                </a:solidFill>
              </a:rPr>
              <a:t>4. Make a habbit of using guardian pattern in program</a:t>
            </a:r>
          </a:p>
          <a:p>
            <a:pPr>
              <a:buNone/>
            </a:pPr>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List Summary</a:t>
            </a:r>
          </a:p>
        </p:txBody>
      </p:sp>
      <p:sp>
        <p:nvSpPr>
          <p:cNvPr id="375" name="Shape 375"/>
          <p:cNvSpPr txBox="1"/>
          <p:nvPr/>
        </p:nvSpPr>
        <p:spPr>
          <a:xfrm>
            <a:off x="774275" y="2733900"/>
            <a:ext cx="7450500"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n-US" sz="3600">
                <a:solidFill>
                  <a:srgbClr val="FFFFFF"/>
                </a:solidFill>
                <a:latin typeface="Arial" charset="0"/>
                <a:ea typeface="Arial" charset="0"/>
                <a:cs typeface="Arial" charset="0"/>
                <a:sym typeface="Cabin"/>
              </a:rPr>
              <a:t>Concept of a collection</a:t>
            </a:r>
          </a:p>
          <a:p>
            <a:pPr marL="685800" lvl="0" indent="-394462" rtl="0">
              <a:spcBef>
                <a:spcPts val="3500"/>
              </a:spcBef>
              <a:buClr>
                <a:srgbClr val="FFFFFF"/>
              </a:buClr>
              <a:buSzPct val="100000"/>
              <a:buFont typeface="Cabin"/>
              <a:buChar char="•"/>
            </a:pPr>
            <a:r>
              <a:rPr lang="en-US" sz="3600" dirty="0">
                <a:solidFill>
                  <a:srgbClr val="FFFFFF"/>
                </a:solidFill>
                <a:latin typeface="Arial" charset="0"/>
                <a:ea typeface="Arial" charset="0"/>
                <a:cs typeface="Arial" charset="0"/>
                <a:sym typeface="Cabin"/>
              </a:rPr>
              <a:t>Lists and definite loops</a:t>
            </a:r>
          </a:p>
          <a:p>
            <a:pPr marL="685800" lvl="0" indent="-394462" rtl="0">
              <a:spcBef>
                <a:spcPts val="3500"/>
              </a:spcBef>
              <a:buClr>
                <a:srgbClr val="FFFFFF"/>
              </a:buClr>
              <a:buSzPct val="100000"/>
              <a:buFont typeface="Cabin"/>
              <a:buChar char="•"/>
            </a:pPr>
            <a:r>
              <a:rPr lang="en-US" sz="3600" dirty="0">
                <a:solidFill>
                  <a:srgbClr val="FFFFFF"/>
                </a:solidFill>
                <a:latin typeface="Arial" charset="0"/>
                <a:ea typeface="Arial" charset="0"/>
                <a:cs typeface="Arial" charset="0"/>
                <a:sym typeface="Cabin"/>
              </a:rPr>
              <a:t>Indexing and lookup</a:t>
            </a:r>
          </a:p>
          <a:p>
            <a:pPr marL="685800" lvl="0" indent="-394462" rtl="0">
              <a:spcBef>
                <a:spcPts val="3500"/>
              </a:spcBef>
              <a:buClr>
                <a:srgbClr val="FFFFFF"/>
              </a:buClr>
              <a:buSzPct val="100000"/>
              <a:buFont typeface="Cabin"/>
              <a:buChar char="•"/>
            </a:pPr>
            <a:r>
              <a:rPr lang="en-US" sz="3600" dirty="0">
                <a:solidFill>
                  <a:srgbClr val="FFFFFF"/>
                </a:solidFill>
                <a:latin typeface="Arial" charset="0"/>
                <a:ea typeface="Arial" charset="0"/>
                <a:cs typeface="Arial" charset="0"/>
                <a:sym typeface="Cabin"/>
              </a:rPr>
              <a:t>List mutability</a:t>
            </a:r>
          </a:p>
          <a:p>
            <a:pPr marL="685800" lvl="0" indent="-394462" rtl="0">
              <a:spcBef>
                <a:spcPts val="3500"/>
              </a:spcBef>
              <a:buClr>
                <a:srgbClr val="FFFFFF"/>
              </a:buClr>
              <a:buSzPct val="100000"/>
              <a:buFont typeface="Cabin"/>
              <a:buChar char="•"/>
            </a:pPr>
            <a:r>
              <a:rPr lang="en-US" sz="3600" dirty="0">
                <a:solidFill>
                  <a:srgbClr val="FFFFFF"/>
                </a:solidFill>
                <a:latin typeface="Arial" charset="0"/>
                <a:ea typeface="Arial" charset="0"/>
                <a:cs typeface="Arial" charset="0"/>
                <a:sym typeface="Cabin"/>
              </a:rPr>
              <a:t>Functions: </a:t>
            </a:r>
            <a:r>
              <a:rPr lang="en-US" sz="3600" dirty="0" err="1">
                <a:solidFill>
                  <a:srgbClr val="FFFFFF"/>
                </a:solidFill>
                <a:latin typeface="Arial" charset="0"/>
                <a:ea typeface="Arial" charset="0"/>
                <a:cs typeface="Arial" charset="0"/>
                <a:sym typeface="Cabin"/>
              </a:rPr>
              <a:t>len</a:t>
            </a:r>
            <a:r>
              <a:rPr lang="en-US" sz="3600" dirty="0">
                <a:solidFill>
                  <a:srgbClr val="FFFFFF"/>
                </a:solidFill>
                <a:latin typeface="Arial" charset="0"/>
                <a:ea typeface="Arial" charset="0"/>
                <a:cs typeface="Arial" charset="0"/>
                <a:sym typeface="Cabin"/>
              </a:rPr>
              <a:t>, min, max, sum</a:t>
            </a:r>
          </a:p>
        </p:txBody>
      </p:sp>
      <p:sp>
        <p:nvSpPr>
          <p:cNvPr id="376" name="Shape 376"/>
          <p:cNvSpPr txBox="1"/>
          <p:nvPr/>
        </p:nvSpPr>
        <p:spPr>
          <a:xfrm>
            <a:off x="7932975" y="2733900"/>
            <a:ext cx="7565400" cy="5110200"/>
          </a:xfrm>
          <a:prstGeom prst="rect">
            <a:avLst/>
          </a:prstGeom>
          <a:noFill/>
          <a:ln>
            <a:noFill/>
          </a:ln>
        </p:spPr>
        <p:txBody>
          <a:bodyPr lIns="38100" tIns="38100" rIns="38100" bIns="38100" anchor="t" anchorCtr="0">
            <a:noAutofit/>
          </a:bodyPr>
          <a:lstStyle/>
          <a:p>
            <a:pPr marL="685800" lvl="0" indent="-394462" rtl="0">
              <a:spcBef>
                <a:spcPts val="3500"/>
              </a:spcBef>
              <a:buClr>
                <a:srgbClr val="FFFFFF"/>
              </a:buClr>
              <a:buSzPct val="100000"/>
              <a:buFont typeface="Cabin"/>
              <a:buChar char="•"/>
            </a:pPr>
            <a:r>
              <a:rPr lang="en-US" sz="3600">
                <a:solidFill>
                  <a:srgbClr val="FFFFFF"/>
                </a:solidFill>
                <a:latin typeface="Arial" charset="0"/>
                <a:ea typeface="Arial" charset="0"/>
                <a:cs typeface="Arial" charset="0"/>
                <a:sym typeface="Cabin"/>
              </a:rPr>
              <a:t>Slicing lists</a:t>
            </a:r>
          </a:p>
          <a:p>
            <a:pPr marL="685800" lvl="0" indent="-394462" rtl="0">
              <a:spcBef>
                <a:spcPts val="3500"/>
              </a:spcBef>
              <a:buClr>
                <a:srgbClr val="FFFFFF"/>
              </a:buClr>
              <a:buSzPct val="100000"/>
              <a:buFont typeface="Cabin"/>
              <a:buChar char="•"/>
            </a:pPr>
            <a:r>
              <a:rPr lang="en-US" sz="3600">
                <a:solidFill>
                  <a:srgbClr val="FFFFFF"/>
                </a:solidFill>
                <a:latin typeface="Arial" charset="0"/>
                <a:ea typeface="Arial" charset="0"/>
                <a:cs typeface="Arial" charset="0"/>
                <a:sym typeface="Cabin"/>
              </a:rPr>
              <a:t>List methods: append,  remove</a:t>
            </a:r>
          </a:p>
          <a:p>
            <a:pPr marL="685800" lvl="0" indent="-394462" rtl="0">
              <a:spcBef>
                <a:spcPts val="3500"/>
              </a:spcBef>
              <a:buClr>
                <a:srgbClr val="FFFFFF"/>
              </a:buClr>
              <a:buSzPct val="100000"/>
              <a:buFont typeface="Cabin"/>
              <a:buChar char="•"/>
            </a:pPr>
            <a:r>
              <a:rPr lang="en-US" sz="3600">
                <a:solidFill>
                  <a:srgbClr val="FFFFFF"/>
                </a:solidFill>
                <a:latin typeface="Arial" charset="0"/>
                <a:ea typeface="Arial" charset="0"/>
                <a:cs typeface="Arial" charset="0"/>
                <a:sym typeface="Cabin"/>
              </a:rPr>
              <a:t>Sorting lists</a:t>
            </a:r>
          </a:p>
          <a:p>
            <a:pPr marL="685800" lvl="0" indent="-394462" rtl="0">
              <a:spcBef>
                <a:spcPts val="3500"/>
              </a:spcBef>
              <a:buClr>
                <a:srgbClr val="FFFFFF"/>
              </a:buClr>
              <a:buSzPct val="100000"/>
              <a:buFont typeface="Cabin"/>
              <a:buChar char="•"/>
            </a:pPr>
            <a:r>
              <a:rPr lang="en-US" sz="3600">
                <a:solidFill>
                  <a:srgbClr val="FFFFFF"/>
                </a:solidFill>
                <a:latin typeface="Arial" charset="0"/>
                <a:ea typeface="Arial" charset="0"/>
                <a:cs typeface="Arial" charset="0"/>
                <a:sym typeface="Cabin"/>
              </a:rPr>
              <a:t>Splitting strings into lists of words</a:t>
            </a:r>
          </a:p>
          <a:p>
            <a:pPr marL="685800" lvl="0" indent="-394462" rtl="0">
              <a:spcBef>
                <a:spcPts val="3500"/>
              </a:spcBef>
              <a:buClr>
                <a:srgbClr val="FFFFFF"/>
              </a:buClr>
              <a:buSzPct val="100000"/>
              <a:buFont typeface="Cabin"/>
              <a:buChar char="•"/>
            </a:pPr>
            <a:r>
              <a:rPr lang="en-US" sz="3600">
                <a:solidFill>
                  <a:srgbClr val="FFFFFF"/>
                </a:solidFill>
                <a:latin typeface="Arial" charset="0"/>
                <a:ea typeface="Arial" charset="0"/>
                <a:cs typeface="Arial" charset="0"/>
                <a:sym typeface="Cabin"/>
              </a:rPr>
              <a:t>Using split to parse strings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We Already Use Lists!</a:t>
            </a:r>
          </a:p>
        </p:txBody>
      </p:sp>
      <p:sp>
        <p:nvSpPr>
          <p:cNvPr id="197" name="Shape 197"/>
          <p:cNvSpPr txBox="1"/>
          <p:nvPr/>
        </p:nvSpPr>
        <p:spPr>
          <a:xfrm>
            <a:off x="1895475" y="2840601"/>
            <a:ext cx="8488800" cy="363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800" b="1" i="0" u="none" strike="noStrike" cap="none" dirty="0">
                <a:solidFill>
                  <a:schemeClr val="bg1"/>
                </a:solidFill>
                <a:latin typeface="Courier"/>
                <a:ea typeface="Courier"/>
                <a:cs typeface="Courier"/>
                <a:sym typeface="Courier New"/>
              </a:rPr>
              <a:t>for </a:t>
            </a:r>
            <a:r>
              <a:rPr lang="en-US" sz="4800" b="1" i="0" u="none" strike="noStrike" cap="none" dirty="0" err="1">
                <a:solidFill>
                  <a:schemeClr val="bg1"/>
                </a:solidFill>
                <a:latin typeface="Courier"/>
                <a:ea typeface="Courier"/>
                <a:cs typeface="Courier"/>
                <a:sym typeface="Courier New"/>
              </a:rPr>
              <a:t>i</a:t>
            </a:r>
            <a:r>
              <a:rPr lang="en-US" sz="4800" b="1" i="0" u="none" strike="noStrike" cap="none" dirty="0">
                <a:solidFill>
                  <a:schemeClr val="bg1"/>
                </a:solidFill>
                <a:latin typeface="Courier"/>
                <a:ea typeface="Courier"/>
                <a:cs typeface="Courier"/>
                <a:sym typeface="Courier New"/>
              </a:rPr>
              <a:t> in [5, 4, 3, 2, 1] :</a:t>
            </a:r>
          </a:p>
          <a:p>
            <a:pPr marL="0" marR="0" lvl="0" indent="0" algn="l" rtl="0">
              <a:lnSpc>
                <a:spcPct val="100000"/>
              </a:lnSpc>
              <a:spcBef>
                <a:spcPts val="0"/>
              </a:spcBef>
              <a:spcAft>
                <a:spcPts val="0"/>
              </a:spcAft>
              <a:buClr>
                <a:schemeClr val="lt1"/>
              </a:buClr>
              <a:buSzPct val="25000"/>
              <a:buFont typeface="Cabin"/>
              <a:buNone/>
            </a:pPr>
            <a:r>
              <a:rPr lang="en-US" sz="4800" b="1" i="0" u="none" strike="noStrike" cap="none" dirty="0">
                <a:solidFill>
                  <a:schemeClr val="bg1"/>
                </a:solidFill>
                <a:latin typeface="Courier"/>
                <a:ea typeface="Courier"/>
                <a:cs typeface="Courier"/>
                <a:sym typeface="Courier New"/>
              </a:rPr>
              <a:t>    </a:t>
            </a:r>
            <a:r>
              <a:rPr lang="en-US" sz="4800" b="1" i="0" u="none" strike="noStrike" cap="none" dirty="0" smtClean="0">
                <a:solidFill>
                  <a:schemeClr val="bg1"/>
                </a:solidFill>
                <a:latin typeface="Courier"/>
                <a:ea typeface="Courier"/>
                <a:cs typeface="Courier"/>
                <a:sym typeface="Courier New"/>
              </a:rPr>
              <a:t>print(</a:t>
            </a:r>
            <a:r>
              <a:rPr lang="en-US" sz="4800" b="1" i="0" u="none" strike="noStrike" cap="none" dirty="0" err="1" smtClean="0">
                <a:solidFill>
                  <a:schemeClr val="bg1"/>
                </a:solidFill>
                <a:latin typeface="Courier"/>
                <a:ea typeface="Courier"/>
                <a:cs typeface="Courier"/>
                <a:sym typeface="Courier New"/>
              </a:rPr>
              <a:t>i</a:t>
            </a:r>
            <a:r>
              <a:rPr lang="en-US" sz="4800" b="1" i="0" u="none" strike="noStrike" cap="none" dirty="0" smtClean="0">
                <a:solidFill>
                  <a:schemeClr val="bg1"/>
                </a:solidFill>
                <a:latin typeface="Courier"/>
                <a:ea typeface="Courier"/>
                <a:cs typeface="Courier"/>
                <a:sym typeface="Courier New"/>
              </a:rPr>
              <a:t>)</a:t>
            </a:r>
            <a:endParaRPr lang="en-US" sz="48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4800" b="1" i="0" u="none" strike="noStrike" cap="none" dirty="0" smtClean="0">
                <a:solidFill>
                  <a:schemeClr val="bg1"/>
                </a:solidFill>
                <a:latin typeface="Courier"/>
                <a:ea typeface="Courier"/>
                <a:cs typeface="Courier"/>
                <a:sym typeface="Courier New"/>
              </a:rPr>
              <a:t>print('Blastoff!')</a:t>
            </a:r>
            <a:endParaRPr lang="en-US" sz="4800" b="1" i="0" u="none" strike="noStrike" cap="none" dirty="0">
              <a:solidFill>
                <a:schemeClr val="bg1"/>
              </a:solidFill>
              <a:latin typeface="Courier"/>
              <a:ea typeface="Courier"/>
              <a:cs typeface="Courier"/>
              <a:sym typeface="Courier New"/>
            </a:endParaRPr>
          </a:p>
        </p:txBody>
      </p:sp>
      <p:sp>
        <p:nvSpPr>
          <p:cNvPr id="198" name="Shape 198"/>
          <p:cNvSpPr txBox="1"/>
          <p:nvPr/>
        </p:nvSpPr>
        <p:spPr>
          <a:xfrm>
            <a:off x="11091860" y="3003550"/>
            <a:ext cx="2863625"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b="1" u="none" strike="noStrike" cap="none" dirty="0">
                <a:solidFill>
                  <a:schemeClr val="bg1"/>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5400" b="1" u="none" strike="noStrike" cap="none" dirty="0">
                <a:solidFill>
                  <a:schemeClr val="bg1"/>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5400" b="1" u="none" strike="noStrike" cap="none" dirty="0">
                <a:solidFill>
                  <a:schemeClr val="bg1"/>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5400" b="1" u="none" strike="noStrike" cap="none" dirty="0">
                <a:solidFill>
                  <a:schemeClr val="bg1"/>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5400" b="1" u="none" strike="noStrike" cap="none" dirty="0">
                <a:solidFill>
                  <a:schemeClr val="bg1"/>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5400" b="1" u="none" strike="noStrike" cap="none" dirty="0">
                <a:solidFill>
                  <a:schemeClr val="bg1"/>
                </a:solidFill>
                <a:latin typeface="Arial" charset="0"/>
                <a:ea typeface="Arial" charset="0"/>
                <a:cs typeface="Arial" charset="0"/>
                <a:sym typeface="Cabin"/>
              </a:rPr>
              <a:t>Blastoff!</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Lists and Definite Loops - Best </a:t>
            </a:r>
            <a:r>
              <a:rPr lang="en-US" sz="6600" u="none" strike="noStrike" cap="none" dirty="0" smtClean="0">
                <a:solidFill>
                  <a:srgbClr val="FFD966"/>
                </a:solidFill>
                <a:latin typeface="Arial" charset="0"/>
                <a:ea typeface="Arial" charset="0"/>
                <a:cs typeface="Arial" charset="0"/>
                <a:sym typeface="Cabin"/>
              </a:rPr>
              <a:t>Pals</a:t>
            </a:r>
            <a:endParaRPr lang="en-US" sz="6600" u="none" strike="noStrike" cap="none" dirty="0">
              <a:solidFill>
                <a:srgbClr val="FFD966"/>
              </a:solidFill>
              <a:latin typeface="Arial" charset="0"/>
              <a:ea typeface="Arial" charset="0"/>
              <a:cs typeface="Arial" charset="0"/>
              <a:sym typeface="Cabin"/>
            </a:endParaRPr>
          </a:p>
        </p:txBody>
      </p:sp>
      <p:sp>
        <p:nvSpPr>
          <p:cNvPr id="204" name="Shape 204"/>
          <p:cNvSpPr txBox="1"/>
          <p:nvPr/>
        </p:nvSpPr>
        <p:spPr>
          <a:xfrm>
            <a:off x="1279124" y="3423163"/>
            <a:ext cx="72804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b="1" i="0" u="none" strike="noStrike" cap="none" dirty="0">
                <a:solidFill>
                  <a:schemeClr val="bg1"/>
                </a:solidFill>
                <a:latin typeface="Courier"/>
                <a:ea typeface="Courier"/>
                <a:cs typeface="Courier"/>
                <a:sym typeface="Courier New"/>
              </a:rPr>
              <a:t>friends = ['Joseph', 'Glenn', 'Sally']</a:t>
            </a:r>
          </a:p>
          <a:p>
            <a:pPr marL="0" marR="0" lvl="0" indent="0" algn="l" rtl="0">
              <a:lnSpc>
                <a:spcPct val="100000"/>
              </a:lnSpc>
              <a:spcBef>
                <a:spcPts val="0"/>
              </a:spcBef>
              <a:spcAft>
                <a:spcPts val="0"/>
              </a:spcAft>
              <a:buClr>
                <a:srgbClr val="FFFF00"/>
              </a:buClr>
              <a:buSzPct val="25000"/>
              <a:buFont typeface="Cabin"/>
              <a:buNone/>
            </a:pPr>
            <a:r>
              <a:rPr lang="en-US" sz="3200" b="1" i="0" u="none" strike="noStrike" cap="none" dirty="0">
                <a:solidFill>
                  <a:schemeClr val="bg1"/>
                </a:solidFill>
                <a:latin typeface="Courier"/>
                <a:ea typeface="Courier"/>
                <a:cs typeface="Courier"/>
                <a:sym typeface="Courier New"/>
              </a:rPr>
              <a:t>for friend in friends :</a:t>
            </a:r>
          </a:p>
          <a:p>
            <a:pPr>
              <a:buClr>
                <a:schemeClr val="lt1"/>
              </a:buClr>
              <a:buSzPct val="25000"/>
            </a:pPr>
            <a:r>
              <a:rPr lang="en-US" sz="3200" b="1" i="0" u="none" strike="noStrike" cap="none" dirty="0">
                <a:solidFill>
                  <a:schemeClr val="bg1"/>
                </a:solidFill>
                <a:latin typeface="Courier"/>
                <a:ea typeface="Courier"/>
                <a:cs typeface="Courier"/>
                <a:sym typeface="Courier New"/>
              </a:rPr>
              <a:t>    </a:t>
            </a:r>
            <a:r>
              <a:rPr lang="en-US" sz="3200" b="1" i="0" u="none" strike="noStrike" cap="none" dirty="0" smtClean="0">
                <a:solidFill>
                  <a:schemeClr val="bg1"/>
                </a:solidFill>
                <a:latin typeface="Courier"/>
                <a:ea typeface="Courier"/>
                <a:cs typeface="Courier"/>
                <a:sym typeface="Courier New"/>
              </a:rPr>
              <a:t>print('Happy </a:t>
            </a:r>
            <a:r>
              <a:rPr lang="en-US" sz="3200" b="1" i="0" u="none" strike="noStrike" cap="none" dirty="0">
                <a:solidFill>
                  <a:schemeClr val="bg1"/>
                </a:solidFill>
                <a:latin typeface="Courier"/>
                <a:ea typeface="Courier"/>
                <a:cs typeface="Courier"/>
                <a:sym typeface="Courier New"/>
              </a:rPr>
              <a:t>New Year:',  </a:t>
            </a:r>
            <a:r>
              <a:rPr lang="en-US" sz="3200" b="1" i="0" u="none" strike="noStrike" cap="none" dirty="0" smtClean="0">
                <a:solidFill>
                  <a:schemeClr val="bg1"/>
                </a:solidFill>
                <a:latin typeface="Courier"/>
                <a:ea typeface="Courier"/>
                <a:cs typeface="Courier"/>
                <a:sym typeface="Courier New"/>
              </a:rPr>
              <a:t>friend</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a:buClr>
                <a:srgbClr val="FFFF00"/>
              </a:buClr>
              <a:buSzPct val="25000"/>
            </a:pPr>
            <a:r>
              <a:rPr lang="en-US" sz="3200" b="1" i="0" u="none" strike="noStrike" cap="none" dirty="0" smtClean="0">
                <a:solidFill>
                  <a:schemeClr val="bg1"/>
                </a:solidFill>
                <a:latin typeface="Courier"/>
                <a:ea typeface="Courier"/>
                <a:cs typeface="Courier"/>
                <a:sym typeface="Courier New"/>
              </a:rPr>
              <a:t>print</a:t>
            </a:r>
            <a:r>
              <a:rPr lang="en-US" sz="3200" b="1" dirty="0">
                <a:solidFill>
                  <a:schemeClr val="bg1"/>
                </a:solidFill>
                <a:latin typeface="Courier"/>
                <a:ea typeface="Courier"/>
                <a:cs typeface="Courier"/>
                <a:sym typeface="Courier New"/>
              </a:rPr>
              <a:t>(</a:t>
            </a:r>
            <a:r>
              <a:rPr lang="en-US" sz="3200" b="1" i="0" u="none" strike="noStrike" cap="none" dirty="0" smtClean="0">
                <a:solidFill>
                  <a:schemeClr val="bg1"/>
                </a:solidFill>
                <a:latin typeface="Courier"/>
                <a:ea typeface="Courier"/>
                <a:cs typeface="Courier"/>
                <a:sym typeface="Courier New"/>
              </a:rPr>
              <a:t>'Done!'</a:t>
            </a:r>
            <a:r>
              <a:rPr lang="en-US" sz="3200" b="1" dirty="0" smtClean="0">
                <a:solidFill>
                  <a:schemeClr val="bg1"/>
                </a:solidFill>
                <a:latin typeface="Courier"/>
                <a:ea typeface="Courier"/>
                <a:cs typeface="Courier"/>
                <a:sym typeface="Courier New"/>
              </a:rPr>
              <a:t>)</a:t>
            </a:r>
            <a:endParaRPr lang="en-US" sz="3200" b="1" dirty="0">
              <a:solidFill>
                <a:schemeClr val="bg1"/>
              </a:solidFill>
              <a:latin typeface="Courier"/>
              <a:ea typeface="Courier"/>
              <a:cs typeface="Courier"/>
              <a:sym typeface="Courier New"/>
            </a:endParaRPr>
          </a:p>
        </p:txBody>
      </p:sp>
      <p:sp>
        <p:nvSpPr>
          <p:cNvPr id="205" name="Shape 205"/>
          <p:cNvSpPr txBox="1"/>
          <p:nvPr/>
        </p:nvSpPr>
        <p:spPr>
          <a:xfrm>
            <a:off x="10658475" y="4051100"/>
            <a:ext cx="4943475" cy="218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b="1" u="none" strike="noStrike" cap="none" dirty="0">
                <a:solidFill>
                  <a:schemeClr val="bg1"/>
                </a:solidFill>
                <a:latin typeface="Arial" charset="0"/>
                <a:ea typeface="Arial" charset="0"/>
                <a:cs typeface="Arial" charset="0"/>
                <a:sym typeface="Cabin"/>
              </a:rPr>
              <a:t>Happy New Year: Joseph</a:t>
            </a:r>
          </a:p>
          <a:p>
            <a:pPr marL="0" marR="0" lvl="0" indent="0" algn="l" rtl="0">
              <a:lnSpc>
                <a:spcPct val="100000"/>
              </a:lnSpc>
              <a:spcBef>
                <a:spcPts val="0"/>
              </a:spcBef>
              <a:spcAft>
                <a:spcPts val="0"/>
              </a:spcAft>
              <a:buClr>
                <a:srgbClr val="FF00FF"/>
              </a:buClr>
              <a:buSzPct val="25000"/>
              <a:buFont typeface="Cabin"/>
              <a:buNone/>
            </a:pPr>
            <a:r>
              <a:rPr lang="en-US" sz="3200" b="1" u="none" strike="noStrike" cap="none" dirty="0">
                <a:solidFill>
                  <a:schemeClr val="bg1"/>
                </a:solidFill>
                <a:latin typeface="Arial" charset="0"/>
                <a:ea typeface="Arial" charset="0"/>
                <a:cs typeface="Arial" charset="0"/>
                <a:sym typeface="Cabin"/>
              </a:rPr>
              <a:t>Happy New Year: Glenn</a:t>
            </a:r>
          </a:p>
          <a:p>
            <a:pPr marL="0" marR="0" lvl="0" indent="0" algn="l" rtl="0">
              <a:lnSpc>
                <a:spcPct val="100000"/>
              </a:lnSpc>
              <a:spcBef>
                <a:spcPts val="0"/>
              </a:spcBef>
              <a:spcAft>
                <a:spcPts val="0"/>
              </a:spcAft>
              <a:buClr>
                <a:srgbClr val="FF00FF"/>
              </a:buClr>
              <a:buSzPct val="25000"/>
              <a:buFont typeface="Cabin"/>
              <a:buNone/>
            </a:pPr>
            <a:r>
              <a:rPr lang="en-US" sz="3200" b="1" u="none" strike="noStrike" cap="none" dirty="0">
                <a:solidFill>
                  <a:schemeClr val="bg1"/>
                </a:solidFill>
                <a:latin typeface="Arial" charset="0"/>
                <a:ea typeface="Arial" charset="0"/>
                <a:cs typeface="Arial" charset="0"/>
                <a:sym typeface="Cabin"/>
              </a:rPr>
              <a:t>Happy New Year: Sally</a:t>
            </a:r>
          </a:p>
          <a:p>
            <a:pPr marL="0" marR="0" lvl="0" indent="0" algn="l" rtl="0">
              <a:lnSpc>
                <a:spcPct val="100000"/>
              </a:lnSpc>
              <a:spcBef>
                <a:spcPts val="0"/>
              </a:spcBef>
              <a:spcAft>
                <a:spcPts val="0"/>
              </a:spcAft>
              <a:buClr>
                <a:srgbClr val="FF00FF"/>
              </a:buClr>
              <a:buSzPct val="25000"/>
              <a:buFont typeface="Cabin"/>
              <a:buNone/>
            </a:pPr>
            <a:r>
              <a:rPr lang="en-US" sz="3200" b="1" u="none" strike="noStrike" cap="none" dirty="0">
                <a:solidFill>
                  <a:schemeClr val="bg1"/>
                </a:solidFill>
                <a:latin typeface="Arial" charset="0"/>
                <a:ea typeface="Arial" charset="0"/>
                <a:cs typeface="Arial" charset="0"/>
                <a:sym typeface="Cabin"/>
              </a:rPr>
              <a:t>Done!</a:t>
            </a:r>
          </a:p>
        </p:txBody>
      </p:sp>
      <p:cxnSp>
        <p:nvCxnSpPr>
          <p:cNvPr id="206" name="Shape 206"/>
          <p:cNvCxnSpPr/>
          <p:nvPr/>
        </p:nvCxnSpPr>
        <p:spPr>
          <a:xfrm flipH="1">
            <a:off x="8443912" y="4353475"/>
            <a:ext cx="1986512" cy="318538"/>
          </a:xfrm>
          <a:prstGeom prst="straightConnector1">
            <a:avLst/>
          </a:prstGeom>
          <a:noFill/>
          <a:ln w="50800" cap="rnd" cmpd="sng">
            <a:solidFill>
              <a:srgbClr val="FFFF00"/>
            </a:solidFill>
            <a:prstDash val="solid"/>
            <a:miter/>
            <a:headEnd type="stealth" w="med" len="med"/>
            <a:tailEnd type="none" w="med" len="med"/>
          </a:ln>
        </p:spPr>
      </p:cxnSp>
      <p:cxnSp>
        <p:nvCxnSpPr>
          <p:cNvPr id="207" name="Shape 207"/>
          <p:cNvCxnSpPr/>
          <p:nvPr/>
        </p:nvCxnSpPr>
        <p:spPr>
          <a:xfrm flipH="1" flipV="1">
            <a:off x="8464060" y="4672014"/>
            <a:ext cx="1961138" cy="839786"/>
          </a:xfrm>
          <a:prstGeom prst="straightConnector1">
            <a:avLst/>
          </a:prstGeom>
          <a:noFill/>
          <a:ln w="50800" cap="rnd" cmpd="sng">
            <a:solidFill>
              <a:srgbClr val="FFFF00"/>
            </a:solidFill>
            <a:prstDash val="solid"/>
            <a:miter/>
            <a:headEnd type="stealth" w="med" len="med"/>
            <a:tailEnd type="none" w="med" len="med"/>
          </a:ln>
        </p:spPr>
      </p:cxnSp>
      <p:cxnSp>
        <p:nvCxnSpPr>
          <p:cNvPr id="208" name="Shape 208"/>
          <p:cNvCxnSpPr/>
          <p:nvPr/>
        </p:nvCxnSpPr>
        <p:spPr>
          <a:xfrm rot="10800000">
            <a:off x="3904399" y="5160163"/>
            <a:ext cx="6596999" cy="798899"/>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Looking Inside Lists</a:t>
            </a:r>
          </a:p>
        </p:txBody>
      </p:sp>
      <p:sp>
        <p:nvSpPr>
          <p:cNvPr id="214" name="Shape 214"/>
          <p:cNvSpPr txBox="1">
            <a:spLocks noGrp="1"/>
          </p:cNvSpPr>
          <p:nvPr>
            <p:ph type="body" idx="1"/>
          </p:nvPr>
        </p:nvSpPr>
        <p:spPr>
          <a:xfrm>
            <a:off x="1155700" y="2603501"/>
            <a:ext cx="13931900" cy="308610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600" u="none" strike="noStrike" cap="none">
                <a:solidFill>
                  <a:schemeClr val="lt1"/>
                </a:solidFill>
                <a:latin typeface="Arial" charset="0"/>
                <a:ea typeface="Arial" charset="0"/>
                <a:cs typeface="Arial" charset="0"/>
                <a:sym typeface="Cabin"/>
              </a:rPr>
              <a:t>Just like strings, we can get at any single element in a list using an index specified in</a:t>
            </a:r>
            <a:r>
              <a:rPr lang="en-US" sz="3600" u="none" strike="noStrike" cap="none">
                <a:solidFill>
                  <a:srgbClr val="00FFFF"/>
                </a:solidFill>
                <a:latin typeface="Arial" charset="0"/>
                <a:ea typeface="Arial" charset="0"/>
                <a:cs typeface="Arial" charset="0"/>
                <a:sym typeface="Cabin"/>
              </a:rPr>
              <a:t> square brackets</a:t>
            </a:r>
          </a:p>
        </p:txBody>
      </p:sp>
      <p:pic>
        <p:nvPicPr>
          <p:cNvPr id="215" name="Shape 215"/>
          <p:cNvPicPr preferRelativeResize="0"/>
          <p:nvPr/>
        </p:nvPicPr>
        <p:blipFill rotWithShape="1">
          <a:blip r:embed="rId3">
            <a:alphaModFix/>
          </a:blip>
          <a:srcRect/>
          <a:stretch/>
        </p:blipFill>
        <p:spPr>
          <a:xfrm>
            <a:off x="358775" y="992909"/>
            <a:ext cx="2736850" cy="1828800"/>
          </a:xfrm>
          <a:prstGeom prst="rect">
            <a:avLst/>
          </a:prstGeom>
          <a:noFill/>
          <a:ln>
            <a:noFill/>
          </a:ln>
        </p:spPr>
      </p:pic>
      <p:sp>
        <p:nvSpPr>
          <p:cNvPr id="216" name="Shape 216"/>
          <p:cNvSpPr txBox="1"/>
          <p:nvPr/>
        </p:nvSpPr>
        <p:spPr>
          <a:xfrm>
            <a:off x="17272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17" name="Shape 217"/>
          <p:cNvSpPr txBox="1"/>
          <p:nvPr/>
        </p:nvSpPr>
        <p:spPr>
          <a:xfrm>
            <a:off x="1155700" y="56515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Joseph</a:t>
            </a:r>
          </a:p>
        </p:txBody>
      </p:sp>
      <p:sp>
        <p:nvSpPr>
          <p:cNvPr id="218" name="Shape 218"/>
          <p:cNvSpPr txBox="1"/>
          <p:nvPr/>
        </p:nvSpPr>
        <p:spPr>
          <a:xfrm>
            <a:off x="7429499" y="5065701"/>
            <a:ext cx="8826501" cy="2339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friends = [ 'Joseph', 'Glenn', 'Sally' ]</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print(friends[1])</a:t>
            </a:r>
            <a:endParaRPr lang="en-US" sz="3600" b="1"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smtClean="0">
                <a:solidFill>
                  <a:schemeClr val="bg1"/>
                </a:solidFill>
                <a:latin typeface="Courier"/>
                <a:ea typeface="Courier"/>
                <a:cs typeface="Courier"/>
                <a:sym typeface="Courier New"/>
              </a:rPr>
              <a:t>Glenn</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p>
        </p:txBody>
      </p:sp>
      <p:sp>
        <p:nvSpPr>
          <p:cNvPr id="219" name="Shape 219"/>
          <p:cNvSpPr txBox="1"/>
          <p:nvPr/>
        </p:nvSpPr>
        <p:spPr>
          <a:xfrm>
            <a:off x="36068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20" name="Shape 220"/>
          <p:cNvSpPr txBox="1"/>
          <p:nvPr/>
        </p:nvSpPr>
        <p:spPr>
          <a:xfrm>
            <a:off x="3035300" y="56515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Glenn</a:t>
            </a:r>
          </a:p>
        </p:txBody>
      </p:sp>
      <p:sp>
        <p:nvSpPr>
          <p:cNvPr id="221" name="Shape 221"/>
          <p:cNvSpPr txBox="1"/>
          <p:nvPr/>
        </p:nvSpPr>
        <p:spPr>
          <a:xfrm>
            <a:off x="54864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22" name="Shape 222"/>
          <p:cNvSpPr txBox="1"/>
          <p:nvPr/>
        </p:nvSpPr>
        <p:spPr>
          <a:xfrm>
            <a:off x="4914900" y="56515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Sally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155700" y="0"/>
            <a:ext cx="134493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Lists are Mutable</a:t>
            </a:r>
          </a:p>
        </p:txBody>
      </p:sp>
      <p:sp>
        <p:nvSpPr>
          <p:cNvPr id="228" name="Shape 228"/>
          <p:cNvSpPr txBox="1">
            <a:spLocks noGrp="1"/>
          </p:cNvSpPr>
          <p:nvPr>
            <p:ph type="body" idx="1"/>
          </p:nvPr>
        </p:nvSpPr>
        <p:spPr>
          <a:xfrm>
            <a:off x="1155700" y="2603501"/>
            <a:ext cx="7331075" cy="515620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Strings are </a:t>
            </a:r>
            <a:r>
              <a:rPr lang="en-US" sz="3400" dirty="0">
                <a:solidFill>
                  <a:schemeClr val="lt1"/>
                </a:solidFill>
                <a:latin typeface="Arial" charset="0"/>
                <a:ea typeface="Arial" charset="0"/>
                <a:cs typeface="Arial" charset="0"/>
                <a:sym typeface="Cabin"/>
              </a:rPr>
              <a:t>“</a:t>
            </a:r>
            <a:r>
              <a:rPr lang="en-US" sz="3400" u="none" strike="noStrike" cap="none" dirty="0">
                <a:solidFill>
                  <a:srgbClr val="00FF00"/>
                </a:solidFill>
                <a:latin typeface="Arial" charset="0"/>
                <a:ea typeface="Arial" charset="0"/>
                <a:cs typeface="Arial" charset="0"/>
                <a:sym typeface="Cabin"/>
              </a:rPr>
              <a:t>immutable</a:t>
            </a:r>
            <a:r>
              <a:rPr lang="en-US" sz="3400"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 - we cannot change the contents of a string - we must make a </a:t>
            </a:r>
            <a:r>
              <a:rPr lang="en-US" sz="3400" u="none" strike="noStrike" cap="none" dirty="0">
                <a:solidFill>
                  <a:srgbClr val="FF00FF"/>
                </a:solidFill>
                <a:latin typeface="Arial" charset="0"/>
                <a:ea typeface="Arial" charset="0"/>
                <a:cs typeface="Arial" charset="0"/>
                <a:sym typeface="Cabin"/>
              </a:rPr>
              <a:t>new string</a:t>
            </a:r>
            <a:r>
              <a:rPr lang="en-US" sz="3400" u="none" strike="noStrike" cap="none" dirty="0">
                <a:solidFill>
                  <a:schemeClr val="lt1"/>
                </a:solidFill>
                <a:latin typeface="Arial" charset="0"/>
                <a:ea typeface="Arial" charset="0"/>
                <a:cs typeface="Arial" charset="0"/>
                <a:sym typeface="Cabin"/>
              </a:rPr>
              <a:t> to make any change</a:t>
            </a:r>
          </a:p>
          <a:p>
            <a:pPr marL="457200" lvl="0" indent="-444500">
              <a:spcAft>
                <a:spcPts val="1000"/>
              </a:spcAft>
              <a:buSzPct val="100000"/>
            </a:pPr>
            <a:r>
              <a:rPr lang="en-US" sz="3400" u="none" strike="noStrike" cap="none" dirty="0">
                <a:solidFill>
                  <a:schemeClr val="lt1"/>
                </a:solidFill>
                <a:latin typeface="Arial" charset="0"/>
                <a:ea typeface="Arial" charset="0"/>
                <a:cs typeface="Arial" charset="0"/>
                <a:sym typeface="Cabin"/>
              </a:rPr>
              <a:t>Lists are </a:t>
            </a:r>
            <a:r>
              <a:rPr lang="en-US" sz="3400">
                <a:solidFill>
                  <a:schemeClr val="lt1"/>
                </a:solidFill>
                <a:latin typeface="Arial" charset="0"/>
                <a:ea typeface="Arial" charset="0"/>
                <a:cs typeface="Arial" charset="0"/>
                <a:sym typeface="Cabin"/>
              </a:rPr>
              <a:t>“</a:t>
            </a:r>
            <a:r>
              <a:rPr lang="en-US" sz="3400" u="none" strike="noStrike" cap="none" smtClean="0">
                <a:solidFill>
                  <a:srgbClr val="00FF00"/>
                </a:solidFill>
                <a:latin typeface="Arial" charset="0"/>
                <a:ea typeface="Arial" charset="0"/>
                <a:cs typeface="Arial" charset="0"/>
                <a:sym typeface="Cabin"/>
              </a:rPr>
              <a:t>mutable</a:t>
            </a:r>
            <a:r>
              <a:rPr lang="en-US" sz="340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 we can </a:t>
            </a:r>
            <a:r>
              <a:rPr lang="en-US" sz="3400" u="none" strike="noStrike" cap="none" dirty="0">
                <a:solidFill>
                  <a:srgbClr val="FF00FF"/>
                </a:solidFill>
                <a:latin typeface="Arial" charset="0"/>
                <a:ea typeface="Arial" charset="0"/>
                <a:cs typeface="Arial" charset="0"/>
                <a:sym typeface="Cabin"/>
              </a:rPr>
              <a:t>change</a:t>
            </a:r>
            <a:r>
              <a:rPr lang="en-US" sz="3400" u="none" strike="noStrike" cap="none" dirty="0">
                <a:solidFill>
                  <a:schemeClr val="lt1"/>
                </a:solidFill>
                <a:latin typeface="Arial" charset="0"/>
                <a:ea typeface="Arial" charset="0"/>
                <a:cs typeface="Arial" charset="0"/>
                <a:sym typeface="Cabin"/>
              </a:rPr>
              <a:t> an element of a list using the </a:t>
            </a:r>
            <a:r>
              <a:rPr lang="en-US" sz="3400" u="none" strike="noStrike" cap="none" dirty="0">
                <a:solidFill>
                  <a:srgbClr val="00FFFF"/>
                </a:solidFill>
                <a:latin typeface="Arial" charset="0"/>
                <a:ea typeface="Arial" charset="0"/>
                <a:cs typeface="Arial" charset="0"/>
                <a:sym typeface="Cabin"/>
              </a:rPr>
              <a:t>index</a:t>
            </a:r>
            <a:r>
              <a:rPr lang="en-US" sz="3400" u="none" strike="noStrike" cap="none" dirty="0">
                <a:solidFill>
                  <a:schemeClr val="lt1"/>
                </a:solidFill>
                <a:latin typeface="Arial" charset="0"/>
                <a:ea typeface="Arial" charset="0"/>
                <a:cs typeface="Arial" charset="0"/>
                <a:sym typeface="Cabin"/>
              </a:rPr>
              <a:t> operator</a:t>
            </a:r>
          </a:p>
        </p:txBody>
      </p:sp>
      <p:sp>
        <p:nvSpPr>
          <p:cNvPr id="229" name="Shape 229"/>
          <p:cNvSpPr txBox="1"/>
          <p:nvPr/>
        </p:nvSpPr>
        <p:spPr>
          <a:xfrm>
            <a:off x="9334300" y="2247900"/>
            <a:ext cx="6464399" cy="5969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fruit = 'Banana</a:t>
            </a:r>
            <a:r>
              <a:rPr lang="en-US" sz="3200" b="1"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fruit[0] = 'b</a:t>
            </a:r>
            <a:r>
              <a:rPr lang="en-US" sz="3200" b="1"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66FF"/>
              </a:buClr>
              <a:buSzPct val="25000"/>
              <a:buFont typeface="Cabin"/>
              <a:buNone/>
            </a:pPr>
            <a:r>
              <a:rPr lang="en-US" sz="3200" b="1" i="0" u="none" strike="noStrike" cap="none" dirty="0" err="1">
                <a:solidFill>
                  <a:schemeClr val="bg1"/>
                </a:solidFill>
                <a:latin typeface="Courier"/>
                <a:ea typeface="Courier"/>
                <a:cs typeface="Courier"/>
                <a:sym typeface="Courier New"/>
              </a:rPr>
              <a:t>Traceback</a:t>
            </a:r>
            <a:r>
              <a:rPr lang="en-US" sz="3200" b="1" i="0" u="none" strike="noStrike" cap="none" dirty="0">
                <a:solidFill>
                  <a:schemeClr val="bg1"/>
                </a:solidFill>
                <a:latin typeface="Courier"/>
                <a:ea typeface="Courier"/>
                <a:cs typeface="Courier"/>
                <a:sym typeface="Courier New"/>
              </a:rPr>
              <a:t> </a:t>
            </a:r>
          </a:p>
          <a:p>
            <a:pPr marL="0" marR="0" lvl="0" indent="0" algn="l" rtl="0">
              <a:lnSpc>
                <a:spcPct val="100000"/>
              </a:lnSpc>
              <a:spcBef>
                <a:spcPts val="0"/>
              </a:spcBef>
              <a:spcAft>
                <a:spcPts val="0"/>
              </a:spcAft>
              <a:buClr>
                <a:srgbClr val="FF66FF"/>
              </a:buClr>
              <a:buSzPct val="25000"/>
              <a:buFont typeface="Cabin"/>
              <a:buNone/>
            </a:pPr>
            <a:r>
              <a:rPr lang="en-US" sz="3200" b="1" i="0" u="none" strike="noStrike" cap="none" dirty="0" err="1">
                <a:solidFill>
                  <a:schemeClr val="bg1"/>
                </a:solidFill>
                <a:latin typeface="Courier"/>
                <a:ea typeface="Courier"/>
                <a:cs typeface="Courier"/>
                <a:sym typeface="Courier New"/>
              </a:rPr>
              <a:t>TypeError</a:t>
            </a:r>
            <a:r>
              <a:rPr lang="en-US" sz="3200" b="1" i="0" u="none" strike="noStrike" cap="none" dirty="0">
                <a:solidFill>
                  <a:schemeClr val="bg1"/>
                </a:solidFill>
                <a:latin typeface="Courier"/>
                <a:ea typeface="Courier"/>
                <a:cs typeface="Courier"/>
                <a:sym typeface="Courier New"/>
              </a:rPr>
              <a:t>: '</a:t>
            </a:r>
            <a:r>
              <a:rPr lang="en-US" sz="3200" b="1" i="0" u="none" strike="noStrike" cap="none" dirty="0" err="1">
                <a:solidFill>
                  <a:schemeClr val="bg1"/>
                </a:solidFill>
                <a:latin typeface="Courier"/>
                <a:ea typeface="Courier"/>
                <a:cs typeface="Courier"/>
                <a:sym typeface="Courier New"/>
              </a:rPr>
              <a:t>str</a:t>
            </a:r>
            <a:r>
              <a:rPr lang="en-US" sz="3200" b="1" i="0" u="none" strike="noStrike" cap="none" dirty="0">
                <a:solidFill>
                  <a:schemeClr val="bg1"/>
                </a:solidFill>
                <a:latin typeface="Courier"/>
                <a:ea typeface="Courier"/>
                <a:cs typeface="Courier"/>
                <a:sym typeface="Courier New"/>
              </a:rPr>
              <a:t>' object does not </a:t>
            </a:r>
          </a:p>
          <a:p>
            <a:pPr marL="0" marR="0" lvl="0" indent="0" algn="l" rtl="0">
              <a:lnSpc>
                <a:spcPct val="100000"/>
              </a:lnSpc>
              <a:spcBef>
                <a:spcPts val="0"/>
              </a:spcBef>
              <a:spcAft>
                <a:spcPts val="0"/>
              </a:spcAft>
              <a:buClr>
                <a:srgbClr val="FF66FF"/>
              </a:buClr>
              <a:buSzPct val="25000"/>
              <a:buFont typeface="Cabin"/>
              <a:buNone/>
            </a:pPr>
            <a:r>
              <a:rPr lang="en-US" sz="3200" b="1" i="0" u="none" strike="noStrike" cap="none" dirty="0">
                <a:solidFill>
                  <a:schemeClr val="bg1"/>
                </a:solidFill>
                <a:latin typeface="Courier"/>
                <a:ea typeface="Courier"/>
                <a:cs typeface="Courier"/>
                <a:sym typeface="Courier New"/>
              </a:rPr>
              <a:t>support item assignment</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x = </a:t>
            </a:r>
            <a:r>
              <a:rPr lang="en-US" sz="3200" b="1" i="0" u="none" strike="noStrike" cap="none" dirty="0" err="1">
                <a:solidFill>
                  <a:schemeClr val="bg1"/>
                </a:solidFill>
                <a:latin typeface="Courier"/>
                <a:ea typeface="Courier"/>
                <a:cs typeface="Courier"/>
                <a:sym typeface="Courier New"/>
              </a:rPr>
              <a:t>fruit.lower</a:t>
            </a:r>
            <a:r>
              <a:rPr lang="en-US" sz="32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print(x)</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lotto </a:t>
            </a:r>
            <a:r>
              <a:rPr lang="en-US" sz="3200" b="1" i="0" u="none" strike="noStrike" cap="none" dirty="0">
                <a:solidFill>
                  <a:schemeClr val="bg1"/>
                </a:solidFill>
                <a:latin typeface="Courier"/>
                <a:ea typeface="Courier"/>
                <a:cs typeface="Courier"/>
                <a:sym typeface="Courier New"/>
              </a:rPr>
              <a:t>= [2, 14, 26, 41, 63]</a:t>
            </a:r>
          </a:p>
          <a:p>
            <a:pPr lvl="0">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print(lotto</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[2, 14, 26, 41, 63]</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lotto[2] = 28</a:t>
            </a:r>
          </a:p>
          <a:p>
            <a:pPr lvl="0">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print(lotto</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[2, 14, 28, 41, 63]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155700" y="789709"/>
            <a:ext cx="131445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How Long is a List?</a:t>
            </a:r>
          </a:p>
        </p:txBody>
      </p:sp>
      <p:sp>
        <p:nvSpPr>
          <p:cNvPr id="235" name="Shape 235"/>
          <p:cNvSpPr txBox="1">
            <a:spLocks noGrp="1"/>
          </p:cNvSpPr>
          <p:nvPr>
            <p:ph type="body" idx="1"/>
          </p:nvPr>
        </p:nvSpPr>
        <p:spPr>
          <a:xfrm>
            <a:off x="1155700" y="2603500"/>
            <a:ext cx="7488238"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The </a:t>
            </a:r>
            <a:r>
              <a:rPr lang="en-US" sz="3400" u="none" strike="noStrike" cap="none" dirty="0" err="1">
                <a:solidFill>
                  <a:srgbClr val="FF00FF"/>
                </a:solidFill>
                <a:latin typeface="Arial" charset="0"/>
                <a:ea typeface="Arial" charset="0"/>
                <a:cs typeface="Arial" charset="0"/>
                <a:sym typeface="Cabin"/>
              </a:rPr>
              <a:t>len</a:t>
            </a:r>
            <a:r>
              <a:rPr lang="en-US" sz="3400" u="none" strike="noStrike" cap="none" dirty="0">
                <a:solidFill>
                  <a:srgbClr val="FF00FF"/>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 function takes a </a:t>
            </a:r>
            <a:r>
              <a:rPr lang="en-US" sz="3400" u="none" strike="noStrike" cap="none" dirty="0">
                <a:solidFill>
                  <a:srgbClr val="FF7F00"/>
                </a:solidFill>
                <a:latin typeface="Arial" charset="0"/>
                <a:ea typeface="Arial" charset="0"/>
                <a:cs typeface="Arial" charset="0"/>
                <a:sym typeface="Cabin"/>
              </a:rPr>
              <a:t>list</a:t>
            </a:r>
            <a:r>
              <a:rPr lang="en-US" sz="3400" u="none" strike="noStrike" cap="none" dirty="0">
                <a:solidFill>
                  <a:schemeClr val="lt1"/>
                </a:solidFill>
                <a:latin typeface="Arial" charset="0"/>
                <a:ea typeface="Arial" charset="0"/>
                <a:cs typeface="Arial" charset="0"/>
                <a:sym typeface="Cabin"/>
              </a:rPr>
              <a:t> as a parameter and returns the number of </a:t>
            </a:r>
            <a:r>
              <a:rPr lang="en-US" sz="3400" u="none" strike="noStrike" cap="none" dirty="0">
                <a:solidFill>
                  <a:srgbClr val="00FFFF"/>
                </a:solidFill>
                <a:latin typeface="Arial" charset="0"/>
                <a:ea typeface="Arial" charset="0"/>
                <a:cs typeface="Arial" charset="0"/>
                <a:sym typeface="Cabin"/>
              </a:rPr>
              <a:t>elements</a:t>
            </a:r>
            <a:r>
              <a:rPr lang="en-US" sz="3400" u="none" strike="noStrike" cap="none" dirty="0">
                <a:solidFill>
                  <a:schemeClr val="lt1"/>
                </a:solidFill>
                <a:latin typeface="Arial" charset="0"/>
                <a:ea typeface="Arial" charset="0"/>
                <a:cs typeface="Arial" charset="0"/>
                <a:sym typeface="Cabin"/>
              </a:rPr>
              <a:t> in the </a:t>
            </a:r>
            <a:r>
              <a:rPr lang="en-US" sz="3400" u="none" strike="noStrike" cap="none" dirty="0">
                <a:solidFill>
                  <a:srgbClr val="FF7F00"/>
                </a:solidFill>
                <a:latin typeface="Arial" charset="0"/>
                <a:ea typeface="Arial" charset="0"/>
                <a:cs typeface="Arial" charset="0"/>
                <a:sym typeface="Cabin"/>
              </a:rPr>
              <a:t>list</a:t>
            </a:r>
          </a:p>
          <a:p>
            <a:pPr marL="457200" marR="0" lvl="0" indent="-444500" algn="l"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Actually </a:t>
            </a:r>
            <a:r>
              <a:rPr lang="en-US" sz="3400" u="none" strike="noStrike" cap="none" dirty="0" err="1">
                <a:solidFill>
                  <a:srgbClr val="FF00FF"/>
                </a:solidFill>
                <a:latin typeface="Arial" charset="0"/>
                <a:ea typeface="Arial" charset="0"/>
                <a:cs typeface="Arial" charset="0"/>
                <a:sym typeface="Cabin"/>
              </a:rPr>
              <a:t>len</a:t>
            </a:r>
            <a:r>
              <a:rPr lang="en-US" sz="3400" u="none" strike="noStrike" cap="none" dirty="0">
                <a:solidFill>
                  <a:srgbClr val="FF00FF"/>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 tells us the number of elements of any set or sequence (such as a string...)</a:t>
            </a:r>
          </a:p>
        </p:txBody>
      </p:sp>
      <p:sp>
        <p:nvSpPr>
          <p:cNvPr id="236" name="Shape 236"/>
          <p:cNvSpPr txBox="1"/>
          <p:nvPr/>
        </p:nvSpPr>
        <p:spPr>
          <a:xfrm>
            <a:off x="9239250" y="3543301"/>
            <a:ext cx="6119700" cy="397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greet</a:t>
            </a:r>
            <a:r>
              <a:rPr lang="en-US" sz="3000" i="0" u="none" strike="noStrike" cap="none" dirty="0">
                <a:solidFill>
                  <a:schemeClr val="lt1"/>
                </a:solidFill>
                <a:latin typeface="Courier"/>
                <a:ea typeface="Courier"/>
                <a:cs typeface="Courier"/>
                <a:sym typeface="Courier New"/>
              </a:rPr>
              <a:t> = 'Hello Bob</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len</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greet</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[ 1, 2, 'joe', 99]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len</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x</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a:p>
            <a:pPr marL="0" marR="0" lvl="0" indent="0" algn="ctr" rtl="0">
              <a:lnSpc>
                <a:spcPct val="100000"/>
              </a:lnSpc>
              <a:spcBef>
                <a:spcPts val="0"/>
              </a:spcBef>
              <a:spcAft>
                <a:spcPts val="0"/>
              </a:spcAft>
              <a:buNone/>
            </a:pPr>
            <a:endParaRPr sz="3000" b="1" dirty="0">
              <a:latin typeface="Courier"/>
              <a:ea typeface="Courier"/>
              <a:cs typeface="Courier"/>
              <a:sym typeface="Courier New"/>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Using the </a:t>
            </a:r>
            <a:r>
              <a:rPr lang="en-US" sz="7600" u="none" strike="noStrike" cap="none">
                <a:solidFill>
                  <a:srgbClr val="FF00FF"/>
                </a:solidFill>
                <a:latin typeface="Arial" charset="0"/>
                <a:ea typeface="Arial" charset="0"/>
                <a:cs typeface="Arial" charset="0"/>
                <a:sym typeface="Cabin"/>
              </a:rPr>
              <a:t>range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Function</a:t>
            </a:r>
          </a:p>
        </p:txBody>
      </p:sp>
      <p:sp>
        <p:nvSpPr>
          <p:cNvPr id="242" name="Shape 242"/>
          <p:cNvSpPr txBox="1">
            <a:spLocks noGrp="1"/>
          </p:cNvSpPr>
          <p:nvPr>
            <p:ph type="body" idx="1"/>
          </p:nvPr>
        </p:nvSpPr>
        <p:spPr>
          <a:xfrm>
            <a:off x="1155700" y="2603500"/>
            <a:ext cx="5916613"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The </a:t>
            </a:r>
            <a:r>
              <a:rPr lang="en-US" sz="3400" u="none" strike="noStrike" cap="none" dirty="0">
                <a:solidFill>
                  <a:srgbClr val="FF00FF"/>
                </a:solidFill>
                <a:latin typeface="Arial" charset="0"/>
                <a:ea typeface="Arial" charset="0"/>
                <a:cs typeface="Arial" charset="0"/>
                <a:sym typeface="Cabin"/>
              </a:rPr>
              <a:t>range</a:t>
            </a:r>
            <a:r>
              <a:rPr lang="en-US" sz="3400" u="none" strike="noStrike" cap="none" dirty="0">
                <a:solidFill>
                  <a:schemeClr val="lt1"/>
                </a:solidFill>
                <a:latin typeface="Arial" charset="0"/>
                <a:ea typeface="Arial" charset="0"/>
                <a:cs typeface="Arial" charset="0"/>
                <a:sym typeface="Cabin"/>
              </a:rPr>
              <a:t> function </a:t>
            </a:r>
            <a:r>
              <a:rPr lang="en-US" sz="3400" u="none" strike="noStrike" cap="none" dirty="0">
                <a:solidFill>
                  <a:srgbClr val="FF00FF"/>
                </a:solidFill>
                <a:latin typeface="Arial" charset="0"/>
                <a:ea typeface="Arial" charset="0"/>
                <a:cs typeface="Arial" charset="0"/>
                <a:sym typeface="Cabin"/>
              </a:rPr>
              <a:t>returns a list of numbers</a:t>
            </a:r>
            <a:r>
              <a:rPr lang="en-US" sz="3400" u="none" strike="noStrike" cap="none" dirty="0">
                <a:solidFill>
                  <a:schemeClr val="lt1"/>
                </a:solidFill>
                <a:latin typeface="Arial" charset="0"/>
                <a:ea typeface="Arial" charset="0"/>
                <a:cs typeface="Arial" charset="0"/>
                <a:sym typeface="Cabin"/>
              </a:rPr>
              <a:t> that range from zero to one less than the </a:t>
            </a:r>
            <a:r>
              <a:rPr lang="en-US" sz="3400" u="none" strike="noStrike" cap="none" dirty="0">
                <a:solidFill>
                  <a:srgbClr val="00FFFF"/>
                </a:solidFill>
                <a:latin typeface="Arial" charset="0"/>
                <a:ea typeface="Arial" charset="0"/>
                <a:cs typeface="Arial" charset="0"/>
                <a:sym typeface="Cabin"/>
              </a:rPr>
              <a:t>parameter</a:t>
            </a:r>
          </a:p>
          <a:p>
            <a:pPr marL="457200" marR="0" lvl="0" indent="-444500" algn="l"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We can construct an index loop using </a:t>
            </a:r>
            <a:r>
              <a:rPr lang="en-US" sz="3400" u="none" strike="noStrike" cap="none" dirty="0">
                <a:solidFill>
                  <a:srgbClr val="FFFF00"/>
                </a:solidFill>
                <a:latin typeface="Arial" charset="0"/>
                <a:ea typeface="Arial" charset="0"/>
                <a:cs typeface="Arial" charset="0"/>
                <a:sym typeface="Cabin"/>
              </a:rPr>
              <a:t>for</a:t>
            </a:r>
            <a:r>
              <a:rPr lang="en-US" sz="3400" u="none" strike="noStrike" cap="none" dirty="0">
                <a:solidFill>
                  <a:schemeClr val="lt1"/>
                </a:solidFill>
                <a:latin typeface="Arial" charset="0"/>
                <a:ea typeface="Arial" charset="0"/>
                <a:cs typeface="Arial" charset="0"/>
                <a:sym typeface="Cabin"/>
              </a:rPr>
              <a:t> and an integer</a:t>
            </a:r>
            <a:r>
              <a:rPr lang="en-US" sz="3400" u="none" strike="noStrike" cap="none" dirty="0">
                <a:solidFill>
                  <a:srgbClr val="00FF00"/>
                </a:solidFill>
                <a:latin typeface="Arial" charset="0"/>
                <a:ea typeface="Arial" charset="0"/>
                <a:cs typeface="Arial" charset="0"/>
                <a:sym typeface="Cabin"/>
              </a:rPr>
              <a:t> iterator</a:t>
            </a:r>
          </a:p>
        </p:txBody>
      </p:sp>
      <p:sp>
        <p:nvSpPr>
          <p:cNvPr id="243" name="Shape 243"/>
          <p:cNvSpPr txBox="1"/>
          <p:nvPr/>
        </p:nvSpPr>
        <p:spPr>
          <a:xfrm>
            <a:off x="7726200" y="3022600"/>
            <a:ext cx="8529800" cy="4432199"/>
          </a:xfrm>
          <a:prstGeom prst="rect">
            <a:avLst/>
          </a:prstGeom>
          <a:noFill/>
          <a:ln>
            <a:noFill/>
          </a:ln>
        </p:spPr>
        <p:txBody>
          <a:bodyPr lIns="0" tIns="0" rIns="0" bIns="0" anchor="ctr" anchorCtr="0">
            <a:noAutofit/>
          </a:bodyPr>
          <a:lstStyle/>
          <a:p>
            <a:pPr lvl="0">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print(range(4)</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600" b="1" i="0" u="none" strike="noStrike" cap="none" dirty="0">
                <a:solidFill>
                  <a:schemeClr val="bg1"/>
                </a:solidFill>
                <a:latin typeface="Courier"/>
                <a:ea typeface="Courier"/>
                <a:cs typeface="Courier"/>
                <a:sym typeface="Courier New"/>
              </a:rPr>
              <a:t>[0, 1, 2, 3]</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friends = ['Joseph', 'Glenn', 'Sally']</a:t>
            </a:r>
          </a:p>
          <a:p>
            <a:pPr lvl="0">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t>
            </a:r>
            <a:r>
              <a:rPr lang="en-US" sz="3600" b="1" i="0" u="none" strike="noStrike" cap="none" dirty="0" err="1" smtClean="0">
                <a:solidFill>
                  <a:schemeClr val="bg1"/>
                </a:solidFill>
                <a:latin typeface="Courier"/>
                <a:ea typeface="Courier"/>
                <a:cs typeface="Courier"/>
                <a:sym typeface="Courier New"/>
              </a:rPr>
              <a:t>len</a:t>
            </a:r>
            <a:r>
              <a:rPr lang="en-US" sz="3600" b="1" i="0" u="none" strike="noStrike" cap="none" dirty="0" smtClean="0">
                <a:solidFill>
                  <a:schemeClr val="bg1"/>
                </a:solidFill>
                <a:latin typeface="Courier"/>
                <a:ea typeface="Courier"/>
                <a:cs typeface="Courier"/>
                <a:sym typeface="Courier New"/>
              </a:rPr>
              <a:t>(friends)</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3</a:t>
            </a:r>
          </a:p>
          <a:p>
            <a:pPr lvl="0">
              <a:buClr>
                <a:schemeClr val="lt1"/>
              </a:buClr>
              <a:buSzPct val="25000"/>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print(range(</a:t>
            </a:r>
            <a:r>
              <a:rPr lang="en-US" sz="3600" b="1" i="0" u="none" strike="noStrike" cap="none" dirty="0" err="1" smtClean="0">
                <a:solidFill>
                  <a:schemeClr val="bg1"/>
                </a:solidFill>
                <a:latin typeface="Courier"/>
                <a:ea typeface="Courier"/>
                <a:cs typeface="Courier"/>
                <a:sym typeface="Courier New"/>
              </a:rPr>
              <a:t>len</a:t>
            </a:r>
            <a:r>
              <a:rPr lang="en-US" sz="3600" b="1" i="0" u="none" strike="noStrike" cap="none" dirty="0" smtClean="0">
                <a:solidFill>
                  <a:schemeClr val="bg1"/>
                </a:solidFill>
                <a:latin typeface="Courier"/>
                <a:ea typeface="Courier"/>
                <a:cs typeface="Courier"/>
                <a:sym typeface="Courier New"/>
              </a:rPr>
              <a:t>(friends))</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600" b="1" i="0" u="none" strike="noStrike" cap="none" dirty="0">
                <a:solidFill>
                  <a:schemeClr val="bg1"/>
                </a:solidFill>
                <a:latin typeface="Courier"/>
                <a:ea typeface="Courier"/>
                <a:cs typeface="Courier"/>
                <a:sym typeface="Courier New"/>
              </a:rPr>
              <a:t>[0, 1, 2]</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2185</Words>
  <Application>Microsoft Macintosh PowerPoint</Application>
  <PresentationFormat>Custom</PresentationFormat>
  <Paragraphs>360</Paragraphs>
  <Slides>35</Slides>
  <Notes>23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Title &amp; Subtitle</vt:lpstr>
      <vt:lpstr>Python Lists</vt:lpstr>
      <vt:lpstr>A List is a Kind of Collection</vt:lpstr>
      <vt:lpstr>List Constants</vt:lpstr>
      <vt:lpstr>We Already Use Lists!</vt:lpstr>
      <vt:lpstr>Lists and Definite Loops - Best Pals</vt:lpstr>
      <vt:lpstr>Looking Inside Lists</vt:lpstr>
      <vt:lpstr>Lists are Mutable</vt:lpstr>
      <vt:lpstr>How Long is a List?</vt:lpstr>
      <vt:lpstr>Using the range Function</vt:lpstr>
      <vt:lpstr>A Tale of Two Loops...</vt:lpstr>
      <vt:lpstr>List Operations Concatenating Lists Using +</vt:lpstr>
      <vt:lpstr>Lists Can Be Sliced Using :</vt:lpstr>
      <vt:lpstr>List Methods</vt:lpstr>
      <vt:lpstr>Building a List from Scratch</vt:lpstr>
      <vt:lpstr>Is Something in a List?</vt:lpstr>
      <vt:lpstr>Lists are in Order</vt:lpstr>
      <vt:lpstr>Deleting Elements</vt:lpstr>
      <vt:lpstr>Built-in Functions and Lists</vt:lpstr>
      <vt:lpstr>Slide 19</vt:lpstr>
      <vt:lpstr>Best Friends: Strings and Lists</vt:lpstr>
      <vt:lpstr>Slide 21</vt:lpstr>
      <vt:lpstr>Slide 22</vt:lpstr>
      <vt:lpstr>Slide 23</vt:lpstr>
      <vt:lpstr>Objects and values</vt:lpstr>
      <vt:lpstr>Aliasing</vt:lpstr>
      <vt:lpstr>List arguments</vt:lpstr>
      <vt:lpstr>Cont...</vt:lpstr>
      <vt:lpstr>Slide 28</vt:lpstr>
      <vt:lpstr>Slide 29</vt:lpstr>
      <vt:lpstr>Slide 30</vt:lpstr>
      <vt:lpstr>Slide 31</vt:lpstr>
      <vt:lpstr>Slide 32</vt:lpstr>
      <vt:lpstr>Debugging</vt:lpstr>
      <vt:lpstr>Slide 34</vt:lpstr>
      <vt:lpstr>List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Lists</dc:title>
  <cp:lastModifiedBy>Dakshayani</cp:lastModifiedBy>
  <cp:revision>83</cp:revision>
  <dcterms:modified xsi:type="dcterms:W3CDTF">2018-03-25T04:30:34Z</dcterms:modified>
</cp:coreProperties>
</file>