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4" r:id="rId1"/>
  </p:sldMasterIdLst>
  <p:notesMasterIdLst>
    <p:notesMasterId r:id="rId28"/>
  </p:notesMasterIdLst>
  <p:sldIdLst>
    <p:sldId id="256" r:id="rId2"/>
    <p:sldId id="261" r:id="rId3"/>
    <p:sldId id="262" r:id="rId4"/>
    <p:sldId id="263" r:id="rId5"/>
    <p:sldId id="264" r:id="rId6"/>
    <p:sldId id="265" r:id="rId7"/>
    <p:sldId id="290" r:id="rId8"/>
    <p:sldId id="271" r:id="rId9"/>
    <p:sldId id="272" r:id="rId10"/>
    <p:sldId id="273" r:id="rId11"/>
    <p:sldId id="274" r:id="rId12"/>
    <p:sldId id="275" r:id="rId13"/>
    <p:sldId id="289" r:id="rId14"/>
    <p:sldId id="277" r:id="rId15"/>
    <p:sldId id="279" r:id="rId16"/>
    <p:sldId id="280" r:id="rId17"/>
    <p:sldId id="281" r:id="rId18"/>
    <p:sldId id="282" r:id="rId19"/>
    <p:sldId id="291" r:id="rId20"/>
    <p:sldId id="292" r:id="rId21"/>
    <p:sldId id="293" r:id="rId22"/>
    <p:sldId id="284" r:id="rId23"/>
    <p:sldId id="288" r:id="rId24"/>
    <p:sldId id="294" r:id="rId25"/>
    <p:sldId id="295" r:id="rId26"/>
    <p:sldId id="286" r:id="rId27"/>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xmlns="">
          <a:srgbClr val="000000"/>
        </p14:laserClr>
      </p:ext>
      <p:ext uri="{2FDB2607-1784-4EEB-B798-7EB5836EED8A}">
        <p14:showMediaCtrls xmlns:p14="http://schemas.microsoft.com/office/powerpoint/2010/main" xmlns="" val="1"/>
      </p:ext>
    </p:extLst>
  </p:showPr>
  <p:clrMru>
    <a:srgbClr val="FFD966"/>
    <a:srgbClr val="FF00FF"/>
    <a:srgbClr val="FF7F00"/>
    <a:srgbClr val="FF4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000"/>
    <p:restoredTop sz="94518"/>
  </p:normalViewPr>
  <p:slideViewPr>
    <p:cSldViewPr snapToGrid="0" snapToObjects="1">
      <p:cViewPr>
        <p:scale>
          <a:sx n="50" d="100"/>
          <a:sy n="50" d="100"/>
        </p:scale>
        <p:origin x="48" y="-72"/>
      </p:cViewPr>
      <p:guideLst>
        <p:guide orient="horz" pos="2880"/>
        <p:guide pos="512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rnd" cmpd="sng">
            <a:solidFill>
              <a:srgbClr val="000000"/>
            </a:solidFill>
            <a:prstDash val="solid"/>
            <a:miter/>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extLst>
      <p:ext uri="{BB962C8B-B14F-4D97-AF65-F5344CB8AC3E}">
        <p14:creationId xmlns:p14="http://schemas.microsoft.com/office/powerpoint/2010/main" xmlns="" val="95106181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r>
              <a:rPr lang="en-US">
                <a:solidFill>
                  <a:schemeClr val="dk2"/>
                </a:solidFill>
              </a:rPr>
              <a:t>Note from Chuck.  If you are using these materials, you can remove the UM logo and replace it with your own, but please retain the CC-BY logo on the first page as well as retain the entire last page.</a:t>
            </a:r>
          </a:p>
        </p:txBody>
      </p:sp>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7751400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6297884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Shape 40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01" name="Shape 4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7002423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Shape 41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9" name="Shape 4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1070120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Shape 43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2" name="Shape 4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20405041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Shape 43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9" name="Shape 4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5863354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Shape 4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7" name="Shape 4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5308676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Shape 45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54" name="Shape 4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6451373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Shape 46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7349713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Shape 4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5" name="Shape 4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xmlns="" val="11918795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2" name="Shape 4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467673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48" name="Shape 2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977527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6" name="Shape 2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062725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63" name="Shape 2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611936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71" name="Shape 2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510494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3" name="Shape 2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6048708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Shape 36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66" name="Shape 3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2616439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Shape 37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6" name="Shape 3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96858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Shape 38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83" name="Shape 3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470766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Ope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40" name="Shape 4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lvl="0" indent="-342900" algn="ctr" rtl="0">
              <a:spcBef>
                <a:spcPts val="0"/>
              </a:spcBef>
              <a:spcAft>
                <a:spcPts val="0"/>
              </a:spcAft>
              <a:defRPr/>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xmlns="" val="389668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155700" y="789709"/>
            <a:ext cx="13931900" cy="175029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57" name="Shape 157"/>
          <p:cNvSpPr txBox="1">
            <a:spLocks noGrp="1"/>
          </p:cNvSpPr>
          <p:nvPr>
            <p:ph type="body" idx="1"/>
          </p:nvPr>
        </p:nvSpPr>
        <p:spPr>
          <a:xfrm>
            <a:off x="1155700" y="2603500"/>
            <a:ext cx="13931900" cy="5702299"/>
          </a:xfrm>
          <a:prstGeom prst="rect">
            <a:avLst/>
          </a:prstGeom>
          <a:noFill/>
          <a:ln>
            <a:noFill/>
          </a:ln>
        </p:spPr>
        <p:txBody>
          <a:bodyPr lIns="91425" tIns="91425" rIns="91425" bIns="91425" anchor="t" anchorCtr="0"/>
          <a:lstStyle>
            <a:lvl1pPr marL="647700" lvl="0" indent="-165861" algn="l" rtl="0">
              <a:spcBef>
                <a:spcPts val="3500"/>
              </a:spcBef>
              <a:spcAft>
                <a:spcPts val="0"/>
              </a:spcAft>
              <a:buClr>
                <a:schemeClr val="lt1"/>
              </a:buClr>
              <a:buFont typeface="Cabin"/>
              <a:buChar char="•"/>
              <a:defRPr sz="3200"/>
            </a:lvl1pPr>
            <a:lvl2pPr marL="939800" lvl="1" indent="-165861" algn="l" rtl="0">
              <a:spcBef>
                <a:spcPts val="3500"/>
              </a:spcBef>
              <a:spcAft>
                <a:spcPts val="0"/>
              </a:spcAft>
              <a:buClr>
                <a:schemeClr val="lt1"/>
              </a:buClr>
              <a:buFont typeface="Cabin"/>
              <a:buChar char="•"/>
              <a:defRPr/>
            </a:lvl2pPr>
            <a:lvl3pPr marL="1231900" lvl="2" indent="-165861" algn="l" rtl="0">
              <a:spcBef>
                <a:spcPts val="3500"/>
              </a:spcBef>
              <a:spcAft>
                <a:spcPts val="0"/>
              </a:spcAft>
              <a:buClr>
                <a:schemeClr val="lt1"/>
              </a:buClr>
              <a:buFont typeface="Cabin"/>
              <a:buChar char="•"/>
              <a:defRPr/>
            </a:lvl3pPr>
            <a:lvl4pPr marL="1536700" lvl="3" indent="-165861" algn="l" rtl="0">
              <a:spcBef>
                <a:spcPts val="3500"/>
              </a:spcBef>
              <a:spcAft>
                <a:spcPts val="0"/>
              </a:spcAft>
              <a:buClr>
                <a:schemeClr val="lt1"/>
              </a:buClr>
              <a:buFont typeface="Cabin"/>
              <a:buChar char="•"/>
              <a:defRPr/>
            </a:lvl4pPr>
            <a:lvl5pPr marL="1828800" lvl="4" indent="-165861" algn="l" rtl="0">
              <a:spcBef>
                <a:spcPts val="3500"/>
              </a:spcBef>
              <a:spcAft>
                <a:spcPts val="0"/>
              </a:spcAft>
              <a:buClr>
                <a:schemeClr val="lt1"/>
              </a:buClr>
              <a:buFont typeface="Cabin"/>
              <a:buChar char="•"/>
              <a:defRPr/>
            </a:lvl5pPr>
            <a:lvl6pPr marL="2286000" lvl="5" indent="-165861" algn="l" rtl="0">
              <a:spcBef>
                <a:spcPts val="3500"/>
              </a:spcBef>
              <a:spcAft>
                <a:spcPts val="0"/>
              </a:spcAft>
              <a:buClr>
                <a:schemeClr val="lt1"/>
              </a:buClr>
              <a:buFont typeface="Cabin"/>
              <a:buChar char="•"/>
              <a:defRPr/>
            </a:lvl6pPr>
            <a:lvl7pPr marL="2743200" lvl="6" indent="-165861" algn="l" rtl="0">
              <a:spcBef>
                <a:spcPts val="3500"/>
              </a:spcBef>
              <a:spcAft>
                <a:spcPts val="0"/>
              </a:spcAft>
              <a:buClr>
                <a:schemeClr val="lt1"/>
              </a:buClr>
              <a:buFont typeface="Cabin"/>
              <a:buChar char="•"/>
              <a:defRPr/>
            </a:lvl7pPr>
            <a:lvl8pPr marL="3200400" lvl="7" indent="-165861" algn="l" rtl="0">
              <a:spcBef>
                <a:spcPts val="3500"/>
              </a:spcBef>
              <a:spcAft>
                <a:spcPts val="0"/>
              </a:spcAft>
              <a:buClr>
                <a:schemeClr val="lt1"/>
              </a:buClr>
              <a:buFont typeface="Cabin"/>
              <a:buChar char="•"/>
              <a:defRPr/>
            </a:lvl8pPr>
            <a:lvl9pPr marL="3657600" lvl="8" indent="-165861" algn="l" rtl="0">
              <a:spcBef>
                <a:spcPts val="3500"/>
              </a:spcBef>
              <a:spcAft>
                <a:spcPts val="0"/>
              </a:spcAft>
              <a:buClr>
                <a:schemeClr val="lt1"/>
              </a:buClr>
              <a:buFont typeface="Cabin"/>
              <a:buChar char="•"/>
              <a:defRPr/>
            </a:lvl9pPr>
          </a:lstStyle>
          <a:p>
            <a:endParaRPr dirty="0"/>
          </a:p>
        </p:txBody>
      </p:sp>
    </p:spTree>
    <p:extLst>
      <p:ext uri="{BB962C8B-B14F-4D97-AF65-F5344CB8AC3E}">
        <p14:creationId xmlns:p14="http://schemas.microsoft.com/office/powerpoint/2010/main" xmlns="" val="163299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155700" y="789709"/>
            <a:ext cx="13931900" cy="175029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xmlns="" val="1259154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Shape 155"/>
        <p:cNvGrpSpPr/>
        <p:nvPr/>
      </p:nvGrpSpPr>
      <p:grpSpPr>
        <a:xfrm>
          <a:off x="0" y="0"/>
          <a:ext cx="0" cy="0"/>
          <a:chOff x="0" y="0"/>
          <a:chExt cx="0" cy="0"/>
        </a:xfrm>
      </p:grpSpPr>
    </p:spTree>
    <p:extLst>
      <p:ext uri="{BB962C8B-B14F-4D97-AF65-F5344CB8AC3E}">
        <p14:creationId xmlns:p14="http://schemas.microsoft.com/office/powerpoint/2010/main" xmlns="" val="19901029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4" name="Rectangle 3"/>
          <p:cNvSpPr>
            <a:spLocks noChangeArrowheads="1"/>
          </p:cNvSpPr>
          <p:nvPr userDrawn="1"/>
        </p:nvSpPr>
        <p:spPr bwMode="auto">
          <a:xfrm>
            <a:off x="0" y="0"/>
            <a:ext cx="16256000" cy="768096"/>
          </a:xfrm>
          <a:prstGeom prst="rect">
            <a:avLst/>
          </a:prstGeom>
          <a:solidFill>
            <a:schemeClr val="bg2"/>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p>
        </p:txBody>
      </p:sp>
      <p:sp>
        <p:nvSpPr>
          <p:cNvPr id="5" name="Rectangle 3"/>
          <p:cNvSpPr>
            <a:spLocks noChangeArrowheads="1"/>
          </p:cNvSpPr>
          <p:nvPr userDrawn="1"/>
        </p:nvSpPr>
        <p:spPr bwMode="auto">
          <a:xfrm>
            <a:off x="0" y="8357616"/>
            <a:ext cx="16256000" cy="786384"/>
          </a:xfrm>
          <a:prstGeom prst="rect">
            <a:avLst/>
          </a:prstGeom>
          <a:solidFill>
            <a:schemeClr val="bg2"/>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p>
        </p:txBody>
      </p:sp>
    </p:spTree>
    <p:extLst>
      <p:ext uri="{BB962C8B-B14F-4D97-AF65-F5344CB8AC3E}">
        <p14:creationId xmlns:p14="http://schemas.microsoft.com/office/powerpoint/2010/main" xmlns="" val="875621377"/>
      </p:ext>
    </p:extLst>
  </p:cSld>
  <p:clrMap bg1="lt1" tx1="dk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www.flickr.com/photos/71502646@N00/2526007974/"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Python Dictionaries</a:t>
            </a:r>
          </a:p>
        </p:txBody>
      </p:sp>
      <p:sp>
        <p:nvSpPr>
          <p:cNvPr id="204" name="Shape 204"/>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800" u="none" strike="noStrike" cap="none">
                <a:solidFill>
                  <a:schemeClr val="lt1"/>
                </a:solidFill>
                <a:latin typeface="Arial" charset="0"/>
                <a:ea typeface="Arial" charset="0"/>
                <a:cs typeface="Arial" charset="0"/>
                <a:sym typeface="Cabin"/>
              </a:rPr>
              <a:t>Chapter 9</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384"/>
        <p:cNvGrpSpPr/>
        <p:nvPr/>
      </p:nvGrpSpPr>
      <p:grpSpPr>
        <a:xfrm>
          <a:off x="0" y="0"/>
          <a:ext cx="0" cy="0"/>
          <a:chOff x="0" y="0"/>
          <a:chExt cx="0" cy="0"/>
        </a:xfrm>
      </p:grpSpPr>
      <p:sp>
        <p:nvSpPr>
          <p:cNvPr id="385" name="Shape 385"/>
          <p:cNvSpPr txBox="1">
            <a:spLocks noGrp="1"/>
          </p:cNvSpPr>
          <p:nvPr>
            <p:ph type="title"/>
          </p:nvPr>
        </p:nvSpPr>
        <p:spPr>
          <a:xfrm>
            <a:off x="1155700" y="789709"/>
            <a:ext cx="13655819"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When We See a New Name</a:t>
            </a:r>
          </a:p>
        </p:txBody>
      </p:sp>
      <p:sp>
        <p:nvSpPr>
          <p:cNvPr id="386" name="Shape 386"/>
          <p:cNvSpPr txBox="1">
            <a:spLocks noGrp="1"/>
          </p:cNvSpPr>
          <p:nvPr>
            <p:ph type="body" idx="1"/>
          </p:nvPr>
        </p:nvSpPr>
        <p:spPr>
          <a:xfrm>
            <a:off x="1533281" y="2587076"/>
            <a:ext cx="13089396" cy="1582650"/>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n-US" u="none" strike="noStrike" cap="none">
                <a:solidFill>
                  <a:schemeClr val="lt1"/>
                </a:solidFill>
                <a:latin typeface="Arial" charset="0"/>
                <a:ea typeface="Arial" charset="0"/>
                <a:cs typeface="Arial" charset="0"/>
                <a:sym typeface="Cabin"/>
              </a:rPr>
              <a:t>When we encounter a new name, we need to add a new entry in the </a:t>
            </a:r>
            <a:r>
              <a:rPr lang="en-US" u="none" strike="noStrike" cap="none">
                <a:solidFill>
                  <a:srgbClr val="FF00FF"/>
                </a:solidFill>
                <a:latin typeface="Arial" charset="0"/>
                <a:ea typeface="Arial" charset="0"/>
                <a:cs typeface="Arial" charset="0"/>
                <a:sym typeface="Cabin"/>
              </a:rPr>
              <a:t>dictionary</a:t>
            </a:r>
            <a:r>
              <a:rPr lang="en-US" u="none" strike="noStrike" cap="none">
                <a:solidFill>
                  <a:schemeClr val="lt1"/>
                </a:solidFill>
                <a:latin typeface="Arial" charset="0"/>
                <a:ea typeface="Arial" charset="0"/>
                <a:cs typeface="Arial" charset="0"/>
                <a:sym typeface="Cabin"/>
              </a:rPr>
              <a:t> and if this the second or later time we have seen the </a:t>
            </a:r>
            <a:r>
              <a:rPr lang="en-US" u="none" strike="noStrike" cap="none">
                <a:solidFill>
                  <a:srgbClr val="00FF00"/>
                </a:solidFill>
                <a:latin typeface="Arial" charset="0"/>
                <a:ea typeface="Arial" charset="0"/>
                <a:cs typeface="Arial" charset="0"/>
                <a:sym typeface="Cabin"/>
              </a:rPr>
              <a:t>name</a:t>
            </a:r>
            <a:r>
              <a:rPr lang="en-US" u="none" strike="noStrike" cap="none">
                <a:solidFill>
                  <a:schemeClr val="lt1"/>
                </a:solidFill>
                <a:latin typeface="Arial" charset="0"/>
                <a:ea typeface="Arial" charset="0"/>
                <a:cs typeface="Arial" charset="0"/>
                <a:sym typeface="Cabin"/>
              </a:rPr>
              <a:t>, we simply add one to the count in the </a:t>
            </a:r>
            <a:r>
              <a:rPr lang="en-US" u="none" strike="noStrike" cap="none">
                <a:solidFill>
                  <a:srgbClr val="FF00FF"/>
                </a:solidFill>
                <a:latin typeface="Arial" charset="0"/>
                <a:ea typeface="Arial" charset="0"/>
                <a:cs typeface="Arial" charset="0"/>
                <a:sym typeface="Cabin"/>
              </a:rPr>
              <a:t>dictionary</a:t>
            </a:r>
            <a:r>
              <a:rPr lang="en-US" u="none" strike="noStrike" cap="none">
                <a:solidFill>
                  <a:schemeClr val="lt1"/>
                </a:solidFill>
                <a:latin typeface="Arial" charset="0"/>
                <a:ea typeface="Arial" charset="0"/>
                <a:cs typeface="Arial" charset="0"/>
                <a:sym typeface="Cabin"/>
              </a:rPr>
              <a:t> under that </a:t>
            </a:r>
            <a:r>
              <a:rPr lang="en-US" u="none" strike="noStrike" cap="none">
                <a:solidFill>
                  <a:srgbClr val="00FF00"/>
                </a:solidFill>
                <a:latin typeface="Arial" charset="0"/>
                <a:ea typeface="Arial" charset="0"/>
                <a:cs typeface="Arial" charset="0"/>
                <a:sym typeface="Cabin"/>
              </a:rPr>
              <a:t>name</a:t>
            </a:r>
          </a:p>
        </p:txBody>
      </p:sp>
      <p:sp>
        <p:nvSpPr>
          <p:cNvPr id="387" name="Shape 387"/>
          <p:cNvSpPr txBox="1"/>
          <p:nvPr/>
        </p:nvSpPr>
        <p:spPr>
          <a:xfrm>
            <a:off x="750938" y="4478400"/>
            <a:ext cx="10349474" cy="3446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2600" b="1" i="0" u="none" strike="noStrike" cap="none" dirty="0">
                <a:solidFill>
                  <a:schemeClr val="bg1"/>
                </a:solidFill>
                <a:latin typeface="Courier"/>
                <a:ea typeface="Courier"/>
                <a:cs typeface="Courier"/>
                <a:sym typeface="Courier New"/>
              </a:rPr>
              <a:t>counts = </a:t>
            </a:r>
            <a:r>
              <a:rPr lang="en-US" sz="2600" b="1" i="0" u="none" strike="noStrike" cap="none" dirty="0" err="1">
                <a:solidFill>
                  <a:schemeClr val="bg1"/>
                </a:solidFill>
                <a:latin typeface="Courier"/>
                <a:ea typeface="Courier"/>
                <a:cs typeface="Courier"/>
                <a:sym typeface="Courier New"/>
              </a:rPr>
              <a:t>dict</a:t>
            </a:r>
            <a:r>
              <a:rPr lang="en-US" sz="2600" b="1"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ourier New"/>
              <a:buNone/>
            </a:pPr>
            <a:r>
              <a:rPr lang="en-US" sz="2600" b="1" i="0" u="none" strike="noStrike" cap="none" dirty="0">
                <a:solidFill>
                  <a:schemeClr val="bg1"/>
                </a:solidFill>
                <a:latin typeface="Courier"/>
                <a:ea typeface="Courier"/>
                <a:cs typeface="Courier"/>
                <a:sym typeface="Courier New"/>
              </a:rPr>
              <a:t>names = ['</a:t>
            </a:r>
            <a:r>
              <a:rPr lang="en-US" sz="2600" b="1" i="0" u="none" strike="noStrike" cap="none" dirty="0" err="1">
                <a:solidFill>
                  <a:schemeClr val="bg1"/>
                </a:solidFill>
                <a:latin typeface="Courier"/>
                <a:ea typeface="Courier"/>
                <a:cs typeface="Courier"/>
                <a:sym typeface="Courier New"/>
              </a:rPr>
              <a:t>csev</a:t>
            </a:r>
            <a:r>
              <a:rPr lang="en-US" sz="2600" b="1" i="0" u="none" strike="noStrike" cap="none" dirty="0">
                <a:solidFill>
                  <a:schemeClr val="bg1"/>
                </a:solidFill>
                <a:latin typeface="Courier"/>
                <a:ea typeface="Courier"/>
                <a:cs typeface="Courier"/>
                <a:sym typeface="Courier New"/>
              </a:rPr>
              <a:t>', '</a:t>
            </a:r>
            <a:r>
              <a:rPr lang="en-US" sz="2600" b="1" i="0" u="none" strike="noStrike" cap="none" dirty="0" err="1">
                <a:solidFill>
                  <a:schemeClr val="bg1"/>
                </a:solidFill>
                <a:latin typeface="Courier"/>
                <a:ea typeface="Courier"/>
                <a:cs typeface="Courier"/>
                <a:sym typeface="Courier New"/>
              </a:rPr>
              <a:t>cwen</a:t>
            </a:r>
            <a:r>
              <a:rPr lang="en-US" sz="2600" b="1" i="0" u="none" strike="noStrike" cap="none" dirty="0">
                <a:solidFill>
                  <a:schemeClr val="bg1"/>
                </a:solidFill>
                <a:latin typeface="Courier"/>
                <a:ea typeface="Courier"/>
                <a:cs typeface="Courier"/>
                <a:sym typeface="Courier New"/>
              </a:rPr>
              <a:t>', '</a:t>
            </a:r>
            <a:r>
              <a:rPr lang="en-US" sz="2600" b="1" i="0" u="none" strike="noStrike" cap="none" dirty="0" err="1">
                <a:solidFill>
                  <a:schemeClr val="bg1"/>
                </a:solidFill>
                <a:latin typeface="Courier"/>
                <a:ea typeface="Courier"/>
                <a:cs typeface="Courier"/>
                <a:sym typeface="Courier New"/>
              </a:rPr>
              <a:t>csev</a:t>
            </a:r>
            <a:r>
              <a:rPr lang="en-US" sz="2600" b="1" i="0" u="none" strike="noStrike" cap="none" dirty="0">
                <a:solidFill>
                  <a:schemeClr val="bg1"/>
                </a:solidFill>
                <a:latin typeface="Courier"/>
                <a:ea typeface="Courier"/>
                <a:cs typeface="Courier"/>
                <a:sym typeface="Courier New"/>
              </a:rPr>
              <a:t>', '</a:t>
            </a:r>
            <a:r>
              <a:rPr lang="en-US" sz="2600" b="1" i="0" u="none" strike="noStrike" cap="none" dirty="0" err="1">
                <a:solidFill>
                  <a:schemeClr val="bg1"/>
                </a:solidFill>
                <a:latin typeface="Courier"/>
                <a:ea typeface="Courier"/>
                <a:cs typeface="Courier"/>
                <a:sym typeface="Courier New"/>
              </a:rPr>
              <a:t>zqian</a:t>
            </a:r>
            <a:r>
              <a:rPr lang="en-US" sz="2600" b="1" i="0" u="none" strike="noStrike" cap="none" dirty="0">
                <a:solidFill>
                  <a:schemeClr val="bg1"/>
                </a:solidFill>
                <a:latin typeface="Courier"/>
                <a:ea typeface="Courier"/>
                <a:cs typeface="Courier"/>
                <a:sym typeface="Courier New"/>
              </a:rPr>
              <a:t>', '</a:t>
            </a:r>
            <a:r>
              <a:rPr lang="en-US" sz="2600" b="1" i="0" u="none" strike="noStrike" cap="none" dirty="0" err="1">
                <a:solidFill>
                  <a:schemeClr val="bg1"/>
                </a:solidFill>
                <a:latin typeface="Courier"/>
                <a:ea typeface="Courier"/>
                <a:cs typeface="Courier"/>
                <a:sym typeface="Courier New"/>
              </a:rPr>
              <a:t>cwen</a:t>
            </a:r>
            <a:r>
              <a:rPr lang="en-US" sz="2600" b="1"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2600" b="1" i="0" u="none" strike="noStrike" cap="none" dirty="0">
                <a:solidFill>
                  <a:schemeClr val="bg1"/>
                </a:solidFill>
                <a:latin typeface="Courier"/>
                <a:ea typeface="Courier"/>
                <a:cs typeface="Courier"/>
                <a:sym typeface="Courier New"/>
              </a:rPr>
              <a:t>for </a:t>
            </a:r>
            <a:r>
              <a:rPr lang="en-US" sz="2600" b="1" dirty="0" smtClean="0">
                <a:solidFill>
                  <a:schemeClr val="bg1"/>
                </a:solidFill>
                <a:latin typeface="Courier"/>
                <a:ea typeface="Courier"/>
                <a:cs typeface="Courier"/>
                <a:sym typeface="Courier New"/>
              </a:rPr>
              <a:t>x</a:t>
            </a:r>
            <a:r>
              <a:rPr lang="en-US" sz="2600" b="1" i="0" u="none" strike="noStrike" cap="none" dirty="0" smtClean="0">
                <a:solidFill>
                  <a:schemeClr val="bg1"/>
                </a:solidFill>
                <a:latin typeface="Courier"/>
                <a:ea typeface="Courier"/>
                <a:cs typeface="Courier"/>
                <a:sym typeface="Courier New"/>
              </a:rPr>
              <a:t> </a:t>
            </a:r>
            <a:r>
              <a:rPr lang="en-US" sz="2600" b="1" i="0" u="none" strike="noStrike" cap="none" dirty="0">
                <a:solidFill>
                  <a:schemeClr val="bg1"/>
                </a:solidFill>
                <a:latin typeface="Courier"/>
                <a:ea typeface="Courier"/>
                <a:cs typeface="Courier"/>
                <a:sym typeface="Courier New"/>
              </a:rPr>
              <a:t>in names :</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bg1"/>
                </a:solidFill>
                <a:latin typeface="Courier"/>
                <a:ea typeface="Courier"/>
                <a:cs typeface="Courier"/>
                <a:sym typeface="Courier New"/>
              </a:rPr>
              <a:t>    if </a:t>
            </a:r>
            <a:r>
              <a:rPr lang="en-US" sz="2600" b="1" dirty="0" smtClean="0">
                <a:solidFill>
                  <a:schemeClr val="bg1"/>
                </a:solidFill>
                <a:latin typeface="Courier"/>
                <a:ea typeface="Courier"/>
                <a:cs typeface="Courier"/>
                <a:sym typeface="Courier New"/>
              </a:rPr>
              <a:t>x</a:t>
            </a:r>
            <a:r>
              <a:rPr lang="en-US" sz="2600" b="1" i="0" u="none" strike="noStrike" cap="none" dirty="0" smtClean="0">
                <a:solidFill>
                  <a:schemeClr val="bg1"/>
                </a:solidFill>
                <a:latin typeface="Courier"/>
                <a:ea typeface="Courier"/>
                <a:cs typeface="Courier"/>
                <a:sym typeface="Courier New"/>
              </a:rPr>
              <a:t> </a:t>
            </a:r>
            <a:r>
              <a:rPr lang="en-US" sz="2600" b="1" i="0" u="none" strike="noStrike" cap="none" dirty="0">
                <a:solidFill>
                  <a:schemeClr val="bg1"/>
                </a:solidFill>
                <a:latin typeface="Courier"/>
                <a:ea typeface="Courier"/>
                <a:cs typeface="Courier"/>
                <a:sym typeface="Courier New"/>
              </a:rPr>
              <a:t>not in counts: </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bg1"/>
                </a:solidFill>
                <a:latin typeface="Courier"/>
                <a:ea typeface="Courier"/>
                <a:cs typeface="Courier"/>
                <a:sym typeface="Courier New"/>
              </a:rPr>
              <a:t>       </a:t>
            </a:r>
            <a:r>
              <a:rPr lang="en-US" sz="2600" b="1" i="0" u="none" strike="noStrike" cap="none" dirty="0" smtClean="0">
                <a:solidFill>
                  <a:schemeClr val="bg1"/>
                </a:solidFill>
                <a:latin typeface="Courier"/>
                <a:ea typeface="Courier"/>
                <a:cs typeface="Courier"/>
                <a:sym typeface="Courier New"/>
              </a:rPr>
              <a:t>counts[x] </a:t>
            </a:r>
            <a:r>
              <a:rPr lang="en-US" sz="2600" b="1" i="0" u="none" strike="noStrike" cap="none" dirty="0">
                <a:solidFill>
                  <a:schemeClr val="bg1"/>
                </a:solidFill>
                <a:latin typeface="Courier"/>
                <a:ea typeface="Courier"/>
                <a:cs typeface="Courier"/>
                <a:sym typeface="Courier New"/>
              </a:rPr>
              <a:t>= 1</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bg1"/>
                </a:solidFill>
                <a:latin typeface="Courier"/>
                <a:ea typeface="Courier"/>
                <a:cs typeface="Courier"/>
                <a:sym typeface="Courier New"/>
              </a:rPr>
              <a:t>    else :</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bg1"/>
                </a:solidFill>
                <a:latin typeface="Courier"/>
                <a:ea typeface="Courier"/>
                <a:cs typeface="Courier"/>
                <a:sym typeface="Courier New"/>
              </a:rPr>
              <a:t>        </a:t>
            </a:r>
            <a:r>
              <a:rPr lang="en-US" sz="2600" b="1" i="0" u="none" strike="noStrike" cap="none" dirty="0" smtClean="0">
                <a:solidFill>
                  <a:schemeClr val="bg1"/>
                </a:solidFill>
                <a:latin typeface="Courier"/>
                <a:ea typeface="Courier"/>
                <a:cs typeface="Courier"/>
                <a:sym typeface="Courier New"/>
              </a:rPr>
              <a:t>counts[x] </a:t>
            </a:r>
            <a:r>
              <a:rPr lang="en-US" sz="2600" b="1" i="0" u="none" strike="noStrike" cap="none" dirty="0">
                <a:solidFill>
                  <a:schemeClr val="bg1"/>
                </a:solidFill>
                <a:latin typeface="Courier"/>
                <a:ea typeface="Courier"/>
                <a:cs typeface="Courier"/>
                <a:sym typeface="Courier New"/>
              </a:rPr>
              <a:t>= </a:t>
            </a:r>
            <a:r>
              <a:rPr lang="en-US" sz="2600" b="1" i="0" u="none" strike="noStrike" cap="none" dirty="0" smtClean="0">
                <a:solidFill>
                  <a:schemeClr val="bg1"/>
                </a:solidFill>
                <a:latin typeface="Courier"/>
                <a:ea typeface="Courier"/>
                <a:cs typeface="Courier"/>
                <a:sym typeface="Courier New"/>
              </a:rPr>
              <a:t>counts[x] </a:t>
            </a:r>
            <a:r>
              <a:rPr lang="en-US" sz="2600" b="1" i="0" u="none" strike="noStrike" cap="none" dirty="0">
                <a:solidFill>
                  <a:schemeClr val="bg1"/>
                </a:solidFill>
                <a:latin typeface="Courier"/>
                <a:ea typeface="Courier"/>
                <a:cs typeface="Courier"/>
                <a:sym typeface="Courier New"/>
              </a:rPr>
              <a:t>+ 1</a:t>
            </a:r>
          </a:p>
          <a:p>
            <a:pPr marL="0" marR="0" lvl="0" indent="0" algn="l" rtl="0">
              <a:lnSpc>
                <a:spcPct val="100000"/>
              </a:lnSpc>
              <a:spcBef>
                <a:spcPts val="0"/>
              </a:spcBef>
              <a:spcAft>
                <a:spcPts val="0"/>
              </a:spcAft>
              <a:buClr>
                <a:srgbClr val="FFFF00"/>
              </a:buClr>
              <a:buSzPct val="25000"/>
              <a:buFont typeface="Courier New"/>
              <a:buNone/>
            </a:pPr>
            <a:r>
              <a:rPr lang="en-US" sz="2600" b="1" i="0" u="none" strike="noStrike" cap="none" dirty="0" smtClean="0">
                <a:solidFill>
                  <a:schemeClr val="bg1"/>
                </a:solidFill>
                <a:latin typeface="Courier"/>
                <a:ea typeface="Courier"/>
                <a:cs typeface="Courier"/>
                <a:sym typeface="Courier New"/>
              </a:rPr>
              <a:t>print(counts)</a:t>
            </a:r>
            <a:endParaRPr lang="en-US" sz="2600" b="1" i="0" u="none" strike="noStrike" cap="none" dirty="0">
              <a:solidFill>
                <a:schemeClr val="bg1"/>
              </a:solidFill>
              <a:latin typeface="Courier"/>
              <a:ea typeface="Courier"/>
              <a:cs typeface="Courier"/>
              <a:sym typeface="Courier New"/>
            </a:endParaRPr>
          </a:p>
        </p:txBody>
      </p:sp>
      <p:sp>
        <p:nvSpPr>
          <p:cNvPr id="388" name="Shape 388"/>
          <p:cNvSpPr txBox="1"/>
          <p:nvPr/>
        </p:nvSpPr>
        <p:spPr>
          <a:xfrm>
            <a:off x="9817102" y="5737993"/>
            <a:ext cx="6654205"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a:t>
            </a:r>
            <a:r>
              <a:rPr lang="en-US" sz="3200" u="none" strike="noStrike" cap="none">
                <a:solidFill>
                  <a:srgbClr val="00FFFF"/>
                </a:solidFill>
                <a:latin typeface="Arial" charset="0"/>
                <a:ea typeface="Arial" charset="0"/>
                <a:cs typeface="Arial" charset="0"/>
                <a:sym typeface="Cabin"/>
              </a:rPr>
              <a:t>'</a:t>
            </a:r>
            <a:r>
              <a:rPr lang="en-US" sz="3200" u="none" strike="noStrike" cap="none" dirty="0" err="1">
                <a:solidFill>
                  <a:srgbClr val="00FFFF"/>
                </a:solidFill>
                <a:latin typeface="Arial" charset="0"/>
                <a:ea typeface="Arial" charset="0"/>
                <a:cs typeface="Arial" charset="0"/>
                <a:sym typeface="Cabin"/>
              </a:rPr>
              <a:t>csev</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2, </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err="1">
                <a:solidFill>
                  <a:srgbClr val="00FFFF"/>
                </a:solidFill>
                <a:latin typeface="Arial" charset="0"/>
                <a:ea typeface="Arial" charset="0"/>
                <a:cs typeface="Arial" charset="0"/>
                <a:sym typeface="Cabin"/>
              </a:rPr>
              <a:t>zqian</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1,</a:t>
            </a:r>
            <a:r>
              <a:rPr lang="en-US" sz="3200" u="none" strike="noStrike" cap="none" dirty="0">
                <a:solidFill>
                  <a:srgbClr val="00FFFF"/>
                </a:solidFill>
                <a:latin typeface="Arial" charset="0"/>
                <a:ea typeface="Arial" charset="0"/>
                <a:cs typeface="Arial" charset="0"/>
                <a:sym typeface="Cabin"/>
              </a:rPr>
              <a:t> '</a:t>
            </a:r>
            <a:r>
              <a:rPr lang="en-US" sz="3200" u="none" strike="noStrike" cap="none" dirty="0" err="1">
                <a:solidFill>
                  <a:srgbClr val="00FFFF"/>
                </a:solidFill>
                <a:latin typeface="Arial" charset="0"/>
                <a:ea typeface="Arial" charset="0"/>
                <a:cs typeface="Arial" charset="0"/>
                <a:sym typeface="Cabin"/>
              </a:rPr>
              <a:t>cwen</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2}</a:t>
            </a:r>
          </a:p>
        </p:txBody>
      </p:sp>
      <p:pic>
        <p:nvPicPr>
          <p:cNvPr id="6" name="Shape 370"/>
          <p:cNvPicPr preferRelativeResize="0"/>
          <p:nvPr/>
        </p:nvPicPr>
        <p:blipFill rotWithShape="1">
          <a:blip r:embed="rId3">
            <a:alphaModFix/>
          </a:blip>
          <a:srcRect/>
          <a:stretch/>
        </p:blipFill>
        <p:spPr>
          <a:xfrm>
            <a:off x="11100411" y="6550800"/>
            <a:ext cx="3987189" cy="2269269"/>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392"/>
        <p:cNvGrpSpPr/>
        <p:nvPr/>
      </p:nvGrpSpPr>
      <p:grpSpPr>
        <a:xfrm>
          <a:off x="0" y="0"/>
          <a:ext cx="0" cy="0"/>
          <a:chOff x="0" y="0"/>
          <a:chExt cx="0" cy="0"/>
        </a:xfrm>
      </p:grpSpPr>
      <p:sp>
        <p:nvSpPr>
          <p:cNvPr id="393" name="Shape 39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The</a:t>
            </a:r>
            <a:r>
              <a:rPr lang="en-US" sz="7600" u="none" strike="noStrike" cap="none">
                <a:solidFill>
                  <a:srgbClr val="FFFF00"/>
                </a:solidFill>
                <a:latin typeface="Arial" charset="0"/>
                <a:ea typeface="Arial" charset="0"/>
                <a:cs typeface="Arial" charset="0"/>
                <a:sym typeface="Cabin"/>
              </a:rPr>
              <a:t> </a:t>
            </a:r>
            <a:r>
              <a:rPr lang="en-US" sz="7600" u="none" strike="noStrike" cap="none">
                <a:solidFill>
                  <a:srgbClr val="FF00FF"/>
                </a:solidFill>
                <a:latin typeface="Arial" charset="0"/>
                <a:ea typeface="Arial" charset="0"/>
                <a:cs typeface="Arial" charset="0"/>
                <a:sym typeface="Cabin"/>
              </a:rPr>
              <a:t>get</a:t>
            </a:r>
            <a:r>
              <a:rPr lang="en-US" sz="7600" u="none" strike="noStrike" cap="none">
                <a:solidFill>
                  <a:srgbClr val="FFFF00"/>
                </a:solidFill>
                <a:latin typeface="Arial" charset="0"/>
                <a:ea typeface="Arial" charset="0"/>
                <a:cs typeface="Arial" charset="0"/>
                <a:sym typeface="Cabin"/>
              </a:rPr>
              <a:t> </a:t>
            </a:r>
            <a:r>
              <a:rPr lang="en-US" sz="7600" u="none" strike="noStrike" cap="none">
                <a:solidFill>
                  <a:srgbClr val="FFD966"/>
                </a:solidFill>
                <a:latin typeface="Arial" charset="0"/>
                <a:ea typeface="Arial" charset="0"/>
                <a:cs typeface="Arial" charset="0"/>
                <a:sym typeface="Cabin"/>
              </a:rPr>
              <a:t>Method for Dictionaries</a:t>
            </a:r>
          </a:p>
        </p:txBody>
      </p:sp>
      <p:sp>
        <p:nvSpPr>
          <p:cNvPr id="394" name="Shape 394"/>
          <p:cNvSpPr txBox="1">
            <a:spLocks noGrp="1"/>
          </p:cNvSpPr>
          <p:nvPr>
            <p:ph type="body" idx="1"/>
          </p:nvPr>
        </p:nvSpPr>
        <p:spPr>
          <a:xfrm>
            <a:off x="1029839" y="2603500"/>
            <a:ext cx="7505776" cy="4038499"/>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n-US" sz="3600" u="none" strike="noStrike" cap="none" smtClean="0">
                <a:solidFill>
                  <a:schemeClr val="lt1"/>
                </a:solidFill>
                <a:latin typeface="Arial" charset="0"/>
                <a:ea typeface="Arial" charset="0"/>
                <a:cs typeface="Arial" charset="0"/>
                <a:sym typeface="Cabin"/>
              </a:rPr>
              <a:t>The </a:t>
            </a:r>
            <a:r>
              <a:rPr lang="en-US" sz="3600" u="none" strike="noStrike" cap="none">
                <a:solidFill>
                  <a:schemeClr val="lt1"/>
                </a:solidFill>
                <a:latin typeface="Arial" charset="0"/>
                <a:ea typeface="Arial" charset="0"/>
                <a:cs typeface="Arial" charset="0"/>
                <a:sym typeface="Cabin"/>
              </a:rPr>
              <a:t>pattern of checking to see if a </a:t>
            </a:r>
            <a:r>
              <a:rPr lang="en-US" sz="3600" u="none" strike="noStrike" cap="none">
                <a:solidFill>
                  <a:srgbClr val="00FFFF"/>
                </a:solidFill>
                <a:latin typeface="Arial" charset="0"/>
                <a:ea typeface="Arial" charset="0"/>
                <a:cs typeface="Arial" charset="0"/>
                <a:sym typeface="Cabin"/>
              </a:rPr>
              <a:t>key</a:t>
            </a:r>
            <a:r>
              <a:rPr lang="en-US" sz="3600" u="none" strike="noStrike" cap="none">
                <a:solidFill>
                  <a:schemeClr val="lt1"/>
                </a:solidFill>
                <a:latin typeface="Arial" charset="0"/>
                <a:ea typeface="Arial" charset="0"/>
                <a:cs typeface="Arial" charset="0"/>
                <a:sym typeface="Cabin"/>
              </a:rPr>
              <a:t> is already in a dictionary and assuming a default value if the </a:t>
            </a:r>
            <a:r>
              <a:rPr lang="en-US" sz="3600" u="none" strike="noStrike" cap="none">
                <a:solidFill>
                  <a:srgbClr val="00FFFF"/>
                </a:solidFill>
                <a:latin typeface="Arial" charset="0"/>
                <a:ea typeface="Arial" charset="0"/>
                <a:cs typeface="Arial" charset="0"/>
                <a:sym typeface="Cabin"/>
              </a:rPr>
              <a:t>key</a:t>
            </a:r>
            <a:r>
              <a:rPr lang="en-US" sz="3600" u="none" strike="noStrike" cap="none">
                <a:solidFill>
                  <a:schemeClr val="lt1"/>
                </a:solidFill>
                <a:latin typeface="Arial" charset="0"/>
                <a:ea typeface="Arial" charset="0"/>
                <a:cs typeface="Arial" charset="0"/>
                <a:sym typeface="Cabin"/>
              </a:rPr>
              <a:t> is not there is so </a:t>
            </a:r>
            <a:r>
              <a:rPr lang="en-US" sz="3600" u="none" strike="noStrike" cap="none" smtClean="0">
                <a:solidFill>
                  <a:schemeClr val="lt1"/>
                </a:solidFill>
                <a:latin typeface="Arial" charset="0"/>
                <a:ea typeface="Arial" charset="0"/>
                <a:cs typeface="Arial" charset="0"/>
                <a:sym typeface="Cabin"/>
              </a:rPr>
              <a:t>common </a:t>
            </a:r>
            <a:r>
              <a:rPr lang="en-US" sz="3600" u="none" strike="noStrike" cap="none">
                <a:solidFill>
                  <a:schemeClr val="lt1"/>
                </a:solidFill>
                <a:latin typeface="Arial" charset="0"/>
                <a:ea typeface="Arial" charset="0"/>
                <a:cs typeface="Arial" charset="0"/>
                <a:sym typeface="Cabin"/>
              </a:rPr>
              <a:t>that there is a </a:t>
            </a:r>
            <a:r>
              <a:rPr lang="en-US" sz="3600" u="none" strike="noStrike" cap="none">
                <a:solidFill>
                  <a:srgbClr val="FF00FF"/>
                </a:solidFill>
                <a:latin typeface="Arial" charset="0"/>
                <a:ea typeface="Arial" charset="0"/>
                <a:cs typeface="Arial" charset="0"/>
                <a:sym typeface="Cabin"/>
              </a:rPr>
              <a:t>method</a:t>
            </a:r>
            <a:r>
              <a:rPr lang="en-US" sz="3600" u="none" strike="noStrike" cap="none">
                <a:solidFill>
                  <a:schemeClr val="lt1"/>
                </a:solidFill>
                <a:latin typeface="Arial" charset="0"/>
                <a:ea typeface="Arial" charset="0"/>
                <a:cs typeface="Arial" charset="0"/>
                <a:sym typeface="Cabin"/>
              </a:rPr>
              <a:t> called </a:t>
            </a:r>
            <a:r>
              <a:rPr lang="en-US" sz="3600" u="none" strike="noStrike" cap="none">
                <a:solidFill>
                  <a:srgbClr val="FF00FF"/>
                </a:solidFill>
                <a:latin typeface="Arial" charset="0"/>
                <a:ea typeface="Arial" charset="0"/>
                <a:cs typeface="Arial" charset="0"/>
                <a:sym typeface="Cabin"/>
              </a:rPr>
              <a:t>get</a:t>
            </a:r>
            <a:r>
              <a:rPr lang="en-US" sz="3600" u="none" strike="noStrike" cap="none">
                <a:solidFill>
                  <a:schemeClr val="lt1"/>
                </a:solidFill>
                <a:latin typeface="Arial" charset="0"/>
                <a:ea typeface="Arial" charset="0"/>
                <a:cs typeface="Arial" charset="0"/>
                <a:sym typeface="Cabin"/>
              </a:rPr>
              <a:t>() that does this for us</a:t>
            </a:r>
          </a:p>
        </p:txBody>
      </p:sp>
      <p:sp>
        <p:nvSpPr>
          <p:cNvPr id="396" name="Shape 396"/>
          <p:cNvSpPr txBox="1"/>
          <p:nvPr/>
        </p:nvSpPr>
        <p:spPr>
          <a:xfrm>
            <a:off x="8900761" y="3143250"/>
            <a:ext cx="7073498" cy="1638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4400" b="1" i="0" u="none" strike="noStrike" cap="none" dirty="0">
                <a:solidFill>
                  <a:schemeClr val="bg1"/>
                </a:solidFill>
                <a:latin typeface="Courier"/>
                <a:ea typeface="Courier"/>
                <a:cs typeface="Courier"/>
                <a:sym typeface="Courier New"/>
              </a:rPr>
              <a:t>x = </a:t>
            </a:r>
            <a:r>
              <a:rPr lang="en-US" sz="4400" b="1" i="0" u="none" strike="noStrike" cap="none" dirty="0" err="1">
                <a:solidFill>
                  <a:schemeClr val="bg1"/>
                </a:solidFill>
                <a:latin typeface="Courier"/>
                <a:ea typeface="Courier"/>
                <a:cs typeface="Courier"/>
                <a:sym typeface="Courier New"/>
              </a:rPr>
              <a:t>counts.get</a:t>
            </a:r>
            <a:r>
              <a:rPr lang="en-US" sz="4400" b="1" i="0" u="none" strike="noStrike" cap="none" dirty="0">
                <a:solidFill>
                  <a:schemeClr val="bg1"/>
                </a:solidFill>
                <a:latin typeface="Courier"/>
                <a:ea typeface="Courier"/>
                <a:cs typeface="Courier"/>
                <a:sym typeface="Courier New"/>
              </a:rPr>
              <a:t>(name, 0)</a:t>
            </a:r>
          </a:p>
        </p:txBody>
      </p:sp>
      <p:sp>
        <p:nvSpPr>
          <p:cNvPr id="397" name="Shape 397"/>
          <p:cNvSpPr txBox="1"/>
          <p:nvPr/>
        </p:nvSpPr>
        <p:spPr>
          <a:xfrm>
            <a:off x="1003250" y="6980313"/>
            <a:ext cx="7118400" cy="1143000"/>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rgbClr val="FF7F00"/>
              </a:buClr>
              <a:buSzPct val="25000"/>
              <a:buFont typeface="Cabin"/>
              <a:buNone/>
            </a:pPr>
            <a:r>
              <a:rPr lang="en-US" sz="3600" u="none" strike="noStrike" cap="none" dirty="0">
                <a:solidFill>
                  <a:schemeClr val="bg1"/>
                </a:solidFill>
                <a:latin typeface="Arial" charset="0"/>
                <a:ea typeface="Arial" charset="0"/>
                <a:cs typeface="Arial" charset="0"/>
                <a:sym typeface="Cabin"/>
              </a:rPr>
              <a:t>Default value if key does not exist (and no Traceback).</a:t>
            </a:r>
          </a:p>
        </p:txBody>
      </p:sp>
      <p:sp>
        <p:nvSpPr>
          <p:cNvPr id="398" name="Shape 398"/>
          <p:cNvSpPr txBox="1"/>
          <p:nvPr/>
        </p:nvSpPr>
        <p:spPr>
          <a:xfrm>
            <a:off x="9232900" y="7375475"/>
            <a:ext cx="6741359"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a:t>
            </a:r>
            <a:r>
              <a:rPr lang="en-US" sz="3200" u="none" strike="noStrike" cap="none">
                <a:solidFill>
                  <a:srgbClr val="00FFFF"/>
                </a:solidFill>
                <a:latin typeface="Arial" charset="0"/>
                <a:ea typeface="Arial" charset="0"/>
                <a:cs typeface="Arial" charset="0"/>
                <a:sym typeface="Cabin"/>
              </a:rPr>
              <a:t>'</a:t>
            </a:r>
            <a:r>
              <a:rPr lang="en-US" sz="3200" u="none" strike="noStrike" cap="none" dirty="0" err="1">
                <a:solidFill>
                  <a:srgbClr val="00FFFF"/>
                </a:solidFill>
                <a:latin typeface="Arial" charset="0"/>
                <a:ea typeface="Arial" charset="0"/>
                <a:cs typeface="Arial" charset="0"/>
                <a:sym typeface="Cabin"/>
              </a:rPr>
              <a:t>csev</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2, </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err="1">
                <a:solidFill>
                  <a:srgbClr val="00FFFF"/>
                </a:solidFill>
                <a:latin typeface="Arial" charset="0"/>
                <a:ea typeface="Arial" charset="0"/>
                <a:cs typeface="Arial" charset="0"/>
                <a:sym typeface="Cabin"/>
              </a:rPr>
              <a:t>zqian</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1,</a:t>
            </a:r>
            <a:r>
              <a:rPr lang="en-US" sz="3200" u="none" strike="noStrike" cap="none" dirty="0">
                <a:solidFill>
                  <a:srgbClr val="00FFFF"/>
                </a:solidFill>
                <a:latin typeface="Arial" charset="0"/>
                <a:ea typeface="Arial" charset="0"/>
                <a:cs typeface="Arial" charset="0"/>
                <a:sym typeface="Cabin"/>
              </a:rPr>
              <a:t> '</a:t>
            </a:r>
            <a:r>
              <a:rPr lang="en-US" sz="3200" u="none" strike="noStrike" cap="none" dirty="0" err="1">
                <a:solidFill>
                  <a:srgbClr val="00FFFF"/>
                </a:solidFill>
                <a:latin typeface="Arial" charset="0"/>
                <a:ea typeface="Arial" charset="0"/>
                <a:cs typeface="Arial" charset="0"/>
                <a:sym typeface="Cabin"/>
              </a:rPr>
              <a:t>cwen</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2}</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402"/>
        <p:cNvGrpSpPr/>
        <p:nvPr/>
      </p:nvGrpSpPr>
      <p:grpSpPr>
        <a:xfrm>
          <a:off x="0" y="0"/>
          <a:ext cx="0" cy="0"/>
          <a:chOff x="0" y="0"/>
          <a:chExt cx="0" cy="0"/>
        </a:xfrm>
      </p:grpSpPr>
      <p:sp>
        <p:nvSpPr>
          <p:cNvPr id="403" name="Shape 40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Simplified Counting with </a:t>
            </a:r>
            <a:r>
              <a:rPr lang="en-US" sz="7600" u="none" strike="noStrike" cap="none">
                <a:solidFill>
                  <a:srgbClr val="FF00FF"/>
                </a:solidFill>
                <a:latin typeface="Arial" charset="0"/>
                <a:ea typeface="Arial" charset="0"/>
                <a:cs typeface="Arial" charset="0"/>
                <a:sym typeface="Cabin"/>
              </a:rPr>
              <a:t>get()</a:t>
            </a:r>
          </a:p>
        </p:txBody>
      </p:sp>
      <p:sp>
        <p:nvSpPr>
          <p:cNvPr id="404" name="Shape 404"/>
          <p:cNvSpPr txBox="1">
            <a:spLocks noGrp="1"/>
          </p:cNvSpPr>
          <p:nvPr>
            <p:ph type="body" idx="1"/>
          </p:nvPr>
        </p:nvSpPr>
        <p:spPr>
          <a:xfrm>
            <a:off x="1155700" y="2603501"/>
            <a:ext cx="13931900" cy="1457272"/>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n-US" sz="3600" u="none" strike="noStrike" cap="none">
                <a:solidFill>
                  <a:schemeClr val="lt1"/>
                </a:solidFill>
                <a:latin typeface="Arial" charset="0"/>
                <a:ea typeface="Arial" charset="0"/>
                <a:cs typeface="Arial" charset="0"/>
                <a:sym typeface="Cabin"/>
              </a:rPr>
              <a:t>We can use </a:t>
            </a:r>
            <a:r>
              <a:rPr lang="en-US" sz="3600" u="none" strike="noStrike" cap="none">
                <a:solidFill>
                  <a:srgbClr val="FF00FF"/>
                </a:solidFill>
                <a:latin typeface="Arial" charset="0"/>
                <a:ea typeface="Arial" charset="0"/>
                <a:cs typeface="Arial" charset="0"/>
                <a:sym typeface="Cabin"/>
              </a:rPr>
              <a:t>get</a:t>
            </a:r>
            <a:r>
              <a:rPr lang="en-US" sz="3600" u="none" strike="noStrike" cap="none">
                <a:solidFill>
                  <a:schemeClr val="lt1"/>
                </a:solidFill>
                <a:latin typeface="Arial" charset="0"/>
                <a:ea typeface="Arial" charset="0"/>
                <a:cs typeface="Arial" charset="0"/>
                <a:sym typeface="Cabin"/>
              </a:rPr>
              <a:t>() and provide a </a:t>
            </a:r>
            <a:r>
              <a:rPr lang="en-US" sz="3600" u="none" strike="noStrike" cap="none">
                <a:solidFill>
                  <a:srgbClr val="FF7F00"/>
                </a:solidFill>
                <a:latin typeface="Arial" charset="0"/>
                <a:ea typeface="Arial" charset="0"/>
                <a:cs typeface="Arial" charset="0"/>
                <a:sym typeface="Cabin"/>
              </a:rPr>
              <a:t>default value of zero</a:t>
            </a:r>
            <a:r>
              <a:rPr lang="en-US" sz="3600" u="none" strike="noStrike" cap="none">
                <a:solidFill>
                  <a:schemeClr val="lt1"/>
                </a:solidFill>
                <a:latin typeface="Arial" charset="0"/>
                <a:ea typeface="Arial" charset="0"/>
                <a:cs typeface="Arial" charset="0"/>
                <a:sym typeface="Cabin"/>
              </a:rPr>
              <a:t> when the </a:t>
            </a:r>
            <a:r>
              <a:rPr lang="en-US" sz="3600" u="none" strike="noStrike" cap="none">
                <a:solidFill>
                  <a:srgbClr val="00FFFF"/>
                </a:solidFill>
                <a:latin typeface="Arial" charset="0"/>
                <a:ea typeface="Arial" charset="0"/>
                <a:cs typeface="Arial" charset="0"/>
                <a:sym typeface="Cabin"/>
              </a:rPr>
              <a:t>key</a:t>
            </a:r>
            <a:r>
              <a:rPr lang="en-US" sz="3600" u="none" strike="noStrike" cap="none">
                <a:solidFill>
                  <a:schemeClr val="lt1"/>
                </a:solidFill>
                <a:latin typeface="Arial" charset="0"/>
                <a:ea typeface="Arial" charset="0"/>
                <a:cs typeface="Arial" charset="0"/>
                <a:sym typeface="Cabin"/>
              </a:rPr>
              <a:t> is not yet in the dictionary - and then just add one</a:t>
            </a:r>
          </a:p>
        </p:txBody>
      </p:sp>
      <p:sp>
        <p:nvSpPr>
          <p:cNvPr id="405" name="Shape 405"/>
          <p:cNvSpPr txBox="1"/>
          <p:nvPr/>
        </p:nvSpPr>
        <p:spPr>
          <a:xfrm>
            <a:off x="1698775" y="4562481"/>
            <a:ext cx="10558500" cy="2155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2800" b="1" i="0" u="none" strike="noStrike" cap="none" dirty="0">
                <a:solidFill>
                  <a:schemeClr val="bg1"/>
                </a:solidFill>
                <a:latin typeface="Courier"/>
                <a:ea typeface="Courier"/>
                <a:cs typeface="Courier"/>
                <a:sym typeface="Courier New"/>
              </a:rPr>
              <a:t>counts = </a:t>
            </a:r>
            <a:r>
              <a:rPr lang="en-US" sz="2800" b="1" i="0" u="none" strike="noStrike" cap="none" dirty="0" err="1">
                <a:solidFill>
                  <a:schemeClr val="bg1"/>
                </a:solidFill>
                <a:latin typeface="Courier"/>
                <a:ea typeface="Courier"/>
                <a:cs typeface="Courier"/>
                <a:sym typeface="Courier New"/>
              </a:rPr>
              <a:t>dict</a:t>
            </a:r>
            <a:r>
              <a:rPr lang="en-US" sz="2800" b="1"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ourier New"/>
              <a:buNone/>
            </a:pPr>
            <a:r>
              <a:rPr lang="en-US" sz="2800" b="1" i="0" u="none" strike="noStrike" cap="none" dirty="0">
                <a:solidFill>
                  <a:schemeClr val="bg1"/>
                </a:solidFill>
                <a:latin typeface="Courier"/>
                <a:ea typeface="Courier"/>
                <a:cs typeface="Courier"/>
                <a:sym typeface="Courier New"/>
              </a:rPr>
              <a:t>names = ['</a:t>
            </a:r>
            <a:r>
              <a:rPr lang="en-US" sz="2800" b="1" i="0" u="none" strike="noStrike" cap="none" dirty="0" err="1">
                <a:solidFill>
                  <a:schemeClr val="bg1"/>
                </a:solidFill>
                <a:latin typeface="Courier"/>
                <a:ea typeface="Courier"/>
                <a:cs typeface="Courier"/>
                <a:sym typeface="Courier New"/>
              </a:rPr>
              <a:t>csev</a:t>
            </a:r>
            <a:r>
              <a:rPr lang="en-US" sz="2800" b="1" i="0" u="none" strike="noStrike" cap="none" dirty="0">
                <a:solidFill>
                  <a:schemeClr val="bg1"/>
                </a:solidFill>
                <a:latin typeface="Courier"/>
                <a:ea typeface="Courier"/>
                <a:cs typeface="Courier"/>
                <a:sym typeface="Courier New"/>
              </a:rPr>
              <a:t>', '</a:t>
            </a:r>
            <a:r>
              <a:rPr lang="en-US" sz="2800" b="1" i="0" u="none" strike="noStrike" cap="none" dirty="0" err="1">
                <a:solidFill>
                  <a:schemeClr val="bg1"/>
                </a:solidFill>
                <a:latin typeface="Courier"/>
                <a:ea typeface="Courier"/>
                <a:cs typeface="Courier"/>
                <a:sym typeface="Courier New"/>
              </a:rPr>
              <a:t>cwen</a:t>
            </a:r>
            <a:r>
              <a:rPr lang="en-US" sz="2800" b="1" i="0" u="none" strike="noStrike" cap="none" dirty="0">
                <a:solidFill>
                  <a:schemeClr val="bg1"/>
                </a:solidFill>
                <a:latin typeface="Courier"/>
                <a:ea typeface="Courier"/>
                <a:cs typeface="Courier"/>
                <a:sym typeface="Courier New"/>
              </a:rPr>
              <a:t>', '</a:t>
            </a:r>
            <a:r>
              <a:rPr lang="en-US" sz="2800" b="1" i="0" u="none" strike="noStrike" cap="none" dirty="0" err="1">
                <a:solidFill>
                  <a:schemeClr val="bg1"/>
                </a:solidFill>
                <a:latin typeface="Courier"/>
                <a:ea typeface="Courier"/>
                <a:cs typeface="Courier"/>
                <a:sym typeface="Courier New"/>
              </a:rPr>
              <a:t>csev</a:t>
            </a:r>
            <a:r>
              <a:rPr lang="en-US" sz="2800" b="1" i="0" u="none" strike="noStrike" cap="none" dirty="0">
                <a:solidFill>
                  <a:schemeClr val="bg1"/>
                </a:solidFill>
                <a:latin typeface="Courier"/>
                <a:ea typeface="Courier"/>
                <a:cs typeface="Courier"/>
                <a:sym typeface="Courier New"/>
              </a:rPr>
              <a:t>', '</a:t>
            </a:r>
            <a:r>
              <a:rPr lang="en-US" sz="2800" b="1" i="0" u="none" strike="noStrike" cap="none" dirty="0" err="1">
                <a:solidFill>
                  <a:schemeClr val="bg1"/>
                </a:solidFill>
                <a:latin typeface="Courier"/>
                <a:ea typeface="Courier"/>
                <a:cs typeface="Courier"/>
                <a:sym typeface="Courier New"/>
              </a:rPr>
              <a:t>zqian</a:t>
            </a:r>
            <a:r>
              <a:rPr lang="en-US" sz="2800" b="1" i="0" u="none" strike="noStrike" cap="none" dirty="0">
                <a:solidFill>
                  <a:schemeClr val="bg1"/>
                </a:solidFill>
                <a:latin typeface="Courier"/>
                <a:ea typeface="Courier"/>
                <a:cs typeface="Courier"/>
                <a:sym typeface="Courier New"/>
              </a:rPr>
              <a:t>', '</a:t>
            </a:r>
            <a:r>
              <a:rPr lang="en-US" sz="2800" b="1" i="0" u="none" strike="noStrike" cap="none" dirty="0" err="1">
                <a:solidFill>
                  <a:schemeClr val="bg1"/>
                </a:solidFill>
                <a:latin typeface="Courier"/>
                <a:ea typeface="Courier"/>
                <a:cs typeface="Courier"/>
                <a:sym typeface="Courier New"/>
              </a:rPr>
              <a:t>cwen</a:t>
            </a:r>
            <a:r>
              <a:rPr lang="en-US" sz="2800" b="1"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2800" b="1" i="0" u="none" strike="noStrike" cap="none" dirty="0">
                <a:solidFill>
                  <a:schemeClr val="bg1"/>
                </a:solidFill>
                <a:latin typeface="Courier"/>
                <a:ea typeface="Courier"/>
                <a:cs typeface="Courier"/>
                <a:sym typeface="Courier New"/>
              </a:rPr>
              <a:t>for name in names :</a:t>
            </a:r>
          </a:p>
          <a:p>
            <a:pPr marL="0" marR="0" lvl="0" indent="0" algn="l" rtl="0">
              <a:lnSpc>
                <a:spcPct val="100000"/>
              </a:lnSpc>
              <a:spcBef>
                <a:spcPts val="0"/>
              </a:spcBef>
              <a:spcAft>
                <a:spcPts val="0"/>
              </a:spcAft>
              <a:buClr>
                <a:schemeClr val="lt1"/>
              </a:buClr>
              <a:buSzPct val="25000"/>
              <a:buFont typeface="Courier New"/>
              <a:buNone/>
            </a:pPr>
            <a:r>
              <a:rPr lang="en-US" sz="2800" b="1" i="0" u="none" strike="noStrike" cap="none" dirty="0">
                <a:solidFill>
                  <a:schemeClr val="bg1"/>
                </a:solidFill>
                <a:latin typeface="Courier"/>
                <a:ea typeface="Courier"/>
                <a:cs typeface="Courier"/>
                <a:sym typeface="Courier New"/>
              </a:rPr>
              <a:t>    counts[name] = </a:t>
            </a:r>
            <a:r>
              <a:rPr lang="en-US" sz="2800" b="1" i="0" u="none" strike="noStrike" cap="none" dirty="0" err="1">
                <a:solidFill>
                  <a:schemeClr val="bg1"/>
                </a:solidFill>
                <a:latin typeface="Courier"/>
                <a:ea typeface="Courier"/>
                <a:cs typeface="Courier"/>
                <a:sym typeface="Courier New"/>
              </a:rPr>
              <a:t>counts.get</a:t>
            </a:r>
            <a:r>
              <a:rPr lang="en-US" sz="2800" b="1" i="0" u="none" strike="noStrike" cap="none" dirty="0">
                <a:solidFill>
                  <a:schemeClr val="bg1"/>
                </a:solidFill>
                <a:latin typeface="Courier"/>
                <a:ea typeface="Courier"/>
                <a:cs typeface="Courier"/>
                <a:sym typeface="Courier New"/>
              </a:rPr>
              <a:t>(name, 0) + 1</a:t>
            </a:r>
          </a:p>
          <a:p>
            <a:pPr marL="0" marR="0" lvl="0" indent="0" algn="l" rtl="0">
              <a:lnSpc>
                <a:spcPct val="100000"/>
              </a:lnSpc>
              <a:spcBef>
                <a:spcPts val="0"/>
              </a:spcBef>
              <a:spcAft>
                <a:spcPts val="0"/>
              </a:spcAft>
              <a:buClr>
                <a:srgbClr val="FFFF00"/>
              </a:buClr>
              <a:buSzPct val="25000"/>
              <a:buFont typeface="Courier New"/>
              <a:buNone/>
            </a:pPr>
            <a:r>
              <a:rPr lang="en-US" sz="2800" b="1" i="0" u="none" strike="noStrike" cap="none" dirty="0" smtClean="0">
                <a:solidFill>
                  <a:schemeClr val="bg1"/>
                </a:solidFill>
                <a:latin typeface="Courier"/>
                <a:ea typeface="Courier"/>
                <a:cs typeface="Courier"/>
                <a:sym typeface="Courier New"/>
              </a:rPr>
              <a:t>print(counts)</a:t>
            </a:r>
            <a:endParaRPr lang="en-US" sz="2800" b="1" i="0" u="none" strike="noStrike" cap="none" dirty="0">
              <a:solidFill>
                <a:schemeClr val="bg1"/>
              </a:solidFill>
              <a:latin typeface="Courier"/>
              <a:ea typeface="Courier"/>
              <a:cs typeface="Courier"/>
              <a:sym typeface="Courier New"/>
            </a:endParaRPr>
          </a:p>
        </p:txBody>
      </p:sp>
      <p:sp>
        <p:nvSpPr>
          <p:cNvPr id="408" name="Shape 408"/>
          <p:cNvSpPr txBox="1"/>
          <p:nvPr/>
        </p:nvSpPr>
        <p:spPr>
          <a:xfrm>
            <a:off x="9004375" y="7424732"/>
            <a:ext cx="7118400"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a:t>
            </a:r>
            <a:r>
              <a:rPr lang="en-US" sz="3200" u="none" strike="noStrike" cap="none">
                <a:solidFill>
                  <a:srgbClr val="00FFFF"/>
                </a:solidFill>
                <a:latin typeface="Arial" charset="0"/>
                <a:ea typeface="Arial" charset="0"/>
                <a:cs typeface="Arial" charset="0"/>
                <a:sym typeface="Cabin"/>
              </a:rPr>
              <a:t>'csev'</a:t>
            </a:r>
            <a:r>
              <a:rPr lang="en-US" sz="3200" u="none" strike="noStrike" cap="none">
                <a:solidFill>
                  <a:srgbClr val="FF00FF"/>
                </a:solidFill>
                <a:latin typeface="Arial" charset="0"/>
                <a:ea typeface="Arial" charset="0"/>
                <a:cs typeface="Arial" charset="0"/>
                <a:sym typeface="Cabin"/>
              </a:rPr>
              <a:t>: 2, </a:t>
            </a:r>
            <a:r>
              <a:rPr lang="en-US" sz="3200" u="none" strike="noStrike" cap="none">
                <a:solidFill>
                  <a:srgbClr val="00FFFF"/>
                </a:solidFill>
                <a:latin typeface="Arial" charset="0"/>
                <a:ea typeface="Arial" charset="0"/>
                <a:cs typeface="Arial" charset="0"/>
                <a:sym typeface="Cabin"/>
              </a:rPr>
              <a:t>'zqian'</a:t>
            </a:r>
            <a:r>
              <a:rPr lang="en-US" sz="3200" u="none" strike="noStrike" cap="none">
                <a:solidFill>
                  <a:srgbClr val="FF00FF"/>
                </a:solidFill>
                <a:latin typeface="Arial" charset="0"/>
                <a:ea typeface="Arial" charset="0"/>
                <a:cs typeface="Arial" charset="0"/>
                <a:sym typeface="Cabin"/>
              </a:rPr>
              <a:t>: 1,</a:t>
            </a:r>
            <a:r>
              <a:rPr lang="en-US" sz="3200" u="none" strike="noStrike" cap="none">
                <a:solidFill>
                  <a:srgbClr val="00FFFF"/>
                </a:solidFill>
                <a:latin typeface="Arial" charset="0"/>
                <a:ea typeface="Arial" charset="0"/>
                <a:cs typeface="Arial" charset="0"/>
                <a:sym typeface="Cabin"/>
              </a:rPr>
              <a:t> 'cwen'</a:t>
            </a:r>
            <a:r>
              <a:rPr lang="en-US" sz="3200" u="none" strike="noStrike" cap="none">
                <a:solidFill>
                  <a:srgbClr val="FF00FF"/>
                </a:solidFill>
                <a:latin typeface="Arial" charset="0"/>
                <a:ea typeface="Arial" charset="0"/>
                <a:cs typeface="Arial" charset="0"/>
                <a:sym typeface="Cabin"/>
              </a:rPr>
              <a:t>: 2}</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2911840" y="715799"/>
            <a:ext cx="10368268" cy="1261884"/>
          </a:xfrm>
          <a:prstGeom prst="rect">
            <a:avLst/>
          </a:prstGeom>
        </p:spPr>
        <p:txBody>
          <a:bodyPr wrap="none">
            <a:spAutoFit/>
          </a:bodyPr>
          <a:lstStyle/>
          <a:p>
            <a:r>
              <a:rPr lang="en-US" sz="7600" dirty="0">
                <a:solidFill>
                  <a:srgbClr val="FFD966"/>
                </a:solidFill>
                <a:latin typeface="Arial" charset="0"/>
                <a:ea typeface="Arial" charset="0"/>
                <a:cs typeface="Arial" charset="0"/>
                <a:sym typeface="Cabin"/>
              </a:rPr>
              <a:t>Counting Words in Text</a:t>
            </a:r>
            <a:endParaRPr lang="en-US">
              <a:solidFill>
                <a:srgbClr val="FFD966"/>
              </a:solidFill>
            </a:endParaRPr>
          </a:p>
        </p:txBody>
      </p:sp>
    </p:spTree>
    <p:extLst>
      <p:ext uri="{BB962C8B-B14F-4D97-AF65-F5344CB8AC3E}">
        <p14:creationId xmlns:p14="http://schemas.microsoft.com/office/powerpoint/2010/main" xmlns="" val="38991400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420"/>
        <p:cNvGrpSpPr/>
        <p:nvPr/>
      </p:nvGrpSpPr>
      <p:grpSpPr>
        <a:xfrm>
          <a:off x="0" y="0"/>
          <a:ext cx="0" cy="0"/>
          <a:chOff x="0" y="0"/>
          <a:chExt cx="0" cy="0"/>
        </a:xfrm>
      </p:grpSpPr>
      <p:sp>
        <p:nvSpPr>
          <p:cNvPr id="421" name="Shape 421"/>
          <p:cNvSpPr txBox="1"/>
          <p:nvPr/>
        </p:nvSpPr>
        <p:spPr>
          <a:xfrm>
            <a:off x="250825" y="1149352"/>
            <a:ext cx="15303500" cy="249396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2800" u="none" strike="noStrike" cap="none" dirty="0">
                <a:solidFill>
                  <a:srgbClr val="00FF00"/>
                </a:solidFill>
                <a:latin typeface="Arial" charset="0"/>
                <a:ea typeface="Arial" charset="0"/>
                <a:cs typeface="Arial" charset="0"/>
                <a:sym typeface="Cabin"/>
              </a:rPr>
              <a:t>Writing programs (or programming) is a very creative and rewarding activity.  You can write programs for many reasons ranging from making your living to solving a difficult data analysis problem to having fun to helping someone else solve a problem.  This book assumes that everyone needs to know how to program and that once you know how to program, you will figure out what you want to do with your newfound skills.</a:t>
            </a:r>
          </a:p>
        </p:txBody>
      </p:sp>
      <p:sp>
        <p:nvSpPr>
          <p:cNvPr id="422" name="Shape 422"/>
          <p:cNvSpPr txBox="1"/>
          <p:nvPr/>
        </p:nvSpPr>
        <p:spPr>
          <a:xfrm>
            <a:off x="469900" y="3643313"/>
            <a:ext cx="15303500" cy="201771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Arial" charset="0"/>
                <a:ea typeface="Arial" charset="0"/>
                <a:cs typeface="Arial" charset="0"/>
                <a:sym typeface="Cabin"/>
              </a:rPr>
              <a:t>We are surrounded in our daily lives with computers ranging from laptops to cell phones.  We can think of these computers as </a:t>
            </a:r>
            <a:r>
              <a:rPr lang="en-US" sz="2800" u="none" strike="noStrike" cap="none">
                <a:solidFill>
                  <a:srgbClr val="FFFF00"/>
                </a:solidFill>
                <a:latin typeface="Arial" charset="0"/>
                <a:ea typeface="Arial" charset="0"/>
                <a:cs typeface="Arial" charset="0"/>
                <a:sym typeface="Cabin"/>
              </a:rPr>
              <a:t>our </a:t>
            </a:r>
            <a:r>
              <a:rPr lang="en-US" sz="2800" smtClean="0">
                <a:solidFill>
                  <a:srgbClr val="FFFF00"/>
                </a:solidFill>
                <a:latin typeface="Arial" charset="0"/>
                <a:ea typeface="Arial" charset="0"/>
                <a:cs typeface="Arial" charset="0"/>
                <a:sym typeface="Cabin"/>
              </a:rPr>
              <a:t>“</a:t>
            </a:r>
            <a:r>
              <a:rPr lang="en-US" sz="2800" u="none" strike="noStrike" cap="none" smtClean="0">
                <a:solidFill>
                  <a:srgbClr val="FFFF00"/>
                </a:solidFill>
                <a:latin typeface="Arial" charset="0"/>
                <a:ea typeface="Arial" charset="0"/>
                <a:cs typeface="Arial" charset="0"/>
                <a:sym typeface="Cabin"/>
              </a:rPr>
              <a:t>personal assistants” </a:t>
            </a:r>
            <a:r>
              <a:rPr lang="en-US" sz="2800" u="none" strike="noStrike" cap="none" dirty="0">
                <a:solidFill>
                  <a:srgbClr val="FFFF00"/>
                </a:solidFill>
                <a:latin typeface="Arial" charset="0"/>
                <a:ea typeface="Arial" charset="0"/>
                <a:cs typeface="Arial" charset="0"/>
                <a:sym typeface="Cabin"/>
              </a:rPr>
              <a:t>who can take care of many things on our behalf.  The hardware in our current-day computers is essentially built to continuously ask us the question</a:t>
            </a:r>
            <a:r>
              <a:rPr lang="en-US" sz="2800" u="none" strike="noStrike" cap="none">
                <a:solidFill>
                  <a:srgbClr val="FFFF00"/>
                </a:solidFill>
                <a:latin typeface="Arial" charset="0"/>
                <a:ea typeface="Arial" charset="0"/>
                <a:cs typeface="Arial" charset="0"/>
                <a:sym typeface="Cabin"/>
              </a:rPr>
              <a:t>, </a:t>
            </a:r>
            <a:r>
              <a:rPr lang="en-US" sz="2800" smtClean="0">
                <a:solidFill>
                  <a:srgbClr val="FFFF00"/>
                </a:solidFill>
                <a:latin typeface="Arial" charset="0"/>
                <a:ea typeface="Arial" charset="0"/>
                <a:cs typeface="Arial" charset="0"/>
                <a:sym typeface="Cabin"/>
              </a:rPr>
              <a:t>“</a:t>
            </a:r>
            <a:r>
              <a:rPr lang="en-US" sz="2800" u="none" strike="noStrike" cap="none" smtClean="0">
                <a:solidFill>
                  <a:srgbClr val="FFFF00"/>
                </a:solidFill>
                <a:latin typeface="Arial" charset="0"/>
                <a:ea typeface="Arial" charset="0"/>
                <a:cs typeface="Arial" charset="0"/>
                <a:sym typeface="Cabin"/>
              </a:rPr>
              <a:t>What </a:t>
            </a:r>
            <a:r>
              <a:rPr lang="en-US" sz="2800" u="none" strike="noStrike" cap="none" dirty="0">
                <a:solidFill>
                  <a:srgbClr val="FFFF00"/>
                </a:solidFill>
                <a:latin typeface="Arial" charset="0"/>
                <a:ea typeface="Arial" charset="0"/>
                <a:cs typeface="Arial" charset="0"/>
                <a:sym typeface="Cabin"/>
              </a:rPr>
              <a:t>would you like me to do </a:t>
            </a:r>
            <a:r>
              <a:rPr lang="en-US" sz="2800" u="none" strike="noStrike" cap="none">
                <a:solidFill>
                  <a:srgbClr val="FFFF00"/>
                </a:solidFill>
                <a:latin typeface="Arial" charset="0"/>
                <a:ea typeface="Arial" charset="0"/>
                <a:cs typeface="Arial" charset="0"/>
                <a:sym typeface="Cabin"/>
              </a:rPr>
              <a:t>next</a:t>
            </a:r>
            <a:r>
              <a:rPr lang="en-US" sz="2800" u="none" strike="noStrike" cap="none" smtClean="0">
                <a:solidFill>
                  <a:srgbClr val="FFFF00"/>
                </a:solidFill>
                <a:latin typeface="Arial" charset="0"/>
                <a:ea typeface="Arial" charset="0"/>
                <a:cs typeface="Arial" charset="0"/>
                <a:sym typeface="Cabin"/>
              </a:rPr>
              <a:t>?”</a:t>
            </a:r>
            <a:endParaRPr lang="en-US" sz="2800" u="none" strike="noStrike" cap="none" dirty="0">
              <a:solidFill>
                <a:srgbClr val="FFFF00"/>
              </a:solidFill>
              <a:latin typeface="Arial" charset="0"/>
              <a:ea typeface="Arial" charset="0"/>
              <a:cs typeface="Arial" charset="0"/>
              <a:sym typeface="Cabin"/>
            </a:endParaRPr>
          </a:p>
        </p:txBody>
      </p:sp>
      <p:sp>
        <p:nvSpPr>
          <p:cNvPr id="423" name="Shape 423"/>
          <p:cNvSpPr txBox="1"/>
          <p:nvPr/>
        </p:nvSpPr>
        <p:spPr>
          <a:xfrm>
            <a:off x="469900" y="5599110"/>
            <a:ext cx="15303500" cy="2578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2800" u="none" strike="noStrike" cap="none">
                <a:solidFill>
                  <a:srgbClr val="00FFFF"/>
                </a:solidFill>
                <a:latin typeface="Arial" charset="0"/>
                <a:ea typeface="Arial" charset="0"/>
                <a:cs typeface="Arial" charset="0"/>
                <a:sym typeface="Cabin"/>
              </a:rPr>
              <a:t>Our computers are fast and have </a:t>
            </a:r>
            <a:r>
              <a:rPr lang="en-US" sz="2800" u="none" strike="noStrike" cap="none" smtClean="0">
                <a:solidFill>
                  <a:srgbClr val="00FFFF"/>
                </a:solidFill>
                <a:latin typeface="Arial" charset="0"/>
                <a:ea typeface="Arial" charset="0"/>
                <a:cs typeface="Arial" charset="0"/>
                <a:sym typeface="Cabin"/>
              </a:rPr>
              <a:t>vast </a:t>
            </a:r>
            <a:r>
              <a:rPr lang="en-US" sz="2800" u="none" strike="noStrike" cap="none" dirty="0">
                <a:solidFill>
                  <a:srgbClr val="00FFFF"/>
                </a:solidFill>
                <a:latin typeface="Arial" charset="0"/>
                <a:ea typeface="Arial" charset="0"/>
                <a:cs typeface="Arial" charset="0"/>
                <a:sym typeface="Cabin"/>
              </a:rPr>
              <a:t>amounts of memory and could be very helpful to us if we only knew the language to speak to explain to the computer what we would like it </a:t>
            </a:r>
            <a:r>
              <a:rPr lang="en-US" sz="2800" u="none" strike="noStrike" cap="none">
                <a:solidFill>
                  <a:srgbClr val="00FFFF"/>
                </a:solidFill>
                <a:latin typeface="Arial" charset="0"/>
                <a:ea typeface="Arial" charset="0"/>
                <a:cs typeface="Arial" charset="0"/>
                <a:sym typeface="Cabin"/>
              </a:rPr>
              <a:t>to </a:t>
            </a:r>
            <a:r>
              <a:rPr lang="en-US" sz="2800" u="none" strike="noStrike" cap="none" smtClean="0">
                <a:solidFill>
                  <a:srgbClr val="00FFFF"/>
                </a:solidFill>
                <a:latin typeface="Arial" charset="0"/>
                <a:ea typeface="Arial" charset="0"/>
                <a:cs typeface="Arial" charset="0"/>
                <a:sym typeface="Cabin"/>
              </a:rPr>
              <a:t>do next.  </a:t>
            </a:r>
            <a:r>
              <a:rPr lang="en-US" sz="2800" u="none" strike="noStrike" cap="none" dirty="0">
                <a:solidFill>
                  <a:srgbClr val="00FFFF"/>
                </a:solidFill>
                <a:latin typeface="Arial" charset="0"/>
                <a:ea typeface="Arial" charset="0"/>
                <a:cs typeface="Arial" charset="0"/>
                <a:sym typeface="Cabin"/>
              </a:rPr>
              <a:t>If we knew this language we could tell the computer to do tasks on our behalf that were repetitive. Interestingly, the kinds of things computers can do best are often the kinds of things that we humans find boring and mind-numbing.</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433"/>
        <p:cNvGrpSpPr/>
        <p:nvPr/>
      </p:nvGrpSpPr>
      <p:grpSpPr>
        <a:xfrm>
          <a:off x="0" y="0"/>
          <a:ext cx="0" cy="0"/>
          <a:chOff x="0" y="0"/>
          <a:chExt cx="0" cy="0"/>
        </a:xfrm>
      </p:grpSpPr>
      <p:sp>
        <p:nvSpPr>
          <p:cNvPr id="434" name="Shape 434"/>
          <p:cNvSpPr txBox="1">
            <a:spLocks noGrp="1"/>
          </p:cNvSpPr>
          <p:nvPr>
            <p:ph type="title"/>
          </p:nvPr>
        </p:nvSpPr>
        <p:spPr>
          <a:xfrm>
            <a:off x="1155700" y="789709"/>
            <a:ext cx="13423271"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Counting Pattern</a:t>
            </a:r>
          </a:p>
        </p:txBody>
      </p:sp>
      <p:sp>
        <p:nvSpPr>
          <p:cNvPr id="435" name="Shape 435"/>
          <p:cNvSpPr txBox="1"/>
          <p:nvPr/>
        </p:nvSpPr>
        <p:spPr>
          <a:xfrm>
            <a:off x="875400" y="2305400"/>
            <a:ext cx="11090100" cy="57241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3000" b="1" i="0" u="none" strike="noStrike" cap="none" dirty="0">
                <a:solidFill>
                  <a:schemeClr val="bg1"/>
                </a:solidFill>
                <a:latin typeface="Courier"/>
                <a:ea typeface="Courier"/>
                <a:cs typeface="Courier"/>
                <a:sym typeface="Courier New"/>
              </a:rPr>
              <a:t>counts = </a:t>
            </a:r>
            <a:r>
              <a:rPr lang="en-US" sz="3000" b="1" i="0" u="none" strike="noStrike" cap="none" dirty="0" err="1">
                <a:solidFill>
                  <a:schemeClr val="bg1"/>
                </a:solidFill>
                <a:latin typeface="Courier"/>
                <a:ea typeface="Courier"/>
                <a:cs typeface="Courier"/>
                <a:sym typeface="Courier New"/>
              </a:rPr>
              <a:t>dict</a:t>
            </a:r>
            <a:r>
              <a:rPr lang="en-US" sz="3000" b="1"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3000" b="1" i="0" u="none" strike="noStrike" cap="none" dirty="0" smtClean="0">
                <a:solidFill>
                  <a:schemeClr val="bg1"/>
                </a:solidFill>
                <a:latin typeface="Courier"/>
                <a:ea typeface="Courier"/>
                <a:cs typeface="Courier"/>
                <a:sym typeface="Courier New"/>
              </a:rPr>
              <a:t>print('Enter </a:t>
            </a:r>
            <a:r>
              <a:rPr lang="en-US" sz="3000" b="1" i="0" u="none" strike="noStrike" cap="none" dirty="0">
                <a:solidFill>
                  <a:schemeClr val="bg1"/>
                </a:solidFill>
                <a:latin typeface="Courier"/>
                <a:ea typeface="Courier"/>
                <a:cs typeface="Courier"/>
                <a:sym typeface="Courier New"/>
              </a:rPr>
              <a:t>a line of text</a:t>
            </a:r>
            <a:r>
              <a:rPr lang="en-US" sz="3000" b="1" i="0" u="none" strike="noStrike" cap="none" dirty="0" smtClean="0">
                <a:solidFill>
                  <a:schemeClr val="bg1"/>
                </a:solidFill>
                <a:latin typeface="Courier"/>
                <a:ea typeface="Courier"/>
                <a:cs typeface="Courier"/>
                <a:sym typeface="Courier New"/>
              </a:rPr>
              <a:t>:</a:t>
            </a:r>
            <a:r>
              <a:rPr lang="en-US" sz="3000" b="1" dirty="0" smtClean="0">
                <a:solidFill>
                  <a:schemeClr val="bg1"/>
                </a:solidFill>
                <a:latin typeface="Courier"/>
                <a:ea typeface="Courier"/>
                <a:cs typeface="Courier"/>
                <a:sym typeface="Courier New"/>
              </a:rPr>
              <a:t>')</a:t>
            </a:r>
            <a:endParaRPr lang="en-US" sz="3000" b="1"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bg1"/>
                </a:solidFill>
                <a:latin typeface="Courier"/>
                <a:ea typeface="Courier"/>
                <a:cs typeface="Courier"/>
                <a:sym typeface="Courier New"/>
              </a:rPr>
              <a:t>line = </a:t>
            </a:r>
            <a:r>
              <a:rPr lang="en-US" sz="3000" b="1" i="0" u="none" strike="noStrike" cap="none" dirty="0" smtClean="0">
                <a:solidFill>
                  <a:schemeClr val="bg1"/>
                </a:solidFill>
                <a:latin typeface="Courier"/>
                <a:ea typeface="Courier"/>
                <a:cs typeface="Courier"/>
                <a:sym typeface="Courier New"/>
              </a:rPr>
              <a:t>input</a:t>
            </a:r>
            <a:r>
              <a:rPr lang="en-US" sz="3000" b="1" i="0" u="none" strike="noStrike" cap="none" dirty="0">
                <a:solidFill>
                  <a:schemeClr val="bg1"/>
                </a:solidFill>
                <a:latin typeface="Courier"/>
                <a:ea typeface="Courier"/>
                <a:cs typeface="Courier"/>
                <a:sym typeface="Courier New"/>
              </a:rPr>
              <a:t>('')</a:t>
            </a:r>
          </a:p>
          <a:p>
            <a:pPr marL="0" marR="0" lvl="0" indent="0" algn="ctr" rtl="0">
              <a:lnSpc>
                <a:spcPct val="100000"/>
              </a:lnSpc>
              <a:spcBef>
                <a:spcPts val="0"/>
              </a:spcBef>
              <a:spcAft>
                <a:spcPts val="0"/>
              </a:spcAft>
              <a:buNone/>
            </a:pPr>
            <a:endParaRPr sz="3000" b="1" i="0" u="none" strike="noStrike" cap="none"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bg1"/>
                </a:solidFill>
                <a:latin typeface="Courier"/>
                <a:ea typeface="Courier"/>
                <a:cs typeface="Courier"/>
                <a:sym typeface="Courier New"/>
              </a:rPr>
              <a:t>words = </a:t>
            </a:r>
            <a:r>
              <a:rPr lang="en-US" sz="3000" b="1" i="0" u="none" strike="noStrike" cap="none" dirty="0" err="1">
                <a:solidFill>
                  <a:schemeClr val="bg1"/>
                </a:solidFill>
                <a:latin typeface="Courier"/>
                <a:ea typeface="Courier"/>
                <a:cs typeface="Courier"/>
                <a:sym typeface="Courier New"/>
              </a:rPr>
              <a:t>line.split</a:t>
            </a:r>
            <a:r>
              <a:rPr lang="en-US" sz="3000" b="1" i="0" u="none" strike="noStrike" cap="none" dirty="0">
                <a:solidFill>
                  <a:schemeClr val="bg1"/>
                </a:solidFill>
                <a:latin typeface="Courier"/>
                <a:ea typeface="Courier"/>
                <a:cs typeface="Courier"/>
                <a:sym typeface="Courier New"/>
              </a:rPr>
              <a:t>()</a:t>
            </a:r>
          </a:p>
          <a:p>
            <a:pPr marL="0" marR="0" lvl="0" indent="0" algn="ctr" rtl="0">
              <a:lnSpc>
                <a:spcPct val="100000"/>
              </a:lnSpc>
              <a:spcBef>
                <a:spcPts val="0"/>
              </a:spcBef>
              <a:spcAft>
                <a:spcPts val="0"/>
              </a:spcAft>
              <a:buNone/>
            </a:pPr>
            <a:endParaRPr sz="3000" b="1" i="0" u="none" strike="noStrike" cap="none" dirty="0">
              <a:solidFill>
                <a:schemeClr val="bg1"/>
              </a:solidFill>
              <a:latin typeface="Courier"/>
              <a:ea typeface="Courier"/>
              <a:cs typeface="Courier"/>
              <a:sym typeface="Courier New"/>
            </a:endParaRPr>
          </a:p>
          <a:p>
            <a:pPr>
              <a:buClr>
                <a:srgbClr val="FFFF00"/>
              </a:buClr>
              <a:buSzPct val="25000"/>
            </a:pPr>
            <a:r>
              <a:rPr lang="en-US" sz="3000" b="1" i="0" u="none" strike="noStrike" cap="none" dirty="0" smtClean="0">
                <a:solidFill>
                  <a:schemeClr val="bg1"/>
                </a:solidFill>
                <a:latin typeface="Courier"/>
                <a:ea typeface="Courier"/>
                <a:cs typeface="Courier"/>
                <a:sym typeface="Courier New"/>
              </a:rPr>
              <a:t>print('Words</a:t>
            </a:r>
            <a:r>
              <a:rPr lang="en-US" sz="3000" b="1" i="0" u="none" strike="noStrike" cap="none" dirty="0">
                <a:solidFill>
                  <a:schemeClr val="bg1"/>
                </a:solidFill>
                <a:latin typeface="Courier"/>
                <a:ea typeface="Courier"/>
                <a:cs typeface="Courier"/>
                <a:sym typeface="Courier New"/>
              </a:rPr>
              <a:t>:', </a:t>
            </a:r>
            <a:r>
              <a:rPr lang="en-US" sz="3000" b="1" i="0" u="none" strike="noStrike" cap="none" dirty="0" smtClean="0">
                <a:solidFill>
                  <a:schemeClr val="bg1"/>
                </a:solidFill>
                <a:latin typeface="Courier"/>
                <a:ea typeface="Courier"/>
                <a:cs typeface="Courier"/>
                <a:sym typeface="Courier New"/>
              </a:rPr>
              <a:t>words</a:t>
            </a:r>
            <a:r>
              <a:rPr lang="en-US" sz="3000" b="1" dirty="0" smtClean="0">
                <a:solidFill>
                  <a:schemeClr val="bg1"/>
                </a:solidFill>
                <a:latin typeface="Courier"/>
                <a:ea typeface="Courier"/>
                <a:cs typeface="Courier"/>
                <a:sym typeface="Courier New"/>
              </a:rPr>
              <a:t>)</a:t>
            </a:r>
            <a:endParaRPr lang="en-US" sz="3000" b="1" i="0" u="none" strike="noStrike" cap="none" dirty="0">
              <a:solidFill>
                <a:schemeClr val="bg1"/>
              </a:solidFill>
              <a:latin typeface="Courier"/>
              <a:ea typeface="Courier"/>
              <a:cs typeface="Courier"/>
              <a:sym typeface="Courier New"/>
            </a:endParaRPr>
          </a:p>
          <a:p>
            <a:pPr marL="0" marR="0" lvl="0" indent="0" algn="ctr" rtl="0">
              <a:lnSpc>
                <a:spcPct val="100000"/>
              </a:lnSpc>
              <a:spcBef>
                <a:spcPts val="0"/>
              </a:spcBef>
              <a:spcAft>
                <a:spcPts val="0"/>
              </a:spcAft>
              <a:buNone/>
            </a:pPr>
            <a:endParaRPr sz="3000" b="1" i="0" u="none" strike="noStrike" cap="none" dirty="0">
              <a:solidFill>
                <a:schemeClr val="bg1"/>
              </a:solidFill>
              <a:latin typeface="Courier"/>
              <a:ea typeface="Courier"/>
              <a:cs typeface="Courier"/>
              <a:sym typeface="Courier New"/>
            </a:endParaRPr>
          </a:p>
          <a:p>
            <a:pPr>
              <a:buClr>
                <a:srgbClr val="FFFF00"/>
              </a:buClr>
              <a:buSzPct val="25000"/>
            </a:pPr>
            <a:r>
              <a:rPr lang="en-US" sz="3000" b="1" i="0" u="none" strike="noStrike" cap="none" dirty="0" smtClean="0">
                <a:solidFill>
                  <a:schemeClr val="bg1"/>
                </a:solidFill>
                <a:latin typeface="Courier"/>
                <a:ea typeface="Courier"/>
                <a:cs typeface="Courier"/>
                <a:sym typeface="Courier New"/>
              </a:rPr>
              <a:t>print('Counting...</a:t>
            </a:r>
            <a:r>
              <a:rPr lang="en-US" sz="3000" b="1" dirty="0" smtClean="0">
                <a:solidFill>
                  <a:schemeClr val="bg1"/>
                </a:solidFill>
                <a:latin typeface="Courier"/>
                <a:ea typeface="Courier"/>
                <a:cs typeface="Courier"/>
                <a:sym typeface="Courier New"/>
              </a:rPr>
              <a:t>')</a:t>
            </a:r>
            <a:endParaRPr lang="en-US" sz="3000" b="1"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3000" b="1" i="0" u="none" strike="noStrike" cap="none" dirty="0">
                <a:solidFill>
                  <a:schemeClr val="bg1"/>
                </a:solidFill>
                <a:latin typeface="Courier"/>
                <a:ea typeface="Courier"/>
                <a:cs typeface="Courier"/>
                <a:sym typeface="Courier New"/>
              </a:rPr>
              <a:t>for word in words:</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bg1"/>
                </a:solidFill>
                <a:latin typeface="Courier"/>
                <a:ea typeface="Courier"/>
                <a:cs typeface="Courier"/>
                <a:sym typeface="Courier New"/>
              </a:rPr>
              <a:t>    counts[word] = </a:t>
            </a:r>
            <a:r>
              <a:rPr lang="en-US" sz="3000" b="1" i="0" u="none" strike="noStrike" cap="none" dirty="0" err="1">
                <a:solidFill>
                  <a:schemeClr val="bg1"/>
                </a:solidFill>
                <a:latin typeface="Courier"/>
                <a:ea typeface="Courier"/>
                <a:cs typeface="Courier"/>
                <a:sym typeface="Courier New"/>
              </a:rPr>
              <a:t>counts.get</a:t>
            </a:r>
            <a:r>
              <a:rPr lang="en-US" sz="3000" b="1" i="0" u="none" strike="noStrike" cap="none" dirty="0">
                <a:solidFill>
                  <a:schemeClr val="bg1"/>
                </a:solidFill>
                <a:latin typeface="Courier"/>
                <a:ea typeface="Courier"/>
                <a:cs typeface="Courier"/>
                <a:sym typeface="Courier New"/>
              </a:rPr>
              <a:t>(word,0) + 1</a:t>
            </a:r>
          </a:p>
          <a:p>
            <a:pPr>
              <a:buClr>
                <a:srgbClr val="FFFF00"/>
              </a:buClr>
              <a:buSzPct val="25000"/>
            </a:pPr>
            <a:r>
              <a:rPr lang="en-US" sz="3000" b="1" i="0" u="none" strike="noStrike" cap="none" dirty="0" smtClean="0">
                <a:solidFill>
                  <a:schemeClr val="bg1"/>
                </a:solidFill>
                <a:latin typeface="Courier"/>
                <a:ea typeface="Courier"/>
                <a:cs typeface="Courier"/>
                <a:sym typeface="Courier New"/>
              </a:rPr>
              <a:t>print('Counts</a:t>
            </a:r>
            <a:r>
              <a:rPr lang="en-US" sz="3000" b="1" i="0" u="none" strike="noStrike" cap="none" dirty="0">
                <a:solidFill>
                  <a:schemeClr val="bg1"/>
                </a:solidFill>
                <a:latin typeface="Courier"/>
                <a:ea typeface="Courier"/>
                <a:cs typeface="Courier"/>
                <a:sym typeface="Courier New"/>
              </a:rPr>
              <a:t>', </a:t>
            </a:r>
            <a:r>
              <a:rPr lang="en-US" sz="3000" b="1" i="0" u="none" strike="noStrike" cap="none" dirty="0" smtClean="0">
                <a:solidFill>
                  <a:schemeClr val="bg1"/>
                </a:solidFill>
                <a:latin typeface="Courier"/>
                <a:ea typeface="Courier"/>
                <a:cs typeface="Courier"/>
                <a:sym typeface="Courier New"/>
              </a:rPr>
              <a:t>counts</a:t>
            </a:r>
            <a:r>
              <a:rPr lang="en-US" sz="3000" b="1" dirty="0" smtClean="0">
                <a:solidFill>
                  <a:schemeClr val="bg1"/>
                </a:solidFill>
                <a:latin typeface="Courier"/>
                <a:ea typeface="Courier"/>
                <a:cs typeface="Courier"/>
                <a:sym typeface="Courier New"/>
              </a:rPr>
              <a:t>)</a:t>
            </a:r>
            <a:endParaRPr lang="en-US" sz="3000" b="1" dirty="0">
              <a:solidFill>
                <a:schemeClr val="bg1"/>
              </a:solidFill>
              <a:latin typeface="Courier"/>
              <a:ea typeface="Courier"/>
              <a:cs typeface="Courier"/>
              <a:sym typeface="Courier New"/>
            </a:endParaRPr>
          </a:p>
        </p:txBody>
      </p:sp>
      <p:sp>
        <p:nvSpPr>
          <p:cNvPr id="436" name="Shape 436"/>
          <p:cNvSpPr txBox="1"/>
          <p:nvPr/>
        </p:nvSpPr>
        <p:spPr>
          <a:xfrm>
            <a:off x="9775075" y="2768237"/>
            <a:ext cx="5897100" cy="3787200"/>
          </a:xfrm>
          <a:prstGeom prst="rect">
            <a:avLst/>
          </a:prstGeom>
          <a:noFill/>
          <a:ln>
            <a:noFill/>
          </a:ln>
        </p:spPr>
        <p:txBody>
          <a:bodyPr lIns="0" tIns="0" rIns="0" bIns="0" anchor="ctr" anchorCtr="0">
            <a:noAutofit/>
          </a:bodyPr>
          <a:lstStyle/>
          <a:p>
            <a:pPr marL="0" marR="0" lvl="0" indent="0" rtl="0">
              <a:lnSpc>
                <a:spcPct val="115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The general pattern to count the words in a line of text is to </a:t>
            </a:r>
            <a:r>
              <a:rPr lang="en-US" sz="3200" u="none" strike="noStrike" cap="none">
                <a:solidFill>
                  <a:srgbClr val="FF00FF"/>
                </a:solidFill>
                <a:latin typeface="Arial" charset="0"/>
                <a:ea typeface="Arial" charset="0"/>
                <a:cs typeface="Arial" charset="0"/>
                <a:sym typeface="Cabin"/>
              </a:rPr>
              <a:t>split</a:t>
            </a:r>
            <a:r>
              <a:rPr lang="en-US" sz="3200" u="none" strike="noStrike" cap="none">
                <a:solidFill>
                  <a:schemeClr val="lt1"/>
                </a:solidFill>
                <a:latin typeface="Arial" charset="0"/>
                <a:ea typeface="Arial" charset="0"/>
                <a:cs typeface="Arial" charset="0"/>
                <a:sym typeface="Cabin"/>
              </a:rPr>
              <a:t> the line into words, then loop through the words and use a </a:t>
            </a:r>
            <a:r>
              <a:rPr lang="en-US" sz="3200" u="none" strike="noStrike" cap="none">
                <a:solidFill>
                  <a:srgbClr val="00FF00"/>
                </a:solidFill>
                <a:latin typeface="Arial" charset="0"/>
                <a:ea typeface="Arial" charset="0"/>
                <a:cs typeface="Arial" charset="0"/>
                <a:sym typeface="Cabin"/>
              </a:rPr>
              <a:t>dictionary</a:t>
            </a:r>
            <a:r>
              <a:rPr lang="en-US" sz="3200" u="none" strike="noStrike" cap="none">
                <a:solidFill>
                  <a:schemeClr val="lt1"/>
                </a:solidFill>
                <a:latin typeface="Arial" charset="0"/>
                <a:ea typeface="Arial" charset="0"/>
                <a:cs typeface="Arial" charset="0"/>
                <a:sym typeface="Cabin"/>
              </a:rPr>
              <a:t> to track the count of each word independently.</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440"/>
        <p:cNvGrpSpPr/>
        <p:nvPr/>
      </p:nvGrpSpPr>
      <p:grpSpPr>
        <a:xfrm>
          <a:off x="0" y="0"/>
          <a:ext cx="0" cy="0"/>
          <a:chOff x="0" y="0"/>
          <a:chExt cx="0" cy="0"/>
        </a:xfrm>
      </p:grpSpPr>
      <p:sp>
        <p:nvSpPr>
          <p:cNvPr id="442" name="Shape 442"/>
          <p:cNvSpPr txBox="1"/>
          <p:nvPr/>
        </p:nvSpPr>
        <p:spPr>
          <a:xfrm>
            <a:off x="466075" y="1216987"/>
            <a:ext cx="11558399" cy="635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python </a:t>
            </a:r>
            <a:r>
              <a:rPr lang="en-US" sz="2600" i="0" u="none" strike="noStrike" cap="none" dirty="0" err="1">
                <a:solidFill>
                  <a:srgbClr val="FFFF00"/>
                </a:solidFill>
                <a:latin typeface="Courier"/>
                <a:ea typeface="Courier"/>
                <a:cs typeface="Courier"/>
                <a:sym typeface="Courier New"/>
              </a:rPr>
              <a:t>wordcount.py</a:t>
            </a:r>
            <a:r>
              <a:rPr lang="en-US" sz="2600" i="0" u="none" strike="noStrike" cap="none" dirty="0">
                <a:solidFill>
                  <a:srgbClr val="FFFF00"/>
                </a:solidFill>
                <a:latin typeface="Courier"/>
                <a:ea typeface="Courier"/>
                <a:cs typeface="Courier"/>
                <a:sym typeface="Courier New"/>
              </a:rPr>
              <a:t> </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chemeClr val="lt1"/>
                </a:solidFill>
                <a:latin typeface="Courier"/>
                <a:ea typeface="Courier"/>
                <a:cs typeface="Courier"/>
                <a:sym typeface="Courier New"/>
              </a:rPr>
              <a:t>Enter a line of text:</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00FF00"/>
                </a:solidFill>
                <a:latin typeface="Courier"/>
                <a:ea typeface="Courier"/>
                <a:cs typeface="Courier"/>
                <a:sym typeface="Courier New"/>
              </a:rPr>
              <a:t>the</a:t>
            </a:r>
            <a:r>
              <a:rPr lang="en-US" sz="2600" i="0" u="none" strike="noStrike" cap="none" dirty="0">
                <a:solidFill>
                  <a:srgbClr val="FFFF00"/>
                </a:solidFill>
                <a:latin typeface="Courier"/>
                <a:ea typeface="Courier"/>
                <a:cs typeface="Courier"/>
                <a:sym typeface="Courier New"/>
              </a:rPr>
              <a:t> clown ran after </a:t>
            </a:r>
            <a:r>
              <a:rPr lang="en-US" sz="2600" i="0" u="none" strike="noStrike" cap="none" dirty="0">
                <a:solidFill>
                  <a:srgbClr val="00FF00"/>
                </a:solidFill>
                <a:latin typeface="Courier"/>
                <a:ea typeface="Courier"/>
                <a:cs typeface="Courier"/>
                <a:sym typeface="Courier New"/>
              </a:rPr>
              <a:t>the</a:t>
            </a:r>
            <a:r>
              <a:rPr lang="en-US" sz="2600" i="0" u="none" strike="noStrike" cap="none" dirty="0">
                <a:solidFill>
                  <a:srgbClr val="FFFF00"/>
                </a:solidFill>
                <a:latin typeface="Courier"/>
                <a:ea typeface="Courier"/>
                <a:cs typeface="Courier"/>
                <a:sym typeface="Courier New"/>
              </a:rPr>
              <a:t> car and </a:t>
            </a:r>
            <a:r>
              <a:rPr lang="en-US" sz="2600" i="0" u="none" strike="noStrike" cap="none" dirty="0">
                <a:solidFill>
                  <a:srgbClr val="00FF00"/>
                </a:solidFill>
                <a:latin typeface="Courier"/>
                <a:ea typeface="Courier"/>
                <a:cs typeface="Courier"/>
                <a:sym typeface="Courier New"/>
              </a:rPr>
              <a:t>the</a:t>
            </a:r>
            <a:r>
              <a:rPr lang="en-US" sz="2600" i="0" u="none" strike="noStrike" cap="none" dirty="0">
                <a:solidFill>
                  <a:srgbClr val="FFFF00"/>
                </a:solidFill>
                <a:latin typeface="Courier"/>
                <a:ea typeface="Courier"/>
                <a:cs typeface="Courier"/>
                <a:sym typeface="Courier New"/>
              </a:rPr>
              <a:t> car ran into </a:t>
            </a:r>
            <a:r>
              <a:rPr lang="en-US" sz="2600" i="0" u="none" strike="noStrike" cap="none" dirty="0">
                <a:solidFill>
                  <a:srgbClr val="00FF00"/>
                </a:solidFill>
                <a:latin typeface="Courier"/>
                <a:ea typeface="Courier"/>
                <a:cs typeface="Courier"/>
                <a:sym typeface="Courier New"/>
              </a:rPr>
              <a:t>the</a:t>
            </a:r>
            <a:r>
              <a:rPr lang="en-US" sz="2600" i="0" u="none" strike="noStrike" cap="none" dirty="0">
                <a:solidFill>
                  <a:srgbClr val="FFFF00"/>
                </a:solidFill>
                <a:latin typeface="Courier"/>
                <a:ea typeface="Courier"/>
                <a:cs typeface="Courier"/>
                <a:sym typeface="Courier New"/>
              </a:rPr>
              <a:t> tent and </a:t>
            </a:r>
            <a:r>
              <a:rPr lang="en-US" sz="2600" i="0" u="none" strike="noStrike" cap="none" dirty="0">
                <a:solidFill>
                  <a:srgbClr val="00FF00"/>
                </a:solidFill>
                <a:latin typeface="Courier"/>
                <a:ea typeface="Courier"/>
                <a:cs typeface="Courier"/>
                <a:sym typeface="Courier New"/>
              </a:rPr>
              <a:t>the</a:t>
            </a:r>
            <a:r>
              <a:rPr lang="en-US" sz="2600" i="0" u="none" strike="noStrike" cap="none" dirty="0">
                <a:solidFill>
                  <a:srgbClr val="FFFF00"/>
                </a:solidFill>
                <a:latin typeface="Courier"/>
                <a:ea typeface="Courier"/>
                <a:cs typeface="Courier"/>
                <a:sym typeface="Courier New"/>
              </a:rPr>
              <a:t> tent fell down on </a:t>
            </a:r>
            <a:r>
              <a:rPr lang="en-US" sz="2600" i="0" u="none" strike="noStrike" cap="none" dirty="0">
                <a:solidFill>
                  <a:srgbClr val="00FF00"/>
                </a:solidFill>
                <a:latin typeface="Courier"/>
                <a:ea typeface="Courier"/>
                <a:cs typeface="Courier"/>
                <a:sym typeface="Courier New"/>
              </a:rPr>
              <a:t>the</a:t>
            </a:r>
            <a:r>
              <a:rPr lang="en-US" sz="2600" i="0" u="none" strike="noStrike" cap="none" dirty="0">
                <a:solidFill>
                  <a:srgbClr val="FFFF00"/>
                </a:solidFill>
                <a:latin typeface="Courier"/>
                <a:ea typeface="Courier"/>
                <a:cs typeface="Courier"/>
                <a:sym typeface="Courier New"/>
              </a:rPr>
              <a:t> clown and </a:t>
            </a:r>
            <a:r>
              <a:rPr lang="en-US" sz="2600" i="0" u="none" strike="noStrike" cap="none" dirty="0">
                <a:solidFill>
                  <a:srgbClr val="00FF00"/>
                </a:solidFill>
                <a:latin typeface="Courier"/>
                <a:ea typeface="Courier"/>
                <a:cs typeface="Courier"/>
                <a:sym typeface="Courier New"/>
              </a:rPr>
              <a:t>the</a:t>
            </a:r>
            <a:r>
              <a:rPr lang="en-US" sz="2600" i="0" u="none" strike="noStrike" cap="none" dirty="0">
                <a:solidFill>
                  <a:srgbClr val="FFFF00"/>
                </a:solidFill>
                <a:latin typeface="Courier"/>
                <a:ea typeface="Courier"/>
                <a:cs typeface="Courier"/>
                <a:sym typeface="Courier New"/>
              </a:rPr>
              <a:t> car </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Words: ['the', 'clown', 'ran', 'after', 'the', 'car', 'and', 'the', 'car', 'ran', 'into', 'the', 'tent', 'and', 'the', 'tent', 'fell', 'down', 'on', 'the', 'clown', 'and', 'the', 'car']</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Counting</a:t>
            </a:r>
            <a:r>
              <a:rPr lang="en-US" sz="2600"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Font typeface="Cabin"/>
              <a:buNone/>
            </a:pPr>
            <a:endParaRPr sz="2600"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Counts {'and': 3, 'on': 1, 'ran': 2, 'car': 3, 'into': 1, 'after': 1, 'clown': 2, 'down': 1, 'fell': 1, </a:t>
            </a:r>
            <a:r>
              <a:rPr lang="en-US" sz="2600" i="0" u="none" strike="noStrike" cap="none" dirty="0">
                <a:solidFill>
                  <a:srgbClr val="00FF00"/>
                </a:solidFill>
                <a:latin typeface="Courier"/>
                <a:ea typeface="Courier"/>
                <a:cs typeface="Courier"/>
                <a:sym typeface="Courier New"/>
              </a:rPr>
              <a:t>'the': 7</a:t>
            </a:r>
            <a:r>
              <a:rPr lang="en-US" sz="2600" i="0" u="none" strike="noStrike" cap="none" dirty="0">
                <a:solidFill>
                  <a:schemeClr val="lt1"/>
                </a:solidFill>
                <a:latin typeface="Courier"/>
                <a:ea typeface="Courier"/>
                <a:cs typeface="Courier"/>
                <a:sym typeface="Courier New"/>
              </a:rPr>
              <a:t>, 'tent': 2}</a:t>
            </a:r>
          </a:p>
        </p:txBody>
      </p:sp>
      <p:sp>
        <p:nvSpPr>
          <p:cNvPr id="443" name="Shape 443"/>
          <p:cNvSpPr txBox="1"/>
          <p:nvPr/>
        </p:nvSpPr>
        <p:spPr>
          <a:xfrm>
            <a:off x="9458325" y="7724249"/>
            <a:ext cx="6905500" cy="4572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1800" u="sng" strike="noStrike" cap="none">
                <a:solidFill>
                  <a:srgbClr val="FFFF00"/>
                </a:solidFill>
                <a:latin typeface="Arial" charset="0"/>
                <a:ea typeface="Arial" charset="0"/>
                <a:cs typeface="Arial" charset="0"/>
                <a:sym typeface="Cabin"/>
                <a:hlinkClick r:id="rId3"/>
              </a:rPr>
              <a:t>http://www.flickr.com/photos/71502646@N00/2526007974/</a:t>
            </a:r>
          </a:p>
        </p:txBody>
      </p:sp>
      <p:pic>
        <p:nvPicPr>
          <p:cNvPr id="444" name="Shape 444"/>
          <p:cNvPicPr preferRelativeResize="0"/>
          <p:nvPr/>
        </p:nvPicPr>
        <p:blipFill rotWithShape="1">
          <a:blip r:embed="rId4">
            <a:alphaModFix/>
          </a:blip>
          <a:srcRect/>
          <a:stretch/>
        </p:blipFill>
        <p:spPr>
          <a:xfrm>
            <a:off x="12714303" y="1038225"/>
            <a:ext cx="2927399" cy="1943100"/>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448"/>
        <p:cNvGrpSpPr/>
        <p:nvPr/>
      </p:nvGrpSpPr>
      <p:grpSpPr>
        <a:xfrm>
          <a:off x="0" y="0"/>
          <a:ext cx="0" cy="0"/>
          <a:chOff x="0" y="0"/>
          <a:chExt cx="0" cy="0"/>
        </a:xfrm>
      </p:grpSpPr>
      <p:sp>
        <p:nvSpPr>
          <p:cNvPr id="449" name="Shape 449"/>
          <p:cNvSpPr txBox="1"/>
          <p:nvPr/>
        </p:nvSpPr>
        <p:spPr>
          <a:xfrm>
            <a:off x="563562" y="1527928"/>
            <a:ext cx="7572375" cy="4064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a:cs typeface="Courier"/>
                <a:sym typeface="Courier New"/>
              </a:rPr>
              <a:t>counts = </a:t>
            </a:r>
            <a:r>
              <a:rPr lang="en-US" sz="2400" i="0" u="none" strike="noStrike" cap="none" dirty="0" err="1">
                <a:solidFill>
                  <a:srgbClr val="FF7F00"/>
                </a:solidFill>
                <a:latin typeface="Courier"/>
                <a:ea typeface="Courier"/>
                <a:cs typeface="Courier"/>
                <a:sym typeface="Courier New"/>
              </a:rPr>
              <a:t>dict</a:t>
            </a:r>
            <a:r>
              <a:rPr lang="en-US" sz="2400" i="0" u="none" strike="noStrike" cap="none" dirty="0" smtClean="0">
                <a:solidFill>
                  <a:schemeClr val="lt1"/>
                </a:solidFill>
                <a:latin typeface="Courier"/>
                <a:ea typeface="Courier"/>
                <a:cs typeface="Courier"/>
                <a:sym typeface="Courier New"/>
              </a:rPr>
              <a:t>()</a:t>
            </a:r>
            <a:endParaRPr lang="en-US" sz="2400" dirty="0">
              <a:solidFill>
                <a:schemeClr val="lt1"/>
              </a:solidFill>
              <a:latin typeface="Courier"/>
              <a:ea typeface="Courier"/>
              <a:cs typeface="Courier"/>
              <a:sym typeface="Courier New"/>
            </a:endParaRPr>
          </a:p>
          <a:p>
            <a:pPr lvl="0">
              <a:buClr>
                <a:schemeClr val="lt1"/>
              </a:buClr>
              <a:buSzPct val="25000"/>
            </a:pPr>
            <a:r>
              <a:rPr lang="en-US" sz="2400" i="0" u="none" strike="noStrike" cap="none" dirty="0">
                <a:solidFill>
                  <a:schemeClr val="lt1"/>
                </a:solidFill>
                <a:latin typeface="Courier"/>
                <a:ea typeface="Courier"/>
                <a:cs typeface="Courier"/>
                <a:sym typeface="Courier New"/>
              </a:rPr>
              <a:t>line = </a:t>
            </a:r>
            <a:r>
              <a:rPr lang="en-US" sz="2400" i="0" u="none" strike="noStrike" cap="none" dirty="0" smtClean="0">
                <a:solidFill>
                  <a:srgbClr val="FF00FF"/>
                </a:solidFill>
                <a:latin typeface="Courier"/>
                <a:ea typeface="Courier"/>
                <a:cs typeface="Courier"/>
                <a:sym typeface="Courier New"/>
              </a:rPr>
              <a:t>input</a:t>
            </a:r>
            <a:r>
              <a:rPr lang="en-US" sz="2400" dirty="0">
                <a:solidFill>
                  <a:schemeClr val="lt1"/>
                </a:solidFill>
                <a:latin typeface="Courier"/>
                <a:ea typeface="Courier"/>
                <a:cs typeface="Courier"/>
                <a:sym typeface="Courier New"/>
              </a:rPr>
              <a:t>('Enter a line of text:'</a:t>
            </a:r>
            <a:r>
              <a:rPr lang="en-US" sz="2400" i="0" u="none" strike="noStrike" cap="none" dirty="0" smtClean="0">
                <a:solidFill>
                  <a:schemeClr val="lt1"/>
                </a:solidFill>
                <a:latin typeface="Courier"/>
                <a:ea typeface="Courier"/>
                <a:cs typeface="Courier"/>
                <a:sym typeface="Courier New"/>
              </a:rPr>
              <a:t>)</a:t>
            </a:r>
            <a:endParaRPr lang="en-US" sz="24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a:cs typeface="Courier"/>
                <a:sym typeface="Courier New"/>
              </a:rPr>
              <a:t>words = </a:t>
            </a:r>
            <a:r>
              <a:rPr lang="en-US" sz="2400" i="0" u="none" strike="noStrike" cap="none" dirty="0" err="1">
                <a:solidFill>
                  <a:schemeClr val="lt1"/>
                </a:solidFill>
                <a:latin typeface="Courier"/>
                <a:ea typeface="Courier"/>
                <a:cs typeface="Courier"/>
                <a:sym typeface="Courier New"/>
              </a:rPr>
              <a:t>line.</a:t>
            </a:r>
            <a:r>
              <a:rPr lang="en-US" sz="2400" i="0" u="none" strike="noStrike" cap="none" dirty="0" err="1">
                <a:solidFill>
                  <a:srgbClr val="FF00FF"/>
                </a:solidFill>
                <a:latin typeface="Courier"/>
                <a:ea typeface="Courier"/>
                <a:cs typeface="Courier"/>
                <a:sym typeface="Courier New"/>
              </a:rPr>
              <a:t>split</a:t>
            </a:r>
            <a:r>
              <a:rPr lang="en-US" sz="2400" i="0" u="none" strike="noStrike" cap="none" dirty="0">
                <a:solidFill>
                  <a:schemeClr val="lt1"/>
                </a:solidFill>
                <a:latin typeface="Courier"/>
                <a:ea typeface="Courier"/>
                <a:cs typeface="Courier"/>
                <a:sym typeface="Courier New"/>
              </a:rPr>
              <a:t>()</a:t>
            </a:r>
          </a:p>
          <a:p>
            <a:pPr marL="0" marR="0" lvl="0" indent="0" algn="ctr" rtl="0">
              <a:lnSpc>
                <a:spcPct val="100000"/>
              </a:lnSpc>
              <a:spcBef>
                <a:spcPts val="0"/>
              </a:spcBef>
              <a:spcAft>
                <a:spcPts val="0"/>
              </a:spcAft>
              <a:buNone/>
            </a:pPr>
            <a:endParaRPr sz="24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2400" i="0" u="none" strike="noStrike" cap="none" dirty="0" smtClean="0">
                <a:solidFill>
                  <a:srgbClr val="FFFF00"/>
                </a:solidFill>
                <a:latin typeface="Courier"/>
                <a:ea typeface="Courier"/>
                <a:cs typeface="Courier"/>
                <a:sym typeface="Courier New"/>
              </a:rPr>
              <a:t>print(</a:t>
            </a:r>
            <a:r>
              <a:rPr lang="en-US" sz="2400" i="0" u="none" strike="noStrike" cap="none" dirty="0" smtClean="0">
                <a:solidFill>
                  <a:schemeClr val="lt1"/>
                </a:solidFill>
                <a:latin typeface="Courier"/>
                <a:ea typeface="Courier"/>
                <a:cs typeface="Courier"/>
                <a:sym typeface="Courier New"/>
              </a:rPr>
              <a:t>'Words</a:t>
            </a:r>
            <a:r>
              <a:rPr lang="en-US" sz="2400" i="0" u="none" strike="noStrike" cap="none" dirty="0">
                <a:solidFill>
                  <a:schemeClr val="lt1"/>
                </a:solidFill>
                <a:latin typeface="Courier"/>
                <a:ea typeface="Courier"/>
                <a:cs typeface="Courier"/>
                <a:sym typeface="Courier New"/>
              </a:rPr>
              <a:t>:', </a:t>
            </a:r>
            <a:r>
              <a:rPr lang="en-US" sz="2400" i="0" u="none" strike="noStrike" cap="none" dirty="0" smtClean="0">
                <a:solidFill>
                  <a:schemeClr val="lt1"/>
                </a:solidFill>
                <a:latin typeface="Courier"/>
                <a:ea typeface="Courier"/>
                <a:cs typeface="Courier"/>
                <a:sym typeface="Courier New"/>
              </a:rPr>
              <a:t>words</a:t>
            </a:r>
            <a:r>
              <a:rPr lang="en-US" sz="2400" i="0" u="none" strike="noStrike" cap="none" dirty="0" smtClean="0">
                <a:solidFill>
                  <a:srgbClr val="FFFF00"/>
                </a:solidFill>
                <a:latin typeface="Courier"/>
                <a:ea typeface="Courier"/>
                <a:cs typeface="Courier"/>
                <a:sym typeface="Courier New"/>
              </a:rPr>
              <a:t>)</a:t>
            </a:r>
            <a:endParaRPr lang="en-US" sz="2400" i="0" u="none" strike="noStrike" cap="none" dirty="0">
              <a:solidFill>
                <a:srgbClr val="FFFF00"/>
              </a:solidFill>
              <a:latin typeface="Courier"/>
              <a:ea typeface="Courier"/>
              <a:cs typeface="Courier"/>
              <a:sym typeface="Courier New"/>
            </a:endParaRPr>
          </a:p>
          <a:p>
            <a:pPr>
              <a:buClr>
                <a:srgbClr val="FFFF00"/>
              </a:buClr>
              <a:buSzPct val="25000"/>
            </a:pPr>
            <a:r>
              <a:rPr lang="en-US" sz="2400" i="0" u="none" strike="noStrike" cap="none" dirty="0" smtClean="0">
                <a:solidFill>
                  <a:srgbClr val="FFFF00"/>
                </a:solidFill>
                <a:latin typeface="Courier"/>
                <a:ea typeface="Courier"/>
                <a:cs typeface="Courier"/>
                <a:sym typeface="Courier New"/>
              </a:rPr>
              <a:t>print(</a:t>
            </a:r>
            <a:r>
              <a:rPr lang="en-US" sz="2400" i="0" u="none" strike="noStrike" cap="none" dirty="0" smtClean="0">
                <a:solidFill>
                  <a:schemeClr val="lt1"/>
                </a:solidFill>
                <a:latin typeface="Courier"/>
                <a:ea typeface="Courier"/>
                <a:cs typeface="Courier"/>
                <a:sym typeface="Courier New"/>
              </a:rPr>
              <a:t>'Counting...’</a:t>
            </a:r>
            <a:r>
              <a:rPr lang="en-US" sz="2400" dirty="0" smtClean="0">
                <a:solidFill>
                  <a:srgbClr val="FFFF00"/>
                </a:solidFill>
                <a:latin typeface="Courier"/>
                <a:ea typeface="Courier"/>
                <a:cs typeface="Courier"/>
                <a:sym typeface="Courier New"/>
              </a:rPr>
              <a:t>)</a:t>
            </a:r>
            <a:endParaRPr lang="en-US" sz="2400" i="0" u="none" strike="noStrike" cap="none" dirty="0">
              <a:solidFill>
                <a:schemeClr val="lt1"/>
              </a:solidFill>
              <a:latin typeface="Courier"/>
              <a:ea typeface="Courier"/>
              <a:cs typeface="Courier"/>
              <a:sym typeface="Courier New"/>
            </a:endParaRPr>
          </a:p>
          <a:p>
            <a:pPr marL="0" marR="0" lvl="0" indent="0" algn="ctr" rtl="0">
              <a:lnSpc>
                <a:spcPct val="100000"/>
              </a:lnSpc>
              <a:spcBef>
                <a:spcPts val="0"/>
              </a:spcBef>
              <a:spcAft>
                <a:spcPts val="0"/>
              </a:spcAft>
              <a:buNone/>
            </a:pPr>
            <a:endParaRPr sz="24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2400" i="0" u="none" strike="noStrike" cap="none" dirty="0">
                <a:solidFill>
                  <a:srgbClr val="FFFF00"/>
                </a:solidFill>
                <a:latin typeface="Courier"/>
                <a:ea typeface="Courier"/>
                <a:cs typeface="Courier"/>
                <a:sym typeface="Courier New"/>
              </a:rPr>
              <a:t>for</a:t>
            </a:r>
            <a:r>
              <a:rPr lang="en-US" sz="2400" i="0" u="none" strike="noStrike" cap="none" dirty="0">
                <a:solidFill>
                  <a:schemeClr val="lt1"/>
                </a:solidFill>
                <a:latin typeface="Courier"/>
                <a:ea typeface="Courier"/>
                <a:cs typeface="Courier"/>
                <a:sym typeface="Courier New"/>
              </a:rPr>
              <a:t> word </a:t>
            </a:r>
            <a:r>
              <a:rPr lang="en-US" sz="2400" i="0" u="none" strike="noStrike" cap="none" dirty="0">
                <a:solidFill>
                  <a:srgbClr val="FFFF00"/>
                </a:solidFill>
                <a:latin typeface="Courier"/>
                <a:ea typeface="Courier"/>
                <a:cs typeface="Courier"/>
                <a:sym typeface="Courier New"/>
              </a:rPr>
              <a:t>in</a:t>
            </a:r>
            <a:r>
              <a:rPr lang="en-US" sz="2400" i="0" u="none" strike="noStrike" cap="none" dirty="0">
                <a:solidFill>
                  <a:schemeClr val="lt1"/>
                </a:solidFill>
                <a:latin typeface="Courier"/>
                <a:ea typeface="Courier"/>
                <a:cs typeface="Courier"/>
                <a:sym typeface="Courier New"/>
              </a:rPr>
              <a:t> words:</a:t>
            </a:r>
          </a:p>
          <a:p>
            <a:pPr marL="0" marR="0" lvl="0" indent="0" algn="l" rtl="0">
              <a:lnSpc>
                <a:spcPct val="100000"/>
              </a:lnSpc>
              <a:spcBef>
                <a:spcPts val="0"/>
              </a:spcBef>
              <a:spcAft>
                <a:spcPts val="0"/>
              </a:spcAft>
              <a:buClr>
                <a:schemeClr val="lt1"/>
              </a:buClr>
              <a:buSzPct val="25000"/>
              <a:buFont typeface="Courier New"/>
              <a:buNone/>
            </a:pPr>
            <a:r>
              <a:rPr lang="en-US" sz="2400" i="0" u="none" strike="noStrike" cap="none" dirty="0">
                <a:solidFill>
                  <a:schemeClr val="lt1"/>
                </a:solidFill>
                <a:latin typeface="Courier"/>
                <a:ea typeface="Courier"/>
                <a:cs typeface="Courier"/>
                <a:sym typeface="Courier New"/>
              </a:rPr>
              <a:t>    counts[word] = </a:t>
            </a:r>
            <a:r>
              <a:rPr lang="en-US" sz="2400" i="0" u="none" strike="noStrike" cap="none" dirty="0" err="1">
                <a:solidFill>
                  <a:schemeClr val="lt1"/>
                </a:solidFill>
                <a:latin typeface="Courier"/>
                <a:ea typeface="Courier"/>
                <a:cs typeface="Courier"/>
                <a:sym typeface="Courier New"/>
              </a:rPr>
              <a:t>counts.</a:t>
            </a:r>
            <a:r>
              <a:rPr lang="en-US" sz="2400" i="0" u="none" strike="noStrike" cap="none" dirty="0" err="1">
                <a:solidFill>
                  <a:srgbClr val="FF00FF"/>
                </a:solidFill>
                <a:latin typeface="Courier"/>
                <a:ea typeface="Courier"/>
                <a:cs typeface="Courier"/>
                <a:sym typeface="Courier New"/>
              </a:rPr>
              <a:t>get</a:t>
            </a:r>
            <a:r>
              <a:rPr lang="en-US" sz="2400" i="0" u="none" strike="noStrike" cap="none" dirty="0">
                <a:solidFill>
                  <a:schemeClr val="lt1"/>
                </a:solidFill>
                <a:latin typeface="Courier"/>
                <a:ea typeface="Courier"/>
                <a:cs typeface="Courier"/>
                <a:sym typeface="Courier New"/>
              </a:rPr>
              <a:t>(word,0) + 1</a:t>
            </a:r>
          </a:p>
          <a:p>
            <a:pPr>
              <a:buClr>
                <a:srgbClr val="FFFF00"/>
              </a:buClr>
              <a:buSzPct val="25000"/>
            </a:pPr>
            <a:r>
              <a:rPr lang="en-US" sz="2400" i="0" u="none" strike="noStrike" cap="none" dirty="0" smtClean="0">
                <a:solidFill>
                  <a:srgbClr val="FFFF00"/>
                </a:solidFill>
                <a:latin typeface="Courier"/>
                <a:ea typeface="Courier"/>
                <a:cs typeface="Courier"/>
                <a:sym typeface="Courier New"/>
              </a:rPr>
              <a:t>print(</a:t>
            </a:r>
            <a:r>
              <a:rPr lang="en-US" sz="2400" i="0" u="none" strike="noStrike" cap="none" dirty="0" smtClean="0">
                <a:solidFill>
                  <a:schemeClr val="lt1"/>
                </a:solidFill>
                <a:latin typeface="Courier"/>
                <a:ea typeface="Courier"/>
                <a:cs typeface="Courier"/>
                <a:sym typeface="Courier New"/>
              </a:rPr>
              <a:t>'Counts</a:t>
            </a:r>
            <a:r>
              <a:rPr lang="en-US" sz="2400" i="0" u="none" strike="noStrike" cap="none" dirty="0">
                <a:solidFill>
                  <a:schemeClr val="lt1"/>
                </a:solidFill>
                <a:latin typeface="Courier"/>
                <a:ea typeface="Courier"/>
                <a:cs typeface="Courier"/>
                <a:sym typeface="Courier New"/>
              </a:rPr>
              <a:t>', </a:t>
            </a:r>
            <a:r>
              <a:rPr lang="en-US" sz="2400" i="0" u="none" strike="noStrike" cap="none" dirty="0" smtClean="0">
                <a:solidFill>
                  <a:schemeClr val="lt1"/>
                </a:solidFill>
                <a:latin typeface="Courier"/>
                <a:ea typeface="Courier"/>
                <a:cs typeface="Courier"/>
                <a:sym typeface="Courier New"/>
              </a:rPr>
              <a:t>counts</a:t>
            </a:r>
            <a:r>
              <a:rPr lang="en-US" sz="2400" dirty="0" smtClean="0">
                <a:solidFill>
                  <a:srgbClr val="FFFF00"/>
                </a:solidFill>
                <a:latin typeface="Courier"/>
                <a:ea typeface="Courier"/>
                <a:cs typeface="Courier"/>
                <a:sym typeface="Courier New"/>
              </a:rPr>
              <a:t>)</a:t>
            </a:r>
            <a:endParaRPr lang="en-US" sz="2400" dirty="0">
              <a:solidFill>
                <a:srgbClr val="FFFF00"/>
              </a:solidFill>
              <a:latin typeface="Courier"/>
              <a:ea typeface="Courier"/>
              <a:cs typeface="Courier"/>
              <a:sym typeface="Courier New"/>
            </a:endParaRPr>
          </a:p>
        </p:txBody>
      </p:sp>
      <p:sp>
        <p:nvSpPr>
          <p:cNvPr id="450" name="Shape 450"/>
          <p:cNvSpPr txBox="1"/>
          <p:nvPr/>
        </p:nvSpPr>
        <p:spPr>
          <a:xfrm>
            <a:off x="8723700" y="887100"/>
            <a:ext cx="6941400" cy="7213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python </a:t>
            </a:r>
            <a:r>
              <a:rPr lang="en-US" sz="2800" i="0" u="none" strike="noStrike" cap="none" dirty="0" err="1">
                <a:solidFill>
                  <a:srgbClr val="FFFF00"/>
                </a:solidFill>
                <a:latin typeface="Courier"/>
                <a:ea typeface="Courier"/>
                <a:cs typeface="Courier"/>
                <a:sym typeface="Courier New"/>
              </a:rPr>
              <a:t>wordcount.py</a:t>
            </a:r>
            <a:r>
              <a:rPr lang="en-US" sz="2800" i="0" u="none" strike="noStrike" cap="none" dirty="0">
                <a:solidFill>
                  <a:srgbClr val="FFFF00"/>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chemeClr val="lt1"/>
                </a:solidFill>
                <a:latin typeface="Arial" charset="0"/>
                <a:ea typeface="Arial" charset="0"/>
                <a:cs typeface="Arial" charset="0"/>
                <a:sym typeface="Cabin"/>
              </a:rPr>
              <a:t>Enter a line of text:</a:t>
            </a: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clown ran after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car and the car ran into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tent and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tent fell down on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clown and </a:t>
            </a:r>
            <a:r>
              <a:rPr lang="en-US" sz="2800" u="none" strike="noStrike" cap="none" dirty="0">
                <a:solidFill>
                  <a:srgbClr val="00FF00"/>
                </a:solidFill>
                <a:latin typeface="Arial" charset="0"/>
                <a:ea typeface="Arial" charset="0"/>
                <a:cs typeface="Arial" charset="0"/>
                <a:sym typeface="Cabin"/>
              </a:rPr>
              <a:t>the</a:t>
            </a:r>
            <a:r>
              <a:rPr lang="en-US" sz="2800" u="none" strike="noStrike" cap="none" dirty="0">
                <a:solidFill>
                  <a:srgbClr val="FFFF00"/>
                </a:solidFill>
                <a:latin typeface="Arial" charset="0"/>
                <a:ea typeface="Arial" charset="0"/>
                <a:cs typeface="Arial" charset="0"/>
                <a:sym typeface="Cabin"/>
              </a:rPr>
              <a:t> car</a:t>
            </a:r>
          </a:p>
          <a:p>
            <a:pPr marL="0" marR="0" lvl="0" indent="0" algn="ctr" rtl="0">
              <a:lnSpc>
                <a:spcPct val="100000"/>
              </a:lnSpc>
              <a:spcBef>
                <a:spcPts val="0"/>
              </a:spcBef>
              <a:spcAft>
                <a:spcPts val="0"/>
              </a:spcAft>
              <a:buNone/>
            </a:pPr>
            <a:endParaRPr sz="28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chemeClr val="lt1"/>
                </a:solidFill>
                <a:latin typeface="Arial" charset="0"/>
                <a:ea typeface="Arial" charset="0"/>
                <a:cs typeface="Arial" charset="0"/>
                <a:sym typeface="Cabin"/>
              </a:rPr>
              <a:t>Words: ['the', 'clown', 'ran', 'after', 'the', 'car', 'and', 'the', 'car', 'ran', 'into', 'the', 'tent', 'and', 'the', 'tent', 'fell', 'down', 'on', 'the', 'clown', 'and', 'the', 'car']</a:t>
            </a: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chemeClr val="lt1"/>
                </a:solidFill>
                <a:latin typeface="Arial" charset="0"/>
                <a:ea typeface="Arial" charset="0"/>
                <a:cs typeface="Arial" charset="0"/>
                <a:sym typeface="Cabin"/>
              </a:rPr>
              <a:t>Counting...</a:t>
            </a:r>
          </a:p>
          <a:p>
            <a:pPr marL="0" marR="0" lvl="0" indent="0" algn="ctr" rtl="0">
              <a:lnSpc>
                <a:spcPct val="100000"/>
              </a:lnSpc>
              <a:spcBef>
                <a:spcPts val="0"/>
              </a:spcBef>
              <a:spcAft>
                <a:spcPts val="0"/>
              </a:spcAft>
              <a:buNone/>
            </a:pPr>
            <a:endParaRPr sz="28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2800" u="none" strike="noStrike" cap="none" dirty="0">
                <a:solidFill>
                  <a:schemeClr val="lt1"/>
                </a:solidFill>
                <a:latin typeface="Arial" charset="0"/>
                <a:ea typeface="Arial" charset="0"/>
                <a:cs typeface="Arial" charset="0"/>
                <a:sym typeface="Cabin"/>
              </a:rPr>
              <a:t>Counts {'and': 3, 'on': 1, 'ran': 2, 'car': 3, 'into': 1, 'after': 1, 'clown': 2, 'down': 1, 'fell': 1, </a:t>
            </a:r>
            <a:r>
              <a:rPr lang="en-US" sz="2800" u="none" strike="noStrike" cap="none" dirty="0">
                <a:solidFill>
                  <a:srgbClr val="00FF00"/>
                </a:solidFill>
                <a:latin typeface="Arial" charset="0"/>
                <a:ea typeface="Arial" charset="0"/>
                <a:cs typeface="Arial" charset="0"/>
                <a:sym typeface="Cabin"/>
              </a:rPr>
              <a:t>'the': 7</a:t>
            </a:r>
            <a:r>
              <a:rPr lang="en-US" sz="2800" u="none" strike="noStrike" cap="none" dirty="0">
                <a:solidFill>
                  <a:schemeClr val="lt1"/>
                </a:solidFill>
                <a:latin typeface="Arial" charset="0"/>
                <a:ea typeface="Arial" charset="0"/>
                <a:cs typeface="Arial" charset="0"/>
                <a:sym typeface="Cabin"/>
              </a:rPr>
              <a:t>, 'tent': 2}</a:t>
            </a:r>
          </a:p>
        </p:txBody>
      </p:sp>
      <p:pic>
        <p:nvPicPr>
          <p:cNvPr id="451" name="Shape 451"/>
          <p:cNvPicPr preferRelativeResize="0"/>
          <p:nvPr/>
        </p:nvPicPr>
        <p:blipFill rotWithShape="1">
          <a:blip r:embed="rId3">
            <a:alphaModFix/>
          </a:blip>
          <a:srcRect/>
          <a:stretch/>
        </p:blipFill>
        <p:spPr>
          <a:xfrm>
            <a:off x="563562" y="5912964"/>
            <a:ext cx="1689000" cy="1122299"/>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455"/>
        <p:cNvGrpSpPr/>
        <p:nvPr/>
      </p:nvGrpSpPr>
      <p:grpSpPr>
        <a:xfrm>
          <a:off x="0" y="0"/>
          <a:ext cx="0" cy="0"/>
          <a:chOff x="0" y="0"/>
          <a:chExt cx="0" cy="0"/>
        </a:xfrm>
      </p:grpSpPr>
      <p:sp>
        <p:nvSpPr>
          <p:cNvPr id="456" name="Shape 45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Definite Loops and Dictionaries</a:t>
            </a:r>
          </a:p>
        </p:txBody>
      </p:sp>
      <p:sp>
        <p:nvSpPr>
          <p:cNvPr id="457" name="Shape 457"/>
          <p:cNvSpPr txBox="1">
            <a:spLocks noGrp="1"/>
          </p:cNvSpPr>
          <p:nvPr>
            <p:ph type="body" idx="1"/>
          </p:nvPr>
        </p:nvSpPr>
        <p:spPr>
          <a:xfrm>
            <a:off x="1155700" y="2603500"/>
            <a:ext cx="13931900" cy="2125663"/>
          </a:xfrm>
          <a:prstGeom prst="rect">
            <a:avLst/>
          </a:prstGeom>
          <a:noFill/>
          <a:ln>
            <a:noFill/>
          </a:ln>
        </p:spPr>
        <p:txBody>
          <a:bodyPr lIns="38100" tIns="38100" rIns="38100" bIns="38100" anchor="ctr" anchorCtr="0">
            <a:noAutofit/>
          </a:bodyPr>
          <a:lstStyle/>
          <a:p>
            <a:r>
              <a:rPr lang="en-US" sz="3600" dirty="0" smtClean="0">
                <a:solidFill>
                  <a:schemeClr val="bg1"/>
                </a:solidFill>
              </a:rPr>
              <a:t>If you use a dictionary as the sequence in a for statement, it traverses the keys of the dictionary</a:t>
            </a:r>
          </a:p>
          <a:p>
            <a:r>
              <a:rPr lang="en-US" sz="3600" dirty="0" smtClean="0">
                <a:solidFill>
                  <a:schemeClr val="bg1"/>
                </a:solidFill>
              </a:rPr>
              <a:t>so we must use the index operator to retrieve the corresponding </a:t>
            </a:r>
            <a:r>
              <a:rPr lang="en-US" sz="3600" i="1" dirty="0" smtClean="0">
                <a:solidFill>
                  <a:schemeClr val="bg1"/>
                </a:solidFill>
              </a:rPr>
              <a:t>value for each key.</a:t>
            </a:r>
            <a:endParaRPr lang="en-US" sz="3600" u="none" strike="noStrike" cap="none" dirty="0">
              <a:solidFill>
                <a:schemeClr val="bg1"/>
              </a:solidFill>
              <a:latin typeface="Arial" charset="0"/>
              <a:ea typeface="Arial" charset="0"/>
              <a:cs typeface="Arial" charset="0"/>
              <a:sym typeface="Cabin"/>
            </a:endParaRPr>
          </a:p>
        </p:txBody>
      </p:sp>
      <p:sp>
        <p:nvSpPr>
          <p:cNvPr id="458" name="Shape 458"/>
          <p:cNvSpPr txBox="1"/>
          <p:nvPr/>
        </p:nvSpPr>
        <p:spPr>
          <a:xfrm>
            <a:off x="2914649" y="5505450"/>
            <a:ext cx="10929939" cy="3014662"/>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200" b="1" i="0" u="none" strike="noStrike" cap="none" dirty="0">
                <a:solidFill>
                  <a:schemeClr val="bg1"/>
                </a:solidFill>
                <a:latin typeface="Courier"/>
                <a:ea typeface="Courier"/>
                <a:cs typeface="Courier"/>
                <a:sym typeface="Courier New"/>
              </a:rPr>
              <a:t>&gt;&gt;&gt; counts = { 'chuck' : 1 , '</a:t>
            </a:r>
            <a:r>
              <a:rPr lang="en-US" sz="3200" b="1" i="0" u="none" strike="noStrike" cap="none" dirty="0" err="1">
                <a:solidFill>
                  <a:schemeClr val="bg1"/>
                </a:solidFill>
                <a:latin typeface="Courier"/>
                <a:ea typeface="Courier"/>
                <a:cs typeface="Courier"/>
                <a:sym typeface="Courier New"/>
              </a:rPr>
              <a:t>fred</a:t>
            </a:r>
            <a:r>
              <a:rPr lang="en-US" sz="3200" b="1" i="0" u="none" strike="noStrike" cap="none" dirty="0">
                <a:solidFill>
                  <a:schemeClr val="bg1"/>
                </a:solidFill>
                <a:latin typeface="Courier"/>
                <a:ea typeface="Courier"/>
                <a:cs typeface="Courier"/>
                <a:sym typeface="Courier New"/>
              </a:rPr>
              <a:t>' : 42, '</a:t>
            </a:r>
            <a:r>
              <a:rPr lang="en-US" sz="3200" b="1" i="0" u="none" strike="noStrike" cap="none" dirty="0" err="1">
                <a:solidFill>
                  <a:schemeClr val="bg1"/>
                </a:solidFill>
                <a:latin typeface="Courier"/>
                <a:ea typeface="Courier"/>
                <a:cs typeface="Courier"/>
                <a:sym typeface="Courier New"/>
              </a:rPr>
              <a:t>jan</a:t>
            </a:r>
            <a:r>
              <a:rPr lang="en-US" sz="3200" b="1" i="0" u="none" strike="noStrike" cap="none" dirty="0">
                <a:solidFill>
                  <a:schemeClr val="bg1"/>
                </a:solidFill>
                <a:latin typeface="Courier"/>
                <a:ea typeface="Courier"/>
                <a:cs typeface="Courier"/>
                <a:sym typeface="Courier New"/>
              </a:rPr>
              <a:t>': 100}</a:t>
            </a:r>
          </a:p>
          <a:p>
            <a:pPr marL="0" marR="0" lvl="0" indent="0" algn="l" rtl="0">
              <a:lnSpc>
                <a:spcPct val="100000"/>
              </a:lnSpc>
              <a:spcBef>
                <a:spcPts val="0"/>
              </a:spcBef>
              <a:spcAft>
                <a:spcPts val="0"/>
              </a:spcAft>
              <a:buClr>
                <a:schemeClr val="lt1"/>
              </a:buClr>
              <a:buSzPct val="25000"/>
              <a:buFont typeface="Courier New"/>
              <a:buNone/>
            </a:pPr>
            <a:r>
              <a:rPr lang="en-US" sz="3200" b="1" i="0" u="none" strike="noStrike" cap="none" dirty="0">
                <a:solidFill>
                  <a:schemeClr val="bg1"/>
                </a:solidFill>
                <a:latin typeface="Courier"/>
                <a:ea typeface="Courier"/>
                <a:cs typeface="Courier"/>
                <a:sym typeface="Courier New"/>
              </a:rPr>
              <a:t>&gt;&gt;&gt; for key in counts:</a:t>
            </a:r>
          </a:p>
          <a:p>
            <a:pPr marL="0" marR="0" lvl="0" indent="0" algn="l" rtl="0">
              <a:lnSpc>
                <a:spcPct val="100000"/>
              </a:lnSpc>
              <a:spcBef>
                <a:spcPts val="0"/>
              </a:spcBef>
              <a:spcAft>
                <a:spcPts val="0"/>
              </a:spcAft>
              <a:buClr>
                <a:schemeClr val="lt1"/>
              </a:buClr>
              <a:buSzPct val="25000"/>
              <a:buFont typeface="Courier New"/>
              <a:buNone/>
            </a:pPr>
            <a:r>
              <a:rPr lang="en-US" sz="3200" b="1" i="0" u="none" strike="noStrike" cap="none" dirty="0">
                <a:solidFill>
                  <a:schemeClr val="bg1"/>
                </a:solidFill>
                <a:latin typeface="Courier"/>
                <a:ea typeface="Courier"/>
                <a:cs typeface="Courier"/>
                <a:sym typeface="Courier New"/>
              </a:rPr>
              <a:t>...     </a:t>
            </a:r>
            <a:r>
              <a:rPr lang="en-US" sz="3200" b="1" i="0" u="none" strike="noStrike" cap="none" dirty="0" smtClean="0">
                <a:solidFill>
                  <a:schemeClr val="bg1"/>
                </a:solidFill>
                <a:latin typeface="Courier"/>
                <a:ea typeface="Courier"/>
                <a:cs typeface="Courier"/>
                <a:sym typeface="Courier New"/>
              </a:rPr>
              <a:t>print(key</a:t>
            </a:r>
            <a:r>
              <a:rPr lang="en-US" sz="3200" b="1" i="0" u="none" strike="noStrike" cap="none" dirty="0">
                <a:solidFill>
                  <a:schemeClr val="bg1"/>
                </a:solidFill>
                <a:latin typeface="Courier"/>
                <a:ea typeface="Courier"/>
                <a:cs typeface="Courier"/>
                <a:sym typeface="Courier New"/>
              </a:rPr>
              <a:t>, counts[key</a:t>
            </a:r>
            <a:r>
              <a:rPr lang="en-US" sz="3200" b="1" i="0" u="none" strike="noStrike" cap="none" dirty="0" smtClean="0">
                <a:solidFill>
                  <a:schemeClr val="bg1"/>
                </a:solidFill>
                <a:latin typeface="Courier"/>
                <a:ea typeface="Courier"/>
                <a:cs typeface="Courier"/>
                <a:sym typeface="Courier New"/>
              </a:rPr>
              <a:t>])</a:t>
            </a:r>
            <a:endParaRPr lang="en-US" sz="3200" b="1" i="0" u="none" strike="noStrike" cap="none"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200" b="1" i="0" u="none" strike="noStrike" cap="none" dirty="0">
                <a:solidFill>
                  <a:schemeClr val="bg1"/>
                </a:solidFill>
                <a:latin typeface="Courier"/>
                <a:ea typeface="Courier"/>
                <a:cs typeface="Courier"/>
                <a:sym typeface="Courier New"/>
              </a:rPr>
              <a:t>... </a:t>
            </a:r>
          </a:p>
          <a:p>
            <a:pPr marL="0" marR="0" lvl="0" indent="0" algn="l" rtl="0">
              <a:lnSpc>
                <a:spcPct val="100000"/>
              </a:lnSpc>
              <a:spcBef>
                <a:spcPts val="0"/>
              </a:spcBef>
              <a:spcAft>
                <a:spcPts val="0"/>
              </a:spcAft>
              <a:buClr>
                <a:srgbClr val="00FFFF"/>
              </a:buClr>
              <a:buSzPct val="25000"/>
              <a:buFont typeface="Courier New"/>
              <a:buNone/>
            </a:pPr>
            <a:r>
              <a:rPr lang="en-US" sz="3200" b="1" i="0" u="none" strike="noStrike" cap="none" dirty="0" err="1">
                <a:solidFill>
                  <a:schemeClr val="bg1"/>
                </a:solidFill>
                <a:latin typeface="Courier"/>
                <a:ea typeface="Courier"/>
                <a:cs typeface="Courier"/>
                <a:sym typeface="Courier New"/>
              </a:rPr>
              <a:t>jan</a:t>
            </a:r>
            <a:r>
              <a:rPr lang="en-US" sz="3200" b="1" i="0" u="none" strike="noStrike" cap="none" dirty="0">
                <a:solidFill>
                  <a:schemeClr val="bg1"/>
                </a:solidFill>
                <a:latin typeface="Courier"/>
                <a:ea typeface="Courier"/>
                <a:cs typeface="Courier"/>
                <a:sym typeface="Courier New"/>
              </a:rPr>
              <a:t> 100</a:t>
            </a:r>
          </a:p>
          <a:p>
            <a:pPr marL="0" marR="0" lvl="0" indent="0" algn="l" rtl="0">
              <a:lnSpc>
                <a:spcPct val="100000"/>
              </a:lnSpc>
              <a:spcBef>
                <a:spcPts val="0"/>
              </a:spcBef>
              <a:spcAft>
                <a:spcPts val="0"/>
              </a:spcAft>
              <a:buClr>
                <a:srgbClr val="00FFFF"/>
              </a:buClr>
              <a:buSzPct val="25000"/>
              <a:buFont typeface="Courier New"/>
              <a:buNone/>
            </a:pPr>
            <a:r>
              <a:rPr lang="en-US" sz="3200" b="1" i="0" u="none" strike="noStrike" cap="none" dirty="0">
                <a:solidFill>
                  <a:schemeClr val="bg1"/>
                </a:solidFill>
                <a:latin typeface="Courier"/>
                <a:ea typeface="Courier"/>
                <a:cs typeface="Courier"/>
                <a:sym typeface="Courier New"/>
              </a:rPr>
              <a:t>chuck 1</a:t>
            </a:r>
          </a:p>
          <a:p>
            <a:pPr marL="0" marR="0" lvl="0" indent="0" algn="l" rtl="0">
              <a:lnSpc>
                <a:spcPct val="100000"/>
              </a:lnSpc>
              <a:spcBef>
                <a:spcPts val="0"/>
              </a:spcBef>
              <a:spcAft>
                <a:spcPts val="0"/>
              </a:spcAft>
              <a:buClr>
                <a:srgbClr val="00FFFF"/>
              </a:buClr>
              <a:buSzPct val="25000"/>
              <a:buFont typeface="Courier New"/>
              <a:buNone/>
            </a:pPr>
            <a:r>
              <a:rPr lang="en-US" sz="3200" b="1" i="0" u="none" strike="noStrike" cap="none" dirty="0" err="1">
                <a:solidFill>
                  <a:schemeClr val="bg1"/>
                </a:solidFill>
                <a:latin typeface="Courier"/>
                <a:ea typeface="Courier"/>
                <a:cs typeface="Courier"/>
                <a:sym typeface="Courier New"/>
              </a:rPr>
              <a:t>fred</a:t>
            </a:r>
            <a:r>
              <a:rPr lang="en-US" sz="3200" b="1" i="0" u="none" strike="noStrike" cap="none" dirty="0">
                <a:solidFill>
                  <a:schemeClr val="bg1"/>
                </a:solidFill>
                <a:latin typeface="Courier"/>
                <a:ea typeface="Courier"/>
                <a:cs typeface="Courier"/>
                <a:sym typeface="Courier New"/>
              </a:rPr>
              <a:t> 42</a:t>
            </a:r>
          </a:p>
          <a:p>
            <a:pPr marL="0" marR="0" lvl="0" indent="0" algn="l" rtl="0">
              <a:lnSpc>
                <a:spcPct val="100000"/>
              </a:lnSpc>
              <a:spcBef>
                <a:spcPts val="0"/>
              </a:spcBef>
              <a:spcAft>
                <a:spcPts val="0"/>
              </a:spcAft>
              <a:buClr>
                <a:schemeClr val="lt1"/>
              </a:buClr>
              <a:buSzPct val="25000"/>
              <a:buFont typeface="Courier New"/>
              <a:buNone/>
            </a:pPr>
            <a:r>
              <a:rPr lang="en-US" sz="3200" b="1" i="0" u="none" strike="noStrike" cap="none" dirty="0">
                <a:solidFill>
                  <a:schemeClr val="bg1"/>
                </a:solidFill>
                <a:latin typeface="Courier"/>
                <a:ea typeface="Courier"/>
                <a:cs typeface="Courier"/>
                <a:sym typeface="Courier New"/>
              </a:rPr>
              <a:t>&gt;&gt;&gt;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1155700" y="1352550"/>
            <a:ext cx="13931900" cy="6953249"/>
          </a:xfrm>
        </p:spPr>
        <p:txBody>
          <a:bodyPr/>
          <a:lstStyle/>
          <a:p>
            <a:r>
              <a:rPr lang="en-US" sz="5400" b="1" dirty="0" smtClean="0">
                <a:solidFill>
                  <a:schemeClr val="bg1"/>
                </a:solidFill>
              </a:rPr>
              <a:t>Find all the entries in a dictionary with a value above ten</a:t>
            </a:r>
            <a:endParaRPr lang="en-US" sz="5400" b="1" dirty="0">
              <a:solidFill>
                <a:schemeClr val="bg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1155700" y="789709"/>
            <a:ext cx="12582521"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Dictionaries</a:t>
            </a:r>
          </a:p>
        </p:txBody>
      </p:sp>
      <p:sp>
        <p:nvSpPr>
          <p:cNvPr id="251" name="Shape 251"/>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32994" algn="l" rtl="0">
              <a:lnSpc>
                <a:spcPct val="100000"/>
              </a:lnSpc>
              <a:spcBef>
                <a:spcPts val="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Dictionaries are Python’s most powerful data collection</a:t>
            </a:r>
          </a:p>
          <a:p>
            <a:pPr marL="749300" marR="0" lvl="0" indent="-332994" algn="l" rtl="0">
              <a:lnSpc>
                <a:spcPct val="100000"/>
              </a:lnSpc>
              <a:spcBef>
                <a:spcPts val="350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Dictionaries allow us to do fast database-like operations in Python</a:t>
            </a:r>
          </a:p>
          <a:p>
            <a:pPr marL="749300" marR="0" lvl="0" indent="-332994" algn="l" rtl="0">
              <a:lnSpc>
                <a:spcPct val="100000"/>
              </a:lnSpc>
              <a:spcBef>
                <a:spcPts val="350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Dictionaries have different names in different languages</a:t>
            </a:r>
          </a:p>
          <a:p>
            <a:pPr marL="708406" marR="0" lvl="1" indent="0" algn="l" rtl="0">
              <a:lnSpc>
                <a:spcPct val="100000"/>
              </a:lnSpc>
              <a:spcBef>
                <a:spcPts val="3500"/>
              </a:spcBef>
              <a:spcAft>
                <a:spcPts val="0"/>
              </a:spcAft>
              <a:buClr>
                <a:schemeClr val="lt1"/>
              </a:buClr>
              <a:buSzPct val="100000"/>
              <a:buNone/>
            </a:pPr>
            <a:r>
              <a:rPr lang="en-US" sz="3000" u="none" strike="noStrike" cap="none">
                <a:solidFill>
                  <a:schemeClr val="lt1"/>
                </a:solidFill>
                <a:latin typeface="Arial" charset="0"/>
                <a:ea typeface="Arial" charset="0"/>
                <a:cs typeface="Arial" charset="0"/>
                <a:sym typeface="Cabin"/>
              </a:rPr>
              <a:t>-  Associative Arrays - Perl / P</a:t>
            </a:r>
            <a:r>
              <a:rPr lang="en-US" sz="3000">
                <a:solidFill>
                  <a:schemeClr val="lt1"/>
                </a:solidFill>
                <a:latin typeface="Arial" charset="0"/>
                <a:ea typeface="Arial" charset="0"/>
                <a:cs typeface="Arial" charset="0"/>
                <a:sym typeface="Cabin"/>
              </a:rPr>
              <a:t>HP</a:t>
            </a:r>
          </a:p>
          <a:p>
            <a:pPr marL="708406" marR="0" lvl="1" indent="0" algn="l" rtl="0">
              <a:lnSpc>
                <a:spcPct val="100000"/>
              </a:lnSpc>
              <a:spcBef>
                <a:spcPts val="3500"/>
              </a:spcBef>
              <a:spcAft>
                <a:spcPts val="0"/>
              </a:spcAft>
              <a:buClr>
                <a:schemeClr val="lt1"/>
              </a:buClr>
              <a:buSzPct val="100000"/>
              <a:buNone/>
            </a:pPr>
            <a:r>
              <a:rPr lang="en-US" sz="3000" u="none" strike="noStrike" cap="none">
                <a:solidFill>
                  <a:schemeClr val="lt1"/>
                </a:solidFill>
                <a:latin typeface="Arial" charset="0"/>
                <a:ea typeface="Arial" charset="0"/>
                <a:cs typeface="Arial" charset="0"/>
                <a:sym typeface="Cabin"/>
              </a:rPr>
              <a:t>-  Properties or Map or HashMap - Java</a:t>
            </a:r>
          </a:p>
          <a:p>
            <a:pPr marL="708406" marR="0" lvl="1" indent="0" algn="l" rtl="0">
              <a:lnSpc>
                <a:spcPct val="100000"/>
              </a:lnSpc>
              <a:spcBef>
                <a:spcPts val="3500"/>
              </a:spcBef>
              <a:spcAft>
                <a:spcPts val="0"/>
              </a:spcAft>
              <a:buClr>
                <a:schemeClr val="lt1"/>
              </a:buClr>
              <a:buSzPct val="100000"/>
              <a:buNone/>
            </a:pPr>
            <a:r>
              <a:rPr lang="en-US" sz="3000" u="none" strike="noStrike" cap="none">
                <a:solidFill>
                  <a:schemeClr val="lt1"/>
                </a:solidFill>
                <a:latin typeface="Arial" charset="0"/>
                <a:ea typeface="Arial" charset="0"/>
                <a:cs typeface="Arial" charset="0"/>
                <a:sym typeface="Cabin"/>
              </a:rPr>
              <a:t>-  Property Bag - C# / .Net</a:t>
            </a:r>
          </a:p>
        </p:txBody>
      </p:sp>
      <p:pic>
        <p:nvPicPr>
          <p:cNvPr id="253" name="Shape 253"/>
          <p:cNvPicPr preferRelativeResize="0"/>
          <p:nvPr/>
        </p:nvPicPr>
        <p:blipFill rotWithShape="1">
          <a:blip r:embed="rId3">
            <a:alphaModFix/>
          </a:blip>
          <a:srcRect/>
          <a:stretch/>
        </p:blipFill>
        <p:spPr>
          <a:xfrm>
            <a:off x="13517562" y="1081087"/>
            <a:ext cx="2201862" cy="2324099"/>
          </a:xfrm>
          <a:prstGeom prst="rect">
            <a:avLst/>
          </a:prstGeom>
          <a:noFill/>
          <a:ln>
            <a:noFill/>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55700" y="914400"/>
            <a:ext cx="13931900" cy="7391399"/>
          </a:xfrm>
        </p:spPr>
        <p:txBody>
          <a:bodyPr/>
          <a:lstStyle/>
          <a:p>
            <a:pPr>
              <a:buNone/>
            </a:pPr>
            <a:r>
              <a:rPr lang="en-US" sz="4800" b="1" dirty="0" smtClean="0">
                <a:solidFill>
                  <a:schemeClr val="bg1"/>
                </a:solidFill>
              </a:rPr>
              <a:t>counts = { 'chuck' : 1 , 'annie' : 42, 'jan': 100}</a:t>
            </a:r>
          </a:p>
          <a:p>
            <a:pPr>
              <a:buNone/>
            </a:pPr>
            <a:r>
              <a:rPr lang="en-US" sz="4800" b="1" dirty="0" smtClean="0">
                <a:solidFill>
                  <a:schemeClr val="bg1"/>
                </a:solidFill>
              </a:rPr>
              <a:t>for key in counts:</a:t>
            </a:r>
          </a:p>
          <a:p>
            <a:pPr>
              <a:buNone/>
            </a:pPr>
            <a:r>
              <a:rPr lang="en-US" sz="4800" b="1" dirty="0" smtClean="0">
                <a:solidFill>
                  <a:schemeClr val="bg1"/>
                </a:solidFill>
              </a:rPr>
              <a:t>if counts[key] &gt; 10 :</a:t>
            </a:r>
          </a:p>
          <a:p>
            <a:pPr>
              <a:buNone/>
            </a:pPr>
            <a:r>
              <a:rPr lang="en-US" sz="4800" b="1" dirty="0" smtClean="0">
                <a:solidFill>
                  <a:schemeClr val="bg1"/>
                </a:solidFill>
              </a:rPr>
              <a:t>print(key, counts[key])</a:t>
            </a:r>
            <a:endParaRPr lang="en-US" sz="4800" b="1" dirty="0">
              <a:solidFill>
                <a:schemeClr val="bg1"/>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8050" y="0"/>
            <a:ext cx="13931900" cy="1162050"/>
          </a:xfrm>
        </p:spPr>
        <p:txBody>
          <a:bodyPr/>
          <a:lstStyle/>
          <a:p>
            <a:r>
              <a:rPr lang="en-US" sz="5400" b="1" dirty="0" smtClean="0">
                <a:solidFill>
                  <a:schemeClr val="bg1"/>
                </a:solidFill>
              </a:rPr>
              <a:t>Key Method</a:t>
            </a:r>
            <a:endParaRPr lang="en-US" sz="5400" b="1" dirty="0">
              <a:solidFill>
                <a:schemeClr val="bg1"/>
              </a:solidFill>
            </a:endParaRPr>
          </a:p>
        </p:txBody>
      </p:sp>
      <p:sp>
        <p:nvSpPr>
          <p:cNvPr id="3" name="Text Placeholder 2"/>
          <p:cNvSpPr>
            <a:spLocks noGrp="1"/>
          </p:cNvSpPr>
          <p:nvPr>
            <p:ph type="body" idx="1"/>
          </p:nvPr>
        </p:nvSpPr>
        <p:spPr>
          <a:xfrm>
            <a:off x="342900" y="1162050"/>
            <a:ext cx="15373350" cy="7600950"/>
          </a:xfrm>
        </p:spPr>
        <p:txBody>
          <a:bodyPr/>
          <a:lstStyle/>
          <a:p>
            <a:r>
              <a:rPr lang="en-US" b="1" dirty="0" smtClean="0">
                <a:solidFill>
                  <a:schemeClr val="bg1"/>
                </a:solidFill>
              </a:rPr>
              <a:t>Key method retrieves keys from dictionary.</a:t>
            </a:r>
          </a:p>
          <a:p>
            <a:r>
              <a:rPr lang="en-US" b="1" dirty="0" smtClean="0">
                <a:solidFill>
                  <a:schemeClr val="bg1"/>
                </a:solidFill>
              </a:rPr>
              <a:t>Syntax: dictionary_variable.keys()</a:t>
            </a:r>
          </a:p>
          <a:p>
            <a:r>
              <a:rPr lang="en-US" b="1" dirty="0" smtClean="0">
                <a:solidFill>
                  <a:schemeClr val="bg1"/>
                </a:solidFill>
              </a:rPr>
              <a:t>Ex:to print the keys in alphabetical order, you first make a list of the keys in the dictionary using the keys method available in dictionary objects.</a:t>
            </a:r>
          </a:p>
          <a:p>
            <a:pPr marL="0">
              <a:spcBef>
                <a:spcPts val="0"/>
              </a:spcBef>
              <a:buNone/>
            </a:pPr>
            <a:endParaRPr lang="en-US" sz="2400" b="1" dirty="0" smtClean="0">
              <a:solidFill>
                <a:schemeClr val="bg1"/>
              </a:solidFill>
            </a:endParaRPr>
          </a:p>
          <a:p>
            <a:pPr marL="2095500" lvl="6">
              <a:spcBef>
                <a:spcPts val="0"/>
              </a:spcBef>
              <a:buNone/>
            </a:pPr>
            <a:r>
              <a:rPr lang="en-US" sz="4400" b="1" dirty="0" smtClean="0">
                <a:solidFill>
                  <a:schemeClr val="bg1"/>
                </a:solidFill>
              </a:rPr>
              <a:t>counts = { 'chuck' : 1 , 'annie' : 42, 'jan': 100} </a:t>
            </a:r>
          </a:p>
          <a:p>
            <a:pPr marL="2095500" lvl="6">
              <a:spcBef>
                <a:spcPts val="0"/>
              </a:spcBef>
              <a:buNone/>
            </a:pPr>
            <a:r>
              <a:rPr lang="en-US" sz="4400" b="1" dirty="0" smtClean="0">
                <a:solidFill>
                  <a:schemeClr val="bg1"/>
                </a:solidFill>
              </a:rPr>
              <a:t>lst = list(counts.keys())</a:t>
            </a:r>
          </a:p>
          <a:p>
            <a:pPr marL="2095500" lvl="6">
              <a:spcBef>
                <a:spcPts val="0"/>
              </a:spcBef>
              <a:buNone/>
            </a:pPr>
            <a:r>
              <a:rPr lang="en-US" sz="4400" b="1" dirty="0" smtClean="0">
                <a:solidFill>
                  <a:schemeClr val="bg1"/>
                </a:solidFill>
              </a:rPr>
              <a:t>print(lst)</a:t>
            </a:r>
          </a:p>
          <a:p>
            <a:pPr marL="2095500" lvl="6">
              <a:spcBef>
                <a:spcPts val="0"/>
              </a:spcBef>
              <a:buNone/>
            </a:pPr>
            <a:r>
              <a:rPr lang="en-US" sz="4400" b="1" dirty="0" smtClean="0">
                <a:solidFill>
                  <a:schemeClr val="bg1"/>
                </a:solidFill>
              </a:rPr>
              <a:t>lst.sort()</a:t>
            </a:r>
          </a:p>
          <a:p>
            <a:pPr marL="2095500" lvl="6">
              <a:spcBef>
                <a:spcPts val="0"/>
              </a:spcBef>
              <a:buNone/>
            </a:pPr>
            <a:r>
              <a:rPr lang="en-US" sz="4400" b="1" dirty="0" smtClean="0">
                <a:solidFill>
                  <a:schemeClr val="bg1"/>
                </a:solidFill>
              </a:rPr>
              <a:t>for key in lst:</a:t>
            </a:r>
          </a:p>
          <a:p>
            <a:pPr marL="2095500" lvl="6">
              <a:spcBef>
                <a:spcPts val="0"/>
              </a:spcBef>
              <a:buNone/>
            </a:pPr>
            <a:r>
              <a:rPr lang="en-US" sz="4400" b="1" dirty="0" smtClean="0">
                <a:solidFill>
                  <a:schemeClr val="bg1"/>
                </a:solidFill>
              </a:rPr>
              <a:t>print(key, counts[key])</a:t>
            </a:r>
            <a:endParaRPr lang="en-US" sz="4400" b="1" dirty="0">
              <a:solidFill>
                <a:schemeClr val="bg1"/>
              </a:solidFill>
            </a:endParaRPr>
          </a:p>
        </p:txBody>
      </p:sp>
      <p:sp>
        <p:nvSpPr>
          <p:cNvPr id="4" name="TextBox 3"/>
          <p:cNvSpPr txBox="1"/>
          <p:nvPr/>
        </p:nvSpPr>
        <p:spPr>
          <a:xfrm>
            <a:off x="9696450" y="5715000"/>
            <a:ext cx="6248400" cy="2554545"/>
          </a:xfrm>
          <a:prstGeom prst="rect">
            <a:avLst/>
          </a:prstGeom>
          <a:noFill/>
        </p:spPr>
        <p:txBody>
          <a:bodyPr wrap="square" rtlCol="0">
            <a:spAutoFit/>
          </a:bodyPr>
          <a:lstStyle/>
          <a:p>
            <a:r>
              <a:rPr lang="en-US" sz="4000" b="1" dirty="0" smtClean="0">
                <a:solidFill>
                  <a:srgbClr val="FFFF00"/>
                </a:solidFill>
              </a:rPr>
              <a:t>['jan', 'chuck', 'annie']</a:t>
            </a:r>
          </a:p>
          <a:p>
            <a:r>
              <a:rPr lang="en-US" sz="4000" b="1" dirty="0" smtClean="0">
                <a:solidFill>
                  <a:srgbClr val="FFFF00"/>
                </a:solidFill>
              </a:rPr>
              <a:t>annie 42</a:t>
            </a:r>
          </a:p>
          <a:p>
            <a:r>
              <a:rPr lang="en-US" sz="4000" b="1" dirty="0" smtClean="0">
                <a:solidFill>
                  <a:srgbClr val="FFFF00"/>
                </a:solidFill>
              </a:rPr>
              <a:t>chuck 1</a:t>
            </a:r>
          </a:p>
          <a:p>
            <a:r>
              <a:rPr lang="en-US" sz="4000" b="1" dirty="0" smtClean="0">
                <a:solidFill>
                  <a:srgbClr val="FFFF00"/>
                </a:solidFill>
              </a:rPr>
              <a:t>jan 100</a:t>
            </a:r>
            <a:endParaRPr lang="en-US" sz="4000" b="1" dirty="0">
              <a:solidFill>
                <a:srgbClr val="FFFF00"/>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471"/>
        <p:cNvGrpSpPr/>
        <p:nvPr/>
      </p:nvGrpSpPr>
      <p:grpSpPr>
        <a:xfrm>
          <a:off x="0" y="0"/>
          <a:ext cx="0" cy="0"/>
          <a:chOff x="0" y="0"/>
          <a:chExt cx="0" cy="0"/>
        </a:xfrm>
      </p:grpSpPr>
      <p:sp>
        <p:nvSpPr>
          <p:cNvPr id="472" name="Shape 47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dirty="0" smtClean="0">
                <a:solidFill>
                  <a:srgbClr val="FFD966"/>
                </a:solidFill>
                <a:latin typeface="Arial" charset="0"/>
                <a:ea typeface="Arial" charset="0"/>
                <a:cs typeface="Arial" charset="0"/>
                <a:sym typeface="Cabin"/>
              </a:rPr>
              <a:t>Two </a:t>
            </a:r>
            <a:r>
              <a:rPr lang="en-US" sz="7600" u="none" strike="noStrike" cap="none" dirty="0">
                <a:solidFill>
                  <a:srgbClr val="FFD966"/>
                </a:solidFill>
                <a:latin typeface="Arial" charset="0"/>
                <a:ea typeface="Arial" charset="0"/>
                <a:cs typeface="Arial" charset="0"/>
                <a:sym typeface="Cabin"/>
              </a:rPr>
              <a:t>Iteration Variables!</a:t>
            </a:r>
          </a:p>
        </p:txBody>
      </p:sp>
      <p:sp>
        <p:nvSpPr>
          <p:cNvPr id="473" name="Shape 473"/>
          <p:cNvSpPr txBox="1">
            <a:spLocks noGrp="1"/>
          </p:cNvSpPr>
          <p:nvPr>
            <p:ph type="body" idx="1"/>
          </p:nvPr>
        </p:nvSpPr>
        <p:spPr>
          <a:xfrm>
            <a:off x="1155700" y="2603500"/>
            <a:ext cx="5399399" cy="570229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We loop through the </a:t>
            </a:r>
            <a:r>
              <a:rPr lang="en-US" sz="3600" u="none" strike="noStrike" cap="none" dirty="0">
                <a:solidFill>
                  <a:srgbClr val="FF7F00"/>
                </a:solidFill>
                <a:latin typeface="Arial" charset="0"/>
                <a:ea typeface="Arial" charset="0"/>
                <a:cs typeface="Arial" charset="0"/>
                <a:sym typeface="Cabin"/>
              </a:rPr>
              <a:t>key</a:t>
            </a:r>
            <a:r>
              <a:rPr lang="en-US" sz="3600" u="none" strike="noStrike" cap="none" dirty="0">
                <a:solidFill>
                  <a:schemeClr val="lt1"/>
                </a:solidFill>
                <a:latin typeface="Arial" charset="0"/>
                <a:ea typeface="Arial" charset="0"/>
                <a:cs typeface="Arial" charset="0"/>
                <a:sym typeface="Cabin"/>
              </a:rPr>
              <a:t>-</a:t>
            </a:r>
            <a:r>
              <a:rPr lang="en-US" sz="3600" u="none" strike="noStrike" cap="none" dirty="0">
                <a:solidFill>
                  <a:srgbClr val="FFFF00"/>
                </a:solidFill>
                <a:latin typeface="Arial" charset="0"/>
                <a:ea typeface="Arial" charset="0"/>
                <a:cs typeface="Arial" charset="0"/>
                <a:sym typeface="Cabin"/>
              </a:rPr>
              <a:t>value</a:t>
            </a:r>
            <a:r>
              <a:rPr lang="en-US" sz="3600" u="none" strike="noStrike" cap="none" dirty="0">
                <a:solidFill>
                  <a:schemeClr val="lt1"/>
                </a:solidFill>
                <a:latin typeface="Arial" charset="0"/>
                <a:ea typeface="Arial" charset="0"/>
                <a:cs typeface="Arial" charset="0"/>
                <a:sym typeface="Cabin"/>
              </a:rPr>
              <a:t> pairs in a dictionary using *two* iteration variables</a:t>
            </a:r>
          </a:p>
          <a:p>
            <a:pPr marL="457200" marR="0" lvl="0"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Each iteration, the first variable is the </a:t>
            </a:r>
            <a:r>
              <a:rPr lang="en-US" sz="3600" u="none" strike="noStrike" cap="none" dirty="0">
                <a:solidFill>
                  <a:srgbClr val="FF7F00"/>
                </a:solidFill>
                <a:latin typeface="Arial" charset="0"/>
                <a:ea typeface="Arial" charset="0"/>
                <a:cs typeface="Arial" charset="0"/>
                <a:sym typeface="Cabin"/>
              </a:rPr>
              <a:t>key</a:t>
            </a:r>
            <a:r>
              <a:rPr lang="en-US" sz="3600" u="none" strike="noStrike" cap="none" dirty="0">
                <a:solidFill>
                  <a:schemeClr val="lt1"/>
                </a:solidFill>
                <a:latin typeface="Arial" charset="0"/>
                <a:ea typeface="Arial" charset="0"/>
                <a:cs typeface="Arial" charset="0"/>
                <a:sym typeface="Cabin"/>
              </a:rPr>
              <a:t> and the second variable is the corresponding </a:t>
            </a:r>
            <a:r>
              <a:rPr lang="en-US" sz="3600" u="none" strike="noStrike" cap="none" dirty="0">
                <a:solidFill>
                  <a:srgbClr val="FFFF00"/>
                </a:solidFill>
                <a:latin typeface="Arial" charset="0"/>
                <a:ea typeface="Arial" charset="0"/>
                <a:cs typeface="Arial" charset="0"/>
                <a:sym typeface="Cabin"/>
              </a:rPr>
              <a:t>value </a:t>
            </a:r>
            <a:r>
              <a:rPr lang="en-US" sz="3600" u="none" strike="noStrike" cap="none" dirty="0">
                <a:solidFill>
                  <a:schemeClr val="lt1"/>
                </a:solidFill>
                <a:latin typeface="Arial" charset="0"/>
                <a:ea typeface="Arial" charset="0"/>
                <a:cs typeface="Arial" charset="0"/>
                <a:sym typeface="Cabin"/>
              </a:rPr>
              <a:t>for the key</a:t>
            </a:r>
          </a:p>
        </p:txBody>
      </p:sp>
      <p:sp>
        <p:nvSpPr>
          <p:cNvPr id="474" name="Shape 474"/>
          <p:cNvSpPr txBox="1"/>
          <p:nvPr/>
        </p:nvSpPr>
        <p:spPr>
          <a:xfrm>
            <a:off x="7429500" y="2970250"/>
            <a:ext cx="8515350" cy="47879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b="1" dirty="0" smtClean="0">
                <a:solidFill>
                  <a:schemeClr val="bg1"/>
                </a:solidFill>
                <a:latin typeface="Courier"/>
                <a:ea typeface="Courier"/>
                <a:cs typeface="Courier"/>
                <a:sym typeface="Courier New"/>
              </a:rPr>
              <a:t>d1</a:t>
            </a:r>
            <a:r>
              <a:rPr lang="en-US" sz="3600" b="1" i="0" u="none" strike="noStrike" cap="none" dirty="0" smtClean="0">
                <a:solidFill>
                  <a:schemeClr val="bg1"/>
                </a:solidFill>
                <a:latin typeface="Courier"/>
                <a:ea typeface="Courier"/>
                <a:cs typeface="Courier"/>
                <a:sym typeface="Courier New"/>
              </a:rPr>
              <a:t> </a:t>
            </a:r>
            <a:r>
              <a:rPr lang="en-US" sz="3600" b="1" i="0" u="none" strike="noStrike" cap="none" dirty="0">
                <a:solidFill>
                  <a:schemeClr val="bg1"/>
                </a:solidFill>
                <a:latin typeface="Courier"/>
                <a:ea typeface="Courier"/>
                <a:cs typeface="Courier"/>
                <a:sym typeface="Courier New"/>
              </a:rPr>
              <a:t>= { 'chuck' : 1 , 'fred' : 42, 'jan': 100}</a:t>
            </a:r>
          </a:p>
          <a:p>
            <a:pPr marL="0" marR="0" lvl="0" indent="0" algn="l" rtl="0">
              <a:lnSpc>
                <a:spcPct val="100000"/>
              </a:lnSpc>
              <a:spcBef>
                <a:spcPts val="0"/>
              </a:spcBef>
              <a:spcAft>
                <a:spcPts val="0"/>
              </a:spcAft>
              <a:buClr>
                <a:schemeClr val="lt1"/>
              </a:buClr>
              <a:buSzPct val="25000"/>
              <a:buFont typeface="Cabin"/>
              <a:buNone/>
            </a:pPr>
            <a:r>
              <a:rPr lang="en-US" sz="3600" b="1" dirty="0" smtClean="0">
                <a:solidFill>
                  <a:schemeClr val="bg1"/>
                </a:solidFill>
                <a:latin typeface="Courier"/>
                <a:ea typeface="Courier"/>
                <a:cs typeface="Courier"/>
                <a:sym typeface="Courier New"/>
              </a:rPr>
              <a:t>f</a:t>
            </a:r>
            <a:r>
              <a:rPr lang="en-US" sz="3600" b="1" i="0" u="none" strike="noStrike" cap="none" dirty="0" smtClean="0">
                <a:solidFill>
                  <a:schemeClr val="bg1"/>
                </a:solidFill>
                <a:latin typeface="Courier"/>
                <a:ea typeface="Courier"/>
                <a:cs typeface="Courier"/>
                <a:sym typeface="Courier New"/>
              </a:rPr>
              <a:t>or </a:t>
            </a:r>
            <a:r>
              <a:rPr lang="en-US" sz="3600" b="1" i="0" u="none" strike="noStrike" cap="none" dirty="0" smtClean="0">
                <a:solidFill>
                  <a:schemeClr val="bg1"/>
                </a:solidFill>
                <a:latin typeface="Courier"/>
                <a:ea typeface="Courier"/>
                <a:cs typeface="Courier"/>
                <a:sym typeface="Courier New"/>
              </a:rPr>
              <a:t>x,y </a:t>
            </a:r>
            <a:r>
              <a:rPr lang="en-US" sz="3600" b="1" i="0" u="none" strike="noStrike" cap="none" dirty="0">
                <a:solidFill>
                  <a:schemeClr val="bg1"/>
                </a:solidFill>
                <a:latin typeface="Courier"/>
                <a:ea typeface="Courier"/>
                <a:cs typeface="Courier"/>
                <a:sym typeface="Courier New"/>
              </a:rPr>
              <a:t>in </a:t>
            </a:r>
            <a:r>
              <a:rPr lang="en-US" sz="3600" b="1" i="0" u="none" strike="noStrike" cap="none" dirty="0" smtClean="0">
                <a:solidFill>
                  <a:schemeClr val="bg1"/>
                </a:solidFill>
                <a:latin typeface="Courier"/>
                <a:ea typeface="Courier"/>
                <a:cs typeface="Courier"/>
                <a:sym typeface="Courier New"/>
              </a:rPr>
              <a:t>d1.items</a:t>
            </a:r>
            <a:r>
              <a:rPr lang="en-US" sz="3600" b="1" i="0" u="none" strike="noStrike" cap="none" dirty="0">
                <a:solidFill>
                  <a:schemeClr val="bg1"/>
                </a:solidFill>
                <a:latin typeface="Courier"/>
                <a:ea typeface="Courier"/>
                <a:cs typeface="Courier"/>
                <a:sym typeface="Courier New"/>
              </a:rPr>
              <a:t>() :</a:t>
            </a:r>
          </a:p>
          <a:p>
            <a:pPr lvl="0">
              <a:buClr>
                <a:schemeClr val="lt1"/>
              </a:buClr>
              <a:buSzPct val="25000"/>
            </a:pPr>
            <a:r>
              <a:rPr lang="en-US" sz="3600" b="1" i="0" u="none" strike="noStrike" cap="none" dirty="0" smtClean="0">
                <a:solidFill>
                  <a:schemeClr val="bg1"/>
                </a:solidFill>
                <a:latin typeface="Courier"/>
                <a:ea typeface="Courier"/>
                <a:cs typeface="Courier"/>
                <a:sym typeface="Courier New"/>
              </a:rPr>
              <a:t>    print(x,y</a:t>
            </a:r>
            <a:r>
              <a:rPr lang="en-US" sz="3600" b="1" dirty="0" smtClean="0">
                <a:solidFill>
                  <a:schemeClr val="bg1"/>
                </a:solidFill>
                <a:latin typeface="Courier"/>
                <a:ea typeface="Courier"/>
                <a:cs typeface="Courier"/>
                <a:sym typeface="Courier New"/>
              </a:rPr>
              <a:t>)</a:t>
            </a:r>
            <a:endParaRPr lang="en-US" sz="3600" b="1" i="0" u="none" strike="noStrike" cap="none"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endParaRPr lang="en-US" sz="3600" b="1" i="0" u="none" strike="noStrike" cap="none" dirty="0" smtClean="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endParaRPr lang="en-US" sz="3600" b="1"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600" b="1" i="0" u="none" strike="noStrike" cap="none" dirty="0" smtClean="0">
                <a:solidFill>
                  <a:schemeClr val="bg1"/>
                </a:solidFill>
                <a:latin typeface="Courier"/>
                <a:ea typeface="Courier"/>
                <a:cs typeface="Courier"/>
                <a:sym typeface="Courier New"/>
              </a:rPr>
              <a:t> </a:t>
            </a:r>
          </a:p>
          <a:p>
            <a:pPr marL="0" marR="0" lvl="0" indent="0" algn="l" rtl="0">
              <a:lnSpc>
                <a:spcPct val="100000"/>
              </a:lnSpc>
              <a:spcBef>
                <a:spcPts val="0"/>
              </a:spcBef>
              <a:spcAft>
                <a:spcPts val="0"/>
              </a:spcAft>
              <a:buClr>
                <a:srgbClr val="FF7F00"/>
              </a:buClr>
              <a:buSzPct val="25000"/>
              <a:buFont typeface="Cabin"/>
              <a:buNone/>
            </a:pPr>
            <a:r>
              <a:rPr lang="en-US" sz="3600" b="1" i="0" u="none" strike="noStrike" cap="none" dirty="0" err="1" smtClean="0">
                <a:solidFill>
                  <a:schemeClr val="bg1"/>
                </a:solidFill>
                <a:latin typeface="Courier"/>
                <a:ea typeface="Courier"/>
                <a:cs typeface="Courier"/>
                <a:sym typeface="Courier New"/>
              </a:rPr>
              <a:t>jan</a:t>
            </a:r>
            <a:r>
              <a:rPr lang="en-US" sz="3600" b="1" i="0" u="none" strike="noStrike" cap="none" dirty="0" smtClean="0">
                <a:solidFill>
                  <a:schemeClr val="bg1"/>
                </a:solidFill>
                <a:latin typeface="Courier"/>
                <a:ea typeface="Courier"/>
                <a:cs typeface="Courier"/>
                <a:sym typeface="Courier New"/>
              </a:rPr>
              <a:t> 100</a:t>
            </a:r>
          </a:p>
          <a:p>
            <a:pPr marL="0" marR="0" lvl="0" indent="0" algn="l" rtl="0">
              <a:lnSpc>
                <a:spcPct val="100000"/>
              </a:lnSpc>
              <a:spcBef>
                <a:spcPts val="0"/>
              </a:spcBef>
              <a:spcAft>
                <a:spcPts val="0"/>
              </a:spcAft>
              <a:buClr>
                <a:srgbClr val="FF7F00"/>
              </a:buClr>
              <a:buSzPct val="25000"/>
              <a:buFont typeface="Cabin"/>
              <a:buNone/>
            </a:pPr>
            <a:r>
              <a:rPr lang="en-US" sz="3600" b="1" i="0" u="none" strike="noStrike" cap="none" dirty="0" smtClean="0">
                <a:solidFill>
                  <a:schemeClr val="bg1"/>
                </a:solidFill>
                <a:latin typeface="Courier"/>
                <a:ea typeface="Courier"/>
                <a:cs typeface="Courier"/>
                <a:sym typeface="Courier New"/>
              </a:rPr>
              <a:t>chuck </a:t>
            </a:r>
            <a:r>
              <a:rPr lang="en-US" sz="3600" b="1" i="0" u="none" strike="noStrike" cap="none" dirty="0">
                <a:solidFill>
                  <a:schemeClr val="bg1"/>
                </a:solidFill>
                <a:latin typeface="Courier"/>
                <a:ea typeface="Courier"/>
                <a:cs typeface="Courier"/>
                <a:sym typeface="Courier New"/>
              </a:rPr>
              <a:t>1</a:t>
            </a:r>
          </a:p>
          <a:p>
            <a:pPr marL="0" marR="0" lvl="0" indent="0" algn="l" rtl="0">
              <a:lnSpc>
                <a:spcPct val="100000"/>
              </a:lnSpc>
              <a:spcBef>
                <a:spcPts val="0"/>
              </a:spcBef>
              <a:spcAft>
                <a:spcPts val="0"/>
              </a:spcAft>
              <a:buClr>
                <a:srgbClr val="FF7F00"/>
              </a:buClr>
              <a:buSzPct val="25000"/>
              <a:buFont typeface="Cabin"/>
              <a:buNone/>
            </a:pPr>
            <a:r>
              <a:rPr lang="en-US" sz="3600" b="1" i="0" u="none" strike="noStrike" cap="none" dirty="0" err="1">
                <a:solidFill>
                  <a:schemeClr val="bg1"/>
                </a:solidFill>
                <a:latin typeface="Courier"/>
                <a:ea typeface="Courier"/>
                <a:cs typeface="Courier"/>
                <a:sym typeface="Courier New"/>
              </a:rPr>
              <a:t>fred</a:t>
            </a:r>
            <a:r>
              <a:rPr lang="en-US" sz="3600" b="1" i="0" u="none" strike="noStrike" cap="none" dirty="0">
                <a:solidFill>
                  <a:schemeClr val="bg1"/>
                </a:solidFill>
                <a:latin typeface="Courier"/>
                <a:ea typeface="Courier"/>
                <a:cs typeface="Courier"/>
                <a:sym typeface="Courier New"/>
              </a:rPr>
              <a:t> 42</a:t>
            </a:r>
          </a:p>
          <a:p>
            <a:pPr marL="0" marR="0" lvl="0" indent="0" algn="l" rtl="0">
              <a:lnSpc>
                <a:spcPct val="100000"/>
              </a:lnSpc>
              <a:spcBef>
                <a:spcPts val="0"/>
              </a:spcBef>
              <a:spcAft>
                <a:spcPts val="0"/>
              </a:spcAft>
              <a:buClr>
                <a:schemeClr val="lt1"/>
              </a:buClr>
              <a:buSzPct val="25000"/>
              <a:buFont typeface="Cabin"/>
              <a:buNone/>
            </a:pPr>
            <a:r>
              <a:rPr lang="en-US" sz="3600" b="1" i="0" u="none" strike="noStrike" cap="none" dirty="0" smtClean="0">
                <a:solidFill>
                  <a:schemeClr val="bg1"/>
                </a:solidFill>
                <a:latin typeface="Courier"/>
                <a:ea typeface="Courier"/>
                <a:cs typeface="Courier"/>
                <a:sym typeface="Courier New"/>
              </a:rPr>
              <a:t> </a:t>
            </a:r>
            <a:endParaRPr lang="en-US" sz="3600" b="1" i="0" u="none" strike="noStrike" cap="none" dirty="0">
              <a:solidFill>
                <a:schemeClr val="bg1"/>
              </a:solidFill>
              <a:latin typeface="Courier"/>
              <a:ea typeface="Courier"/>
              <a:cs typeface="Courier"/>
              <a:sym typeface="Courier New"/>
            </a:endParaRPr>
          </a:p>
          <a:p>
            <a:pPr marL="0" marR="0" lvl="0" indent="0" algn="ctr" rtl="0">
              <a:lnSpc>
                <a:spcPct val="100000"/>
              </a:lnSpc>
              <a:spcBef>
                <a:spcPts val="0"/>
              </a:spcBef>
              <a:spcAft>
                <a:spcPts val="0"/>
              </a:spcAft>
              <a:buNone/>
            </a:pPr>
            <a:endParaRPr sz="3600" b="1" dirty="0">
              <a:solidFill>
                <a:schemeClr val="bg1"/>
              </a:solidFill>
              <a:latin typeface="Courier"/>
              <a:ea typeface="Courier"/>
              <a:cs typeface="Courier"/>
              <a:sym typeface="Courier New"/>
            </a:endParaRPr>
          </a:p>
        </p:txBody>
      </p:sp>
      <p:sp>
        <p:nvSpPr>
          <p:cNvPr id="475" name="Shape 475"/>
          <p:cNvSpPr txBox="1"/>
          <p:nvPr/>
        </p:nvSpPr>
        <p:spPr>
          <a:xfrm>
            <a:off x="12484101" y="6072180"/>
            <a:ext cx="1495499"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[chuck]</a:t>
            </a:r>
          </a:p>
        </p:txBody>
      </p:sp>
      <p:sp>
        <p:nvSpPr>
          <p:cNvPr id="476" name="Shape 476"/>
          <p:cNvSpPr txBox="1"/>
          <p:nvPr/>
        </p:nvSpPr>
        <p:spPr>
          <a:xfrm>
            <a:off x="14274801" y="6059480"/>
            <a:ext cx="3682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1</a:t>
            </a:r>
          </a:p>
        </p:txBody>
      </p:sp>
      <p:sp>
        <p:nvSpPr>
          <p:cNvPr id="477" name="Shape 477"/>
          <p:cNvSpPr txBox="1"/>
          <p:nvPr/>
        </p:nvSpPr>
        <p:spPr>
          <a:xfrm>
            <a:off x="12771437" y="6897680"/>
            <a:ext cx="11574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[fred]</a:t>
            </a:r>
          </a:p>
        </p:txBody>
      </p:sp>
      <p:sp>
        <p:nvSpPr>
          <p:cNvPr id="478" name="Shape 478"/>
          <p:cNvSpPr txBox="1"/>
          <p:nvPr/>
        </p:nvSpPr>
        <p:spPr>
          <a:xfrm>
            <a:off x="14224001" y="6884980"/>
            <a:ext cx="5969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42</a:t>
            </a:r>
          </a:p>
        </p:txBody>
      </p:sp>
      <p:sp>
        <p:nvSpPr>
          <p:cNvPr id="479" name="Shape 479"/>
          <p:cNvSpPr txBox="1"/>
          <p:nvPr/>
        </p:nvSpPr>
        <p:spPr>
          <a:xfrm>
            <a:off x="13095403" y="4510080"/>
            <a:ext cx="866887"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dirty="0" smtClean="0">
                <a:solidFill>
                  <a:srgbClr val="FF7F00"/>
                </a:solidFill>
                <a:latin typeface="Arial" charset="0"/>
                <a:ea typeface="Arial" charset="0"/>
                <a:cs typeface="Arial" charset="0"/>
                <a:sym typeface="Cabin"/>
              </a:rPr>
              <a:t>x</a:t>
            </a:r>
            <a:endParaRPr lang="en-US" sz="3600" u="none" strike="noStrike" cap="none" dirty="0">
              <a:solidFill>
                <a:srgbClr val="FF7F00"/>
              </a:solidFill>
              <a:latin typeface="Arial" charset="0"/>
              <a:ea typeface="Arial" charset="0"/>
              <a:cs typeface="Arial" charset="0"/>
              <a:sym typeface="Cabin"/>
            </a:endParaRPr>
          </a:p>
        </p:txBody>
      </p:sp>
      <p:sp>
        <p:nvSpPr>
          <p:cNvPr id="480" name="Shape 480"/>
          <p:cNvSpPr txBox="1"/>
          <p:nvPr/>
        </p:nvSpPr>
        <p:spPr>
          <a:xfrm>
            <a:off x="14208126" y="4510080"/>
            <a:ext cx="8000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dirty="0" smtClean="0">
                <a:solidFill>
                  <a:srgbClr val="FFFF00"/>
                </a:solidFill>
                <a:latin typeface="Arial" charset="0"/>
                <a:ea typeface="Arial" charset="0"/>
                <a:cs typeface="Arial" charset="0"/>
                <a:sym typeface="Cabin"/>
              </a:rPr>
              <a:t>y</a:t>
            </a:r>
            <a:endParaRPr lang="en-US" sz="3600" u="none" strike="noStrike" cap="none" dirty="0">
              <a:solidFill>
                <a:srgbClr val="FFFF00"/>
              </a:solidFill>
              <a:latin typeface="Arial" charset="0"/>
              <a:ea typeface="Arial" charset="0"/>
              <a:cs typeface="Arial" charset="0"/>
              <a:sym typeface="Cabin"/>
            </a:endParaRPr>
          </a:p>
        </p:txBody>
      </p:sp>
      <p:sp>
        <p:nvSpPr>
          <p:cNvPr id="481" name="Shape 481"/>
          <p:cNvSpPr txBox="1"/>
          <p:nvPr/>
        </p:nvSpPr>
        <p:spPr>
          <a:xfrm>
            <a:off x="13023851" y="5259380"/>
            <a:ext cx="9429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[jan]</a:t>
            </a:r>
          </a:p>
        </p:txBody>
      </p:sp>
      <p:sp>
        <p:nvSpPr>
          <p:cNvPr id="482" name="Shape 482"/>
          <p:cNvSpPr txBox="1"/>
          <p:nvPr/>
        </p:nvSpPr>
        <p:spPr>
          <a:xfrm>
            <a:off x="14262101" y="5246680"/>
            <a:ext cx="8254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100</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486"/>
        <p:cNvGrpSpPr/>
        <p:nvPr/>
      </p:nvGrpSpPr>
      <p:grpSpPr>
        <a:xfrm>
          <a:off x="0" y="0"/>
          <a:ext cx="0" cy="0"/>
          <a:chOff x="0" y="0"/>
          <a:chExt cx="0" cy="0"/>
        </a:xfrm>
      </p:grpSpPr>
      <p:sp>
        <p:nvSpPr>
          <p:cNvPr id="487" name="Shape 487"/>
          <p:cNvSpPr txBox="1"/>
          <p:nvPr/>
        </p:nvSpPr>
        <p:spPr>
          <a:xfrm>
            <a:off x="693525" y="857250"/>
            <a:ext cx="9221999" cy="735806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endParaRPr lang="en-US" sz="2600" i="0" u="none" strike="noStrike" cap="none" dirty="0">
              <a:solidFill>
                <a:srgbClr val="FF7F00"/>
              </a:solidFill>
              <a:latin typeface="Courier"/>
              <a:ea typeface="Courier"/>
              <a:cs typeface="Courier"/>
              <a:sym typeface="Courier New"/>
            </a:endParaRPr>
          </a:p>
        </p:txBody>
      </p:sp>
      <p:sp>
        <p:nvSpPr>
          <p:cNvPr id="6" name="Title 5"/>
          <p:cNvSpPr>
            <a:spLocks noGrp="1"/>
          </p:cNvSpPr>
          <p:nvPr>
            <p:ph type="title"/>
          </p:nvPr>
        </p:nvSpPr>
        <p:spPr>
          <a:xfrm>
            <a:off x="431800" y="46759"/>
            <a:ext cx="13931900" cy="810491"/>
          </a:xfrm>
        </p:spPr>
        <p:txBody>
          <a:bodyPr/>
          <a:lstStyle/>
          <a:p>
            <a:r>
              <a:rPr lang="en-US" sz="4000" b="1" dirty="0" smtClean="0">
                <a:solidFill>
                  <a:schemeClr val="bg1"/>
                </a:solidFill>
              </a:rPr>
              <a:t>Files</a:t>
            </a:r>
            <a:endParaRPr lang="en-US" sz="4000" b="1" dirty="0">
              <a:solidFill>
                <a:schemeClr val="bg1"/>
              </a:solidFill>
            </a:endParaRPr>
          </a:p>
        </p:txBody>
      </p:sp>
      <p:sp>
        <p:nvSpPr>
          <p:cNvPr id="7" name="Text Placeholder 6"/>
          <p:cNvSpPr>
            <a:spLocks noGrp="1"/>
          </p:cNvSpPr>
          <p:nvPr>
            <p:ph type="body" idx="1"/>
          </p:nvPr>
        </p:nvSpPr>
        <p:spPr>
          <a:xfrm>
            <a:off x="431800" y="1200150"/>
            <a:ext cx="15436850" cy="7448550"/>
          </a:xfrm>
        </p:spPr>
        <p:txBody>
          <a:bodyPr/>
          <a:lstStyle/>
          <a:p>
            <a:pPr marL="1638300" lvl="5">
              <a:spcBef>
                <a:spcPts val="0"/>
              </a:spcBef>
              <a:buNone/>
            </a:pPr>
            <a:r>
              <a:rPr lang="en-US" sz="3200" b="1" dirty="0" smtClean="0">
                <a:solidFill>
                  <a:schemeClr val="bg1"/>
                </a:solidFill>
              </a:rPr>
              <a:t>fname = input('Enter the file name: ')</a:t>
            </a:r>
          </a:p>
          <a:p>
            <a:pPr marL="1638300" lvl="5">
              <a:spcBef>
                <a:spcPts val="0"/>
              </a:spcBef>
              <a:buNone/>
            </a:pPr>
            <a:r>
              <a:rPr lang="en-US" sz="3200" b="1" dirty="0" smtClean="0">
                <a:solidFill>
                  <a:schemeClr val="bg1"/>
                </a:solidFill>
              </a:rPr>
              <a:t>try:</a:t>
            </a:r>
          </a:p>
          <a:p>
            <a:pPr marL="1638300" lvl="5">
              <a:spcBef>
                <a:spcPts val="0"/>
              </a:spcBef>
              <a:buNone/>
            </a:pPr>
            <a:r>
              <a:rPr lang="en-US" sz="3200" b="1" dirty="0" smtClean="0">
                <a:solidFill>
                  <a:schemeClr val="bg1"/>
                </a:solidFill>
              </a:rPr>
              <a:t>			fhand = open(fname)</a:t>
            </a:r>
          </a:p>
          <a:p>
            <a:pPr marL="1638300" lvl="5">
              <a:spcBef>
                <a:spcPts val="0"/>
              </a:spcBef>
              <a:buNone/>
            </a:pPr>
            <a:r>
              <a:rPr lang="en-US" sz="3200" b="1" dirty="0" smtClean="0">
                <a:solidFill>
                  <a:schemeClr val="bg1"/>
                </a:solidFill>
              </a:rPr>
              <a:t>except:</a:t>
            </a:r>
          </a:p>
          <a:p>
            <a:pPr marL="1638300" lvl="5">
              <a:spcBef>
                <a:spcPts val="0"/>
              </a:spcBef>
              <a:buNone/>
            </a:pPr>
            <a:r>
              <a:rPr lang="en-US" sz="3200" b="1" dirty="0" smtClean="0">
                <a:solidFill>
                  <a:schemeClr val="bg1"/>
                </a:solidFill>
              </a:rPr>
              <a:t>			print('File cannot be opened:', fname)</a:t>
            </a:r>
          </a:p>
          <a:p>
            <a:pPr marL="1638300" lvl="5">
              <a:spcBef>
                <a:spcPts val="0"/>
              </a:spcBef>
              <a:buNone/>
            </a:pPr>
            <a:r>
              <a:rPr lang="en-US" sz="3200" b="1" dirty="0" smtClean="0">
                <a:solidFill>
                  <a:schemeClr val="bg1"/>
                </a:solidFill>
              </a:rPr>
              <a:t>			exit()</a:t>
            </a:r>
          </a:p>
          <a:p>
            <a:pPr marL="1638300" lvl="5">
              <a:spcBef>
                <a:spcPts val="0"/>
              </a:spcBef>
              <a:buNone/>
            </a:pPr>
            <a:r>
              <a:rPr lang="en-US" sz="3200" b="1" dirty="0" smtClean="0">
                <a:solidFill>
                  <a:schemeClr val="bg1"/>
                </a:solidFill>
              </a:rPr>
              <a:t>counts = dict()</a:t>
            </a:r>
          </a:p>
          <a:p>
            <a:pPr marL="1638300" lvl="5">
              <a:spcBef>
                <a:spcPts val="0"/>
              </a:spcBef>
              <a:buNone/>
            </a:pPr>
            <a:r>
              <a:rPr lang="en-US" sz="3200" b="1" dirty="0" smtClean="0">
                <a:solidFill>
                  <a:schemeClr val="bg1"/>
                </a:solidFill>
              </a:rPr>
              <a:t>for line in fhand:</a:t>
            </a:r>
          </a:p>
          <a:p>
            <a:pPr marL="1638300" lvl="5">
              <a:spcBef>
                <a:spcPts val="0"/>
              </a:spcBef>
              <a:buNone/>
            </a:pPr>
            <a:r>
              <a:rPr lang="en-US" sz="3200" b="1" dirty="0" smtClean="0">
                <a:solidFill>
                  <a:schemeClr val="bg1"/>
                </a:solidFill>
              </a:rPr>
              <a:t>			words = line.split()</a:t>
            </a:r>
          </a:p>
          <a:p>
            <a:pPr marL="1638300" lvl="5">
              <a:spcBef>
                <a:spcPts val="0"/>
              </a:spcBef>
              <a:buNone/>
            </a:pPr>
            <a:r>
              <a:rPr lang="en-US" sz="3200" b="1" dirty="0" smtClean="0">
                <a:solidFill>
                  <a:schemeClr val="bg1"/>
                </a:solidFill>
              </a:rPr>
              <a:t>			for word in words:</a:t>
            </a:r>
          </a:p>
          <a:p>
            <a:pPr marL="1638300" lvl="5">
              <a:spcBef>
                <a:spcPts val="0"/>
              </a:spcBef>
              <a:buNone/>
            </a:pPr>
            <a:r>
              <a:rPr lang="en-US" sz="3200" b="1" dirty="0" smtClean="0">
                <a:solidFill>
                  <a:schemeClr val="bg1"/>
                </a:solidFill>
              </a:rPr>
              <a:t>				if word not in counts:</a:t>
            </a:r>
          </a:p>
          <a:p>
            <a:pPr marL="1638300" lvl="5">
              <a:spcBef>
                <a:spcPts val="0"/>
              </a:spcBef>
              <a:buNone/>
            </a:pPr>
            <a:r>
              <a:rPr lang="en-US" sz="3200" b="1" dirty="0" smtClean="0">
                <a:solidFill>
                  <a:schemeClr val="bg1"/>
                </a:solidFill>
              </a:rPr>
              <a:t>					counts[word] = 1</a:t>
            </a:r>
          </a:p>
          <a:p>
            <a:pPr marL="1638300" lvl="5">
              <a:spcBef>
                <a:spcPts val="0"/>
              </a:spcBef>
              <a:buNone/>
            </a:pPr>
            <a:r>
              <a:rPr lang="en-US" sz="3200" b="1" dirty="0" smtClean="0">
                <a:solidFill>
                  <a:schemeClr val="bg1"/>
                </a:solidFill>
              </a:rPr>
              <a:t>				else:</a:t>
            </a:r>
          </a:p>
          <a:p>
            <a:pPr marL="1638300" lvl="5">
              <a:spcBef>
                <a:spcPts val="0"/>
              </a:spcBef>
              <a:buNone/>
            </a:pPr>
            <a:r>
              <a:rPr lang="en-US" sz="3200" b="1" dirty="0" smtClean="0">
                <a:solidFill>
                  <a:schemeClr val="bg1"/>
                </a:solidFill>
              </a:rPr>
              <a:t>					counts[word] += 1</a:t>
            </a:r>
          </a:p>
          <a:p>
            <a:pPr marL="1638300" lvl="5">
              <a:spcBef>
                <a:spcPts val="0"/>
              </a:spcBef>
              <a:buNone/>
            </a:pPr>
            <a:r>
              <a:rPr lang="en-US" sz="3200" b="1" dirty="0" smtClean="0">
                <a:solidFill>
                  <a:schemeClr val="bg1"/>
                </a:solidFill>
              </a:rPr>
              <a:t>print(counts)</a:t>
            </a:r>
            <a:endParaRPr lang="en-US" sz="3200" b="1" dirty="0">
              <a:solidFill>
                <a:schemeClr val="bg1"/>
              </a:solidFill>
            </a:endParaRPr>
          </a:p>
        </p:txBody>
      </p:sp>
    </p:spTree>
    <p:extLst>
      <p:ext uri="{BB962C8B-B14F-4D97-AF65-F5344CB8AC3E}">
        <p14:creationId xmlns:p14="http://schemas.microsoft.com/office/powerpoint/2010/main" xmlns="" val="15723197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3931900" cy="1104900"/>
          </a:xfrm>
        </p:spPr>
        <p:txBody>
          <a:bodyPr/>
          <a:lstStyle/>
          <a:p>
            <a:r>
              <a:rPr lang="en-US" sz="3600" b="1" dirty="0" smtClean="0">
                <a:solidFill>
                  <a:schemeClr val="bg1"/>
                </a:solidFill>
              </a:rPr>
              <a:t>Files with punctuations </a:t>
            </a:r>
            <a:endParaRPr lang="en-US" sz="3600" b="1" dirty="0">
              <a:solidFill>
                <a:schemeClr val="bg1"/>
              </a:solidFill>
            </a:endParaRPr>
          </a:p>
        </p:txBody>
      </p:sp>
      <p:sp>
        <p:nvSpPr>
          <p:cNvPr id="3" name="Text Placeholder 2"/>
          <p:cNvSpPr>
            <a:spLocks noGrp="1"/>
          </p:cNvSpPr>
          <p:nvPr>
            <p:ph type="body" idx="1"/>
          </p:nvPr>
        </p:nvSpPr>
        <p:spPr>
          <a:xfrm>
            <a:off x="628650" y="1409700"/>
            <a:ext cx="15278100" cy="7372350"/>
          </a:xfrm>
        </p:spPr>
        <p:txBody>
          <a:bodyPr/>
          <a:lstStyle/>
          <a:p>
            <a:r>
              <a:rPr lang="en-US" b="1" dirty="0" smtClean="0">
                <a:solidFill>
                  <a:schemeClr val="bg1"/>
                </a:solidFill>
              </a:rPr>
              <a:t>Files consists of text with punctuations,lowercase and upper case letters.</a:t>
            </a:r>
          </a:p>
          <a:p>
            <a:r>
              <a:rPr lang="en-US" b="1" dirty="0" smtClean="0">
                <a:solidFill>
                  <a:schemeClr val="bg1"/>
                </a:solidFill>
              </a:rPr>
              <a:t>These problems can be solved by using the string methods lower, punctuation,and translate.</a:t>
            </a:r>
          </a:p>
          <a:p>
            <a:r>
              <a:rPr lang="en-US" b="1" dirty="0" smtClean="0">
                <a:solidFill>
                  <a:schemeClr val="bg1"/>
                </a:solidFill>
              </a:rPr>
              <a:t>line.translate(str.maketrans(fromstr, tostr, deletestr))</a:t>
            </a:r>
          </a:p>
          <a:p>
            <a:pPr>
              <a:buNone/>
            </a:pPr>
            <a:r>
              <a:rPr lang="en-US" b="1" dirty="0" smtClean="0">
                <a:solidFill>
                  <a:schemeClr val="bg1"/>
                </a:solidFill>
              </a:rPr>
              <a:t>&gt;&gt;&gt; import string </a:t>
            </a:r>
          </a:p>
          <a:p>
            <a:pPr>
              <a:buNone/>
            </a:pPr>
            <a:r>
              <a:rPr lang="en-US" b="1" dirty="0" smtClean="0">
                <a:solidFill>
                  <a:schemeClr val="bg1"/>
                </a:solidFill>
              </a:rPr>
              <a:t>&gt;&gt;&gt; string.punctuation</a:t>
            </a:r>
          </a:p>
          <a:p>
            <a:pPr>
              <a:buNone/>
            </a:pPr>
            <a:r>
              <a:rPr lang="en-US" b="1" i="1" dirty="0" smtClean="0">
                <a:solidFill>
                  <a:schemeClr val="bg1"/>
                </a:solidFill>
              </a:rPr>
              <a:t>'!"#$%&amp;\'()*+,-./:;&lt;=&gt;?@[\\]^_`{|}~'</a:t>
            </a:r>
            <a:endParaRPr lang="en-US" b="1" dirty="0">
              <a:solidFill>
                <a:schemeClr val="bg1"/>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0" y="457200"/>
            <a:ext cx="15316200" cy="8305800"/>
          </a:xfrm>
        </p:spPr>
        <p:txBody>
          <a:bodyPr/>
          <a:lstStyle/>
          <a:p>
            <a:pPr marL="292100" lvl="1">
              <a:spcBef>
                <a:spcPts val="0"/>
              </a:spcBef>
              <a:buNone/>
            </a:pPr>
            <a:r>
              <a:rPr lang="en-US" sz="2800" b="1" dirty="0" smtClean="0">
                <a:solidFill>
                  <a:schemeClr val="bg1"/>
                </a:solidFill>
              </a:rPr>
              <a:t>import string</a:t>
            </a:r>
          </a:p>
          <a:p>
            <a:pPr marL="292100" lvl="1">
              <a:spcBef>
                <a:spcPts val="0"/>
              </a:spcBef>
              <a:buNone/>
            </a:pPr>
            <a:r>
              <a:rPr lang="en-US" sz="2800" b="1" dirty="0" smtClean="0">
                <a:solidFill>
                  <a:schemeClr val="bg1"/>
                </a:solidFill>
              </a:rPr>
              <a:t>fname = input('Enter the file name: ')</a:t>
            </a:r>
          </a:p>
          <a:p>
            <a:pPr marL="292100" lvl="1">
              <a:spcBef>
                <a:spcPts val="0"/>
              </a:spcBef>
              <a:buNone/>
            </a:pPr>
            <a:r>
              <a:rPr lang="en-US" sz="2800" b="1" dirty="0" smtClean="0">
                <a:solidFill>
                  <a:schemeClr val="bg1"/>
                </a:solidFill>
              </a:rPr>
              <a:t>try:</a:t>
            </a:r>
          </a:p>
          <a:p>
            <a:pPr marL="292100" lvl="1">
              <a:spcBef>
                <a:spcPts val="0"/>
              </a:spcBef>
              <a:buNone/>
            </a:pPr>
            <a:r>
              <a:rPr lang="en-US" sz="2800" b="1" dirty="0" smtClean="0">
                <a:solidFill>
                  <a:schemeClr val="bg1"/>
                </a:solidFill>
              </a:rPr>
              <a:t>		fhand = open(fname)</a:t>
            </a:r>
          </a:p>
          <a:p>
            <a:pPr marL="292100" lvl="1">
              <a:spcBef>
                <a:spcPts val="0"/>
              </a:spcBef>
              <a:buNone/>
            </a:pPr>
            <a:r>
              <a:rPr lang="en-US" sz="2800" b="1" dirty="0" smtClean="0">
                <a:solidFill>
                  <a:schemeClr val="bg1"/>
                </a:solidFill>
              </a:rPr>
              <a:t>except:</a:t>
            </a:r>
          </a:p>
          <a:p>
            <a:pPr marL="292100" lvl="1">
              <a:spcBef>
                <a:spcPts val="0"/>
              </a:spcBef>
              <a:buNone/>
            </a:pPr>
            <a:r>
              <a:rPr lang="en-US" sz="2800" b="1" dirty="0" smtClean="0">
                <a:solidFill>
                  <a:schemeClr val="bg1"/>
                </a:solidFill>
              </a:rPr>
              <a:t>		print('File cannot be opened:', fname)</a:t>
            </a:r>
          </a:p>
          <a:p>
            <a:pPr marL="292100" lvl="1">
              <a:spcBef>
                <a:spcPts val="0"/>
              </a:spcBef>
              <a:buNone/>
            </a:pPr>
            <a:r>
              <a:rPr lang="en-US" sz="2800" b="1" dirty="0" smtClean="0">
                <a:solidFill>
                  <a:schemeClr val="bg1"/>
                </a:solidFill>
              </a:rPr>
              <a:t>		exit()</a:t>
            </a:r>
          </a:p>
          <a:p>
            <a:pPr marL="292100" lvl="1">
              <a:spcBef>
                <a:spcPts val="0"/>
              </a:spcBef>
              <a:buNone/>
            </a:pPr>
            <a:r>
              <a:rPr lang="en-US" sz="2800" b="1" dirty="0" smtClean="0">
                <a:solidFill>
                  <a:schemeClr val="bg1"/>
                </a:solidFill>
              </a:rPr>
              <a:t>counts = dict()</a:t>
            </a:r>
          </a:p>
          <a:p>
            <a:pPr marL="292100" lvl="1">
              <a:spcBef>
                <a:spcPts val="0"/>
              </a:spcBef>
              <a:buNone/>
            </a:pPr>
            <a:r>
              <a:rPr lang="en-US" sz="2800" b="1" dirty="0" smtClean="0">
                <a:solidFill>
                  <a:schemeClr val="bg1"/>
                </a:solidFill>
              </a:rPr>
              <a:t>for line in fhand:</a:t>
            </a:r>
          </a:p>
          <a:p>
            <a:pPr marL="292100" lvl="1">
              <a:spcBef>
                <a:spcPts val="0"/>
              </a:spcBef>
              <a:buNone/>
            </a:pPr>
            <a:r>
              <a:rPr lang="en-US" sz="2800" b="1" dirty="0" smtClean="0">
                <a:solidFill>
                  <a:schemeClr val="bg1"/>
                </a:solidFill>
              </a:rPr>
              <a:t>		line = line.rstrip()</a:t>
            </a:r>
          </a:p>
          <a:p>
            <a:pPr marL="292100" lvl="1">
              <a:spcBef>
                <a:spcPts val="0"/>
              </a:spcBef>
              <a:buNone/>
            </a:pPr>
            <a:r>
              <a:rPr lang="en-US" sz="2800" b="1" dirty="0" smtClean="0">
                <a:solidFill>
                  <a:schemeClr val="bg1"/>
                </a:solidFill>
              </a:rPr>
              <a:t>line = line.translate(line.maketrans('', '', string.punctuation))</a:t>
            </a:r>
          </a:p>
          <a:p>
            <a:pPr marL="292100" lvl="1">
              <a:spcBef>
                <a:spcPts val="0"/>
              </a:spcBef>
              <a:buNone/>
            </a:pPr>
            <a:r>
              <a:rPr lang="en-US" sz="2800" b="1" dirty="0" smtClean="0">
                <a:solidFill>
                  <a:schemeClr val="bg1"/>
                </a:solidFill>
              </a:rPr>
              <a:t>line = line.lower()</a:t>
            </a:r>
          </a:p>
          <a:p>
            <a:pPr marL="292100" lvl="1">
              <a:spcBef>
                <a:spcPts val="0"/>
              </a:spcBef>
              <a:buNone/>
            </a:pPr>
            <a:r>
              <a:rPr lang="en-US" sz="2800" b="1" dirty="0" smtClean="0">
                <a:solidFill>
                  <a:schemeClr val="bg1"/>
                </a:solidFill>
              </a:rPr>
              <a:t>words = line.split()</a:t>
            </a:r>
          </a:p>
          <a:p>
            <a:pPr marL="292100" lvl="1">
              <a:spcBef>
                <a:spcPts val="0"/>
              </a:spcBef>
              <a:buNone/>
            </a:pPr>
            <a:r>
              <a:rPr lang="en-US" sz="2800" b="1" dirty="0" smtClean="0">
                <a:solidFill>
                  <a:schemeClr val="bg1"/>
                </a:solidFill>
              </a:rPr>
              <a:t>for word in words:</a:t>
            </a:r>
          </a:p>
          <a:p>
            <a:pPr marL="292100" lvl="1">
              <a:spcBef>
                <a:spcPts val="0"/>
              </a:spcBef>
              <a:buNone/>
            </a:pPr>
            <a:r>
              <a:rPr lang="en-US" sz="2800" b="1" dirty="0" smtClean="0">
                <a:solidFill>
                  <a:schemeClr val="bg1"/>
                </a:solidFill>
              </a:rPr>
              <a:t>		if word not in counts:</a:t>
            </a:r>
          </a:p>
          <a:p>
            <a:pPr marL="292100" lvl="1">
              <a:spcBef>
                <a:spcPts val="0"/>
              </a:spcBef>
              <a:buNone/>
            </a:pPr>
            <a:r>
              <a:rPr lang="en-US" sz="2800" b="1" dirty="0" smtClean="0">
                <a:solidFill>
                  <a:schemeClr val="bg1"/>
                </a:solidFill>
              </a:rPr>
              <a:t>			counts[word] = 1</a:t>
            </a:r>
          </a:p>
          <a:p>
            <a:pPr marL="292100" lvl="1">
              <a:spcBef>
                <a:spcPts val="0"/>
              </a:spcBef>
              <a:buNone/>
            </a:pPr>
            <a:r>
              <a:rPr lang="en-US" sz="2800" b="1" dirty="0" smtClean="0">
                <a:solidFill>
                  <a:schemeClr val="bg1"/>
                </a:solidFill>
              </a:rPr>
              <a:t>		else:</a:t>
            </a:r>
          </a:p>
          <a:p>
            <a:pPr marL="292100" lvl="1">
              <a:spcBef>
                <a:spcPts val="0"/>
              </a:spcBef>
              <a:buNone/>
            </a:pPr>
            <a:r>
              <a:rPr lang="en-US" sz="2800" b="1" dirty="0" smtClean="0">
                <a:solidFill>
                  <a:schemeClr val="bg1"/>
                </a:solidFill>
              </a:rPr>
              <a:t>			counts[word] += 1</a:t>
            </a:r>
          </a:p>
          <a:p>
            <a:pPr marL="292100" lvl="1">
              <a:spcBef>
                <a:spcPts val="0"/>
              </a:spcBef>
              <a:buNone/>
            </a:pPr>
            <a:r>
              <a:rPr lang="en-US" sz="2800" b="1" dirty="0" smtClean="0">
                <a:solidFill>
                  <a:schemeClr val="bg1"/>
                </a:solidFill>
              </a:rPr>
              <a:t>print(counts)</a:t>
            </a:r>
            <a:endParaRPr lang="en-US" sz="2800" b="1" dirty="0">
              <a:solidFill>
                <a:schemeClr val="bg1"/>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493"/>
        <p:cNvGrpSpPr/>
        <p:nvPr/>
      </p:nvGrpSpPr>
      <p:grpSpPr>
        <a:xfrm>
          <a:off x="0" y="0"/>
          <a:ext cx="0" cy="0"/>
          <a:chOff x="0" y="0"/>
          <a:chExt cx="0" cy="0"/>
        </a:xfrm>
      </p:grpSpPr>
      <p:sp>
        <p:nvSpPr>
          <p:cNvPr id="494" name="Shape 49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Summary</a:t>
            </a:r>
          </a:p>
        </p:txBody>
      </p:sp>
      <p:pic>
        <p:nvPicPr>
          <p:cNvPr id="495" name="Shape 495"/>
          <p:cNvPicPr preferRelativeResize="0"/>
          <p:nvPr/>
        </p:nvPicPr>
        <p:blipFill rotWithShape="1">
          <a:blip r:embed="rId3">
            <a:alphaModFix/>
          </a:blip>
          <a:srcRect/>
          <a:stretch/>
        </p:blipFill>
        <p:spPr>
          <a:xfrm>
            <a:off x="1155700" y="2286000"/>
            <a:ext cx="13935074" cy="6022974"/>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257"/>
        <p:cNvGrpSpPr/>
        <p:nvPr/>
      </p:nvGrpSpPr>
      <p:grpSpPr>
        <a:xfrm>
          <a:off x="0" y="0"/>
          <a:ext cx="0" cy="0"/>
          <a:chOff x="0" y="0"/>
          <a:chExt cx="0" cy="0"/>
        </a:xfrm>
      </p:grpSpPr>
      <p:sp>
        <p:nvSpPr>
          <p:cNvPr id="259" name="Shape 259"/>
          <p:cNvSpPr txBox="1">
            <a:spLocks noGrp="1"/>
          </p:cNvSpPr>
          <p:nvPr>
            <p:ph type="body" idx="1"/>
          </p:nvPr>
        </p:nvSpPr>
        <p:spPr>
          <a:xfrm>
            <a:off x="1155700" y="2603500"/>
            <a:ext cx="6488113" cy="57022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Lists </a:t>
            </a:r>
            <a:r>
              <a:rPr lang="en-US" sz="3600" u="none" strike="noStrike" cap="none" dirty="0">
                <a:solidFill>
                  <a:srgbClr val="00FFFF"/>
                </a:solidFill>
                <a:latin typeface="Arial" charset="0"/>
                <a:ea typeface="Arial" charset="0"/>
                <a:cs typeface="Arial" charset="0"/>
                <a:sym typeface="Cabin"/>
              </a:rPr>
              <a:t>index</a:t>
            </a:r>
            <a:r>
              <a:rPr lang="en-US" sz="3600" u="none" strike="noStrike" cap="none" dirty="0">
                <a:solidFill>
                  <a:schemeClr val="lt1"/>
                </a:solidFill>
                <a:latin typeface="Arial" charset="0"/>
                <a:ea typeface="Arial" charset="0"/>
                <a:cs typeface="Arial" charset="0"/>
                <a:sym typeface="Cabin"/>
              </a:rPr>
              <a:t> their entries based on the position in the list</a:t>
            </a:r>
          </a:p>
          <a:p>
            <a:pPr marL="749300" marR="0" lvl="0" indent="-371094" algn="l" rtl="0">
              <a:lnSpc>
                <a:spcPct val="100000"/>
              </a:lnSpc>
              <a:spcBef>
                <a:spcPts val="3500"/>
              </a:spcBef>
              <a:spcAft>
                <a:spcPts val="0"/>
              </a:spcAft>
              <a:buClr>
                <a:srgbClr val="FF00FF"/>
              </a:buClr>
              <a:buSzPct val="100000"/>
              <a:buFont typeface="Cabin"/>
              <a:buChar char="•"/>
            </a:pPr>
            <a:r>
              <a:rPr lang="en-US" sz="3600" u="none" strike="noStrike" cap="none" dirty="0">
                <a:solidFill>
                  <a:srgbClr val="FF00FF"/>
                </a:solidFill>
                <a:latin typeface="Arial" charset="0"/>
                <a:ea typeface="Arial" charset="0"/>
                <a:cs typeface="Arial" charset="0"/>
                <a:sym typeface="Cabin"/>
              </a:rPr>
              <a:t>Dictionaries</a:t>
            </a:r>
            <a:r>
              <a:rPr lang="en-US" sz="3600" u="none" strike="noStrike" cap="none" dirty="0">
                <a:solidFill>
                  <a:schemeClr val="lt1"/>
                </a:solidFill>
                <a:latin typeface="Arial" charset="0"/>
                <a:ea typeface="Arial" charset="0"/>
                <a:cs typeface="Arial" charset="0"/>
                <a:sym typeface="Cabin"/>
              </a:rPr>
              <a:t> are like bags - no order</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So we </a:t>
            </a:r>
            <a:r>
              <a:rPr lang="en-US" sz="3600" u="none" strike="noStrike" cap="none" dirty="0">
                <a:solidFill>
                  <a:srgbClr val="00FFFF"/>
                </a:solidFill>
                <a:latin typeface="Arial" charset="0"/>
                <a:ea typeface="Arial" charset="0"/>
                <a:cs typeface="Arial" charset="0"/>
                <a:sym typeface="Cabin"/>
              </a:rPr>
              <a:t>index</a:t>
            </a:r>
            <a:r>
              <a:rPr lang="en-US" sz="3600" u="none" strike="noStrike" cap="none" dirty="0">
                <a:solidFill>
                  <a:schemeClr val="lt1"/>
                </a:solidFill>
                <a:latin typeface="Arial" charset="0"/>
                <a:ea typeface="Arial" charset="0"/>
                <a:cs typeface="Arial" charset="0"/>
                <a:sym typeface="Cabin"/>
              </a:rPr>
              <a:t> the things we put in the </a:t>
            </a:r>
            <a:r>
              <a:rPr lang="en-US" sz="3600" u="none" strike="noStrike" cap="none" dirty="0">
                <a:solidFill>
                  <a:srgbClr val="FF00FF"/>
                </a:solidFill>
                <a:latin typeface="Arial" charset="0"/>
                <a:ea typeface="Arial" charset="0"/>
                <a:cs typeface="Arial" charset="0"/>
                <a:sym typeface="Cabin"/>
              </a:rPr>
              <a:t>dictionary</a:t>
            </a:r>
            <a:r>
              <a:rPr lang="en-US" sz="3600" u="none" strike="noStrike" cap="none" dirty="0">
                <a:solidFill>
                  <a:schemeClr val="lt1"/>
                </a:solidFill>
                <a:latin typeface="Arial" charset="0"/>
                <a:ea typeface="Arial" charset="0"/>
                <a:cs typeface="Arial" charset="0"/>
                <a:sym typeface="Cabin"/>
              </a:rPr>
              <a:t> with a </a:t>
            </a:r>
            <a:r>
              <a:rPr lang="en-US" sz="3600" b="0" i="0" u="none" strike="noStrike" cap="none" dirty="0">
                <a:solidFill>
                  <a:srgbClr val="00FFFF"/>
                </a:solidFill>
                <a:latin typeface="Arial"/>
                <a:ea typeface="Arial"/>
                <a:cs typeface="Arial"/>
                <a:sym typeface="Arial"/>
              </a:rPr>
              <a:t>“</a:t>
            </a:r>
            <a:r>
              <a:rPr lang="en-US" sz="3600" u="none" strike="noStrike" cap="none" dirty="0">
                <a:solidFill>
                  <a:srgbClr val="00FFFF"/>
                </a:solidFill>
                <a:latin typeface="Arial" charset="0"/>
                <a:ea typeface="Arial" charset="0"/>
                <a:cs typeface="Arial" charset="0"/>
                <a:sym typeface="Cabin"/>
              </a:rPr>
              <a:t>lookup tag</a:t>
            </a:r>
            <a:r>
              <a:rPr lang="en-US" sz="3600" b="0" i="0" u="none" strike="noStrike" cap="none" dirty="0">
                <a:solidFill>
                  <a:srgbClr val="00FFFF"/>
                </a:solidFill>
                <a:latin typeface="Arial"/>
                <a:ea typeface="Arial"/>
                <a:cs typeface="Arial"/>
                <a:sym typeface="Arial"/>
              </a:rPr>
              <a:t>”</a:t>
            </a:r>
          </a:p>
        </p:txBody>
      </p:sp>
      <p:sp>
        <p:nvSpPr>
          <p:cNvPr id="260" name="Shape 260"/>
          <p:cNvSpPr txBox="1"/>
          <p:nvPr/>
        </p:nvSpPr>
        <p:spPr>
          <a:xfrm>
            <a:off x="8242775" y="2314575"/>
            <a:ext cx="7428900" cy="55149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b="1" i="0" u="none" strike="noStrike" cap="none" dirty="0">
                <a:solidFill>
                  <a:schemeClr val="bg1"/>
                </a:solidFill>
                <a:latin typeface="Courier"/>
                <a:ea typeface="Courier"/>
                <a:cs typeface="Courier"/>
                <a:sym typeface="Courier New"/>
              </a:rPr>
              <a:t>&gt;&gt;&gt; purse = </a:t>
            </a:r>
            <a:r>
              <a:rPr lang="en-US" sz="3200" b="1" i="0" u="none" strike="noStrike" cap="none" dirty="0" err="1">
                <a:solidFill>
                  <a:schemeClr val="bg1"/>
                </a:solidFill>
                <a:latin typeface="Courier"/>
                <a:ea typeface="Courier"/>
                <a:cs typeface="Courier"/>
                <a:sym typeface="Courier New"/>
              </a:rPr>
              <a:t>dict</a:t>
            </a:r>
            <a:r>
              <a:rPr lang="en-US" sz="3200" b="1"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200" b="1" i="0" u="none" strike="noStrike" cap="none" dirty="0">
                <a:solidFill>
                  <a:schemeClr val="bg1"/>
                </a:solidFill>
                <a:latin typeface="Courier"/>
                <a:ea typeface="Courier"/>
                <a:cs typeface="Courier"/>
                <a:sym typeface="Courier New"/>
              </a:rPr>
              <a:t>&gt;&gt;&gt; purse['money'] = 12</a:t>
            </a:r>
          </a:p>
          <a:p>
            <a:pPr marL="0" marR="0" lvl="0" indent="0" algn="l" rtl="0">
              <a:lnSpc>
                <a:spcPct val="100000"/>
              </a:lnSpc>
              <a:spcBef>
                <a:spcPts val="0"/>
              </a:spcBef>
              <a:spcAft>
                <a:spcPts val="0"/>
              </a:spcAft>
              <a:buClr>
                <a:schemeClr val="lt1"/>
              </a:buClr>
              <a:buSzPct val="25000"/>
              <a:buFont typeface="Cabin"/>
              <a:buNone/>
            </a:pPr>
            <a:r>
              <a:rPr lang="en-US" sz="3200" b="1" i="0" u="none" strike="noStrike" cap="none" dirty="0">
                <a:solidFill>
                  <a:schemeClr val="bg1"/>
                </a:solidFill>
                <a:latin typeface="Courier"/>
                <a:ea typeface="Courier"/>
                <a:cs typeface="Courier"/>
                <a:sym typeface="Courier New"/>
              </a:rPr>
              <a:t>&gt;&gt;&gt; purse['candy'] = 3</a:t>
            </a:r>
          </a:p>
          <a:p>
            <a:pPr marL="0" marR="0" lvl="0" indent="0" algn="l" rtl="0">
              <a:lnSpc>
                <a:spcPct val="100000"/>
              </a:lnSpc>
              <a:spcBef>
                <a:spcPts val="0"/>
              </a:spcBef>
              <a:spcAft>
                <a:spcPts val="0"/>
              </a:spcAft>
              <a:buClr>
                <a:schemeClr val="lt1"/>
              </a:buClr>
              <a:buSzPct val="25000"/>
              <a:buFont typeface="Cabin"/>
              <a:buNone/>
            </a:pPr>
            <a:r>
              <a:rPr lang="en-US" sz="3200" b="1" i="0" u="none" strike="noStrike" cap="none" dirty="0">
                <a:solidFill>
                  <a:schemeClr val="bg1"/>
                </a:solidFill>
                <a:latin typeface="Courier"/>
                <a:ea typeface="Courier"/>
                <a:cs typeface="Courier"/>
                <a:sym typeface="Courier New"/>
              </a:rPr>
              <a:t>&gt;&gt;&gt; purse['tissues'] = 75</a:t>
            </a:r>
          </a:p>
          <a:p>
            <a:pPr marL="0" marR="0" lvl="0" indent="0" algn="l" rtl="0">
              <a:lnSpc>
                <a:spcPct val="100000"/>
              </a:lnSpc>
              <a:spcBef>
                <a:spcPts val="0"/>
              </a:spcBef>
              <a:spcAft>
                <a:spcPts val="0"/>
              </a:spcAft>
              <a:buClr>
                <a:schemeClr val="lt1"/>
              </a:buClr>
              <a:buSzPct val="25000"/>
              <a:buFont typeface="Cabin"/>
              <a:buNone/>
            </a:pPr>
            <a:r>
              <a:rPr lang="en-US" sz="3200" b="1" i="0" u="none" strike="noStrike" cap="none" dirty="0">
                <a:solidFill>
                  <a:schemeClr val="bg1"/>
                </a:solidFill>
                <a:latin typeface="Courier"/>
                <a:ea typeface="Courier"/>
                <a:cs typeface="Courier"/>
                <a:sym typeface="Courier New"/>
              </a:rPr>
              <a:t>&gt;&gt;&gt; </a:t>
            </a:r>
            <a:r>
              <a:rPr lang="en-US" sz="3200" b="1" i="0" u="none" strike="noStrike" cap="none" dirty="0" smtClean="0">
                <a:solidFill>
                  <a:schemeClr val="bg1"/>
                </a:solidFill>
                <a:latin typeface="Courier"/>
                <a:ea typeface="Courier"/>
                <a:cs typeface="Courier"/>
                <a:sym typeface="Courier New"/>
              </a:rPr>
              <a:t>print(purse)</a:t>
            </a:r>
            <a:endParaRPr lang="en-US" sz="3200" b="1" i="0" u="none" strike="noStrike" cap="none"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200" b="1" i="0" u="none" strike="noStrike" cap="none" dirty="0">
                <a:solidFill>
                  <a:schemeClr val="bg1"/>
                </a:solidFill>
                <a:latin typeface="Courier"/>
                <a:ea typeface="Courier"/>
                <a:cs typeface="Courier"/>
                <a:sym typeface="Courier New"/>
              </a:rPr>
              <a:t>{'money': 12, 'tissues': 75, 'candy': 3}</a:t>
            </a:r>
          </a:p>
          <a:p>
            <a:pPr>
              <a:buClr>
                <a:schemeClr val="lt1"/>
              </a:buClr>
              <a:buSzPct val="25000"/>
            </a:pPr>
            <a:r>
              <a:rPr lang="en-US" sz="3200" b="1" i="0" u="none" strike="noStrike" cap="none" dirty="0">
                <a:solidFill>
                  <a:schemeClr val="bg1"/>
                </a:solidFill>
                <a:latin typeface="Courier"/>
                <a:ea typeface="Courier"/>
                <a:cs typeface="Courier"/>
                <a:sym typeface="Courier New"/>
              </a:rPr>
              <a:t>&gt;&gt;&gt; </a:t>
            </a:r>
            <a:r>
              <a:rPr lang="en-US" sz="3200" b="1" i="0" u="none" strike="noStrike" cap="none" dirty="0" smtClean="0">
                <a:solidFill>
                  <a:schemeClr val="bg1"/>
                </a:solidFill>
                <a:latin typeface="Courier"/>
                <a:ea typeface="Courier"/>
                <a:cs typeface="Courier"/>
                <a:sym typeface="Courier New"/>
              </a:rPr>
              <a:t>print(purse</a:t>
            </a:r>
            <a:r>
              <a:rPr lang="en-US" sz="3200" b="1" i="0" u="none" strike="noStrike" cap="none" dirty="0">
                <a:solidFill>
                  <a:schemeClr val="bg1"/>
                </a:solidFill>
                <a:latin typeface="Courier"/>
                <a:ea typeface="Courier"/>
                <a:cs typeface="Courier"/>
                <a:sym typeface="Courier New"/>
              </a:rPr>
              <a:t>['candy</a:t>
            </a:r>
            <a:r>
              <a:rPr lang="en-US" sz="3200" b="1" i="0" u="none" strike="noStrike" cap="none" dirty="0" smtClean="0">
                <a:solidFill>
                  <a:schemeClr val="bg1"/>
                </a:solidFill>
                <a:latin typeface="Courier"/>
                <a:ea typeface="Courier"/>
                <a:cs typeface="Courier"/>
                <a:sym typeface="Courier New"/>
              </a:rPr>
              <a:t>']</a:t>
            </a:r>
            <a:r>
              <a:rPr lang="en-US" sz="3200" b="1" dirty="0" smtClean="0">
                <a:solidFill>
                  <a:schemeClr val="bg1"/>
                </a:solidFill>
                <a:latin typeface="Courier"/>
                <a:ea typeface="Courier"/>
                <a:cs typeface="Courier"/>
                <a:sym typeface="Courier New"/>
              </a:rPr>
              <a:t>)</a:t>
            </a:r>
            <a:endParaRPr lang="en-US" sz="3200" b="1" i="0" u="none" strike="noStrike" cap="none"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200" b="1" i="0" u="none" strike="noStrike" cap="none" dirty="0">
                <a:solidFill>
                  <a:schemeClr val="bg1"/>
                </a:solidFill>
                <a:latin typeface="Courier"/>
                <a:ea typeface="Courier"/>
                <a:cs typeface="Courier"/>
                <a:sym typeface="Courier New"/>
              </a:rPr>
              <a:t>3</a:t>
            </a:r>
          </a:p>
          <a:p>
            <a:pPr marL="0" marR="0" lvl="0" indent="0" algn="l" rtl="0">
              <a:lnSpc>
                <a:spcPct val="100000"/>
              </a:lnSpc>
              <a:spcBef>
                <a:spcPts val="0"/>
              </a:spcBef>
              <a:spcAft>
                <a:spcPts val="0"/>
              </a:spcAft>
              <a:buClr>
                <a:schemeClr val="lt1"/>
              </a:buClr>
              <a:buSzPct val="25000"/>
              <a:buFont typeface="Cabin"/>
              <a:buNone/>
            </a:pPr>
            <a:r>
              <a:rPr lang="en-US" sz="3200" b="1" i="0" u="none" strike="noStrike" cap="none" dirty="0">
                <a:solidFill>
                  <a:schemeClr val="bg1"/>
                </a:solidFill>
                <a:latin typeface="Courier"/>
                <a:ea typeface="Courier"/>
                <a:cs typeface="Courier"/>
                <a:sym typeface="Courier New"/>
              </a:rPr>
              <a:t>&gt;&gt;&gt; purse['candy'] = purse['candy'] + 2</a:t>
            </a:r>
          </a:p>
          <a:p>
            <a:pPr>
              <a:buClr>
                <a:schemeClr val="lt1"/>
              </a:buClr>
              <a:buSzPct val="25000"/>
            </a:pPr>
            <a:r>
              <a:rPr lang="en-US" sz="3200" b="1" i="0" u="none" strike="noStrike" cap="none" dirty="0">
                <a:solidFill>
                  <a:schemeClr val="bg1"/>
                </a:solidFill>
                <a:latin typeface="Courier"/>
                <a:ea typeface="Courier"/>
                <a:cs typeface="Courier"/>
                <a:sym typeface="Courier New"/>
              </a:rPr>
              <a:t>&gt;&gt;&gt; </a:t>
            </a:r>
            <a:r>
              <a:rPr lang="en-US" sz="3200" b="1" i="0" u="none" strike="noStrike" cap="none" dirty="0" smtClean="0">
                <a:solidFill>
                  <a:schemeClr val="bg1"/>
                </a:solidFill>
                <a:latin typeface="Courier"/>
                <a:ea typeface="Courier"/>
                <a:cs typeface="Courier"/>
                <a:sym typeface="Courier New"/>
              </a:rPr>
              <a:t>print(purse</a:t>
            </a:r>
            <a:r>
              <a:rPr lang="en-US" sz="3200" b="1" dirty="0" smtClean="0">
                <a:solidFill>
                  <a:schemeClr val="bg1"/>
                </a:solidFill>
                <a:latin typeface="Courier"/>
                <a:ea typeface="Courier"/>
                <a:cs typeface="Courier"/>
                <a:sym typeface="Courier New"/>
              </a:rPr>
              <a:t>)</a:t>
            </a:r>
            <a:endParaRPr lang="en-US" sz="3200" b="1" i="0" u="none" strike="noStrike" cap="none"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200" b="1" i="0" u="none" strike="noStrike" cap="none" dirty="0">
                <a:solidFill>
                  <a:schemeClr val="bg1"/>
                </a:solidFill>
                <a:latin typeface="Courier"/>
                <a:ea typeface="Courier"/>
                <a:cs typeface="Courier"/>
                <a:sym typeface="Courier New"/>
              </a:rPr>
              <a:t>{'money': 12, 'tissues': 75, 'candy': 5}</a:t>
            </a:r>
          </a:p>
        </p:txBody>
      </p:sp>
      <p:sp>
        <p:nvSpPr>
          <p:cNvPr id="6" name="Shape 250"/>
          <p:cNvSpPr txBox="1">
            <a:spLocks noGrp="1"/>
          </p:cNvSpPr>
          <p:nvPr>
            <p:ph type="title"/>
          </p:nvPr>
        </p:nvSpPr>
        <p:spPr>
          <a:xfrm>
            <a:off x="1155700" y="789709"/>
            <a:ext cx="12582521"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Dictionaries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264"/>
        <p:cNvGrpSpPr/>
        <p:nvPr/>
      </p:nvGrpSpPr>
      <p:grpSpPr>
        <a:xfrm>
          <a:off x="0" y="0"/>
          <a:ext cx="0" cy="0"/>
          <a:chOff x="0" y="0"/>
          <a:chExt cx="0" cy="0"/>
        </a:xfrm>
      </p:grpSpPr>
      <p:sp>
        <p:nvSpPr>
          <p:cNvPr id="265" name="Shape 26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6600" u="none" strike="noStrike" cap="none" dirty="0">
                <a:solidFill>
                  <a:srgbClr val="FFD966"/>
                </a:solidFill>
                <a:latin typeface="Arial" charset="0"/>
                <a:ea typeface="Arial" charset="0"/>
                <a:cs typeface="Arial" charset="0"/>
                <a:sym typeface="Cabin"/>
              </a:rPr>
              <a:t>Comparing Lists and Dictionaries</a:t>
            </a:r>
          </a:p>
        </p:txBody>
      </p:sp>
      <p:sp>
        <p:nvSpPr>
          <p:cNvPr id="266" name="Shape 266"/>
          <p:cNvSpPr txBox="1">
            <a:spLocks noGrp="1"/>
          </p:cNvSpPr>
          <p:nvPr>
            <p:ph type="body" idx="1"/>
          </p:nvPr>
        </p:nvSpPr>
        <p:spPr>
          <a:xfrm>
            <a:off x="1155700" y="2603501"/>
            <a:ext cx="13931900" cy="1765300"/>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rgbClr val="FF00FF"/>
              </a:buClr>
              <a:buSzPct val="171000"/>
              <a:buNone/>
            </a:pPr>
            <a:r>
              <a:rPr lang="en-US" sz="3600" u="none" strike="noStrike" cap="none" dirty="0">
                <a:solidFill>
                  <a:srgbClr val="FF00FF"/>
                </a:solidFill>
                <a:latin typeface="Arial" charset="0"/>
                <a:ea typeface="Arial" charset="0"/>
                <a:cs typeface="Arial" charset="0"/>
                <a:sym typeface="Cabin"/>
              </a:rPr>
              <a:t>Dictionaries</a:t>
            </a:r>
            <a:r>
              <a:rPr lang="en-US" sz="3600" u="none" strike="noStrike" cap="none" dirty="0">
                <a:solidFill>
                  <a:schemeClr val="lt1"/>
                </a:solidFill>
                <a:latin typeface="Arial" charset="0"/>
                <a:ea typeface="Arial" charset="0"/>
                <a:cs typeface="Arial" charset="0"/>
                <a:sym typeface="Cabin"/>
              </a:rPr>
              <a:t> are like </a:t>
            </a:r>
            <a:r>
              <a:rPr lang="en-US" sz="3600" dirty="0">
                <a:solidFill>
                  <a:srgbClr val="00FF00"/>
                </a:solidFill>
                <a:latin typeface="Arial" charset="0"/>
                <a:ea typeface="Arial" charset="0"/>
                <a:cs typeface="Arial" charset="0"/>
                <a:sym typeface="Cabin"/>
              </a:rPr>
              <a:t>l</a:t>
            </a:r>
            <a:r>
              <a:rPr lang="en-US" sz="3600" u="none" strike="noStrike" cap="none" dirty="0">
                <a:solidFill>
                  <a:srgbClr val="00FF00"/>
                </a:solidFill>
                <a:latin typeface="Arial" charset="0"/>
                <a:ea typeface="Arial" charset="0"/>
                <a:cs typeface="Arial" charset="0"/>
                <a:sym typeface="Cabin"/>
              </a:rPr>
              <a:t>ists</a:t>
            </a:r>
            <a:r>
              <a:rPr lang="en-US" sz="3600" u="none" strike="noStrike" cap="none" dirty="0">
                <a:solidFill>
                  <a:schemeClr val="lt1"/>
                </a:solidFill>
                <a:latin typeface="Arial" charset="0"/>
                <a:ea typeface="Arial" charset="0"/>
                <a:cs typeface="Arial" charset="0"/>
                <a:sym typeface="Cabin"/>
              </a:rPr>
              <a:t> except that they use </a:t>
            </a:r>
            <a:r>
              <a:rPr lang="en-US" sz="3600" u="none" strike="noStrike" cap="none" dirty="0">
                <a:solidFill>
                  <a:srgbClr val="FF7F00"/>
                </a:solidFill>
                <a:latin typeface="Arial" charset="0"/>
                <a:ea typeface="Arial" charset="0"/>
                <a:cs typeface="Arial" charset="0"/>
                <a:sym typeface="Cabin"/>
              </a:rPr>
              <a:t>keys</a:t>
            </a:r>
            <a:r>
              <a:rPr lang="en-US" sz="3600" u="none" strike="noStrike" cap="none" dirty="0">
                <a:solidFill>
                  <a:schemeClr val="lt1"/>
                </a:solidFill>
                <a:latin typeface="Arial" charset="0"/>
                <a:ea typeface="Arial" charset="0"/>
                <a:cs typeface="Arial" charset="0"/>
                <a:sym typeface="Cabin"/>
              </a:rPr>
              <a:t> instead of </a:t>
            </a:r>
            <a:r>
              <a:rPr lang="en-US" sz="3600" u="none" strike="noStrike" cap="none" dirty="0">
                <a:solidFill>
                  <a:srgbClr val="FFFFFF"/>
                </a:solidFill>
                <a:latin typeface="Arial" charset="0"/>
                <a:ea typeface="Arial" charset="0"/>
                <a:cs typeface="Arial" charset="0"/>
                <a:sym typeface="Cabin"/>
              </a:rPr>
              <a:t>numbers</a:t>
            </a:r>
            <a:r>
              <a:rPr lang="en-US" sz="3600" u="none" strike="noStrike" cap="none" dirty="0">
                <a:solidFill>
                  <a:schemeClr val="lt1"/>
                </a:solidFill>
                <a:latin typeface="Arial" charset="0"/>
                <a:ea typeface="Arial" charset="0"/>
                <a:cs typeface="Arial" charset="0"/>
                <a:sym typeface="Cabin"/>
              </a:rPr>
              <a:t> to look up </a:t>
            </a:r>
            <a:r>
              <a:rPr lang="en-US" sz="3600" u="none" strike="noStrike" cap="none" dirty="0">
                <a:solidFill>
                  <a:srgbClr val="FFFF00"/>
                </a:solidFill>
                <a:latin typeface="Arial" charset="0"/>
                <a:ea typeface="Arial" charset="0"/>
                <a:cs typeface="Arial" charset="0"/>
                <a:sym typeface="Cabin"/>
              </a:rPr>
              <a:t>values</a:t>
            </a:r>
          </a:p>
        </p:txBody>
      </p:sp>
      <p:sp>
        <p:nvSpPr>
          <p:cNvPr id="267" name="Shape 267"/>
          <p:cNvSpPr txBox="1"/>
          <p:nvPr/>
        </p:nvSpPr>
        <p:spPr>
          <a:xfrm>
            <a:off x="2381250" y="4551344"/>
            <a:ext cx="5059200" cy="357824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dirty="0">
                <a:solidFill>
                  <a:schemeClr val="bg1"/>
                </a:solidFill>
                <a:latin typeface="Courier"/>
                <a:ea typeface="Courier"/>
                <a:cs typeface="Courier"/>
                <a:sym typeface="Courier New"/>
              </a:rPr>
              <a:t>&gt;&gt;&gt; </a:t>
            </a:r>
            <a:r>
              <a:rPr lang="en-US" sz="3000" b="1" i="0" u="none" strike="noStrike" cap="none" dirty="0" err="1">
                <a:solidFill>
                  <a:schemeClr val="bg1"/>
                </a:solidFill>
                <a:latin typeface="Courier"/>
                <a:ea typeface="Courier"/>
                <a:cs typeface="Courier"/>
                <a:sym typeface="Courier New"/>
              </a:rPr>
              <a:t>lst</a:t>
            </a:r>
            <a:r>
              <a:rPr lang="en-US" sz="3000" b="1" i="0" u="none" strike="noStrike" cap="none" dirty="0">
                <a:solidFill>
                  <a:schemeClr val="bg1"/>
                </a:solidFill>
                <a:latin typeface="Courier"/>
                <a:ea typeface="Courier"/>
                <a:cs typeface="Courier"/>
                <a:sym typeface="Courier New"/>
              </a:rPr>
              <a:t> = list()</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dirty="0">
                <a:solidFill>
                  <a:schemeClr val="bg1"/>
                </a:solidFill>
                <a:latin typeface="Courier"/>
                <a:ea typeface="Courier"/>
                <a:cs typeface="Courier"/>
                <a:sym typeface="Courier New"/>
              </a:rPr>
              <a:t>&gt;&gt;&gt; </a:t>
            </a:r>
            <a:r>
              <a:rPr lang="en-US" sz="3000" b="1" i="0" u="none" strike="noStrike" cap="none" dirty="0" err="1">
                <a:solidFill>
                  <a:schemeClr val="bg1"/>
                </a:solidFill>
                <a:latin typeface="Courier"/>
                <a:ea typeface="Courier"/>
                <a:cs typeface="Courier"/>
                <a:sym typeface="Courier New"/>
              </a:rPr>
              <a:t>lst.append</a:t>
            </a:r>
            <a:r>
              <a:rPr lang="en-US" sz="3000" b="1" i="0" u="none" strike="noStrike" cap="none" dirty="0">
                <a:solidFill>
                  <a:schemeClr val="bg1"/>
                </a:solidFill>
                <a:latin typeface="Courier"/>
                <a:ea typeface="Courier"/>
                <a:cs typeface="Courier"/>
                <a:sym typeface="Courier New"/>
              </a:rPr>
              <a:t>(21)</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dirty="0">
                <a:solidFill>
                  <a:schemeClr val="bg1"/>
                </a:solidFill>
                <a:latin typeface="Courier"/>
                <a:ea typeface="Courier"/>
                <a:cs typeface="Courier"/>
                <a:sym typeface="Courier New"/>
              </a:rPr>
              <a:t>&gt;&gt;&gt; </a:t>
            </a:r>
            <a:r>
              <a:rPr lang="en-US" sz="3000" b="1" i="0" u="none" strike="noStrike" cap="none" dirty="0" err="1">
                <a:solidFill>
                  <a:schemeClr val="bg1"/>
                </a:solidFill>
                <a:latin typeface="Courier"/>
                <a:ea typeface="Courier"/>
                <a:cs typeface="Courier"/>
                <a:sym typeface="Courier New"/>
              </a:rPr>
              <a:t>lst.append</a:t>
            </a:r>
            <a:r>
              <a:rPr lang="en-US" sz="3000" b="1" i="0" u="none" strike="noStrike" cap="none" dirty="0">
                <a:solidFill>
                  <a:schemeClr val="bg1"/>
                </a:solidFill>
                <a:latin typeface="Courier"/>
                <a:ea typeface="Courier"/>
                <a:cs typeface="Courier"/>
                <a:sym typeface="Courier New"/>
              </a:rPr>
              <a:t>(183)</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dirty="0">
                <a:solidFill>
                  <a:schemeClr val="bg1"/>
                </a:solidFill>
                <a:latin typeface="Courier"/>
                <a:ea typeface="Courier"/>
                <a:cs typeface="Courier"/>
                <a:sym typeface="Courier New"/>
              </a:rPr>
              <a:t>&gt;&gt;&gt; </a:t>
            </a:r>
            <a:r>
              <a:rPr lang="en-US" sz="3000" b="1" i="0" u="none" strike="noStrike" cap="none" dirty="0" smtClean="0">
                <a:solidFill>
                  <a:schemeClr val="bg1"/>
                </a:solidFill>
                <a:latin typeface="Courier"/>
                <a:ea typeface="Courier"/>
                <a:cs typeface="Courier"/>
                <a:sym typeface="Courier New"/>
              </a:rPr>
              <a:t>print(</a:t>
            </a:r>
            <a:r>
              <a:rPr lang="en-US" sz="3000" b="1" i="0" u="none" strike="noStrike" cap="none" dirty="0" err="1" smtClean="0">
                <a:solidFill>
                  <a:schemeClr val="bg1"/>
                </a:solidFill>
                <a:latin typeface="Courier"/>
                <a:ea typeface="Courier"/>
                <a:cs typeface="Courier"/>
                <a:sym typeface="Courier New"/>
              </a:rPr>
              <a:t>lst</a:t>
            </a:r>
            <a:r>
              <a:rPr lang="en-US" sz="3000" b="1" i="0" u="none" strike="noStrike" cap="none" dirty="0" smtClean="0">
                <a:solidFill>
                  <a:schemeClr val="bg1"/>
                </a:solidFill>
                <a:latin typeface="Courier"/>
                <a:ea typeface="Courier"/>
                <a:cs typeface="Courier"/>
                <a:sym typeface="Courier New"/>
              </a:rPr>
              <a:t>)</a:t>
            </a:r>
            <a:endParaRPr lang="en-US" sz="3000" b="1" i="0" u="none" strike="noStrike" cap="none"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dirty="0">
                <a:solidFill>
                  <a:schemeClr val="bg1"/>
                </a:solidFill>
                <a:latin typeface="Courier"/>
                <a:ea typeface="Courier"/>
                <a:cs typeface="Courier"/>
                <a:sym typeface="Courier New"/>
              </a:rPr>
              <a:t>[21, 183]</a:t>
            </a: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dirty="0">
                <a:solidFill>
                  <a:schemeClr val="bg1"/>
                </a:solidFill>
                <a:latin typeface="Courier"/>
                <a:ea typeface="Courier"/>
                <a:cs typeface="Courier"/>
                <a:sym typeface="Courier New"/>
              </a:rPr>
              <a:t>&gt;&gt;&gt; </a:t>
            </a:r>
            <a:r>
              <a:rPr lang="en-US" sz="3000" b="1" i="0" u="none" strike="noStrike" cap="none" dirty="0" err="1">
                <a:solidFill>
                  <a:schemeClr val="bg1"/>
                </a:solidFill>
                <a:latin typeface="Courier"/>
                <a:ea typeface="Courier"/>
                <a:cs typeface="Courier"/>
                <a:sym typeface="Courier New"/>
              </a:rPr>
              <a:t>lst</a:t>
            </a:r>
            <a:r>
              <a:rPr lang="en-US" sz="3000" b="1" i="0" u="none" strike="noStrike" cap="none" dirty="0">
                <a:solidFill>
                  <a:schemeClr val="bg1"/>
                </a:solidFill>
                <a:latin typeface="Courier"/>
                <a:ea typeface="Courier"/>
                <a:cs typeface="Courier"/>
                <a:sym typeface="Courier New"/>
              </a:rPr>
              <a:t>[0] = 23</a:t>
            </a:r>
          </a:p>
          <a:p>
            <a:pPr lvl="0">
              <a:buClr>
                <a:srgbClr val="00FF00"/>
              </a:buClr>
              <a:buSzPct val="25000"/>
            </a:pPr>
            <a:r>
              <a:rPr lang="en-US" sz="3000" b="1" i="0" u="none" strike="noStrike" cap="none" dirty="0">
                <a:solidFill>
                  <a:schemeClr val="bg1"/>
                </a:solidFill>
                <a:latin typeface="Courier"/>
                <a:ea typeface="Courier"/>
                <a:cs typeface="Courier"/>
                <a:sym typeface="Courier New"/>
              </a:rPr>
              <a:t>&gt;&gt;&gt; </a:t>
            </a:r>
            <a:r>
              <a:rPr lang="en-US" sz="3000" b="1" i="0" u="none" strike="noStrike" cap="none" dirty="0" smtClean="0">
                <a:solidFill>
                  <a:schemeClr val="bg1"/>
                </a:solidFill>
                <a:latin typeface="Courier"/>
                <a:ea typeface="Courier"/>
                <a:cs typeface="Courier"/>
                <a:sym typeface="Courier New"/>
              </a:rPr>
              <a:t>print(</a:t>
            </a:r>
            <a:r>
              <a:rPr lang="en-US" sz="3000" b="1" i="0" u="none" strike="noStrike" cap="none" dirty="0" err="1" smtClean="0">
                <a:solidFill>
                  <a:schemeClr val="bg1"/>
                </a:solidFill>
                <a:latin typeface="Courier"/>
                <a:ea typeface="Courier"/>
                <a:cs typeface="Courier"/>
                <a:sym typeface="Courier New"/>
              </a:rPr>
              <a:t>lst</a:t>
            </a:r>
            <a:r>
              <a:rPr lang="en-US" sz="3000" b="1" dirty="0" smtClean="0">
                <a:solidFill>
                  <a:schemeClr val="bg1"/>
                </a:solidFill>
                <a:latin typeface="Courier"/>
                <a:ea typeface="Courier"/>
                <a:cs typeface="Courier"/>
                <a:sym typeface="Courier New"/>
              </a:rPr>
              <a:t>)</a:t>
            </a:r>
            <a:endParaRPr lang="en-US" sz="3000" b="1" i="0" u="none" strike="noStrike" cap="none"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b="1" i="0" u="none" strike="noStrike" cap="none" dirty="0">
                <a:solidFill>
                  <a:schemeClr val="bg1"/>
                </a:solidFill>
                <a:latin typeface="Courier"/>
                <a:ea typeface="Courier"/>
                <a:cs typeface="Courier"/>
                <a:sym typeface="Courier New"/>
              </a:rPr>
              <a:t>[23, 183]</a:t>
            </a:r>
          </a:p>
        </p:txBody>
      </p:sp>
      <p:sp>
        <p:nvSpPr>
          <p:cNvPr id="268" name="Shape 268"/>
          <p:cNvSpPr txBox="1"/>
          <p:nvPr/>
        </p:nvSpPr>
        <p:spPr>
          <a:xfrm>
            <a:off x="9083675" y="3997320"/>
            <a:ext cx="6492600" cy="443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chemeClr val="bg1"/>
                </a:solidFill>
                <a:latin typeface="Courier"/>
                <a:ea typeface="Courier"/>
                <a:cs typeface="Courier"/>
                <a:sym typeface="Courier New"/>
              </a:rPr>
              <a:t>&gt;&gt;&gt; </a:t>
            </a:r>
            <a:r>
              <a:rPr lang="en-US" sz="3000" i="0" u="none" strike="noStrike" cap="none" dirty="0" err="1">
                <a:solidFill>
                  <a:schemeClr val="bg1"/>
                </a:solidFill>
                <a:latin typeface="Courier"/>
                <a:ea typeface="Courier"/>
                <a:cs typeface="Courier"/>
                <a:sym typeface="Courier New"/>
              </a:rPr>
              <a:t>ddd</a:t>
            </a:r>
            <a:r>
              <a:rPr lang="en-US" sz="3000" i="0" u="none" strike="noStrike" cap="none" dirty="0">
                <a:solidFill>
                  <a:schemeClr val="bg1"/>
                </a:solidFill>
                <a:latin typeface="Courier"/>
                <a:ea typeface="Courier"/>
                <a:cs typeface="Courier"/>
                <a:sym typeface="Courier New"/>
              </a:rPr>
              <a:t> = </a:t>
            </a:r>
            <a:r>
              <a:rPr lang="en-US" sz="3000" i="0" u="none" strike="noStrike" cap="none" dirty="0" err="1">
                <a:solidFill>
                  <a:schemeClr val="bg1"/>
                </a:solidFill>
                <a:latin typeface="Courier"/>
                <a:ea typeface="Courier"/>
                <a:cs typeface="Courier"/>
                <a:sym typeface="Courier New"/>
              </a:rPr>
              <a:t>dict</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chemeClr val="bg1"/>
                </a:solidFill>
                <a:latin typeface="Courier"/>
                <a:ea typeface="Courier"/>
                <a:cs typeface="Courier"/>
                <a:sym typeface="Courier New"/>
              </a:rPr>
              <a:t>&gt;&gt;&gt; </a:t>
            </a:r>
            <a:r>
              <a:rPr lang="en-US" sz="3000" i="0" u="none" strike="noStrike" cap="none" dirty="0" err="1">
                <a:solidFill>
                  <a:schemeClr val="bg1"/>
                </a:solidFill>
                <a:latin typeface="Courier"/>
                <a:ea typeface="Courier"/>
                <a:cs typeface="Courier"/>
                <a:sym typeface="Courier New"/>
              </a:rPr>
              <a:t>ddd</a:t>
            </a:r>
            <a:r>
              <a:rPr lang="en-US" sz="3000" i="0" u="none" strike="noStrike" cap="none" dirty="0">
                <a:solidFill>
                  <a:schemeClr val="bg1"/>
                </a:solidFill>
                <a:latin typeface="Courier"/>
                <a:ea typeface="Courier"/>
                <a:cs typeface="Courier"/>
                <a:sym typeface="Courier New"/>
              </a:rPr>
              <a:t>['age'] = 21</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chemeClr val="bg1"/>
                </a:solidFill>
                <a:latin typeface="Courier"/>
                <a:ea typeface="Courier"/>
                <a:cs typeface="Courier"/>
                <a:sym typeface="Courier New"/>
              </a:rPr>
              <a:t>&gt;&gt;&gt; </a:t>
            </a:r>
            <a:r>
              <a:rPr lang="en-US" sz="3000" i="0" u="none" strike="noStrike" cap="none" dirty="0" err="1">
                <a:solidFill>
                  <a:schemeClr val="bg1"/>
                </a:solidFill>
                <a:latin typeface="Courier"/>
                <a:ea typeface="Courier"/>
                <a:cs typeface="Courier"/>
                <a:sym typeface="Courier New"/>
              </a:rPr>
              <a:t>ddd</a:t>
            </a:r>
            <a:r>
              <a:rPr lang="en-US" sz="3000" i="0" u="none" strike="noStrike" cap="none" dirty="0">
                <a:solidFill>
                  <a:schemeClr val="bg1"/>
                </a:solidFill>
                <a:latin typeface="Courier"/>
                <a:ea typeface="Courier"/>
                <a:cs typeface="Courier"/>
                <a:sym typeface="Courier New"/>
              </a:rPr>
              <a:t>['course'] = 182</a:t>
            </a:r>
          </a:p>
          <a:p>
            <a:pPr lvl="0">
              <a:buClr>
                <a:srgbClr val="FF00FF"/>
              </a:buClr>
              <a:buSzPct val="25000"/>
            </a:pPr>
            <a:r>
              <a:rPr lang="en-US" sz="3000" i="0" u="none" strike="noStrike" cap="none" dirty="0">
                <a:solidFill>
                  <a:schemeClr val="bg1"/>
                </a:solidFill>
                <a:latin typeface="Courier"/>
                <a:ea typeface="Courier"/>
                <a:cs typeface="Courier"/>
                <a:sym typeface="Courier New"/>
              </a:rPr>
              <a:t>&gt;&gt;&gt; </a:t>
            </a:r>
            <a:r>
              <a:rPr lang="en-US" sz="3000" i="0" u="none" strike="noStrike" cap="none" dirty="0" smtClean="0">
                <a:solidFill>
                  <a:schemeClr val="bg1"/>
                </a:solidFill>
                <a:latin typeface="Courier"/>
                <a:ea typeface="Courier"/>
                <a:cs typeface="Courier"/>
                <a:sym typeface="Courier New"/>
              </a:rPr>
              <a:t>print(</a:t>
            </a:r>
            <a:r>
              <a:rPr lang="en-US" sz="3000" i="0" u="none" strike="noStrike" cap="none" dirty="0" err="1" smtClean="0">
                <a:solidFill>
                  <a:schemeClr val="bg1"/>
                </a:solidFill>
                <a:latin typeface="Courier"/>
                <a:ea typeface="Courier"/>
                <a:cs typeface="Courier"/>
                <a:sym typeface="Courier New"/>
              </a:rPr>
              <a:t>ddd</a:t>
            </a:r>
            <a:r>
              <a:rPr lang="en-US" sz="3000" dirty="0" smtClean="0">
                <a:solidFill>
                  <a:schemeClr val="bg1"/>
                </a:solidFill>
                <a:latin typeface="Courier"/>
                <a:ea typeface="Courier"/>
                <a:cs typeface="Courier"/>
                <a:sym typeface="Courier New"/>
              </a:rPr>
              <a:t>)</a:t>
            </a:r>
            <a:endParaRPr lang="en-US" sz="3000" i="0" u="none" strike="noStrike" cap="none"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chemeClr val="bg1"/>
                </a:solidFill>
                <a:latin typeface="Courier"/>
                <a:ea typeface="Courier"/>
                <a:cs typeface="Courier"/>
                <a:sym typeface="Courier New"/>
              </a:rPr>
              <a:t>{'course': 182, 'age': 21}</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chemeClr val="bg1"/>
                </a:solidFill>
                <a:latin typeface="Courier"/>
                <a:ea typeface="Courier"/>
                <a:cs typeface="Courier"/>
                <a:sym typeface="Courier New"/>
              </a:rPr>
              <a:t>&gt;&gt;&gt; </a:t>
            </a:r>
            <a:r>
              <a:rPr lang="en-US" sz="3000" i="0" u="none" strike="noStrike" cap="none" dirty="0" err="1">
                <a:solidFill>
                  <a:schemeClr val="bg1"/>
                </a:solidFill>
                <a:latin typeface="Courier"/>
                <a:ea typeface="Courier"/>
                <a:cs typeface="Courier"/>
                <a:sym typeface="Courier New"/>
              </a:rPr>
              <a:t>ddd</a:t>
            </a:r>
            <a:r>
              <a:rPr lang="en-US" sz="3000" i="0" u="none" strike="noStrike" cap="none" dirty="0">
                <a:solidFill>
                  <a:schemeClr val="bg1"/>
                </a:solidFill>
                <a:latin typeface="Courier"/>
                <a:ea typeface="Courier"/>
                <a:cs typeface="Courier"/>
                <a:sym typeface="Courier New"/>
              </a:rPr>
              <a:t>['age'] = 23</a:t>
            </a:r>
          </a:p>
          <a:p>
            <a:pPr lvl="0">
              <a:buClr>
                <a:srgbClr val="FF00FF"/>
              </a:buClr>
              <a:buSzPct val="25000"/>
            </a:pPr>
            <a:r>
              <a:rPr lang="en-US" sz="3000" i="0" u="none" strike="noStrike" cap="none" dirty="0">
                <a:solidFill>
                  <a:schemeClr val="bg1"/>
                </a:solidFill>
                <a:latin typeface="Courier"/>
                <a:ea typeface="Courier"/>
                <a:cs typeface="Courier"/>
                <a:sym typeface="Courier New"/>
              </a:rPr>
              <a:t>&gt;&gt;&gt; </a:t>
            </a:r>
            <a:r>
              <a:rPr lang="en-US" sz="3000" i="0" u="none" strike="noStrike" cap="none" dirty="0" smtClean="0">
                <a:solidFill>
                  <a:schemeClr val="bg1"/>
                </a:solidFill>
                <a:latin typeface="Courier"/>
                <a:ea typeface="Courier"/>
                <a:cs typeface="Courier"/>
                <a:sym typeface="Courier New"/>
              </a:rPr>
              <a:t>print(</a:t>
            </a:r>
            <a:r>
              <a:rPr lang="en-US" sz="3000" i="0" u="none" strike="noStrike" cap="none" dirty="0" err="1" smtClean="0">
                <a:solidFill>
                  <a:schemeClr val="bg1"/>
                </a:solidFill>
                <a:latin typeface="Courier"/>
                <a:ea typeface="Courier"/>
                <a:cs typeface="Courier"/>
                <a:sym typeface="Courier New"/>
              </a:rPr>
              <a:t>ddd</a:t>
            </a:r>
            <a:r>
              <a:rPr lang="en-US" sz="3000" dirty="0" smtClean="0">
                <a:solidFill>
                  <a:schemeClr val="bg1"/>
                </a:solidFill>
                <a:latin typeface="Courier"/>
                <a:ea typeface="Courier"/>
                <a:cs typeface="Courier"/>
                <a:sym typeface="Courier New"/>
              </a:rPr>
              <a:t>)</a:t>
            </a:r>
            <a:endParaRPr lang="en-US" sz="3000" i="0" u="none" strike="noStrike" cap="none"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chemeClr val="bg1"/>
                </a:solidFill>
                <a:latin typeface="Courier"/>
                <a:ea typeface="Courier"/>
                <a:cs typeface="Courier"/>
                <a:sym typeface="Courier New"/>
              </a:rPr>
              <a:t>{'course': 182, 'age': 23}</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272"/>
        <p:cNvGrpSpPr/>
        <p:nvPr/>
      </p:nvGrpSpPr>
      <p:grpSpPr>
        <a:xfrm>
          <a:off x="0" y="0"/>
          <a:ext cx="0" cy="0"/>
          <a:chOff x="0" y="0"/>
          <a:chExt cx="0" cy="0"/>
        </a:xfrm>
      </p:grpSpPr>
      <p:sp>
        <p:nvSpPr>
          <p:cNvPr id="273" name="Shape 273"/>
          <p:cNvSpPr txBox="1"/>
          <p:nvPr/>
        </p:nvSpPr>
        <p:spPr>
          <a:xfrm>
            <a:off x="1586675" y="779399"/>
            <a:ext cx="5690999" cy="359257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&gt;&gt;&gt; </a:t>
            </a:r>
            <a:r>
              <a:rPr lang="en-US" sz="2800" i="0" u="none" strike="noStrike" cap="none" dirty="0" err="1">
                <a:solidFill>
                  <a:srgbClr val="00FF00"/>
                </a:solidFill>
                <a:latin typeface="Courier"/>
                <a:ea typeface="Courier"/>
                <a:cs typeface="Courier"/>
                <a:sym typeface="Courier New"/>
              </a:rPr>
              <a:t>lst</a:t>
            </a:r>
            <a:r>
              <a:rPr lang="en-US" sz="2800" i="0" u="none" strike="noStrike" cap="none" dirty="0">
                <a:solidFill>
                  <a:srgbClr val="00FF00"/>
                </a:solidFill>
                <a:latin typeface="Courier"/>
                <a:ea typeface="Courier"/>
                <a:cs typeface="Courier"/>
                <a:sym typeface="Courier New"/>
              </a:rPr>
              <a:t> =</a:t>
            </a:r>
            <a:r>
              <a:rPr lang="en-US" sz="2800" i="0" u="none" strike="noStrike" cap="none" dirty="0">
                <a:solidFill>
                  <a:srgbClr val="0000FF"/>
                </a:solidFill>
                <a:latin typeface="Courier"/>
                <a:ea typeface="Courier"/>
                <a:cs typeface="Courier"/>
                <a:sym typeface="Courier New"/>
              </a:rPr>
              <a:t> </a:t>
            </a:r>
            <a:r>
              <a:rPr lang="en-US" sz="2800" i="0" u="none" strike="noStrike" cap="none" dirty="0">
                <a:solidFill>
                  <a:srgbClr val="00FFFF"/>
                </a:solidFill>
                <a:latin typeface="Courier"/>
                <a:ea typeface="Courier"/>
                <a:cs typeface="Courier"/>
                <a:sym typeface="Courier New"/>
              </a:rPr>
              <a:t>list()</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&gt;&gt;&gt; </a:t>
            </a:r>
            <a:r>
              <a:rPr lang="en-US" sz="2800" i="0" u="none" strike="noStrike" cap="none" dirty="0" err="1">
                <a:solidFill>
                  <a:srgbClr val="00FF00"/>
                </a:solidFill>
                <a:latin typeface="Courier"/>
                <a:ea typeface="Courier"/>
                <a:cs typeface="Courier"/>
                <a:sym typeface="Courier New"/>
              </a:rPr>
              <a:t>lst.append</a:t>
            </a:r>
            <a:r>
              <a:rPr lang="en-US" sz="2800" i="0" u="none" strike="noStrike" cap="none" dirty="0">
                <a:solidFill>
                  <a:srgbClr val="00FF00"/>
                </a:solidFill>
                <a:latin typeface="Courier"/>
                <a:ea typeface="Courier"/>
                <a:cs typeface="Courier"/>
                <a:sym typeface="Courier New"/>
              </a:rPr>
              <a:t>(</a:t>
            </a:r>
            <a:r>
              <a:rPr lang="en-US" sz="2800" i="0" u="none" strike="noStrike" cap="none" dirty="0">
                <a:solidFill>
                  <a:srgbClr val="FFFF00"/>
                </a:solidFill>
                <a:latin typeface="Courier"/>
                <a:ea typeface="Courier"/>
                <a:cs typeface="Courier"/>
                <a:sym typeface="Courier New"/>
              </a:rPr>
              <a:t>21</a:t>
            </a:r>
            <a:r>
              <a:rPr lang="en-US" sz="28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&gt;&gt;&gt; </a:t>
            </a:r>
            <a:r>
              <a:rPr lang="en-US" sz="2800" i="0" u="none" strike="noStrike" cap="none" dirty="0" err="1">
                <a:solidFill>
                  <a:srgbClr val="00FF00"/>
                </a:solidFill>
                <a:latin typeface="Courier"/>
                <a:ea typeface="Courier"/>
                <a:cs typeface="Courier"/>
                <a:sym typeface="Courier New"/>
              </a:rPr>
              <a:t>lst.append</a:t>
            </a:r>
            <a:r>
              <a:rPr lang="en-US" sz="2800" i="0" u="none" strike="noStrike" cap="none" dirty="0">
                <a:solidFill>
                  <a:srgbClr val="00FF00"/>
                </a:solidFill>
                <a:latin typeface="Courier"/>
                <a:ea typeface="Courier"/>
                <a:cs typeface="Courier"/>
                <a:sym typeface="Courier New"/>
              </a:rPr>
              <a:t>(</a:t>
            </a:r>
            <a:r>
              <a:rPr lang="en-US" sz="2800" i="0" u="none" strike="noStrike" cap="none" dirty="0">
                <a:solidFill>
                  <a:srgbClr val="FFFF00"/>
                </a:solidFill>
                <a:latin typeface="Courier"/>
                <a:ea typeface="Courier"/>
                <a:cs typeface="Courier"/>
                <a:sym typeface="Courier New"/>
              </a:rPr>
              <a:t>183</a:t>
            </a:r>
            <a:r>
              <a:rPr lang="en-US" sz="2800" i="0" u="none" strike="noStrike" cap="none" dirty="0">
                <a:solidFill>
                  <a:srgbClr val="00FF00"/>
                </a:solidFill>
                <a:latin typeface="Courier"/>
                <a:ea typeface="Courier"/>
                <a:cs typeface="Courier"/>
                <a:sym typeface="Courier New"/>
              </a:rPr>
              <a:t>)</a:t>
            </a:r>
          </a:p>
          <a:p>
            <a:pPr lvl="0">
              <a:buClr>
                <a:srgbClr val="00FF00"/>
              </a:buClr>
              <a:buSzPct val="25000"/>
            </a:pPr>
            <a:r>
              <a:rPr lang="en-US" sz="2800" i="0" u="none" strike="noStrike" cap="none" dirty="0">
                <a:solidFill>
                  <a:srgbClr val="00FF00"/>
                </a:solidFill>
                <a:latin typeface="Courier"/>
                <a:ea typeface="Courier"/>
                <a:cs typeface="Courier"/>
                <a:sym typeface="Courier New"/>
              </a:rPr>
              <a:t>&gt;&gt;&gt; </a:t>
            </a:r>
            <a:r>
              <a:rPr lang="en-US" sz="2800" i="0" u="none" strike="noStrike" cap="none" dirty="0" smtClean="0">
                <a:solidFill>
                  <a:srgbClr val="FFFF00"/>
                </a:solidFill>
                <a:latin typeface="Courier"/>
                <a:ea typeface="Courier"/>
                <a:cs typeface="Courier"/>
                <a:sym typeface="Courier New"/>
              </a:rPr>
              <a:t>print(</a:t>
            </a:r>
            <a:r>
              <a:rPr lang="en-US" sz="2800" i="0" u="none" strike="noStrike" cap="none" dirty="0" err="1" smtClean="0">
                <a:solidFill>
                  <a:srgbClr val="00FF00"/>
                </a:solidFill>
                <a:latin typeface="Courier"/>
                <a:ea typeface="Courier"/>
                <a:cs typeface="Courier"/>
                <a:sym typeface="Courier New"/>
              </a:rPr>
              <a:t>lst</a:t>
            </a:r>
            <a:r>
              <a:rPr lang="en-US" sz="2800" dirty="0" smtClean="0">
                <a:solidFill>
                  <a:srgbClr val="FFFF00"/>
                </a:solidFill>
                <a:latin typeface="Courier"/>
                <a:ea typeface="Courier"/>
                <a:cs typeface="Courier"/>
                <a:sym typeface="Courier New"/>
              </a:rPr>
              <a:t>)</a:t>
            </a:r>
            <a:endParaRPr lang="en-US" sz="28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a:t>
            </a:r>
            <a:r>
              <a:rPr lang="en-US" sz="2800" i="0" u="none" strike="noStrike" cap="none" dirty="0">
                <a:solidFill>
                  <a:srgbClr val="FFFF00"/>
                </a:solidFill>
                <a:latin typeface="Courier"/>
                <a:ea typeface="Courier"/>
                <a:cs typeface="Courier"/>
                <a:sym typeface="Courier New"/>
              </a:rPr>
              <a:t>21, 183</a:t>
            </a:r>
            <a:r>
              <a:rPr lang="en-US" sz="28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&gt;&gt;&gt; </a:t>
            </a:r>
            <a:r>
              <a:rPr lang="en-US" sz="2800" i="0" u="none" strike="noStrike" cap="none" dirty="0" err="1">
                <a:solidFill>
                  <a:srgbClr val="00FF00"/>
                </a:solidFill>
                <a:latin typeface="Courier"/>
                <a:ea typeface="Courier"/>
                <a:cs typeface="Courier"/>
                <a:sym typeface="Courier New"/>
              </a:rPr>
              <a:t>lst</a:t>
            </a:r>
            <a:r>
              <a:rPr lang="en-US" sz="2800" i="0" u="none" strike="noStrike" cap="none" dirty="0">
                <a:solidFill>
                  <a:srgbClr val="FF7F00"/>
                </a:solidFill>
                <a:latin typeface="Courier"/>
                <a:ea typeface="Courier"/>
                <a:cs typeface="Courier"/>
                <a:sym typeface="Courier New"/>
              </a:rPr>
              <a:t>[0]</a:t>
            </a:r>
            <a:r>
              <a:rPr lang="en-US" sz="2800" i="0" u="none" strike="noStrike" cap="none" dirty="0">
                <a:solidFill>
                  <a:srgbClr val="00FF00"/>
                </a:solidFill>
                <a:latin typeface="Courier"/>
                <a:ea typeface="Courier"/>
                <a:cs typeface="Courier"/>
                <a:sym typeface="Courier New"/>
              </a:rPr>
              <a:t> = </a:t>
            </a:r>
            <a:r>
              <a:rPr lang="en-US" sz="2800" i="0" u="none" strike="noStrike" cap="none" dirty="0">
                <a:solidFill>
                  <a:srgbClr val="FFFF00"/>
                </a:solidFill>
                <a:latin typeface="Courier"/>
                <a:ea typeface="Courier"/>
                <a:cs typeface="Courier"/>
                <a:sym typeface="Courier New"/>
              </a:rPr>
              <a:t>23</a:t>
            </a:r>
          </a:p>
          <a:p>
            <a:pPr lvl="0">
              <a:buClr>
                <a:srgbClr val="00FF00"/>
              </a:buClr>
              <a:buSzPct val="25000"/>
            </a:pPr>
            <a:r>
              <a:rPr lang="en-US" sz="2800" i="0" u="none" strike="noStrike" cap="none" dirty="0">
                <a:solidFill>
                  <a:srgbClr val="00FF00"/>
                </a:solidFill>
                <a:latin typeface="Courier"/>
                <a:ea typeface="Courier"/>
                <a:cs typeface="Courier"/>
                <a:sym typeface="Courier New"/>
              </a:rPr>
              <a:t>&gt;&gt;&gt; </a:t>
            </a:r>
            <a:r>
              <a:rPr lang="en-US" sz="2800" i="0" u="none" strike="noStrike" cap="none" dirty="0" smtClean="0">
                <a:solidFill>
                  <a:srgbClr val="FFFF00"/>
                </a:solidFill>
                <a:latin typeface="Courier"/>
                <a:ea typeface="Courier"/>
                <a:cs typeface="Courier"/>
                <a:sym typeface="Courier New"/>
              </a:rPr>
              <a:t>print(</a:t>
            </a:r>
            <a:r>
              <a:rPr lang="en-US" sz="2800" i="0" u="none" strike="noStrike" cap="none" dirty="0" err="1" smtClean="0">
                <a:solidFill>
                  <a:srgbClr val="00FF00"/>
                </a:solidFill>
                <a:latin typeface="Courier"/>
                <a:ea typeface="Courier"/>
                <a:cs typeface="Courier"/>
                <a:sym typeface="Courier New"/>
              </a:rPr>
              <a:t>lst</a:t>
            </a:r>
            <a:r>
              <a:rPr lang="en-US" sz="2800" dirty="0" smtClean="0">
                <a:solidFill>
                  <a:srgbClr val="FFFF00"/>
                </a:solidFill>
                <a:latin typeface="Courier"/>
                <a:ea typeface="Courier"/>
                <a:cs typeface="Courier"/>
                <a:sym typeface="Courier New"/>
              </a:rPr>
              <a:t>)</a:t>
            </a:r>
            <a:endParaRPr lang="en-US" sz="28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a:t>
            </a:r>
            <a:r>
              <a:rPr lang="en-US" sz="2800" i="0" u="none" strike="noStrike" cap="none" dirty="0">
                <a:solidFill>
                  <a:srgbClr val="FFFF00"/>
                </a:solidFill>
                <a:latin typeface="Courier"/>
                <a:ea typeface="Courier"/>
                <a:cs typeface="Courier"/>
                <a:sym typeface="Courier New"/>
              </a:rPr>
              <a:t>23, 183</a:t>
            </a:r>
            <a:r>
              <a:rPr lang="en-US" sz="2800" i="0" u="none" strike="noStrike" cap="none" dirty="0">
                <a:solidFill>
                  <a:srgbClr val="00FF00"/>
                </a:solidFill>
                <a:latin typeface="Courier"/>
                <a:ea typeface="Courier"/>
                <a:cs typeface="Courier"/>
                <a:sym typeface="Courier New"/>
              </a:rPr>
              <a:t>]</a:t>
            </a:r>
          </a:p>
        </p:txBody>
      </p:sp>
      <p:sp>
        <p:nvSpPr>
          <p:cNvPr id="274" name="Shape 274"/>
          <p:cNvSpPr txBox="1"/>
          <p:nvPr/>
        </p:nvSpPr>
        <p:spPr>
          <a:xfrm>
            <a:off x="1586675" y="4519499"/>
            <a:ext cx="6215699" cy="39402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2800" i="0" u="none" strike="noStrike" cap="none" dirty="0">
                <a:solidFill>
                  <a:srgbClr val="FF00FF"/>
                </a:solidFill>
                <a:latin typeface="Courier"/>
                <a:ea typeface="Courier"/>
                <a:cs typeface="Courier"/>
                <a:sym typeface="Courier New"/>
              </a:rPr>
              <a:t>&gt;&gt;&gt; </a:t>
            </a:r>
            <a:r>
              <a:rPr lang="en-US" sz="2800" i="0" u="none" strike="noStrike" cap="none" dirty="0" err="1">
                <a:solidFill>
                  <a:srgbClr val="FF00FF"/>
                </a:solidFill>
                <a:latin typeface="Courier"/>
                <a:ea typeface="Courier"/>
                <a:cs typeface="Courier"/>
                <a:sym typeface="Courier New"/>
              </a:rPr>
              <a:t>ddd</a:t>
            </a:r>
            <a:r>
              <a:rPr lang="en-US" sz="2800" i="0" u="none" strike="noStrike" cap="none" dirty="0">
                <a:solidFill>
                  <a:srgbClr val="FF00FF"/>
                </a:solidFill>
                <a:latin typeface="Courier"/>
                <a:ea typeface="Courier"/>
                <a:cs typeface="Courier"/>
                <a:sym typeface="Courier New"/>
              </a:rPr>
              <a:t> = </a:t>
            </a:r>
            <a:r>
              <a:rPr lang="en-US" sz="2800" i="0" u="none" strike="noStrike" cap="none" dirty="0" err="1">
                <a:solidFill>
                  <a:srgbClr val="00FFFF"/>
                </a:solidFill>
                <a:latin typeface="Courier"/>
                <a:ea typeface="Courier"/>
                <a:cs typeface="Courier"/>
                <a:sym typeface="Courier New"/>
              </a:rPr>
              <a:t>dict</a:t>
            </a:r>
            <a:r>
              <a:rPr lang="en-US" sz="2800" i="0" u="none" strike="noStrike" cap="none" dirty="0">
                <a:solidFill>
                  <a:srgbClr val="00FFFF"/>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2800" i="0" u="none" strike="noStrike" cap="none" dirty="0">
                <a:solidFill>
                  <a:srgbClr val="FF00FF"/>
                </a:solidFill>
                <a:latin typeface="Courier"/>
                <a:ea typeface="Courier"/>
                <a:cs typeface="Courier"/>
                <a:sym typeface="Courier New"/>
              </a:rPr>
              <a:t>&gt;&gt;&gt; </a:t>
            </a:r>
            <a:r>
              <a:rPr lang="en-US" sz="2800" i="0" u="none" strike="noStrike" cap="none" dirty="0" err="1">
                <a:solidFill>
                  <a:srgbClr val="FF00FF"/>
                </a:solidFill>
                <a:latin typeface="Courier"/>
                <a:ea typeface="Courier"/>
                <a:cs typeface="Courier"/>
                <a:sym typeface="Courier New"/>
              </a:rPr>
              <a:t>ddd</a:t>
            </a:r>
            <a:r>
              <a:rPr lang="en-US" sz="2800" i="0" u="none" strike="noStrike" cap="none" dirty="0">
                <a:solidFill>
                  <a:srgbClr val="FF00FF"/>
                </a:solidFill>
                <a:latin typeface="Courier"/>
                <a:ea typeface="Courier"/>
                <a:cs typeface="Courier"/>
                <a:sym typeface="Courier New"/>
              </a:rPr>
              <a:t>[</a:t>
            </a:r>
            <a:r>
              <a:rPr lang="en-US" sz="2800" i="0" u="none" strike="noStrike" cap="none" dirty="0">
                <a:solidFill>
                  <a:srgbClr val="FF7F00"/>
                </a:solidFill>
                <a:latin typeface="Courier"/>
                <a:ea typeface="Courier"/>
                <a:cs typeface="Courier"/>
                <a:sym typeface="Courier New"/>
              </a:rPr>
              <a:t>'age'</a:t>
            </a:r>
            <a:r>
              <a:rPr lang="en-US" sz="2800" i="0" u="none" strike="noStrike" cap="none" dirty="0">
                <a:solidFill>
                  <a:srgbClr val="FF00FF"/>
                </a:solidFill>
                <a:latin typeface="Courier"/>
                <a:ea typeface="Courier"/>
                <a:cs typeface="Courier"/>
                <a:sym typeface="Courier New"/>
              </a:rPr>
              <a:t>] = </a:t>
            </a:r>
            <a:r>
              <a:rPr lang="en-US" sz="2800" i="0" u="none" strike="noStrike" cap="none" dirty="0">
                <a:solidFill>
                  <a:srgbClr val="FFFF00"/>
                </a:solidFill>
                <a:latin typeface="Courier"/>
                <a:ea typeface="Courier"/>
                <a:cs typeface="Courier"/>
                <a:sym typeface="Courier New"/>
              </a:rPr>
              <a:t>21</a:t>
            </a:r>
          </a:p>
          <a:p>
            <a:pPr marL="0" marR="0" lvl="0" indent="0" algn="l" rtl="0">
              <a:lnSpc>
                <a:spcPct val="100000"/>
              </a:lnSpc>
              <a:spcBef>
                <a:spcPts val="0"/>
              </a:spcBef>
              <a:spcAft>
                <a:spcPts val="0"/>
              </a:spcAft>
              <a:buClr>
                <a:srgbClr val="FF00FF"/>
              </a:buClr>
              <a:buSzPct val="25000"/>
              <a:buFont typeface="Cabin"/>
              <a:buNone/>
            </a:pPr>
            <a:r>
              <a:rPr lang="en-US" sz="2800" i="0" u="none" strike="noStrike" cap="none" dirty="0">
                <a:solidFill>
                  <a:srgbClr val="FF00FF"/>
                </a:solidFill>
                <a:latin typeface="Courier"/>
                <a:ea typeface="Courier"/>
                <a:cs typeface="Courier"/>
                <a:sym typeface="Courier New"/>
              </a:rPr>
              <a:t>&gt;&gt;&gt; </a:t>
            </a:r>
            <a:r>
              <a:rPr lang="en-US" sz="2800" i="0" u="none" strike="noStrike" cap="none" dirty="0" err="1">
                <a:solidFill>
                  <a:srgbClr val="FF00FF"/>
                </a:solidFill>
                <a:latin typeface="Courier"/>
                <a:ea typeface="Courier"/>
                <a:cs typeface="Courier"/>
                <a:sym typeface="Courier New"/>
              </a:rPr>
              <a:t>ddd</a:t>
            </a:r>
            <a:r>
              <a:rPr lang="en-US" sz="2800" i="0" u="none" strike="noStrike" cap="none" dirty="0">
                <a:solidFill>
                  <a:srgbClr val="FF00FF"/>
                </a:solidFill>
                <a:latin typeface="Courier"/>
                <a:ea typeface="Courier"/>
                <a:cs typeface="Courier"/>
                <a:sym typeface="Courier New"/>
              </a:rPr>
              <a:t>[</a:t>
            </a:r>
            <a:r>
              <a:rPr lang="en-US" sz="2800" i="0" u="none" strike="noStrike" cap="none" dirty="0">
                <a:solidFill>
                  <a:srgbClr val="FF7F00"/>
                </a:solidFill>
                <a:latin typeface="Courier"/>
                <a:ea typeface="Courier"/>
                <a:cs typeface="Courier"/>
                <a:sym typeface="Courier New"/>
              </a:rPr>
              <a:t>'course'</a:t>
            </a:r>
            <a:r>
              <a:rPr lang="en-US" sz="2800" i="0" u="none" strike="noStrike" cap="none" dirty="0">
                <a:solidFill>
                  <a:srgbClr val="FF00FF"/>
                </a:solidFill>
                <a:latin typeface="Courier"/>
                <a:ea typeface="Courier"/>
                <a:cs typeface="Courier"/>
                <a:sym typeface="Courier New"/>
              </a:rPr>
              <a:t>] = </a:t>
            </a:r>
            <a:r>
              <a:rPr lang="en-US" sz="2800" i="0" u="none" strike="noStrike" cap="none" dirty="0">
                <a:solidFill>
                  <a:srgbClr val="FFFF00"/>
                </a:solidFill>
                <a:latin typeface="Courier"/>
                <a:ea typeface="Courier"/>
                <a:cs typeface="Courier"/>
                <a:sym typeface="Courier New"/>
              </a:rPr>
              <a:t>182</a:t>
            </a:r>
          </a:p>
          <a:p>
            <a:pPr lvl="0">
              <a:buClr>
                <a:srgbClr val="FF00FF"/>
              </a:buClr>
              <a:buSzPct val="25000"/>
            </a:pPr>
            <a:r>
              <a:rPr lang="en-US" sz="2800" i="0" u="none" strike="noStrike" cap="none" dirty="0">
                <a:solidFill>
                  <a:srgbClr val="FF00FF"/>
                </a:solidFill>
                <a:latin typeface="Courier"/>
                <a:ea typeface="Courier"/>
                <a:cs typeface="Courier"/>
                <a:sym typeface="Courier New"/>
              </a:rPr>
              <a:t>&gt;&gt;&gt; </a:t>
            </a:r>
            <a:r>
              <a:rPr lang="en-US" sz="2800" i="0" u="none" strike="noStrike" cap="none" dirty="0" smtClean="0">
                <a:solidFill>
                  <a:srgbClr val="FFFF00"/>
                </a:solidFill>
                <a:latin typeface="Courier"/>
                <a:ea typeface="Courier"/>
                <a:cs typeface="Courier"/>
                <a:sym typeface="Courier New"/>
              </a:rPr>
              <a:t>print(</a:t>
            </a:r>
            <a:r>
              <a:rPr lang="en-US" sz="2800" i="0" u="none" strike="noStrike" cap="none" dirty="0" err="1" smtClean="0">
                <a:solidFill>
                  <a:srgbClr val="FF00FF"/>
                </a:solidFill>
                <a:latin typeface="Courier"/>
                <a:ea typeface="Courier"/>
                <a:cs typeface="Courier"/>
                <a:sym typeface="Courier New"/>
              </a:rPr>
              <a:t>ddd</a:t>
            </a:r>
            <a:r>
              <a:rPr lang="en-US" sz="2800" dirty="0" smtClean="0">
                <a:solidFill>
                  <a:srgbClr val="FFFF00"/>
                </a:solidFill>
                <a:latin typeface="Courier"/>
                <a:ea typeface="Courier"/>
                <a:cs typeface="Courier"/>
                <a:sym typeface="Courier New"/>
              </a:rPr>
              <a:t>)</a:t>
            </a:r>
            <a:endParaRPr lang="en-US" sz="28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800" i="0" u="none" strike="noStrike" cap="none" dirty="0">
                <a:solidFill>
                  <a:srgbClr val="FF00FF"/>
                </a:solidFill>
                <a:latin typeface="Courier"/>
                <a:ea typeface="Courier"/>
                <a:cs typeface="Courier"/>
                <a:sym typeface="Courier New"/>
              </a:rPr>
              <a:t>{</a:t>
            </a:r>
            <a:r>
              <a:rPr lang="en-US" sz="2800" i="0" u="none" strike="noStrike" cap="none" dirty="0">
                <a:solidFill>
                  <a:srgbClr val="FF7F00"/>
                </a:solidFill>
                <a:latin typeface="Courier"/>
                <a:ea typeface="Courier"/>
                <a:cs typeface="Courier"/>
                <a:sym typeface="Courier New"/>
              </a:rPr>
              <a:t>'course'</a:t>
            </a:r>
            <a:r>
              <a:rPr lang="en-US" sz="2800" i="0" u="none" strike="noStrike" cap="none" dirty="0">
                <a:solidFill>
                  <a:srgbClr val="FF00FF"/>
                </a:solidFill>
                <a:latin typeface="Courier"/>
                <a:ea typeface="Courier"/>
                <a:cs typeface="Courier"/>
                <a:sym typeface="Courier New"/>
              </a:rPr>
              <a:t>: </a:t>
            </a:r>
            <a:r>
              <a:rPr lang="en-US" sz="2800" i="0" u="none" strike="noStrike" cap="none" dirty="0">
                <a:solidFill>
                  <a:srgbClr val="FFFF00"/>
                </a:solidFill>
                <a:latin typeface="Courier"/>
                <a:ea typeface="Courier"/>
                <a:cs typeface="Courier"/>
                <a:sym typeface="Courier New"/>
              </a:rPr>
              <a:t>182</a:t>
            </a:r>
            <a:r>
              <a:rPr lang="en-US" sz="2800" i="0" u="none" strike="noStrike" cap="none" dirty="0">
                <a:solidFill>
                  <a:srgbClr val="FF00FF"/>
                </a:solidFill>
                <a:latin typeface="Courier"/>
                <a:ea typeface="Courier"/>
                <a:cs typeface="Courier"/>
                <a:sym typeface="Courier New"/>
              </a:rPr>
              <a:t>, </a:t>
            </a:r>
            <a:r>
              <a:rPr lang="en-US" sz="2800" i="0" u="none" strike="noStrike" cap="none" dirty="0">
                <a:solidFill>
                  <a:srgbClr val="FF7F00"/>
                </a:solidFill>
                <a:latin typeface="Courier"/>
                <a:ea typeface="Courier"/>
                <a:cs typeface="Courier"/>
                <a:sym typeface="Courier New"/>
              </a:rPr>
              <a:t>'age'</a:t>
            </a:r>
            <a:r>
              <a:rPr lang="en-US" sz="2800" i="0" u="none" strike="noStrike" cap="none" dirty="0">
                <a:solidFill>
                  <a:srgbClr val="FF00FF"/>
                </a:solidFill>
                <a:latin typeface="Courier"/>
                <a:ea typeface="Courier"/>
                <a:cs typeface="Courier"/>
                <a:sym typeface="Courier New"/>
              </a:rPr>
              <a:t>: </a:t>
            </a:r>
            <a:r>
              <a:rPr lang="en-US" sz="2800" i="0" u="none" strike="noStrike" cap="none" dirty="0">
                <a:solidFill>
                  <a:srgbClr val="FFFF00"/>
                </a:solidFill>
                <a:latin typeface="Courier"/>
                <a:ea typeface="Courier"/>
                <a:cs typeface="Courier"/>
                <a:sym typeface="Courier New"/>
              </a:rPr>
              <a:t>21</a:t>
            </a:r>
            <a:r>
              <a:rPr lang="en-US" sz="2800" i="0" u="none" strike="noStrike" cap="none" dirty="0">
                <a:solidFill>
                  <a:srgbClr val="FF00FF"/>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2800" i="0" u="none" strike="noStrike" cap="none" dirty="0">
                <a:solidFill>
                  <a:srgbClr val="FF00FF"/>
                </a:solidFill>
                <a:latin typeface="Courier"/>
                <a:ea typeface="Courier"/>
                <a:cs typeface="Courier"/>
                <a:sym typeface="Courier New"/>
              </a:rPr>
              <a:t>&gt;&gt;&gt; </a:t>
            </a:r>
            <a:r>
              <a:rPr lang="en-US" sz="2800" i="0" u="none" strike="noStrike" cap="none" dirty="0" err="1">
                <a:solidFill>
                  <a:srgbClr val="FF00FF"/>
                </a:solidFill>
                <a:latin typeface="Courier"/>
                <a:ea typeface="Courier"/>
                <a:cs typeface="Courier"/>
                <a:sym typeface="Courier New"/>
              </a:rPr>
              <a:t>ddd</a:t>
            </a:r>
            <a:r>
              <a:rPr lang="en-US" sz="2800" i="0" u="none" strike="noStrike" cap="none" dirty="0">
                <a:solidFill>
                  <a:srgbClr val="FF00FF"/>
                </a:solidFill>
                <a:latin typeface="Courier"/>
                <a:ea typeface="Courier"/>
                <a:cs typeface="Courier"/>
                <a:sym typeface="Courier New"/>
              </a:rPr>
              <a:t>[</a:t>
            </a:r>
            <a:r>
              <a:rPr lang="en-US" sz="2800" i="0" u="none" strike="noStrike" cap="none" dirty="0">
                <a:solidFill>
                  <a:srgbClr val="FF7F00"/>
                </a:solidFill>
                <a:latin typeface="Courier"/>
                <a:ea typeface="Courier"/>
                <a:cs typeface="Courier"/>
                <a:sym typeface="Courier New"/>
              </a:rPr>
              <a:t>'age'</a:t>
            </a:r>
            <a:r>
              <a:rPr lang="en-US" sz="2800" i="0" u="none" strike="noStrike" cap="none" dirty="0">
                <a:solidFill>
                  <a:srgbClr val="FF00FF"/>
                </a:solidFill>
                <a:latin typeface="Courier"/>
                <a:ea typeface="Courier"/>
                <a:cs typeface="Courier"/>
                <a:sym typeface="Courier New"/>
              </a:rPr>
              <a:t>] = 23</a:t>
            </a:r>
          </a:p>
          <a:p>
            <a:pPr lvl="0">
              <a:buClr>
                <a:srgbClr val="FF00FF"/>
              </a:buClr>
              <a:buSzPct val="25000"/>
            </a:pPr>
            <a:r>
              <a:rPr lang="en-US" sz="2800" i="0" u="none" strike="noStrike" cap="none" dirty="0">
                <a:solidFill>
                  <a:srgbClr val="FF00FF"/>
                </a:solidFill>
                <a:latin typeface="Courier"/>
                <a:ea typeface="Courier"/>
                <a:cs typeface="Courier"/>
                <a:sym typeface="Courier New"/>
              </a:rPr>
              <a:t>&gt;&gt;&gt; </a:t>
            </a:r>
            <a:r>
              <a:rPr lang="en-US" sz="2800" i="0" u="none" strike="noStrike" cap="none" dirty="0" smtClean="0">
                <a:solidFill>
                  <a:srgbClr val="FFFF00"/>
                </a:solidFill>
                <a:latin typeface="Courier"/>
                <a:ea typeface="Courier"/>
                <a:cs typeface="Courier"/>
                <a:sym typeface="Courier New"/>
              </a:rPr>
              <a:t>print(</a:t>
            </a:r>
            <a:r>
              <a:rPr lang="en-US" sz="2800" i="0" u="none" strike="noStrike" cap="none" dirty="0" err="1" smtClean="0">
                <a:solidFill>
                  <a:srgbClr val="FF00FF"/>
                </a:solidFill>
                <a:latin typeface="Courier"/>
                <a:ea typeface="Courier"/>
                <a:cs typeface="Courier"/>
                <a:sym typeface="Courier New"/>
              </a:rPr>
              <a:t>ddd</a:t>
            </a:r>
            <a:r>
              <a:rPr lang="en-US" sz="2800" dirty="0" smtClean="0">
                <a:solidFill>
                  <a:srgbClr val="FFFF00"/>
                </a:solidFill>
                <a:latin typeface="Courier"/>
                <a:ea typeface="Courier"/>
                <a:cs typeface="Courier"/>
                <a:sym typeface="Courier New"/>
              </a:rPr>
              <a:t>)</a:t>
            </a:r>
            <a:endParaRPr lang="en-US" sz="28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800" i="0" u="none" strike="noStrike" cap="none" dirty="0">
                <a:solidFill>
                  <a:srgbClr val="FF00FF"/>
                </a:solidFill>
                <a:latin typeface="Courier"/>
                <a:ea typeface="Courier"/>
                <a:cs typeface="Courier"/>
                <a:sym typeface="Courier New"/>
              </a:rPr>
              <a:t>{</a:t>
            </a:r>
            <a:r>
              <a:rPr lang="en-US" sz="2800" i="0" u="none" strike="noStrike" cap="none" dirty="0">
                <a:solidFill>
                  <a:srgbClr val="FF7F00"/>
                </a:solidFill>
                <a:latin typeface="Courier"/>
                <a:ea typeface="Courier"/>
                <a:cs typeface="Courier"/>
                <a:sym typeface="Courier New"/>
              </a:rPr>
              <a:t>'course'</a:t>
            </a:r>
            <a:r>
              <a:rPr lang="en-US" sz="2800" i="0" u="none" strike="noStrike" cap="none" dirty="0">
                <a:solidFill>
                  <a:srgbClr val="FF00FF"/>
                </a:solidFill>
                <a:latin typeface="Courier"/>
                <a:ea typeface="Courier"/>
                <a:cs typeface="Courier"/>
                <a:sym typeface="Courier New"/>
              </a:rPr>
              <a:t>: </a:t>
            </a:r>
            <a:r>
              <a:rPr lang="en-US" sz="2800" i="0" u="none" strike="noStrike" cap="none" dirty="0">
                <a:solidFill>
                  <a:srgbClr val="FFFF00"/>
                </a:solidFill>
                <a:latin typeface="Courier"/>
                <a:ea typeface="Courier"/>
                <a:cs typeface="Courier"/>
                <a:sym typeface="Courier New"/>
              </a:rPr>
              <a:t>182</a:t>
            </a:r>
            <a:r>
              <a:rPr lang="en-US" sz="2800" i="0" u="none" strike="noStrike" cap="none" dirty="0">
                <a:solidFill>
                  <a:srgbClr val="FF00FF"/>
                </a:solidFill>
                <a:latin typeface="Courier"/>
                <a:ea typeface="Courier"/>
                <a:cs typeface="Courier"/>
                <a:sym typeface="Courier New"/>
              </a:rPr>
              <a:t>, </a:t>
            </a:r>
            <a:r>
              <a:rPr lang="en-US" sz="2800" i="0" u="none" strike="noStrike" cap="none" dirty="0">
                <a:solidFill>
                  <a:srgbClr val="FF7F00"/>
                </a:solidFill>
                <a:latin typeface="Courier"/>
                <a:ea typeface="Courier"/>
                <a:cs typeface="Courier"/>
                <a:sym typeface="Courier New"/>
              </a:rPr>
              <a:t>'age'</a:t>
            </a:r>
            <a:r>
              <a:rPr lang="en-US" sz="2800" i="0" u="none" strike="noStrike" cap="none" dirty="0">
                <a:solidFill>
                  <a:srgbClr val="FF00FF"/>
                </a:solidFill>
                <a:latin typeface="Courier"/>
                <a:ea typeface="Courier"/>
                <a:cs typeface="Courier"/>
                <a:sym typeface="Courier New"/>
              </a:rPr>
              <a:t>: </a:t>
            </a:r>
            <a:r>
              <a:rPr lang="en-US" sz="2800" i="0" u="none" strike="noStrike" cap="none" dirty="0">
                <a:solidFill>
                  <a:srgbClr val="FFFF00"/>
                </a:solidFill>
                <a:latin typeface="Courier"/>
                <a:ea typeface="Courier"/>
                <a:cs typeface="Courier"/>
                <a:sym typeface="Courier New"/>
              </a:rPr>
              <a:t>23</a:t>
            </a:r>
            <a:r>
              <a:rPr lang="en-US" sz="2800" i="0" u="none" strike="noStrike" cap="none" dirty="0">
                <a:solidFill>
                  <a:srgbClr val="FF00FF"/>
                </a:solidFill>
                <a:latin typeface="Courier"/>
                <a:ea typeface="Courier"/>
                <a:cs typeface="Courier"/>
                <a:sym typeface="Courier New"/>
              </a:rPr>
              <a:t>}</a:t>
            </a:r>
          </a:p>
        </p:txBody>
      </p:sp>
      <p:sp>
        <p:nvSpPr>
          <p:cNvPr id="275" name="Shape 275"/>
          <p:cNvSpPr txBox="1"/>
          <p:nvPr/>
        </p:nvSpPr>
        <p:spPr>
          <a:xfrm>
            <a:off x="10278270" y="2265299"/>
            <a:ext cx="6477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[0]</a:t>
            </a:r>
          </a:p>
        </p:txBody>
      </p:sp>
      <p:sp>
        <p:nvSpPr>
          <p:cNvPr id="276" name="Shape 276"/>
          <p:cNvSpPr txBox="1"/>
          <p:nvPr/>
        </p:nvSpPr>
        <p:spPr>
          <a:xfrm>
            <a:off x="11602245" y="2252599"/>
            <a:ext cx="5970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a:solidFill>
                  <a:schemeClr val="lt1"/>
                </a:solidFill>
                <a:latin typeface="Arial" charset="0"/>
                <a:ea typeface="Arial" charset="0"/>
                <a:cs typeface="Arial" charset="0"/>
                <a:sym typeface="Cabin"/>
              </a:rPr>
              <a:t> </a:t>
            </a:r>
            <a:r>
              <a:rPr lang="en-US" sz="3200" u="none" strike="noStrike" cap="none">
                <a:solidFill>
                  <a:schemeClr val="lt1"/>
                </a:solidFill>
                <a:latin typeface="Arial" charset="0"/>
                <a:ea typeface="Arial" charset="0"/>
                <a:cs typeface="Arial" charset="0"/>
                <a:sym typeface="Cabin"/>
              </a:rPr>
              <a:t>21</a:t>
            </a:r>
          </a:p>
        </p:txBody>
      </p:sp>
      <p:sp>
        <p:nvSpPr>
          <p:cNvPr id="277" name="Shape 277"/>
          <p:cNvSpPr txBox="1"/>
          <p:nvPr/>
        </p:nvSpPr>
        <p:spPr>
          <a:xfrm>
            <a:off x="10278270" y="3027299"/>
            <a:ext cx="6477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[1]</a:t>
            </a:r>
          </a:p>
        </p:txBody>
      </p:sp>
      <p:sp>
        <p:nvSpPr>
          <p:cNvPr id="278" name="Shape 278"/>
          <p:cNvSpPr txBox="1"/>
          <p:nvPr/>
        </p:nvSpPr>
        <p:spPr>
          <a:xfrm>
            <a:off x="11602245" y="3014599"/>
            <a:ext cx="9476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a:solidFill>
                  <a:schemeClr val="lt1"/>
                </a:solidFill>
                <a:latin typeface="Arial" charset="0"/>
                <a:ea typeface="Arial" charset="0"/>
                <a:cs typeface="Arial" charset="0"/>
                <a:sym typeface="Cabin"/>
              </a:rPr>
              <a:t> </a:t>
            </a:r>
            <a:r>
              <a:rPr lang="en-US" sz="3200" u="none" strike="noStrike" cap="none">
                <a:solidFill>
                  <a:schemeClr val="lt1"/>
                </a:solidFill>
                <a:latin typeface="Arial" charset="0"/>
                <a:ea typeface="Arial" charset="0"/>
                <a:cs typeface="Arial" charset="0"/>
                <a:sym typeface="Cabin"/>
              </a:rPr>
              <a:t>183</a:t>
            </a:r>
          </a:p>
        </p:txBody>
      </p:sp>
      <p:sp>
        <p:nvSpPr>
          <p:cNvPr id="279" name="Shape 279"/>
          <p:cNvSpPr txBox="1"/>
          <p:nvPr/>
        </p:nvSpPr>
        <p:spPr>
          <a:xfrm>
            <a:off x="13773945" y="2417699"/>
            <a:ext cx="647700" cy="774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200" u="none" strike="noStrike" cap="none">
                <a:solidFill>
                  <a:srgbClr val="00FF00"/>
                </a:solidFill>
                <a:latin typeface="Arial" charset="0"/>
                <a:ea typeface="Arial" charset="0"/>
                <a:cs typeface="Arial" charset="0"/>
                <a:sym typeface="Cabin"/>
              </a:rPr>
              <a:t>l</a:t>
            </a:r>
            <a:r>
              <a:rPr lang="en-US" sz="3200">
                <a:solidFill>
                  <a:srgbClr val="00FF00"/>
                </a:solidFill>
                <a:latin typeface="Arial" charset="0"/>
                <a:ea typeface="Arial" charset="0"/>
                <a:cs typeface="Arial" charset="0"/>
                <a:sym typeface="Cabin"/>
              </a:rPr>
              <a:t>st</a:t>
            </a:r>
          </a:p>
        </p:txBody>
      </p:sp>
      <p:sp>
        <p:nvSpPr>
          <p:cNvPr id="280" name="Shape 280"/>
          <p:cNvSpPr txBox="1"/>
          <p:nvPr/>
        </p:nvSpPr>
        <p:spPr>
          <a:xfrm>
            <a:off x="10202070" y="1465199"/>
            <a:ext cx="7986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Key</a:t>
            </a:r>
          </a:p>
        </p:txBody>
      </p:sp>
      <p:sp>
        <p:nvSpPr>
          <p:cNvPr id="281" name="Shape 281"/>
          <p:cNvSpPr txBox="1"/>
          <p:nvPr/>
        </p:nvSpPr>
        <p:spPr>
          <a:xfrm>
            <a:off x="11622881" y="1465199"/>
            <a:ext cx="1106487"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a:solidFill>
                  <a:srgbClr val="FFFF00"/>
                </a:solidFill>
                <a:latin typeface="Arial" charset="0"/>
                <a:ea typeface="Arial" charset="0"/>
                <a:cs typeface="Arial" charset="0"/>
                <a:sym typeface="Cabin"/>
              </a:rPr>
              <a:t>Value</a:t>
            </a:r>
          </a:p>
        </p:txBody>
      </p:sp>
      <p:sp>
        <p:nvSpPr>
          <p:cNvPr id="282" name="Shape 282"/>
          <p:cNvSpPr txBox="1"/>
          <p:nvPr/>
        </p:nvSpPr>
        <p:spPr>
          <a:xfrm>
            <a:off x="9433720" y="6365807"/>
            <a:ext cx="1847699"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['course']</a:t>
            </a:r>
          </a:p>
        </p:txBody>
      </p:sp>
      <p:sp>
        <p:nvSpPr>
          <p:cNvPr id="283" name="Shape 283"/>
          <p:cNvSpPr txBox="1"/>
          <p:nvPr/>
        </p:nvSpPr>
        <p:spPr>
          <a:xfrm>
            <a:off x="11805445" y="6353107"/>
            <a:ext cx="9476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a:solidFill>
                  <a:schemeClr val="lt1"/>
                </a:solidFill>
                <a:latin typeface="Arial" charset="0"/>
                <a:ea typeface="Arial" charset="0"/>
                <a:cs typeface="Arial" charset="0"/>
                <a:sym typeface="Cabin"/>
              </a:rPr>
              <a:t> </a:t>
            </a:r>
            <a:r>
              <a:rPr lang="en-US" sz="3200" u="none" strike="noStrike" cap="none">
                <a:solidFill>
                  <a:schemeClr val="lt1"/>
                </a:solidFill>
                <a:latin typeface="Arial" charset="0"/>
                <a:ea typeface="Arial" charset="0"/>
                <a:cs typeface="Arial" charset="0"/>
                <a:sym typeface="Cabin"/>
              </a:rPr>
              <a:t>18</a:t>
            </a:r>
            <a:r>
              <a:rPr lang="en-US" sz="3200">
                <a:solidFill>
                  <a:schemeClr val="lt1"/>
                </a:solidFill>
                <a:latin typeface="Arial" charset="0"/>
                <a:ea typeface="Arial" charset="0"/>
                <a:cs typeface="Arial" charset="0"/>
                <a:sym typeface="Cabin"/>
              </a:rPr>
              <a:t>2</a:t>
            </a:r>
          </a:p>
        </p:txBody>
      </p:sp>
      <p:sp>
        <p:nvSpPr>
          <p:cNvPr id="284" name="Shape 284"/>
          <p:cNvSpPr txBox="1"/>
          <p:nvPr/>
        </p:nvSpPr>
        <p:spPr>
          <a:xfrm>
            <a:off x="10081420" y="7127807"/>
            <a:ext cx="1200299"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['age']</a:t>
            </a:r>
          </a:p>
        </p:txBody>
      </p:sp>
      <p:sp>
        <p:nvSpPr>
          <p:cNvPr id="285" name="Shape 285"/>
          <p:cNvSpPr txBox="1"/>
          <p:nvPr/>
        </p:nvSpPr>
        <p:spPr>
          <a:xfrm>
            <a:off x="11805445" y="7115107"/>
            <a:ext cx="5970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a:solidFill>
                  <a:schemeClr val="lt1"/>
                </a:solidFill>
                <a:latin typeface="Arial" charset="0"/>
                <a:ea typeface="Arial" charset="0"/>
                <a:cs typeface="Arial" charset="0"/>
                <a:sym typeface="Cabin"/>
              </a:rPr>
              <a:t> </a:t>
            </a:r>
            <a:r>
              <a:rPr lang="en-US" sz="3200" u="none" strike="noStrike" cap="none">
                <a:solidFill>
                  <a:schemeClr val="lt1"/>
                </a:solidFill>
                <a:latin typeface="Arial" charset="0"/>
                <a:ea typeface="Arial" charset="0"/>
                <a:cs typeface="Arial" charset="0"/>
                <a:sym typeface="Cabin"/>
              </a:rPr>
              <a:t>21</a:t>
            </a:r>
          </a:p>
        </p:txBody>
      </p:sp>
      <p:sp>
        <p:nvSpPr>
          <p:cNvPr id="286" name="Shape 286"/>
          <p:cNvSpPr txBox="1"/>
          <p:nvPr/>
        </p:nvSpPr>
        <p:spPr>
          <a:xfrm>
            <a:off x="13608845" y="6569007"/>
            <a:ext cx="996950" cy="774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ddd</a:t>
            </a:r>
          </a:p>
        </p:txBody>
      </p:sp>
      <p:sp>
        <p:nvSpPr>
          <p:cNvPr id="287" name="Shape 287"/>
          <p:cNvSpPr txBox="1"/>
          <p:nvPr/>
        </p:nvSpPr>
        <p:spPr>
          <a:xfrm>
            <a:off x="10329070" y="5565707"/>
            <a:ext cx="798512"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Key</a:t>
            </a:r>
          </a:p>
        </p:txBody>
      </p:sp>
      <p:sp>
        <p:nvSpPr>
          <p:cNvPr id="288" name="Shape 288"/>
          <p:cNvSpPr txBox="1"/>
          <p:nvPr/>
        </p:nvSpPr>
        <p:spPr>
          <a:xfrm>
            <a:off x="11749882" y="5565707"/>
            <a:ext cx="11064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a:solidFill>
                  <a:srgbClr val="FFFF00"/>
                </a:solidFill>
                <a:latin typeface="Arial" charset="0"/>
                <a:ea typeface="Arial" charset="0"/>
                <a:cs typeface="Arial" charset="0"/>
                <a:sym typeface="Cabin"/>
              </a:rPr>
              <a:t>Value</a:t>
            </a:r>
          </a:p>
        </p:txBody>
      </p:sp>
      <p:sp>
        <p:nvSpPr>
          <p:cNvPr id="289" name="Shape 289"/>
          <p:cNvSpPr txBox="1"/>
          <p:nvPr/>
        </p:nvSpPr>
        <p:spPr>
          <a:xfrm>
            <a:off x="10838656" y="779399"/>
            <a:ext cx="947737" cy="774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200" u="none" strike="noStrike" cap="none">
                <a:solidFill>
                  <a:srgbClr val="00FF00"/>
                </a:solidFill>
                <a:latin typeface="Arial" charset="0"/>
                <a:ea typeface="Arial" charset="0"/>
                <a:cs typeface="Arial" charset="0"/>
                <a:sym typeface="Cabin"/>
              </a:rPr>
              <a:t>List</a:t>
            </a:r>
          </a:p>
        </p:txBody>
      </p:sp>
      <p:sp>
        <p:nvSpPr>
          <p:cNvPr id="290" name="Shape 290"/>
          <p:cNvSpPr txBox="1"/>
          <p:nvPr/>
        </p:nvSpPr>
        <p:spPr>
          <a:xfrm>
            <a:off x="10100470" y="4765607"/>
            <a:ext cx="2627400" cy="774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Dictionary</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294"/>
        <p:cNvGrpSpPr/>
        <p:nvPr/>
      </p:nvGrpSpPr>
      <p:grpSpPr>
        <a:xfrm>
          <a:off x="0" y="0"/>
          <a:ext cx="0" cy="0"/>
          <a:chOff x="0" y="0"/>
          <a:chExt cx="0" cy="0"/>
        </a:xfrm>
      </p:grpSpPr>
      <p:sp>
        <p:nvSpPr>
          <p:cNvPr id="295" name="Shape 29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Dictionary Literals (Constants)</a:t>
            </a:r>
          </a:p>
        </p:txBody>
      </p:sp>
      <p:sp>
        <p:nvSpPr>
          <p:cNvPr id="296" name="Shape 296"/>
          <p:cNvSpPr txBox="1">
            <a:spLocks noGrp="1"/>
          </p:cNvSpPr>
          <p:nvPr>
            <p:ph type="body" idx="1"/>
          </p:nvPr>
        </p:nvSpPr>
        <p:spPr>
          <a:xfrm>
            <a:off x="1155700" y="2603501"/>
            <a:ext cx="13931900" cy="1539874"/>
          </a:xfrm>
          <a:prstGeom prst="rect">
            <a:avLst/>
          </a:prstGeom>
          <a:noFill/>
          <a:ln>
            <a:noFill/>
          </a:ln>
        </p:spPr>
        <p:txBody>
          <a:bodyPr lIns="38100" tIns="38100" rIns="38100" bIns="38100" anchor="ctr" anchorCtr="0">
            <a:noAutofit/>
          </a:bodyPr>
          <a:lstStyle/>
          <a:p>
            <a:pPr marL="457200" marR="0" lvl="0" indent="-457200" algn="l" rtl="0">
              <a:lnSpc>
                <a:spcPct val="150000"/>
              </a:lnSpc>
              <a:spcBef>
                <a:spcPts val="0"/>
              </a:spcBef>
              <a:spcAft>
                <a:spcPts val="0"/>
              </a:spcAft>
              <a:buSzPct val="100000"/>
              <a:buFont typeface="Cabin"/>
            </a:pPr>
            <a:r>
              <a:rPr lang="en-US" u="none" strike="noStrike" cap="none" dirty="0">
                <a:solidFill>
                  <a:schemeClr val="lt1"/>
                </a:solidFill>
                <a:latin typeface="Arial" charset="0"/>
                <a:ea typeface="Arial" charset="0"/>
                <a:cs typeface="Arial" charset="0"/>
                <a:sym typeface="Cabin"/>
              </a:rPr>
              <a:t>Dictionary literals use curly braces and have a list of </a:t>
            </a:r>
            <a:r>
              <a:rPr lang="en-US" u="none" strike="noStrike" cap="none" dirty="0">
                <a:solidFill>
                  <a:srgbClr val="00FF00"/>
                </a:solidFill>
                <a:latin typeface="Arial" charset="0"/>
                <a:ea typeface="Arial" charset="0"/>
                <a:cs typeface="Arial" charset="0"/>
                <a:sym typeface="Cabin"/>
              </a:rPr>
              <a:t>key</a:t>
            </a:r>
            <a:r>
              <a:rPr lang="en-US" u="none" strike="noStrike" cap="none" dirty="0">
                <a:solidFill>
                  <a:schemeClr val="lt1"/>
                </a:solidFill>
                <a:latin typeface="Arial" charset="0"/>
                <a:ea typeface="Arial" charset="0"/>
                <a:cs typeface="Arial" charset="0"/>
                <a:sym typeface="Cabin"/>
              </a:rPr>
              <a:t> : </a:t>
            </a:r>
            <a:r>
              <a:rPr lang="en-US" u="none" strike="noStrike" cap="none" dirty="0">
                <a:solidFill>
                  <a:srgbClr val="FF00FF"/>
                </a:solidFill>
                <a:latin typeface="Arial" charset="0"/>
                <a:ea typeface="Arial" charset="0"/>
                <a:cs typeface="Arial" charset="0"/>
                <a:sym typeface="Cabin"/>
              </a:rPr>
              <a:t>value</a:t>
            </a:r>
            <a:r>
              <a:rPr lang="en-US" u="none" strike="noStrike" cap="none" dirty="0">
                <a:solidFill>
                  <a:schemeClr val="lt1"/>
                </a:solidFill>
                <a:latin typeface="Arial" charset="0"/>
                <a:ea typeface="Arial" charset="0"/>
                <a:cs typeface="Arial" charset="0"/>
                <a:sym typeface="Cabin"/>
              </a:rPr>
              <a:t> pairs</a:t>
            </a:r>
          </a:p>
          <a:p>
            <a:pPr marL="457200" marR="0" lvl="0" indent="-457200" algn="l" rtl="0">
              <a:lnSpc>
                <a:spcPct val="150000"/>
              </a:lnSpc>
              <a:spcBef>
                <a:spcPts val="3500"/>
              </a:spcBef>
              <a:spcAft>
                <a:spcPts val="0"/>
              </a:spcAft>
              <a:buSzPct val="100000"/>
              <a:buFont typeface="Cabin"/>
            </a:pPr>
            <a:r>
              <a:rPr lang="en-US" u="none" strike="noStrike" cap="none" dirty="0">
                <a:solidFill>
                  <a:schemeClr val="lt1"/>
                </a:solidFill>
                <a:latin typeface="Arial" charset="0"/>
                <a:ea typeface="Arial" charset="0"/>
                <a:cs typeface="Arial" charset="0"/>
                <a:sym typeface="Cabin"/>
              </a:rPr>
              <a:t>You can make an </a:t>
            </a:r>
            <a:r>
              <a:rPr lang="en-US" u="none" strike="noStrike" cap="none" dirty="0">
                <a:solidFill>
                  <a:srgbClr val="FF7F00"/>
                </a:solidFill>
                <a:latin typeface="Arial" charset="0"/>
                <a:ea typeface="Arial" charset="0"/>
                <a:cs typeface="Arial" charset="0"/>
                <a:sym typeface="Cabin"/>
              </a:rPr>
              <a:t>empty dictionary</a:t>
            </a:r>
            <a:r>
              <a:rPr lang="en-US" u="none" strike="noStrike" cap="none" dirty="0">
                <a:solidFill>
                  <a:schemeClr val="lt1"/>
                </a:solidFill>
                <a:latin typeface="Arial" charset="0"/>
                <a:ea typeface="Arial" charset="0"/>
                <a:cs typeface="Arial" charset="0"/>
                <a:sym typeface="Cabin"/>
              </a:rPr>
              <a:t> using empty curly braces</a:t>
            </a:r>
          </a:p>
        </p:txBody>
      </p:sp>
      <p:sp>
        <p:nvSpPr>
          <p:cNvPr id="297" name="Shape 297"/>
          <p:cNvSpPr txBox="1"/>
          <p:nvPr/>
        </p:nvSpPr>
        <p:spPr>
          <a:xfrm>
            <a:off x="1994000" y="4804675"/>
            <a:ext cx="12465600" cy="338206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b="1" i="0" u="none" strike="noStrike" cap="none" dirty="0">
                <a:solidFill>
                  <a:schemeClr val="bg1"/>
                </a:solidFill>
                <a:latin typeface="Courier"/>
                <a:ea typeface="Courier"/>
                <a:cs typeface="Courier"/>
                <a:sym typeface="Courier New"/>
              </a:rPr>
              <a:t>&gt;&gt;&gt; </a:t>
            </a:r>
            <a:r>
              <a:rPr lang="en-US" sz="3600" b="1" i="0" u="none" strike="noStrike" cap="none" dirty="0" err="1">
                <a:solidFill>
                  <a:schemeClr val="bg1"/>
                </a:solidFill>
                <a:latin typeface="Courier"/>
                <a:ea typeface="Courier"/>
                <a:cs typeface="Courier"/>
                <a:sym typeface="Courier New"/>
              </a:rPr>
              <a:t>jjj</a:t>
            </a:r>
            <a:r>
              <a:rPr lang="en-US" sz="3600" b="1" i="0" u="none" strike="noStrike" cap="none" dirty="0">
                <a:solidFill>
                  <a:schemeClr val="bg1"/>
                </a:solidFill>
                <a:latin typeface="Courier"/>
                <a:ea typeface="Courier"/>
                <a:cs typeface="Courier"/>
                <a:sym typeface="Courier New"/>
              </a:rPr>
              <a:t> = { 'chuck' : 1 , '</a:t>
            </a:r>
            <a:r>
              <a:rPr lang="en-US" sz="3600" b="1" i="0" u="none" strike="noStrike" cap="none" dirty="0" err="1">
                <a:solidFill>
                  <a:schemeClr val="bg1"/>
                </a:solidFill>
                <a:latin typeface="Courier"/>
                <a:ea typeface="Courier"/>
                <a:cs typeface="Courier"/>
                <a:sym typeface="Courier New"/>
              </a:rPr>
              <a:t>fred</a:t>
            </a:r>
            <a:r>
              <a:rPr lang="en-US" sz="3600" b="1" i="0" u="none" strike="noStrike" cap="none" dirty="0">
                <a:solidFill>
                  <a:schemeClr val="bg1"/>
                </a:solidFill>
                <a:latin typeface="Courier"/>
                <a:ea typeface="Courier"/>
                <a:cs typeface="Courier"/>
                <a:sym typeface="Courier New"/>
              </a:rPr>
              <a:t>' : 42, '</a:t>
            </a:r>
            <a:r>
              <a:rPr lang="en-US" sz="3600" b="1" i="0" u="none" strike="noStrike" cap="none" dirty="0" err="1">
                <a:solidFill>
                  <a:schemeClr val="bg1"/>
                </a:solidFill>
                <a:latin typeface="Courier"/>
                <a:ea typeface="Courier"/>
                <a:cs typeface="Courier"/>
                <a:sym typeface="Courier New"/>
              </a:rPr>
              <a:t>jan</a:t>
            </a:r>
            <a:r>
              <a:rPr lang="en-US" sz="3600" b="1" i="0" u="none" strike="noStrike" cap="none" dirty="0">
                <a:solidFill>
                  <a:schemeClr val="bg1"/>
                </a:solidFill>
                <a:latin typeface="Courier"/>
                <a:ea typeface="Courier"/>
                <a:cs typeface="Courier"/>
                <a:sym typeface="Courier New"/>
              </a:rPr>
              <a:t>': 100}</a:t>
            </a:r>
          </a:p>
          <a:p>
            <a:pPr marL="0" marR="0" lvl="0" indent="0" algn="l" rtl="0">
              <a:lnSpc>
                <a:spcPct val="100000"/>
              </a:lnSpc>
              <a:spcBef>
                <a:spcPts val="0"/>
              </a:spcBef>
              <a:spcAft>
                <a:spcPts val="0"/>
              </a:spcAft>
              <a:buClr>
                <a:schemeClr val="lt1"/>
              </a:buClr>
              <a:buSzPct val="25000"/>
              <a:buFont typeface="Cabin"/>
              <a:buNone/>
            </a:pPr>
            <a:r>
              <a:rPr lang="en-US" sz="3600" b="1" i="0" u="none" strike="noStrike" cap="none" dirty="0">
                <a:solidFill>
                  <a:schemeClr val="bg1"/>
                </a:solidFill>
                <a:latin typeface="Courier"/>
                <a:ea typeface="Courier"/>
                <a:cs typeface="Courier"/>
                <a:sym typeface="Courier New"/>
              </a:rPr>
              <a:t>&gt;&gt;&gt; </a:t>
            </a:r>
            <a:r>
              <a:rPr lang="en-US" sz="3600" b="1" i="0" u="none" strike="noStrike" cap="none" dirty="0" smtClean="0">
                <a:solidFill>
                  <a:schemeClr val="bg1"/>
                </a:solidFill>
                <a:latin typeface="Courier"/>
                <a:ea typeface="Courier"/>
                <a:cs typeface="Courier"/>
                <a:sym typeface="Courier New"/>
              </a:rPr>
              <a:t>print(</a:t>
            </a:r>
            <a:r>
              <a:rPr lang="en-US" sz="3600" b="1" i="0" u="none" strike="noStrike" cap="none" dirty="0" err="1" smtClean="0">
                <a:solidFill>
                  <a:schemeClr val="bg1"/>
                </a:solidFill>
                <a:latin typeface="Courier"/>
                <a:ea typeface="Courier"/>
                <a:cs typeface="Courier"/>
                <a:sym typeface="Courier New"/>
              </a:rPr>
              <a:t>jjj</a:t>
            </a:r>
            <a:r>
              <a:rPr lang="en-US" sz="3600" b="1" i="0" u="none" strike="noStrike" cap="none" dirty="0" smtClean="0">
                <a:solidFill>
                  <a:schemeClr val="bg1"/>
                </a:solidFill>
                <a:latin typeface="Courier"/>
                <a:ea typeface="Courier"/>
                <a:cs typeface="Courier"/>
                <a:sym typeface="Courier New"/>
              </a:rPr>
              <a:t>)</a:t>
            </a:r>
            <a:endParaRPr lang="en-US" sz="3600" b="1" i="0" u="none" strike="noStrike" cap="none"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600" b="1" i="0" u="none" strike="noStrike" cap="none" dirty="0">
                <a:solidFill>
                  <a:schemeClr val="bg1"/>
                </a:solidFill>
                <a:latin typeface="Courier"/>
                <a:ea typeface="Courier"/>
                <a:cs typeface="Courier"/>
                <a:sym typeface="Courier New"/>
              </a:rPr>
              <a:t>{'</a:t>
            </a:r>
            <a:r>
              <a:rPr lang="en-US" sz="3600" b="1" i="0" u="none" strike="noStrike" cap="none" dirty="0" err="1">
                <a:solidFill>
                  <a:schemeClr val="bg1"/>
                </a:solidFill>
                <a:latin typeface="Courier"/>
                <a:ea typeface="Courier"/>
                <a:cs typeface="Courier"/>
                <a:sym typeface="Courier New"/>
              </a:rPr>
              <a:t>jan</a:t>
            </a:r>
            <a:r>
              <a:rPr lang="en-US" sz="3600" b="1" i="0" u="none" strike="noStrike" cap="none" dirty="0">
                <a:solidFill>
                  <a:schemeClr val="bg1"/>
                </a:solidFill>
                <a:latin typeface="Courier"/>
                <a:ea typeface="Courier"/>
                <a:cs typeface="Courier"/>
                <a:sym typeface="Courier New"/>
              </a:rPr>
              <a:t>': 100, 'chuck': 1, '</a:t>
            </a:r>
            <a:r>
              <a:rPr lang="en-US" sz="3600" b="1" i="0" u="none" strike="noStrike" cap="none" dirty="0" err="1">
                <a:solidFill>
                  <a:schemeClr val="bg1"/>
                </a:solidFill>
                <a:latin typeface="Courier"/>
                <a:ea typeface="Courier"/>
                <a:cs typeface="Courier"/>
                <a:sym typeface="Courier New"/>
              </a:rPr>
              <a:t>fred</a:t>
            </a:r>
            <a:r>
              <a:rPr lang="en-US" sz="3600" b="1" i="0" u="none" strike="noStrike" cap="none" dirty="0">
                <a:solidFill>
                  <a:schemeClr val="bg1"/>
                </a:solidFill>
                <a:latin typeface="Courier"/>
                <a:ea typeface="Courier"/>
                <a:cs typeface="Courier"/>
                <a:sym typeface="Courier New"/>
              </a:rPr>
              <a:t>': 42}</a:t>
            </a:r>
          </a:p>
          <a:p>
            <a:pPr marL="0" marR="0" lvl="0" indent="0" algn="l" rtl="0">
              <a:lnSpc>
                <a:spcPct val="100000"/>
              </a:lnSpc>
              <a:spcBef>
                <a:spcPts val="0"/>
              </a:spcBef>
              <a:spcAft>
                <a:spcPts val="0"/>
              </a:spcAft>
              <a:buClr>
                <a:schemeClr val="lt1"/>
              </a:buClr>
              <a:buSzPct val="25000"/>
              <a:buFont typeface="Cabin"/>
              <a:buNone/>
            </a:pPr>
            <a:r>
              <a:rPr lang="en-US" sz="3600" b="1" i="0" u="none" strike="noStrike" cap="none" dirty="0">
                <a:solidFill>
                  <a:schemeClr val="bg1"/>
                </a:solidFill>
                <a:latin typeface="Courier"/>
                <a:ea typeface="Courier"/>
                <a:cs typeface="Courier"/>
                <a:sym typeface="Courier New"/>
              </a:rPr>
              <a:t>&gt;&gt;&gt; </a:t>
            </a:r>
            <a:r>
              <a:rPr lang="en-US" sz="3600" b="1" i="0" u="none" strike="noStrike" cap="none" dirty="0" err="1">
                <a:solidFill>
                  <a:schemeClr val="bg1"/>
                </a:solidFill>
                <a:latin typeface="Courier"/>
                <a:ea typeface="Courier"/>
                <a:cs typeface="Courier"/>
                <a:sym typeface="Courier New"/>
              </a:rPr>
              <a:t>ooo</a:t>
            </a:r>
            <a:r>
              <a:rPr lang="en-US" sz="3600" b="1" i="0" u="none" strike="noStrike" cap="none" dirty="0">
                <a:solidFill>
                  <a:schemeClr val="bg1"/>
                </a:solidFill>
                <a:latin typeface="Courier"/>
                <a:ea typeface="Courier"/>
                <a:cs typeface="Courier"/>
                <a:sym typeface="Courier New"/>
              </a:rPr>
              <a:t> = </a:t>
            </a:r>
            <a:r>
              <a:rPr lang="en-US" sz="3600" b="1" i="0" u="none" strike="noStrike" cap="none" dirty="0" smtClean="0">
                <a:solidFill>
                  <a:schemeClr val="bg1"/>
                </a:solidFill>
                <a:latin typeface="Courier"/>
                <a:ea typeface="Courier"/>
                <a:cs typeface="Courier"/>
                <a:sym typeface="Courier New"/>
              </a:rPr>
              <a:t>{ }</a:t>
            </a:r>
            <a:endParaRPr lang="en-US" sz="3600" b="1" i="0" u="none" strike="noStrike" cap="none"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600" b="1" i="0" u="none" strike="noStrike" cap="none" dirty="0">
                <a:solidFill>
                  <a:schemeClr val="bg1"/>
                </a:solidFill>
                <a:latin typeface="Courier"/>
                <a:ea typeface="Courier"/>
                <a:cs typeface="Courier"/>
                <a:sym typeface="Courier New"/>
              </a:rPr>
              <a:t>&gt;&gt;&gt; </a:t>
            </a:r>
            <a:r>
              <a:rPr lang="en-US" sz="3600" b="1" i="0" u="none" strike="noStrike" cap="none" dirty="0" smtClean="0">
                <a:solidFill>
                  <a:schemeClr val="bg1"/>
                </a:solidFill>
                <a:latin typeface="Courier"/>
                <a:ea typeface="Courier"/>
                <a:cs typeface="Courier"/>
                <a:sym typeface="Courier New"/>
              </a:rPr>
              <a:t>print(</a:t>
            </a:r>
            <a:r>
              <a:rPr lang="en-US" sz="3600" b="1" i="0" u="none" strike="noStrike" cap="none" dirty="0" err="1" smtClean="0">
                <a:solidFill>
                  <a:schemeClr val="bg1"/>
                </a:solidFill>
                <a:latin typeface="Courier"/>
                <a:ea typeface="Courier"/>
                <a:cs typeface="Courier"/>
                <a:sym typeface="Courier New"/>
              </a:rPr>
              <a:t>ooo</a:t>
            </a:r>
            <a:r>
              <a:rPr lang="en-US" sz="3600" b="1" i="0" u="none" strike="noStrike" cap="none" dirty="0" smtClean="0">
                <a:solidFill>
                  <a:schemeClr val="bg1"/>
                </a:solidFill>
                <a:latin typeface="Courier"/>
                <a:ea typeface="Courier"/>
                <a:cs typeface="Courier"/>
                <a:sym typeface="Courier New"/>
              </a:rPr>
              <a:t>)</a:t>
            </a:r>
            <a:endParaRPr lang="en-US" sz="3600" b="1" i="0" u="none" strike="noStrike" cap="none"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600" b="1"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b="1" i="0" u="none" strike="noStrike" cap="none" dirty="0">
                <a:solidFill>
                  <a:schemeClr val="bg1"/>
                </a:solidFill>
                <a:latin typeface="Courier"/>
                <a:ea typeface="Courier"/>
                <a:cs typeface="Courier"/>
                <a:sym typeface="Courier New"/>
              </a:rPr>
              <a:t>&gt;&gt;&gt;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2673" y="685800"/>
            <a:ext cx="15212291" cy="8146473"/>
          </a:xfrm>
        </p:spPr>
        <p:txBody>
          <a:bodyPr/>
          <a:lstStyle/>
          <a:p>
            <a:pPr lvl="0">
              <a:buNone/>
            </a:pPr>
            <a:r>
              <a:rPr lang="en-US" sz="4400" b="1" dirty="0" smtClean="0">
                <a:solidFill>
                  <a:schemeClr val="bg1"/>
                </a:solidFill>
                <a:latin typeface="Courier"/>
                <a:ea typeface="Courier"/>
                <a:cs typeface="Courier"/>
                <a:sym typeface="Courier New"/>
              </a:rPr>
              <a:t>&gt;&gt;&gt; jjj = { 'chuck' : 1 , 'fred' : 42, 'jan': 100}</a:t>
            </a:r>
          </a:p>
          <a:p>
            <a:pPr>
              <a:buNone/>
            </a:pPr>
            <a:r>
              <a:rPr lang="en-US" sz="4400" b="1" dirty="0" smtClean="0">
                <a:solidFill>
                  <a:schemeClr val="bg1"/>
                </a:solidFill>
              </a:rPr>
              <a:t>&gt;&gt;&gt;len(jjj)</a:t>
            </a:r>
          </a:p>
          <a:p>
            <a:pPr>
              <a:buNone/>
            </a:pPr>
            <a:r>
              <a:rPr lang="en-US" sz="4400" b="1" dirty="0" smtClean="0">
                <a:solidFill>
                  <a:schemeClr val="bg1"/>
                </a:solidFill>
              </a:rPr>
              <a:t>&gt;&gt;&gt;3</a:t>
            </a:r>
          </a:p>
          <a:p>
            <a:pPr>
              <a:buNone/>
            </a:pPr>
            <a:endParaRPr lang="en-US" sz="4400" b="1" dirty="0" smtClean="0">
              <a:solidFill>
                <a:schemeClr val="bg1"/>
              </a:solidFill>
            </a:endParaRPr>
          </a:p>
          <a:p>
            <a:pPr>
              <a:buNone/>
            </a:pPr>
            <a:r>
              <a:rPr lang="en-US" sz="4400" b="1" dirty="0" smtClean="0">
                <a:solidFill>
                  <a:schemeClr val="bg1"/>
                </a:solidFill>
              </a:rPr>
              <a:t>in : checks key in dictionary</a:t>
            </a:r>
          </a:p>
          <a:p>
            <a:pPr>
              <a:buNone/>
            </a:pPr>
            <a:r>
              <a:rPr lang="en-US" sz="4400" b="1" dirty="0" smtClean="0">
                <a:solidFill>
                  <a:schemeClr val="bg1"/>
                </a:solidFill>
              </a:rPr>
              <a:t>&gt;&gt;&gt;’chuck’ in jjj</a:t>
            </a:r>
          </a:p>
          <a:p>
            <a:pPr>
              <a:buNone/>
            </a:pPr>
            <a:r>
              <a:rPr lang="en-US" sz="4400" b="1" dirty="0" smtClean="0">
                <a:solidFill>
                  <a:schemeClr val="bg1"/>
                </a:solidFill>
              </a:rPr>
              <a:t>&gt;&gt;&gt;True</a:t>
            </a:r>
          </a:p>
          <a:p>
            <a:pPr>
              <a:buNone/>
            </a:pPr>
            <a:endParaRPr lang="en-US" sz="4400" b="1" dirty="0">
              <a:solidFill>
                <a:schemeClr val="bg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367"/>
        <p:cNvGrpSpPr/>
        <p:nvPr/>
      </p:nvGrpSpPr>
      <p:grpSpPr>
        <a:xfrm>
          <a:off x="0" y="0"/>
          <a:ext cx="0" cy="0"/>
          <a:chOff x="0" y="0"/>
          <a:chExt cx="0" cy="0"/>
        </a:xfrm>
      </p:grpSpPr>
      <p:sp>
        <p:nvSpPr>
          <p:cNvPr id="368" name="Shape 36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200" u="none" strike="noStrike" cap="none" dirty="0">
                <a:solidFill>
                  <a:srgbClr val="FFD966"/>
                </a:solidFill>
                <a:latin typeface="Arial" charset="0"/>
                <a:ea typeface="Arial" charset="0"/>
                <a:cs typeface="Arial" charset="0"/>
                <a:sym typeface="Cabin"/>
              </a:rPr>
              <a:t>Many Counters with a Dictionary</a:t>
            </a:r>
          </a:p>
        </p:txBody>
      </p:sp>
      <p:sp>
        <p:nvSpPr>
          <p:cNvPr id="369" name="Shape 369"/>
          <p:cNvSpPr txBox="1">
            <a:spLocks noGrp="1"/>
          </p:cNvSpPr>
          <p:nvPr>
            <p:ph type="body" idx="1"/>
          </p:nvPr>
        </p:nvSpPr>
        <p:spPr>
          <a:xfrm>
            <a:off x="1155700" y="2603500"/>
            <a:ext cx="8916988" cy="1997075"/>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chemeClr val="lt1"/>
              </a:buClr>
              <a:buSzPct val="171000"/>
              <a:buNone/>
            </a:pPr>
            <a:r>
              <a:rPr lang="en-US" sz="3600" u="none" strike="noStrike" cap="none">
                <a:solidFill>
                  <a:schemeClr val="lt1"/>
                </a:solidFill>
                <a:latin typeface="Arial" charset="0"/>
                <a:ea typeface="Arial" charset="0"/>
                <a:cs typeface="Arial" charset="0"/>
                <a:sym typeface="Cabin"/>
              </a:rPr>
              <a:t>One common use of </a:t>
            </a:r>
            <a:r>
              <a:rPr lang="en-US" sz="3600" u="none" strike="noStrike" cap="none" smtClean="0">
                <a:solidFill>
                  <a:schemeClr val="lt1"/>
                </a:solidFill>
                <a:latin typeface="Arial" charset="0"/>
                <a:ea typeface="Arial" charset="0"/>
                <a:cs typeface="Arial" charset="0"/>
                <a:sym typeface="Cabin"/>
              </a:rPr>
              <a:t>dictionaries </a:t>
            </a:r>
            <a:r>
              <a:rPr lang="en-US" sz="3600" u="none" strike="noStrike" cap="none">
                <a:solidFill>
                  <a:schemeClr val="lt1"/>
                </a:solidFill>
                <a:latin typeface="Arial" charset="0"/>
                <a:ea typeface="Arial" charset="0"/>
                <a:cs typeface="Arial" charset="0"/>
                <a:sym typeface="Cabin"/>
              </a:rPr>
              <a:t>is </a:t>
            </a:r>
            <a:r>
              <a:rPr lang="en-US" sz="3600" u="none" strike="noStrike" cap="none">
                <a:solidFill>
                  <a:srgbClr val="FFFF00"/>
                </a:solidFill>
                <a:latin typeface="Arial" charset="0"/>
                <a:ea typeface="Arial" charset="0"/>
                <a:cs typeface="Arial" charset="0"/>
                <a:sym typeface="Cabin"/>
              </a:rPr>
              <a:t>counting</a:t>
            </a:r>
            <a:r>
              <a:rPr lang="en-US" sz="3600" u="none" strike="noStrike" cap="none">
                <a:solidFill>
                  <a:schemeClr val="lt1"/>
                </a:solidFill>
                <a:latin typeface="Arial" charset="0"/>
                <a:ea typeface="Arial" charset="0"/>
                <a:cs typeface="Arial" charset="0"/>
                <a:sym typeface="Cabin"/>
              </a:rPr>
              <a:t> how often we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see</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 something</a:t>
            </a:r>
          </a:p>
        </p:txBody>
      </p:sp>
      <p:pic>
        <p:nvPicPr>
          <p:cNvPr id="370" name="Shape 370"/>
          <p:cNvPicPr preferRelativeResize="0"/>
          <p:nvPr/>
        </p:nvPicPr>
        <p:blipFill rotWithShape="1">
          <a:blip r:embed="rId3">
            <a:alphaModFix/>
          </a:blip>
          <a:srcRect/>
          <a:stretch/>
        </p:blipFill>
        <p:spPr>
          <a:xfrm>
            <a:off x="10287000" y="3611562"/>
            <a:ext cx="4760912" cy="3352799"/>
          </a:xfrm>
          <a:prstGeom prst="rect">
            <a:avLst/>
          </a:prstGeom>
          <a:noFill/>
          <a:ln>
            <a:noFill/>
          </a:ln>
        </p:spPr>
      </p:pic>
      <p:sp>
        <p:nvSpPr>
          <p:cNvPr id="371" name="Shape 371"/>
          <p:cNvSpPr txBox="1"/>
          <p:nvPr/>
        </p:nvSpPr>
        <p:spPr>
          <a:xfrm>
            <a:off x="10880725" y="2781300"/>
            <a:ext cx="798512"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Key</a:t>
            </a:r>
          </a:p>
        </p:txBody>
      </p:sp>
      <p:sp>
        <p:nvSpPr>
          <p:cNvPr id="372" name="Shape 372"/>
          <p:cNvSpPr txBox="1"/>
          <p:nvPr/>
        </p:nvSpPr>
        <p:spPr>
          <a:xfrm>
            <a:off x="12971233" y="2781300"/>
            <a:ext cx="1573213"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Value</a:t>
            </a:r>
          </a:p>
        </p:txBody>
      </p:sp>
      <p:sp>
        <p:nvSpPr>
          <p:cNvPr id="373" name="Shape 373"/>
          <p:cNvSpPr txBox="1"/>
          <p:nvPr/>
        </p:nvSpPr>
        <p:spPr>
          <a:xfrm>
            <a:off x="1803400" y="4165600"/>
            <a:ext cx="7825500" cy="4267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bg1"/>
                </a:solidFill>
                <a:latin typeface="Courier"/>
                <a:ea typeface="Courier"/>
                <a:cs typeface="Courier"/>
                <a:sym typeface="Courier New"/>
              </a:rPr>
              <a:t>&gt;&gt;&gt; ccc = </a:t>
            </a:r>
            <a:r>
              <a:rPr lang="en-US" sz="3000" b="1" i="0" u="none" strike="noStrike" cap="none" dirty="0" err="1">
                <a:solidFill>
                  <a:schemeClr val="bg1"/>
                </a:solidFill>
                <a:latin typeface="Courier"/>
                <a:ea typeface="Courier"/>
                <a:cs typeface="Courier"/>
                <a:sym typeface="Courier New"/>
              </a:rPr>
              <a:t>dict</a:t>
            </a:r>
            <a:r>
              <a:rPr lang="en-US" sz="3000" b="1"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bg1"/>
                </a:solidFill>
                <a:latin typeface="Courier"/>
                <a:ea typeface="Courier"/>
                <a:cs typeface="Courier"/>
                <a:sym typeface="Courier New"/>
              </a:rPr>
              <a:t>&gt;&gt;&gt; ccc['</a:t>
            </a:r>
            <a:r>
              <a:rPr lang="en-US" sz="3000" b="1" i="0" u="none" strike="noStrike" cap="none" dirty="0" err="1">
                <a:solidFill>
                  <a:schemeClr val="bg1"/>
                </a:solidFill>
                <a:latin typeface="Courier"/>
                <a:ea typeface="Courier"/>
                <a:cs typeface="Courier"/>
                <a:sym typeface="Courier New"/>
              </a:rPr>
              <a:t>csev</a:t>
            </a:r>
            <a:r>
              <a:rPr lang="en-US" sz="3000" b="1" i="0" u="none" strike="noStrike" cap="none" dirty="0">
                <a:solidFill>
                  <a:schemeClr val="bg1"/>
                </a:solidFill>
                <a:latin typeface="Courier"/>
                <a:ea typeface="Courier"/>
                <a:cs typeface="Courier"/>
                <a:sym typeface="Courier New"/>
              </a:rPr>
              <a:t>'] = 1</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bg1"/>
                </a:solidFill>
                <a:latin typeface="Courier"/>
                <a:ea typeface="Courier"/>
                <a:cs typeface="Courier"/>
                <a:sym typeface="Courier New"/>
              </a:rPr>
              <a:t>&gt;&gt;&gt; ccc['</a:t>
            </a:r>
            <a:r>
              <a:rPr lang="en-US" sz="3000" b="1" i="0" u="none" strike="noStrike" cap="none" dirty="0" err="1">
                <a:solidFill>
                  <a:schemeClr val="bg1"/>
                </a:solidFill>
                <a:latin typeface="Courier"/>
                <a:ea typeface="Courier"/>
                <a:cs typeface="Courier"/>
                <a:sym typeface="Courier New"/>
              </a:rPr>
              <a:t>cwen</a:t>
            </a:r>
            <a:r>
              <a:rPr lang="en-US" sz="3000" b="1" i="0" u="none" strike="noStrike" cap="none" dirty="0">
                <a:solidFill>
                  <a:schemeClr val="bg1"/>
                </a:solidFill>
                <a:latin typeface="Courier"/>
                <a:ea typeface="Courier"/>
                <a:cs typeface="Courier"/>
                <a:sym typeface="Courier New"/>
              </a:rPr>
              <a:t>'] = 1</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bg1"/>
                </a:solidFill>
                <a:latin typeface="Courier"/>
                <a:ea typeface="Courier"/>
                <a:cs typeface="Courier"/>
                <a:sym typeface="Courier New"/>
              </a:rPr>
              <a:t>&gt;&gt;&gt; </a:t>
            </a:r>
            <a:r>
              <a:rPr lang="en-US" sz="3000" b="1" i="0" u="none" strike="noStrike" cap="none" dirty="0" smtClean="0">
                <a:solidFill>
                  <a:schemeClr val="bg1"/>
                </a:solidFill>
                <a:latin typeface="Courier"/>
                <a:ea typeface="Courier"/>
                <a:cs typeface="Courier"/>
                <a:sym typeface="Courier New"/>
              </a:rPr>
              <a:t>print(ccc)</a:t>
            </a:r>
            <a:endParaRPr lang="en-US" sz="3000" b="1" i="0" u="none" strike="noStrike" cap="none"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bg1"/>
                </a:solidFill>
                <a:latin typeface="Courier"/>
                <a:ea typeface="Courier"/>
                <a:cs typeface="Courier"/>
                <a:sym typeface="Courier New"/>
              </a:rPr>
              <a:t>{'</a:t>
            </a:r>
            <a:r>
              <a:rPr lang="en-US" sz="3000" b="1" i="0" u="none" strike="noStrike" cap="none" dirty="0" err="1">
                <a:solidFill>
                  <a:schemeClr val="bg1"/>
                </a:solidFill>
                <a:latin typeface="Courier"/>
                <a:ea typeface="Courier"/>
                <a:cs typeface="Courier"/>
                <a:sym typeface="Courier New"/>
              </a:rPr>
              <a:t>csev</a:t>
            </a:r>
            <a:r>
              <a:rPr lang="en-US" sz="3000" b="1" i="0" u="none" strike="noStrike" cap="none" dirty="0">
                <a:solidFill>
                  <a:schemeClr val="bg1"/>
                </a:solidFill>
                <a:latin typeface="Courier"/>
                <a:ea typeface="Courier"/>
                <a:cs typeface="Courier"/>
                <a:sym typeface="Courier New"/>
              </a:rPr>
              <a:t>': 1, '</a:t>
            </a:r>
            <a:r>
              <a:rPr lang="en-US" sz="3000" b="1" i="0" u="none" strike="noStrike" cap="none" dirty="0" err="1">
                <a:solidFill>
                  <a:schemeClr val="bg1"/>
                </a:solidFill>
                <a:latin typeface="Courier"/>
                <a:ea typeface="Courier"/>
                <a:cs typeface="Courier"/>
                <a:sym typeface="Courier New"/>
              </a:rPr>
              <a:t>cwen</a:t>
            </a:r>
            <a:r>
              <a:rPr lang="en-US" sz="3000" b="1" i="0" u="none" strike="noStrike" cap="none" dirty="0">
                <a:solidFill>
                  <a:schemeClr val="bg1"/>
                </a:solidFill>
                <a:latin typeface="Courier"/>
                <a:ea typeface="Courier"/>
                <a:cs typeface="Courier"/>
                <a:sym typeface="Courier New"/>
              </a:rPr>
              <a:t>': 1}</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bg1"/>
                </a:solidFill>
                <a:latin typeface="Courier"/>
                <a:ea typeface="Courier"/>
                <a:cs typeface="Courier"/>
                <a:sym typeface="Courier New"/>
              </a:rPr>
              <a:t>&gt;&gt;&gt; ccc['</a:t>
            </a:r>
            <a:r>
              <a:rPr lang="en-US" sz="3000" b="1" i="0" u="none" strike="noStrike" cap="none" dirty="0" err="1">
                <a:solidFill>
                  <a:schemeClr val="bg1"/>
                </a:solidFill>
                <a:latin typeface="Courier"/>
                <a:ea typeface="Courier"/>
                <a:cs typeface="Courier"/>
                <a:sym typeface="Courier New"/>
              </a:rPr>
              <a:t>cwen</a:t>
            </a:r>
            <a:r>
              <a:rPr lang="en-US" sz="3000" b="1" i="0" u="none" strike="noStrike" cap="none" dirty="0">
                <a:solidFill>
                  <a:schemeClr val="bg1"/>
                </a:solidFill>
                <a:latin typeface="Courier"/>
                <a:ea typeface="Courier"/>
                <a:cs typeface="Courier"/>
                <a:sym typeface="Courier New"/>
              </a:rPr>
              <a:t>'] = ccc['</a:t>
            </a:r>
            <a:r>
              <a:rPr lang="en-US" sz="3000" b="1" i="0" u="none" strike="noStrike" cap="none" dirty="0" err="1">
                <a:solidFill>
                  <a:schemeClr val="bg1"/>
                </a:solidFill>
                <a:latin typeface="Courier"/>
                <a:ea typeface="Courier"/>
                <a:cs typeface="Courier"/>
                <a:sym typeface="Courier New"/>
              </a:rPr>
              <a:t>cwen</a:t>
            </a:r>
            <a:r>
              <a:rPr lang="en-US" sz="3000" b="1" i="0" u="none" strike="noStrike" cap="none" dirty="0">
                <a:solidFill>
                  <a:schemeClr val="bg1"/>
                </a:solidFill>
                <a:latin typeface="Courier"/>
                <a:ea typeface="Courier"/>
                <a:cs typeface="Courier"/>
                <a:sym typeface="Courier New"/>
              </a:rPr>
              <a:t>'] + 1</a:t>
            </a:r>
          </a:p>
          <a:p>
            <a:pPr lvl="0">
              <a:buClr>
                <a:schemeClr val="lt1"/>
              </a:buClr>
              <a:buSzPct val="25000"/>
            </a:pPr>
            <a:r>
              <a:rPr lang="en-US" sz="3000" b="1" i="0" u="none" strike="noStrike" cap="none" dirty="0">
                <a:solidFill>
                  <a:schemeClr val="bg1"/>
                </a:solidFill>
                <a:latin typeface="Courier"/>
                <a:ea typeface="Courier"/>
                <a:cs typeface="Courier"/>
                <a:sym typeface="Courier New"/>
              </a:rPr>
              <a:t>&gt;&gt;&gt; </a:t>
            </a:r>
            <a:r>
              <a:rPr lang="en-US" sz="3000" b="1" i="0" u="none" strike="noStrike" cap="none" dirty="0" smtClean="0">
                <a:solidFill>
                  <a:schemeClr val="bg1"/>
                </a:solidFill>
                <a:latin typeface="Courier"/>
                <a:ea typeface="Courier"/>
                <a:cs typeface="Courier"/>
                <a:sym typeface="Courier New"/>
              </a:rPr>
              <a:t>print(ccc</a:t>
            </a:r>
            <a:r>
              <a:rPr lang="en-US" sz="3000" b="1" dirty="0" smtClean="0">
                <a:solidFill>
                  <a:schemeClr val="bg1"/>
                </a:solidFill>
                <a:latin typeface="Courier"/>
                <a:ea typeface="Courier"/>
                <a:cs typeface="Courier"/>
                <a:sym typeface="Courier New"/>
              </a:rPr>
              <a:t>)</a:t>
            </a:r>
            <a:endParaRPr lang="en-US" sz="3000" b="1" i="0" u="none" strike="noStrike" cap="none" dirty="0">
              <a:solidFill>
                <a:schemeClr val="bg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bg1"/>
                </a:solidFill>
                <a:latin typeface="Courier"/>
                <a:ea typeface="Courier"/>
                <a:cs typeface="Courier"/>
                <a:sym typeface="Courier New"/>
              </a:rPr>
              <a:t>{'</a:t>
            </a:r>
            <a:r>
              <a:rPr lang="en-US" sz="3000" b="1" i="0" u="none" strike="noStrike" cap="none" dirty="0" err="1">
                <a:solidFill>
                  <a:schemeClr val="bg1"/>
                </a:solidFill>
                <a:latin typeface="Courier"/>
                <a:ea typeface="Courier"/>
                <a:cs typeface="Courier"/>
                <a:sym typeface="Courier New"/>
              </a:rPr>
              <a:t>csev</a:t>
            </a:r>
            <a:r>
              <a:rPr lang="en-US" sz="3000" b="1" i="0" u="none" strike="noStrike" cap="none" dirty="0">
                <a:solidFill>
                  <a:schemeClr val="bg1"/>
                </a:solidFill>
                <a:latin typeface="Courier"/>
                <a:ea typeface="Courier"/>
                <a:cs typeface="Courier"/>
                <a:sym typeface="Courier New"/>
              </a:rPr>
              <a:t>': 1, '</a:t>
            </a:r>
            <a:r>
              <a:rPr lang="en-US" sz="3000" b="1" i="0" u="none" strike="noStrike" cap="none" dirty="0" err="1">
                <a:solidFill>
                  <a:schemeClr val="bg1"/>
                </a:solidFill>
                <a:latin typeface="Courier"/>
                <a:ea typeface="Courier"/>
                <a:cs typeface="Courier"/>
                <a:sym typeface="Courier New"/>
              </a:rPr>
              <a:t>cwen</a:t>
            </a:r>
            <a:r>
              <a:rPr lang="en-US" sz="3000" b="1" i="0" u="none" strike="noStrike" cap="none" dirty="0">
                <a:solidFill>
                  <a:schemeClr val="bg1"/>
                </a:solidFill>
                <a:latin typeface="Courier"/>
                <a:ea typeface="Courier"/>
                <a:cs typeface="Courier"/>
                <a:sym typeface="Courier New"/>
              </a:rPr>
              <a:t>': 2}</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377"/>
        <p:cNvGrpSpPr/>
        <p:nvPr/>
      </p:nvGrpSpPr>
      <p:grpSpPr>
        <a:xfrm>
          <a:off x="0" y="0"/>
          <a:ext cx="0" cy="0"/>
          <a:chOff x="0" y="0"/>
          <a:chExt cx="0" cy="0"/>
        </a:xfrm>
      </p:grpSpPr>
      <p:sp>
        <p:nvSpPr>
          <p:cNvPr id="378" name="Shape 37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Dictionary Tracebacks</a:t>
            </a:r>
          </a:p>
        </p:txBody>
      </p:sp>
      <p:sp>
        <p:nvSpPr>
          <p:cNvPr id="379" name="Shape 379"/>
          <p:cNvSpPr txBox="1">
            <a:spLocks noGrp="1"/>
          </p:cNvSpPr>
          <p:nvPr>
            <p:ph type="body" idx="1"/>
          </p:nvPr>
        </p:nvSpPr>
        <p:spPr>
          <a:xfrm>
            <a:off x="1155700" y="2603501"/>
            <a:ext cx="13931900" cy="2183450"/>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It is an </a:t>
            </a:r>
            <a:r>
              <a:rPr lang="en-US" sz="3600" u="none" strike="noStrike" cap="none">
                <a:solidFill>
                  <a:srgbClr val="FF66FF"/>
                </a:solidFill>
                <a:latin typeface="Arial" charset="0"/>
                <a:ea typeface="Arial" charset="0"/>
                <a:cs typeface="Arial" charset="0"/>
                <a:sym typeface="Cabin"/>
              </a:rPr>
              <a:t>error</a:t>
            </a:r>
            <a:r>
              <a:rPr lang="en-US" sz="3600" u="none" strike="noStrike" cap="none">
                <a:solidFill>
                  <a:schemeClr val="lt1"/>
                </a:solidFill>
                <a:latin typeface="Arial" charset="0"/>
                <a:ea typeface="Arial" charset="0"/>
                <a:cs typeface="Arial" charset="0"/>
                <a:sym typeface="Cabin"/>
              </a:rPr>
              <a:t> to reference a key which is not in the dictionary</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We can use the </a:t>
            </a:r>
            <a:r>
              <a:rPr lang="en-US" sz="3600" u="none" strike="noStrike" cap="none" dirty="0">
                <a:solidFill>
                  <a:srgbClr val="00FF00"/>
                </a:solidFill>
                <a:latin typeface="Arial" charset="0"/>
                <a:ea typeface="Arial" charset="0"/>
                <a:cs typeface="Arial" charset="0"/>
                <a:sym typeface="Cabin"/>
              </a:rPr>
              <a:t>in</a:t>
            </a:r>
            <a:r>
              <a:rPr lang="en-US" sz="3600" u="none" strike="noStrike" cap="none" dirty="0">
                <a:solidFill>
                  <a:schemeClr val="lt1"/>
                </a:solidFill>
                <a:latin typeface="Arial" charset="0"/>
                <a:ea typeface="Arial" charset="0"/>
                <a:cs typeface="Arial" charset="0"/>
                <a:sym typeface="Cabin"/>
              </a:rPr>
              <a:t> operator to see if a key is in the dictionary</a:t>
            </a:r>
          </a:p>
        </p:txBody>
      </p:sp>
      <p:sp>
        <p:nvSpPr>
          <p:cNvPr id="380" name="Shape 380"/>
          <p:cNvSpPr txBox="1"/>
          <p:nvPr/>
        </p:nvSpPr>
        <p:spPr>
          <a:xfrm>
            <a:off x="3558496" y="4758563"/>
            <a:ext cx="9056699" cy="3746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ccc = </a:t>
            </a:r>
            <a:r>
              <a:rPr lang="en-US" sz="3000" i="0" u="none" strike="noStrike" cap="none" dirty="0" err="1">
                <a:solidFill>
                  <a:srgbClr val="00FFFF"/>
                </a:solidFill>
                <a:latin typeface="Courier"/>
                <a:ea typeface="Courier"/>
                <a:cs typeface="Courier"/>
                <a:sym typeface="Courier New"/>
              </a:rPr>
              <a:t>dict</a:t>
            </a:r>
            <a:r>
              <a:rPr lang="en-US" sz="3000" i="0" u="none" strike="noStrike" cap="none" dirty="0">
                <a:solidFill>
                  <a:srgbClr val="00FFFF"/>
                </a:solidFill>
                <a:latin typeface="Courier"/>
                <a:ea typeface="Courier"/>
                <a:cs typeface="Courier"/>
                <a:sym typeface="Courier New"/>
              </a:rPr>
              <a:t>()</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a:t>
            </a:r>
            <a:r>
              <a:rPr lang="en-US" sz="3000" i="0" u="none" strike="noStrike" cap="none" dirty="0">
                <a:solidFill>
                  <a:srgbClr val="FF0000"/>
                </a:solidFill>
                <a:latin typeface="Courier"/>
                <a:ea typeface="Courier"/>
                <a:cs typeface="Courier"/>
                <a:sym typeface="Courier New"/>
              </a:rPr>
              <a:t> </a:t>
            </a:r>
            <a:r>
              <a:rPr lang="en-US" sz="3000" i="0" u="none" strike="noStrike" cap="none" dirty="0" smtClean="0">
                <a:solidFill>
                  <a:srgbClr val="FFFF00"/>
                </a:solidFill>
                <a:latin typeface="Courier"/>
                <a:ea typeface="Courier"/>
                <a:cs typeface="Courier"/>
                <a:sym typeface="Courier New"/>
              </a:rPr>
              <a:t>print(</a:t>
            </a:r>
            <a:r>
              <a:rPr lang="en-US" sz="3000" i="0" u="none" strike="noStrike" cap="none" dirty="0" smtClean="0">
                <a:solidFill>
                  <a:srgbClr val="FF66FF"/>
                </a:solidFill>
                <a:latin typeface="Courier"/>
                <a:ea typeface="Courier"/>
                <a:cs typeface="Courier"/>
                <a:sym typeface="Courier New"/>
              </a:rPr>
              <a:t>ccc</a:t>
            </a:r>
            <a:r>
              <a:rPr lang="en-US" sz="3000" i="0" u="none" strike="noStrike" cap="none" dirty="0">
                <a:solidFill>
                  <a:srgbClr val="FF66FF"/>
                </a:solidFill>
                <a:latin typeface="Courier"/>
                <a:ea typeface="Courier"/>
                <a:cs typeface="Courier"/>
                <a:sym typeface="Courier New"/>
              </a:rPr>
              <a:t>['</a:t>
            </a:r>
            <a:r>
              <a:rPr lang="en-US" sz="3000" i="0" u="none" strike="noStrike" cap="none" dirty="0" err="1">
                <a:solidFill>
                  <a:srgbClr val="FF66FF"/>
                </a:solidFill>
                <a:latin typeface="Courier"/>
                <a:ea typeface="Courier"/>
                <a:cs typeface="Courier"/>
                <a:sym typeface="Courier New"/>
              </a:rPr>
              <a:t>csev</a:t>
            </a:r>
            <a:r>
              <a:rPr lang="en-US" sz="3000" i="0" u="none" strike="noStrike" cap="none" dirty="0" smtClean="0">
                <a:solidFill>
                  <a:srgbClr val="FF66FF"/>
                </a:solidFill>
                <a:latin typeface="Courier"/>
                <a:ea typeface="Courier"/>
                <a:cs typeface="Courier"/>
                <a:sym typeface="Courier New"/>
              </a:rPr>
              <a:t>']</a:t>
            </a:r>
            <a:r>
              <a:rPr lang="en-US" sz="3000" dirty="0" smtClean="0">
                <a:solidFill>
                  <a:srgbClr val="FFFF00"/>
                </a:solidFill>
                <a:latin typeface="Courier"/>
                <a:ea typeface="Courier"/>
                <a:cs typeface="Courier"/>
                <a:sym typeface="Courier New"/>
              </a:rPr>
              <a:t>)</a:t>
            </a:r>
            <a:endParaRPr lang="en-US" sz="3000" i="0" u="none" strike="noStrike" cap="none" dirty="0">
              <a:solidFill>
                <a:srgbClr val="FF66FF"/>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err="1">
                <a:solidFill>
                  <a:schemeClr val="lt1"/>
                </a:solidFill>
                <a:latin typeface="Courier"/>
                <a:ea typeface="Courier"/>
                <a:cs typeface="Courier"/>
                <a:sym typeface="Courier New"/>
              </a:rPr>
              <a:t>Traceback</a:t>
            </a:r>
            <a:r>
              <a:rPr lang="en-US" sz="3000" i="0" u="none" strike="noStrike" cap="none" dirty="0">
                <a:solidFill>
                  <a:schemeClr val="lt1"/>
                </a:solidFill>
                <a:latin typeface="Courier"/>
                <a:ea typeface="Courier"/>
                <a:cs typeface="Courier"/>
                <a:sym typeface="Courier New"/>
              </a:rPr>
              <a:t> (most recent call last):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File "&lt;</a:t>
            </a:r>
            <a:r>
              <a:rPr lang="en-US" sz="3000" i="0" u="none" strike="noStrike" cap="none" dirty="0" err="1">
                <a:solidFill>
                  <a:schemeClr val="lt1"/>
                </a:solidFill>
                <a:latin typeface="Courier"/>
                <a:ea typeface="Courier"/>
                <a:cs typeface="Courier"/>
                <a:sym typeface="Courier New"/>
              </a:rPr>
              <a:t>stdin</a:t>
            </a:r>
            <a:r>
              <a:rPr lang="en-US" sz="3000" i="0" u="none" strike="noStrike" cap="none" dirty="0">
                <a:solidFill>
                  <a:schemeClr val="lt1"/>
                </a:solidFill>
                <a:latin typeface="Courier"/>
                <a:ea typeface="Courier"/>
                <a:cs typeface="Courier"/>
                <a:sym typeface="Courier New"/>
              </a:rPr>
              <a:t>&gt;", line 1, in &lt;module&gt;</a:t>
            </a:r>
          </a:p>
          <a:p>
            <a:pPr marL="0" marR="0" lvl="0" indent="0" algn="l" rtl="0">
              <a:lnSpc>
                <a:spcPct val="100000"/>
              </a:lnSpc>
              <a:spcBef>
                <a:spcPts val="0"/>
              </a:spcBef>
              <a:spcAft>
                <a:spcPts val="0"/>
              </a:spcAft>
              <a:buClr>
                <a:srgbClr val="FF66FF"/>
              </a:buClr>
              <a:buSzPct val="25000"/>
              <a:buFont typeface="Cabin"/>
              <a:buNone/>
            </a:pPr>
            <a:r>
              <a:rPr lang="en-US" sz="3000" i="0" u="none" strike="noStrike" cap="none" dirty="0" err="1">
                <a:solidFill>
                  <a:srgbClr val="FF66FF"/>
                </a:solidFill>
                <a:latin typeface="Courier"/>
                <a:ea typeface="Courier"/>
                <a:cs typeface="Courier"/>
                <a:sym typeface="Courier New"/>
              </a:rPr>
              <a:t>KeyError</a:t>
            </a:r>
            <a:r>
              <a:rPr lang="en-US" sz="3000" i="0" u="none" strike="noStrike" cap="none" dirty="0">
                <a:solidFill>
                  <a:srgbClr val="FF66FF"/>
                </a:solidFill>
                <a:latin typeface="Courier"/>
                <a:ea typeface="Courier"/>
                <a:cs typeface="Courier"/>
                <a:sym typeface="Courier New"/>
              </a:rPr>
              <a:t>: '</a:t>
            </a:r>
            <a:r>
              <a:rPr lang="en-US" sz="3000" i="0" u="none" strike="noStrike" cap="none" dirty="0" err="1">
                <a:solidFill>
                  <a:srgbClr val="FF66FF"/>
                </a:solidFill>
                <a:latin typeface="Courier"/>
                <a:ea typeface="Courier"/>
                <a:cs typeface="Courier"/>
                <a:sym typeface="Courier New"/>
              </a:rPr>
              <a:t>csev</a:t>
            </a:r>
            <a:r>
              <a:rPr lang="en-US" sz="3000" i="0" u="none" strike="noStrike" cap="none" dirty="0">
                <a:solidFill>
                  <a:srgbClr val="FF66FF"/>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smtClean="0">
                <a:solidFill>
                  <a:schemeClr val="lt1"/>
                </a:solidFill>
                <a:latin typeface="Courier"/>
                <a:ea typeface="Courier"/>
                <a:cs typeface="Courier"/>
                <a:sym typeface="Courier New"/>
              </a:rPr>
              <a:t>'</a:t>
            </a:r>
            <a:r>
              <a:rPr lang="en-US" sz="3000" i="0" u="none" strike="noStrike" cap="none" dirty="0" err="1" smtClean="0">
                <a:solidFill>
                  <a:schemeClr val="lt1"/>
                </a:solidFill>
                <a:latin typeface="Courier"/>
                <a:ea typeface="Courier"/>
                <a:cs typeface="Courier"/>
                <a:sym typeface="Courier New"/>
              </a:rPr>
              <a:t>csev</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in</a:t>
            </a:r>
            <a:r>
              <a:rPr lang="en-US" sz="3000" i="0" u="none" strike="noStrike" cap="none" dirty="0">
                <a:solidFill>
                  <a:schemeClr val="lt1"/>
                </a:solidFill>
                <a:latin typeface="Courier"/>
                <a:ea typeface="Courier"/>
                <a:cs typeface="Courier"/>
                <a:sym typeface="Courier New"/>
              </a:rPr>
              <a:t> ccc</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False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521</TotalTime>
  <Words>1938</Words>
  <Application>Microsoft Macintosh PowerPoint</Application>
  <PresentationFormat>Custom</PresentationFormat>
  <Paragraphs>278</Paragraphs>
  <Slides>26</Slides>
  <Notes>19</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1_Title &amp; Subtitle</vt:lpstr>
      <vt:lpstr>Python Dictionaries</vt:lpstr>
      <vt:lpstr>Dictionaries</vt:lpstr>
      <vt:lpstr>Dictionaries</vt:lpstr>
      <vt:lpstr>Comparing Lists and Dictionaries</vt:lpstr>
      <vt:lpstr>Slide 5</vt:lpstr>
      <vt:lpstr>Dictionary Literals (Constants)</vt:lpstr>
      <vt:lpstr>Slide 7</vt:lpstr>
      <vt:lpstr>Many Counters with a Dictionary</vt:lpstr>
      <vt:lpstr>Dictionary Tracebacks</vt:lpstr>
      <vt:lpstr>When We See a New Name</vt:lpstr>
      <vt:lpstr>The get Method for Dictionaries</vt:lpstr>
      <vt:lpstr>Simplified Counting with get()</vt:lpstr>
      <vt:lpstr>Slide 13</vt:lpstr>
      <vt:lpstr>Slide 14</vt:lpstr>
      <vt:lpstr>Counting Pattern</vt:lpstr>
      <vt:lpstr>Slide 16</vt:lpstr>
      <vt:lpstr>Slide 17</vt:lpstr>
      <vt:lpstr>Definite Loops and Dictionaries</vt:lpstr>
      <vt:lpstr>Slide 19</vt:lpstr>
      <vt:lpstr>Slide 20</vt:lpstr>
      <vt:lpstr>Key Method</vt:lpstr>
      <vt:lpstr>Two Iteration Variables!</vt:lpstr>
      <vt:lpstr>Files</vt:lpstr>
      <vt:lpstr>Files with punctuations </vt:lpstr>
      <vt:lpstr>Slide 25</vt:lpstr>
      <vt:lpstr>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Dictionaries</dc:title>
  <cp:lastModifiedBy>Dakshayani</cp:lastModifiedBy>
  <cp:revision>74</cp:revision>
  <dcterms:modified xsi:type="dcterms:W3CDTF">2018-03-28T05:26:31Z</dcterms:modified>
</cp:coreProperties>
</file>