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69018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6052"/>
            <a:ext cx="10925833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881"/>
            <a:ext cx="10500940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881"/>
            <a:ext cx="2167466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-4974"/>
            <a:ext cx="1403434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658990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4933386"/>
            <a:ext cx="9150267" cy="3100650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52400" algn="ctr" rtl="0">
              <a:buSzPct val="100000"/>
              <a:buFont typeface="Trebuchet MS"/>
              <a:buNone/>
              <a:defRPr sz="2400"/>
            </a:lvl1pPr>
            <a:lvl2pPr marL="0" indent="152400" algn="ctr" rtl="0">
              <a:buSzPct val="100000"/>
              <a:buFont typeface="Trebuchet MS"/>
              <a:buNone/>
              <a:defRPr sz="2400"/>
            </a:lvl2pPr>
            <a:lvl3pPr marL="0" indent="152400" algn="ctr" rtl="0">
              <a:buSzPct val="100000"/>
              <a:buFont typeface="Trebuchet MS"/>
              <a:buNone/>
              <a:defRPr sz="2400"/>
            </a:lvl3pPr>
            <a:lvl4pPr marL="0" indent="152400" algn="ctr" rtl="0">
              <a:buSzPct val="100000"/>
              <a:buFont typeface="Trebuchet MS"/>
              <a:buNone/>
              <a:defRPr sz="2400"/>
            </a:lvl4pPr>
            <a:lvl5pPr marL="0" indent="152400" algn="ctr" rtl="0">
              <a:buSzPct val="100000"/>
              <a:buFont typeface="Trebuchet MS"/>
              <a:buNone/>
              <a:defRPr sz="2400"/>
            </a:lvl5pPr>
            <a:lvl6pPr marL="0" indent="152400" algn="ctr" rtl="0">
              <a:buSzPct val="100000"/>
              <a:buFont typeface="Trebuchet MS"/>
              <a:buNone/>
              <a:defRPr sz="2400"/>
            </a:lvl6pPr>
            <a:lvl7pPr marL="0" indent="152400" algn="ctr" rtl="0">
              <a:buSzPct val="100000"/>
              <a:buFont typeface="Trebuchet MS"/>
              <a:buNone/>
              <a:defRPr sz="2400"/>
            </a:lvl7pPr>
            <a:lvl8pPr marL="0" indent="152400" algn="ctr" rtl="0">
              <a:buSzPct val="100000"/>
              <a:buFont typeface="Trebuchet MS"/>
              <a:buNone/>
              <a:defRPr sz="2400"/>
            </a:lvl8pPr>
            <a:lvl9pPr marL="0" indent="152400" algn="ctr" rtl="0">
              <a:buSzPct val="100000"/>
              <a:buFont typeface="Trebuchet MS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089609" y="3406705"/>
            <a:ext cx="7035899" cy="192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Group 8:</a:t>
            </a:r>
          </a:p>
          <a:p>
            <a:pPr lvl="0" rtl="0">
              <a:buNone/>
            </a:pPr>
            <a:r>
              <a:rPr lang="en"/>
              <a:t>Appurv Jain</a:t>
            </a:r>
          </a:p>
          <a:p>
            <a:pPr lvl="0" rtl="0">
              <a:buNone/>
            </a:pPr>
            <a:r>
              <a:rPr lang="en"/>
              <a:t>Sameera Desai</a:t>
            </a:r>
          </a:p>
          <a:p>
            <a:pPr>
              <a:buNone/>
            </a:pPr>
            <a:r>
              <a:rPr lang="en"/>
              <a:t>Sagar Parab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376160" cy="147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ISS Course Project:</a:t>
            </a:r>
          </a:p>
          <a:p>
            <a:pPr algn="ctr">
              <a:buNone/>
            </a:pPr>
            <a:r>
              <a:rPr lang="en" dirty="0"/>
              <a:t>IDS Design &amp; Evaluation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84844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endParaRPr lang="en" dirty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 smtClean="0"/>
              <a:t>R </a:t>
            </a:r>
            <a:r>
              <a:rPr lang="en" dirty="0"/>
              <a:t>provides great flexibility for data preprocessing and manipulation</a:t>
            </a:r>
          </a:p>
          <a:p>
            <a:endParaRPr dirty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Data structures are designed with big data processing in mind</a:t>
            </a:r>
          </a:p>
          <a:p>
            <a:endParaRPr dirty="0"/>
          </a:p>
          <a:p>
            <a:pPr marL="457200" lvl="0" indent="-4318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Scalability - Automated scripts make the final IDS highly scalable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8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3200">
                <a:solidFill>
                  <a:schemeClr val="dk2"/>
                </a:solidFill>
              </a:rPr>
              <a:t>Why R was picked over other tools?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75600" y="1101587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 smtClean="0"/>
              <a:t>No </a:t>
            </a:r>
            <a:r>
              <a:rPr lang="en" dirty="0"/>
              <a:t>mechanism for continuously incorporating newly discovered  attack types</a:t>
            </a:r>
          </a:p>
          <a:p>
            <a:endParaRPr dirty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No continuous training mechanism</a:t>
            </a:r>
          </a:p>
          <a:p>
            <a:endParaRPr dirty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Trained only on a small subset of overall data, so my not fully represent</a:t>
            </a:r>
          </a:p>
          <a:p>
            <a:pPr>
              <a:buNone/>
            </a:pPr>
            <a:r>
              <a:rPr lang="en" dirty="0"/>
              <a:t> 	the true scenario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62550" y="274637"/>
            <a:ext cx="8255699" cy="76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>
                <a:solidFill>
                  <a:schemeClr val="dk2"/>
                </a:solidFill>
              </a:rPr>
              <a:t>Limitations of design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Learning based technique has outperformed statistical techniques</a:t>
            </a:r>
          </a:p>
          <a:p>
            <a:endParaRPr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Also leaves room for learned protection which may be better at classifying</a:t>
            </a:r>
          </a:p>
          <a:p>
            <a:pPr lvl="0" rtl="0">
              <a:buNone/>
            </a:pPr>
            <a:r>
              <a:rPr lang="en"/>
              <a:t> 	than traditional methods</a:t>
            </a:r>
          </a:p>
          <a:p>
            <a:endParaRPr/>
          </a:p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43612"/>
            <a:ext cx="8229600" cy="105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>
                <a:solidFill>
                  <a:schemeClr val="dk2"/>
                </a:solidFill>
              </a:rPr>
              <a:t>Important results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50625" y="2432093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78353" y="292237"/>
            <a:ext cx="8238000" cy="71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Design &amp; Evaluation Aspects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82553" y="1279900"/>
            <a:ext cx="8229600" cy="534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Design Aspects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First Phase</a:t>
            </a:r>
          </a:p>
          <a:p>
            <a:pPr marL="1371600" lvl="2" indent="-381000" rtl="0">
              <a:buClr>
                <a:schemeClr val="dk2"/>
              </a:buClr>
              <a:buSzPct val="75000"/>
              <a:buFont typeface="Wingdings"/>
              <a:buChar char="§"/>
            </a:pPr>
            <a:r>
              <a:rPr lang="en" dirty="0"/>
              <a:t>Statistical methods used: SVM</a:t>
            </a:r>
          </a:p>
          <a:p>
            <a:pPr marL="1371600" lvl="2" indent="-381000" rtl="0">
              <a:buClr>
                <a:schemeClr val="dk2"/>
              </a:buClr>
              <a:buSzPct val="75000"/>
              <a:buFont typeface="Wingdings"/>
              <a:buChar char="§"/>
            </a:pPr>
            <a:r>
              <a:rPr lang="en" dirty="0"/>
              <a:t>Used J48 &amp; Weka for benchmarking performance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Second Phase</a:t>
            </a:r>
          </a:p>
          <a:p>
            <a:pPr marL="1371600" lvl="2" indent="-381000" rtl="0">
              <a:buClr>
                <a:schemeClr val="dk2"/>
              </a:buClr>
              <a:buSzPct val="75000"/>
              <a:buFont typeface="Wingdings"/>
              <a:buChar char="§"/>
            </a:pPr>
            <a:r>
              <a:rPr lang="en" dirty="0"/>
              <a:t>Used NN</a:t>
            </a:r>
          </a:p>
          <a:p>
            <a:pPr marL="1371600" lvl="2" indent="-381000" rtl="0">
              <a:buClr>
                <a:schemeClr val="dk2"/>
              </a:buClr>
              <a:buSzPct val="75000"/>
              <a:buFont typeface="Wingdings"/>
              <a:buChar char="§"/>
            </a:pPr>
            <a:r>
              <a:rPr lang="en" dirty="0"/>
              <a:t>8-10 neurons in hidden </a:t>
            </a:r>
            <a:r>
              <a:rPr lang="en" dirty="0" smtClean="0"/>
              <a:t>layer</a:t>
            </a:r>
            <a:endParaRPr dirty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Evaluation Aspects</a:t>
            </a:r>
          </a:p>
          <a:p>
            <a:pPr marL="1371600" lvl="2" indent="-381000" rtl="0">
              <a:buClr>
                <a:schemeClr val="dk2"/>
              </a:buClr>
              <a:buSzPct val="75000"/>
              <a:buFont typeface="Wingdings"/>
              <a:buChar char="§"/>
            </a:pPr>
            <a:r>
              <a:rPr lang="en" dirty="0"/>
              <a:t>Accuracy</a:t>
            </a:r>
          </a:p>
          <a:p>
            <a:pPr marL="1371600" lvl="2" indent="-381000" rtl="0">
              <a:buClr>
                <a:schemeClr val="dk2"/>
              </a:buClr>
              <a:buSzPct val="75000"/>
              <a:buFont typeface="Wingdings"/>
              <a:buChar char="§"/>
            </a:pPr>
            <a:r>
              <a:rPr lang="en" dirty="0"/>
              <a:t>False positives</a:t>
            </a:r>
          </a:p>
          <a:p>
            <a:pPr marL="1371600" lvl="2" indent="-381000" rtl="0">
              <a:buClr>
                <a:schemeClr val="dk2"/>
              </a:buClr>
              <a:buSzPct val="75000"/>
              <a:buFont typeface="Wingdings"/>
              <a:buChar char="§"/>
            </a:pPr>
            <a:r>
              <a:rPr lang="en" dirty="0"/>
              <a:t>False negatives</a:t>
            </a:r>
          </a:p>
          <a:p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4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/>
              <a:t>Data Plot - Misuse</a:t>
            </a:r>
          </a:p>
        </p:txBody>
      </p:sp>
      <p:sp>
        <p:nvSpPr>
          <p:cNvPr id="54" name="Shape 54"/>
          <p:cNvSpPr/>
          <p:nvPr/>
        </p:nvSpPr>
        <p:spPr>
          <a:xfrm>
            <a:off x="457200" y="1222337"/>
            <a:ext cx="7772400" cy="56129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4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Data Plot - Anomaly</a:t>
            </a:r>
          </a:p>
        </p:txBody>
      </p:sp>
      <p:sp>
        <p:nvSpPr>
          <p:cNvPr id="60" name="Shape 60"/>
          <p:cNvSpPr/>
          <p:nvPr/>
        </p:nvSpPr>
        <p:spPr>
          <a:xfrm>
            <a:off x="457200" y="1222337"/>
            <a:ext cx="7662759" cy="55318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00890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 smtClean="0"/>
              <a:t>SVM</a:t>
            </a:r>
            <a:endParaRPr lang="en" dirty="0"/>
          </a:p>
          <a:p>
            <a:endParaRPr dirty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Neural Networks</a:t>
            </a:r>
          </a:p>
          <a:p>
            <a:endParaRPr dirty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Confusion Matrix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84200" y="-269875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Important Aspects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199" y="100890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endParaRPr lang="en" dirty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 smtClean="0"/>
              <a:t>Project </a:t>
            </a:r>
            <a:r>
              <a:rPr lang="en" dirty="0"/>
              <a:t>1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J48 &amp; SVM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All attributes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Accuracy = 95%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Project 2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Neural Networks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Shredded attributes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Accuracy = 98%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Preference: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Neural Networks</a:t>
            </a:r>
          </a:p>
          <a:p>
            <a:endParaRPr dirty="0"/>
          </a:p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199" y="135600"/>
            <a:ext cx="8229600" cy="87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Comparison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11924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Shredding the data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Removing attributes which contribute least to results</a:t>
            </a:r>
          </a:p>
          <a:p>
            <a:endParaRPr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Using R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Allowed fine tuning the algorithms by passing appropriate parameters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52450" y="-3127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Novel Idea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00890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 smtClean="0"/>
              <a:t>Better </a:t>
            </a:r>
            <a:r>
              <a:rPr lang="en" dirty="0"/>
              <a:t>GUI</a:t>
            </a:r>
          </a:p>
          <a:p>
            <a:endParaRPr dirty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The tool needs to incorporated into a network analyser like Snort or Wireshark</a:t>
            </a:r>
          </a:p>
          <a:p>
            <a:endParaRPr dirty="0"/>
          </a:p>
          <a:p>
            <a:pPr marL="457200" lvl="0" indent="-4318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This will enable real - time detection of threats using the models built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68325" y="-238125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3600"/>
              <a:t>Problems Identified, not solved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77825" y="100890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endParaRPr lang="en" dirty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 smtClean="0"/>
              <a:t>Eliminating </a:t>
            </a:r>
            <a:r>
              <a:rPr lang="en" dirty="0"/>
              <a:t>redundant attributes helped the training speed and space efficiency of the model</a:t>
            </a:r>
          </a:p>
          <a:p>
            <a:endParaRPr dirty="0"/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Approach justified by high test accuracy and low false positives and false negatives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-19049"/>
            <a:ext cx="8229600" cy="94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Clr>
                <a:srgbClr val="000000"/>
              </a:buClr>
              <a:buSzPct val="275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Design Approach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(4:3)</PresentationFormat>
  <Paragraphs>78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/>
      <vt:lpstr>ISS Course Project: IDS Design &amp; Evaluation</vt:lpstr>
      <vt:lpstr>Design &amp; Evaluation Aspects</vt:lpstr>
      <vt:lpstr>Data Plot - Misuse</vt:lpstr>
      <vt:lpstr>Data Plot - Anomaly</vt:lpstr>
      <vt:lpstr>Important Aspects</vt:lpstr>
      <vt:lpstr>Comparison</vt:lpstr>
      <vt:lpstr>Novel Idea</vt:lpstr>
      <vt:lpstr>Problems Identified, not solved</vt:lpstr>
      <vt:lpstr>Design Approach</vt:lpstr>
      <vt:lpstr>Why R was picked over other tools?</vt:lpstr>
      <vt:lpstr>Limitations of design</vt:lpstr>
      <vt:lpstr>Important results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 Course Project: IDS Design &amp; Evaluation</dc:title>
  <cp:lastModifiedBy>Sagar</cp:lastModifiedBy>
  <cp:revision>1</cp:revision>
  <dcterms:modified xsi:type="dcterms:W3CDTF">2013-05-07T03:24:13Z</dcterms:modified>
</cp:coreProperties>
</file>