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0" r:id="rId4"/>
    <p:sldId id="265" r:id="rId5"/>
    <p:sldId id="260" r:id="rId6"/>
    <p:sldId id="261" r:id="rId7"/>
    <p:sldId id="272" r:id="rId8"/>
    <p:sldId id="273" r:id="rId9"/>
    <p:sldId id="268" r:id="rId10"/>
    <p:sldId id="269" r:id="rId11"/>
    <p:sldId id="271" r:id="rId12"/>
    <p:sldId id="264" r:id="rId13"/>
    <p:sldId id="259" r:id="rId14"/>
    <p:sldId id="285" r:id="rId15"/>
    <p:sldId id="286" r:id="rId16"/>
    <p:sldId id="276" r:id="rId17"/>
    <p:sldId id="283" r:id="rId18"/>
    <p:sldId id="284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lyn Ye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9631" autoAdjust="0"/>
  </p:normalViewPr>
  <p:slideViewPr>
    <p:cSldViewPr snapToGrid="0" snapToObjects="1">
      <p:cViewPr>
        <p:scale>
          <a:sx n="130" d="100"/>
          <a:sy n="130" d="100"/>
        </p:scale>
        <p:origin x="-512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2C5AC-8739-F64B-9F67-DD83990DA7D6}" type="datetimeFigureOut">
              <a:rPr lang="en-US" smtClean="0"/>
              <a:t>27/9/18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21E8D-F22C-6949-B3E8-9A7FF9D7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7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7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Location of these MH action cards?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Do we have an MH unit?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To add ICU and lab extension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21E8D-F22C-6949-B3E8-9A7FF9D71B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42F7-D52D-3D48-92F8-DD6A936B5EA0}" type="datetimeFigureOut">
              <a:rPr lang="en-US" smtClean="0"/>
              <a:t>27/9/18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AFEB-8A81-9743-AD5D-62BC025E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793887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Last update: 2018</a:t>
            </a:r>
            <a:br>
              <a:rPr lang="en-US" sz="1000" dirty="0" smtClean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B</a:t>
            </a:r>
            <a:r>
              <a:rPr lang="en-US" sz="1000" dirty="0" smtClean="0">
                <a:solidFill>
                  <a:srgbClr val="FFFFFF"/>
                </a:solidFill>
              </a:rPr>
              <a:t>y </a:t>
            </a:r>
            <a:r>
              <a:rPr lang="en-US" sz="1000" dirty="0" err="1" smtClean="0">
                <a:solidFill>
                  <a:srgbClr val="FFFFFF"/>
                </a:solidFill>
              </a:rPr>
              <a:t>Drs</a:t>
            </a:r>
            <a:r>
              <a:rPr lang="en-US" sz="1000" dirty="0" smtClean="0">
                <a:solidFill>
                  <a:srgbClr val="FFFFFF"/>
                </a:solidFill>
              </a:rPr>
              <a:t> Clara Tong &amp; Jacklyn Yek</a:t>
            </a:r>
            <a:br>
              <a:rPr lang="en-US" sz="1000" dirty="0" smtClean="0">
                <a:solidFill>
                  <a:srgbClr val="FFFFFF"/>
                </a:solidFill>
              </a:rPr>
            </a:br>
            <a:r>
              <a:rPr lang="en-US" sz="1000" dirty="0" err="1" smtClean="0">
                <a:solidFill>
                  <a:srgbClr val="FFFFFF"/>
                </a:solidFill>
              </a:rPr>
              <a:t>Abey</a:t>
            </a:r>
            <a:r>
              <a:rPr lang="en-US" sz="1000" dirty="0" smtClean="0">
                <a:solidFill>
                  <a:srgbClr val="FFFFFF"/>
                </a:solidFill>
              </a:rPr>
              <a:t> Mathews, </a:t>
            </a:r>
            <a:r>
              <a:rPr lang="en-US" sz="1000" dirty="0" err="1" smtClean="0">
                <a:solidFill>
                  <a:srgbClr val="FFFFFF"/>
                </a:solidFill>
              </a:rPr>
              <a:t>Ong</a:t>
            </a:r>
            <a:r>
              <a:rPr lang="en-US" sz="1000" dirty="0" smtClean="0">
                <a:solidFill>
                  <a:srgbClr val="FFFFFF"/>
                </a:solidFill>
              </a:rPr>
              <a:t> Yee </a:t>
            </a:r>
            <a:r>
              <a:rPr lang="en-US" sz="1000" dirty="0" err="1" smtClean="0">
                <a:solidFill>
                  <a:srgbClr val="FFFFFF"/>
                </a:solidFill>
              </a:rPr>
              <a:t>Yian</a:t>
            </a:r>
            <a:r>
              <a:rPr lang="en-US" sz="1000" dirty="0" smtClean="0">
                <a:solidFill>
                  <a:srgbClr val="FFFFFF"/>
                </a:solidFill>
              </a:rPr>
              <a:t>, Chong Shin </a:t>
            </a:r>
            <a:r>
              <a:rPr lang="en-US" sz="1000" dirty="0" err="1" smtClean="0">
                <a:solidFill>
                  <a:srgbClr val="FFFFFF"/>
                </a:solidFill>
              </a:rPr>
              <a:t>Yuet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CRISIS MANAGEMENT</a:t>
            </a:r>
            <a:b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MANUAL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43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136" y="-145988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Malignant Hyperthermia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48387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u="none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Unexplained</a:t>
                      </a:r>
                      <a:r>
                        <a:rPr lang="en-US" sz="1000" b="0" i="1" u="none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increase in ETCO</a:t>
                      </a:r>
                      <a:r>
                        <a:rPr lang="en-US" sz="1000" b="0" i="1" u="none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000" b="0" i="1" u="none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AND tachycardia AND increase in oxygen requirement. Temperature changes are a late sign.</a:t>
                      </a:r>
                      <a:endParaRPr lang="en-US" sz="1000" b="0" i="1" u="none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532" y="908198"/>
            <a:ext cx="4504470" cy="578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200" b="1" u="sng" dirty="0" smtClean="0">
                <a:solidFill>
                  <a:srgbClr val="FF0000"/>
                </a:solidFill>
              </a:rPr>
              <a:t>STOP</a:t>
            </a:r>
            <a:r>
              <a:rPr lang="en-US" sz="1200" b="1" dirty="0" smtClean="0">
                <a:solidFill>
                  <a:prstClr val="black"/>
                </a:solidFill>
              </a:rPr>
              <a:t> all trigger agents</a:t>
            </a:r>
            <a:br>
              <a:rPr lang="en-US" sz="1200" b="1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>
                <a:solidFill>
                  <a:prstClr val="black"/>
                </a:solidFill>
              </a:rPr>
              <a:t>Call for </a:t>
            </a:r>
            <a:r>
              <a:rPr lang="en-US" sz="1200" b="1" dirty="0" smtClean="0">
                <a:solidFill>
                  <a:prstClr val="black"/>
                </a:solidFill>
              </a:rPr>
              <a:t>help, MH Kit, </a:t>
            </a:r>
            <a:r>
              <a:rPr lang="en-US" sz="1200" b="1" dirty="0" err="1" smtClean="0">
                <a:solidFill>
                  <a:prstClr val="black"/>
                </a:solidFill>
              </a:rPr>
              <a:t>vapour</a:t>
            </a:r>
            <a:r>
              <a:rPr lang="en-US" sz="1200" b="1" dirty="0" smtClean="0">
                <a:solidFill>
                  <a:prstClr val="black"/>
                </a:solidFill>
              </a:rPr>
              <a:t>-free AU machine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MH Kit &amp; machine: </a:t>
            </a:r>
            <a:r>
              <a:rPr lang="en-US" sz="1000" u="sng" dirty="0" smtClean="0">
                <a:solidFill>
                  <a:prstClr val="black"/>
                </a:solidFill>
              </a:rPr>
              <a:t>Opposite D1 (EOT)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Delegate roles as per </a:t>
            </a:r>
            <a:r>
              <a:rPr lang="en-US" sz="1000" u="sng" dirty="0" smtClean="0">
                <a:solidFill>
                  <a:prstClr val="black"/>
                </a:solidFill>
              </a:rPr>
              <a:t>MH Action Cards </a:t>
            </a:r>
            <a:r>
              <a:rPr lang="en-US" sz="1000" dirty="0" smtClean="0">
                <a:solidFill>
                  <a:prstClr val="black"/>
                </a:solidFill>
              </a:rPr>
              <a:t>(in MH Kit)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Obtain E-trolley &amp; defibrillator - place in induction room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Move induction room patient to another theatre, with all notes</a:t>
            </a:r>
          </a:p>
          <a:p>
            <a:pPr lvl="1"/>
            <a:endParaRPr lang="en-US" sz="1000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u="sng" dirty="0" smtClean="0">
                <a:solidFill>
                  <a:srgbClr val="FF0000"/>
                </a:solidFill>
              </a:rPr>
              <a:t>Hyperventilate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</a:rPr>
              <a:t>with 15L/min 100% Fi O</a:t>
            </a:r>
            <a:r>
              <a:rPr lang="en-US" sz="1200" b="1" baseline="-25000" dirty="0" smtClean="0">
                <a:solidFill>
                  <a:prstClr val="black"/>
                </a:solidFill>
              </a:rPr>
              <a:t>2</a:t>
            </a:r>
            <a:br>
              <a:rPr lang="en-US" sz="1200" b="1" baseline="-250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Maintain </a:t>
            </a:r>
            <a:r>
              <a:rPr lang="en-US" sz="1200" b="1" dirty="0" err="1" smtClean="0">
                <a:solidFill>
                  <a:prstClr val="black"/>
                </a:solidFill>
              </a:rPr>
              <a:t>anaesthesia</a:t>
            </a:r>
            <a:r>
              <a:rPr lang="en-US" sz="1200" b="1" dirty="0" smtClean="0">
                <a:solidFill>
                  <a:prstClr val="black"/>
                </a:solidFill>
              </a:rPr>
              <a:t> with IV agents e.g. </a:t>
            </a:r>
            <a:r>
              <a:rPr lang="en-US" sz="1200" b="1" dirty="0" err="1" smtClean="0">
                <a:solidFill>
                  <a:prstClr val="black"/>
                </a:solidFill>
              </a:rPr>
              <a:t>Propofol</a:t>
            </a:r>
            <a:r>
              <a:rPr lang="en-US" sz="1200" b="1" dirty="0" smtClean="0">
                <a:solidFill>
                  <a:prstClr val="black"/>
                </a:solidFill>
              </a:rPr>
              <a:t> </a:t>
            </a:r>
            <a:br>
              <a:rPr lang="en-US" sz="1200" b="1" dirty="0" smtClean="0">
                <a:solidFill>
                  <a:prstClr val="black"/>
                </a:solidFill>
              </a:rPr>
            </a:br>
            <a:endParaRPr lang="en-US" sz="12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Abandon or finish surgery ASAP, insert IDC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Assist in cooling with intra-abdominal sterile cold saline lavage </a:t>
            </a:r>
            <a:r>
              <a:rPr lang="en-US" sz="1200" b="1" dirty="0" smtClean="0">
                <a:solidFill>
                  <a:prstClr val="black"/>
                </a:solidFill>
              </a:rPr>
              <a:t/>
            </a:r>
            <a:br>
              <a:rPr lang="en-US" sz="1200" b="1" dirty="0" smtClean="0">
                <a:solidFill>
                  <a:prstClr val="black"/>
                </a:solidFill>
              </a:rPr>
            </a:br>
            <a:endParaRPr lang="en-US" sz="12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Give </a:t>
            </a:r>
            <a:r>
              <a:rPr lang="en-US" sz="1200" b="1" u="sng" dirty="0" smtClean="0">
                <a:solidFill>
                  <a:srgbClr val="FF0000"/>
                </a:solidFill>
              </a:rPr>
              <a:t>IV 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Dantrolene</a:t>
            </a:r>
            <a:r>
              <a:rPr lang="en-US" sz="1200" b="1" u="sng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</a:rPr>
              <a:t>(only found in </a:t>
            </a:r>
            <a:r>
              <a:rPr lang="en-US" sz="1200" b="1" u="sng" dirty="0" smtClean="0">
                <a:solidFill>
                  <a:prstClr val="black"/>
                </a:solidFill>
              </a:rPr>
              <a:t>MH box at MOT</a:t>
            </a:r>
            <a:r>
              <a:rPr lang="en-US" sz="1200" b="1" dirty="0" smtClean="0">
                <a:solidFill>
                  <a:prstClr val="black"/>
                </a:solidFill>
              </a:rPr>
              <a:t>)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</a:rPr>
              <a:t>Highest priority, </a:t>
            </a:r>
            <a:r>
              <a:rPr lang="en-US" sz="1200" dirty="0" err="1" smtClean="0">
                <a:solidFill>
                  <a:prstClr val="black"/>
                </a:solidFill>
              </a:rPr>
              <a:t>mobilise</a:t>
            </a:r>
            <a:r>
              <a:rPr lang="en-US" sz="1200" dirty="0" smtClean="0">
                <a:solidFill>
                  <a:prstClr val="black"/>
                </a:solidFill>
              </a:rPr>
              <a:t> pharmacist </a:t>
            </a:r>
            <a:endParaRPr lang="en-US" sz="1200" dirty="0">
              <a:solidFill>
                <a:prstClr val="black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1200" dirty="0">
                <a:solidFill>
                  <a:prstClr val="black"/>
                </a:solidFill>
              </a:rPr>
              <a:t>U</a:t>
            </a:r>
            <a:r>
              <a:rPr lang="en-US" sz="1200" dirty="0" smtClean="0">
                <a:solidFill>
                  <a:prstClr val="black"/>
                </a:solidFill>
              </a:rPr>
              <a:t>se as many people as are available</a:t>
            </a:r>
            <a:endParaRPr lang="en-US" sz="1200" b="1" dirty="0" smtClean="0">
              <a:solidFill>
                <a:prstClr val="black"/>
              </a:solidFill>
            </a:endParaRPr>
          </a:p>
          <a:p>
            <a:pPr lvl="1"/>
            <a:endParaRPr lang="en-US" sz="12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Insert intra-arterial line, central venous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Ix: </a:t>
            </a:r>
            <a:r>
              <a:rPr lang="en-US" sz="1000" dirty="0" err="1" smtClean="0">
                <a:solidFill>
                  <a:prstClr val="black"/>
                </a:solidFill>
              </a:rPr>
              <a:t>iStat</a:t>
            </a:r>
            <a:r>
              <a:rPr lang="en-US" sz="1000" dirty="0" smtClean="0">
                <a:solidFill>
                  <a:prstClr val="black"/>
                </a:solidFill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</a:rPr>
              <a:t>UECr</a:t>
            </a:r>
            <a:r>
              <a:rPr lang="en-US" sz="1000" dirty="0" smtClean="0">
                <a:solidFill>
                  <a:prstClr val="black"/>
                </a:solidFill>
              </a:rPr>
              <a:t>, FBC, PT/PTT, CK, urine myoglobin </a:t>
            </a:r>
            <a:endParaRPr lang="en-US" sz="1000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prstClr val="black"/>
                </a:solidFill>
              </a:rPr>
              <a:t>Insert temp probe, BIS monitor </a:t>
            </a:r>
          </a:p>
          <a:p>
            <a:pPr lvl="1"/>
            <a:endParaRPr lang="en-US" sz="12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Initiate </a:t>
            </a:r>
            <a:r>
              <a:rPr lang="en-US" sz="1200" b="1" u="sng" dirty="0" smtClean="0">
                <a:solidFill>
                  <a:srgbClr val="FF0000"/>
                </a:solidFill>
              </a:rPr>
              <a:t>aggressive active cooling measures </a:t>
            </a:r>
            <a:r>
              <a:rPr lang="en-US" sz="1200" b="1" dirty="0" smtClean="0">
                <a:solidFill>
                  <a:prstClr val="black"/>
                </a:solidFill>
              </a:rPr>
              <a:t>(see notes) and expose patient outside sterile field </a:t>
            </a:r>
          </a:p>
          <a:p>
            <a:pPr marL="342900" indent="-342900">
              <a:buFont typeface="+mj-ea"/>
              <a:buAutoNum type="circleNumDbPlain"/>
            </a:pPr>
            <a:endParaRPr lang="en-US" sz="12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Treat associated conditions: Hyperkalemia / Arrhythmias / Acidosis / </a:t>
            </a:r>
            <a:r>
              <a:rPr lang="en-US" sz="1200" b="1" dirty="0" err="1" smtClean="0">
                <a:solidFill>
                  <a:prstClr val="black"/>
                </a:solidFill>
              </a:rPr>
              <a:t>Myoglobinemia</a:t>
            </a:r>
            <a:r>
              <a:rPr lang="en-US" sz="1200" b="1" dirty="0" smtClean="0">
                <a:solidFill>
                  <a:prstClr val="black"/>
                </a:solidFill>
              </a:rPr>
              <a:t> / DIVC </a:t>
            </a:r>
          </a:p>
          <a:p>
            <a:pPr marL="342900" indent="-342900">
              <a:buFont typeface="+mj-ea"/>
              <a:buAutoNum type="circleNumDbPlain"/>
            </a:pPr>
            <a:endParaRPr lang="en-US" sz="12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200" b="1" dirty="0" smtClean="0">
                <a:solidFill>
                  <a:prstClr val="black"/>
                </a:solidFill>
              </a:rPr>
              <a:t>Admit to ICU</a:t>
            </a:r>
            <a:endParaRPr lang="en-US" sz="1200" b="1" dirty="0">
              <a:solidFill>
                <a:prstClr val="black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>
                <a:solidFill>
                  <a:prstClr val="black"/>
                </a:solidFill>
              </a:rPr>
              <a:t>M</a:t>
            </a:r>
            <a:r>
              <a:rPr lang="en-US" sz="1000" dirty="0" smtClean="0">
                <a:solidFill>
                  <a:prstClr val="black"/>
                </a:solidFill>
              </a:rPr>
              <a:t>onitor with serial labs e.g. ABG, FBC, electrolytes, CK, coagulation profile; temperature and urine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9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6661"/>
              </p:ext>
            </p:extLst>
          </p:nvPr>
        </p:nvGraphicFramePr>
        <p:xfrm>
          <a:off x="4523155" y="870158"/>
          <a:ext cx="4087429" cy="42466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8150"/>
                <a:gridCol w="3089279"/>
              </a:tblGrid>
              <a:tr h="219823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DRUG DOSES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16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Each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vial of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Dantrolene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(20 mg) to be reconstituted with 60 ml sterile water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74123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Give IV </a:t>
                      </a:r>
                      <a:r>
                        <a:rPr lang="en-US" sz="800" dirty="0" err="1" smtClean="0">
                          <a:latin typeface="Arial"/>
                          <a:cs typeface="Arial"/>
                        </a:rPr>
                        <a:t>Dantrolene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 2.5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mg/kg bolus until signs of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hypermetabolism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i.e. acidosis/pyrexia/muscle rigidity resolve. 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Repeat 1 mg/kg bolus as required up to max 10 mg/kg.</a:t>
                      </a:r>
                      <a:br>
                        <a:rPr lang="en-US" sz="8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800" i="1" baseline="0" dirty="0" smtClean="0">
                          <a:latin typeface="Arial"/>
                          <a:cs typeface="Arial"/>
                        </a:rPr>
                        <a:t>Note: </a:t>
                      </a:r>
                      <a:r>
                        <a:rPr lang="en-US" sz="800" i="1" baseline="0" dirty="0" err="1" smtClean="0">
                          <a:latin typeface="Arial"/>
                          <a:cs typeface="Arial"/>
                        </a:rPr>
                        <a:t>Dantrolene</a:t>
                      </a:r>
                      <a:r>
                        <a:rPr lang="en-US" sz="800" i="1" baseline="0" dirty="0" smtClean="0">
                          <a:latin typeface="Arial"/>
                          <a:cs typeface="Arial"/>
                        </a:rPr>
                        <a:t> can interact with calcium channel blockers (e.g. Verapamil) and precipitate profound hypotension 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14102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err="1" smtClean="0">
                          <a:latin typeface="Arial"/>
                          <a:cs typeface="Arial"/>
                        </a:rPr>
                        <a:t>Propofol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: TIVA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4 mcg/ml or 30 – 50 ml/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hr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in adults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810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Treatment</a:t>
                      </a:r>
                      <a:r>
                        <a:rPr lang="en-US" sz="900" b="1" baseline="0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 for a</a:t>
                      </a:r>
                      <a:r>
                        <a:rPr lang="en-US" sz="9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ssociated conditions</a:t>
                      </a:r>
                      <a:endParaRPr lang="en-US" sz="900" b="1" dirty="0">
                        <a:solidFill>
                          <a:srgbClr val="17375E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39645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Hyperkalemia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- 0.3 ml/kg 10% Ca Gluconate </a:t>
                      </a:r>
                      <a:r>
                        <a:rPr lang="en-US" sz="800" i="1" baseline="0" dirty="0" smtClean="0">
                          <a:latin typeface="Arial"/>
                          <a:cs typeface="Arial"/>
                        </a:rPr>
                        <a:t>OR  </a:t>
                      </a:r>
                      <a:r>
                        <a:rPr lang="en-US" sz="800" i="0" baseline="0" dirty="0" smtClean="0">
                          <a:latin typeface="Arial"/>
                          <a:cs typeface="Arial"/>
                        </a:rPr>
                        <a:t>0.1ml/kg 10% CaCl2 </a:t>
                      </a:r>
                      <a:endParaRPr lang="en-US" sz="800" baseline="0" dirty="0" smtClean="0">
                        <a:latin typeface="Arial"/>
                        <a:cs typeface="Arial"/>
                      </a:endParaRP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- 10U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actrapid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insulin with 50 ml 50% dextrose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Consider IV 8.4% sodium bicarbonate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240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Arrhythmias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- Consider magnesium;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sz="8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800" dirty="0" err="1" smtClean="0">
                          <a:latin typeface="Arial"/>
                          <a:cs typeface="Arial"/>
                        </a:rPr>
                        <a:t>miodarone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 3mg/kg; </a:t>
                      </a:r>
                      <a:br>
                        <a:rPr lang="en-US" sz="800" dirty="0" smtClean="0">
                          <a:latin typeface="Arial"/>
                          <a:cs typeface="Arial"/>
                        </a:rPr>
                      </a:br>
                      <a:r>
                        <a:rPr lang="en-US" sz="800" dirty="0" smtClean="0">
                          <a:latin typeface="Arial"/>
                          <a:cs typeface="Arial"/>
                        </a:rPr>
                        <a:t>- Metoprolol1-2mg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IV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prm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; </a:t>
                      </a:r>
                      <a:br>
                        <a:rPr lang="en-US" sz="8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Lignocaine 1mg/kg IV, </a:t>
                      </a:r>
                      <a:br>
                        <a:rPr lang="en-US" sz="8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Procaina,mide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300mg over 15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mins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, if adult</a:t>
                      </a:r>
                      <a:endParaRPr lang="en-US" sz="800" dirty="0" smtClean="0">
                        <a:latin typeface="Arial"/>
                        <a:cs typeface="Arial"/>
                      </a:endParaRP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- Avoid calcium channel blockers</a:t>
                      </a:r>
                    </a:p>
                  </a:txBody>
                  <a:tcPr/>
                </a:tc>
              </a:tr>
              <a:tr h="6741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err="1" smtClean="0">
                          <a:latin typeface="Arial"/>
                          <a:cs typeface="Arial"/>
                        </a:rPr>
                        <a:t>Myoglobinemia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/Renal protection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- Always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ensure </a:t>
                      </a:r>
                      <a:r>
                        <a:rPr lang="en-US" sz="800" b="1" u="sng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aggressive fluid resuscitation</a:t>
                      </a:r>
                      <a:r>
                        <a:rPr lang="en-US" sz="800" b="0" u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800" b="0" u="none" baseline="0" dirty="0" smtClean="0">
                          <a:latin typeface="Arial"/>
                          <a:cs typeface="Arial"/>
                        </a:rPr>
                        <a:t>has been initiated </a:t>
                      </a:r>
                      <a:r>
                        <a:rPr lang="en-US" sz="800" b="1" u="none" baseline="0" dirty="0" smtClean="0">
                          <a:latin typeface="Arial"/>
                          <a:cs typeface="Arial"/>
                        </a:rPr>
                        <a:t>before</a:t>
                      </a:r>
                      <a:r>
                        <a:rPr lang="en-US" sz="800" b="1" u="sng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800" b="0" u="none" baseline="0" dirty="0" smtClean="0">
                          <a:latin typeface="Arial"/>
                          <a:cs typeface="Arial"/>
                        </a:rPr>
                        <a:t>considering pharmacological diuresis 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/>
                      </a:r>
                      <a:br>
                        <a:rPr lang="en-US" sz="800" dirty="0" smtClean="0">
                          <a:latin typeface="Arial"/>
                          <a:cs typeface="Arial"/>
                        </a:rPr>
                      </a:br>
                      <a:r>
                        <a:rPr lang="en-US" sz="800" dirty="0" smtClean="0">
                          <a:latin typeface="Arial"/>
                          <a:cs typeface="Arial"/>
                        </a:rPr>
                        <a:t>- Maintain urine output ≥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2 ml/kg/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hr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by maintaining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intravasular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volume with normal saline </a:t>
                      </a:r>
                      <a:r>
                        <a:rPr lang="en-US" sz="800" b="1" u="sng" baseline="0" dirty="0" smtClean="0">
                          <a:latin typeface="Arial"/>
                          <a:cs typeface="Arial"/>
                        </a:rPr>
                        <a:t>and</a:t>
                      </a:r>
                      <a:r>
                        <a:rPr lang="en-US" sz="800" b="0" u="none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800" b="0" u="none" baseline="0" dirty="0" err="1" smtClean="0">
                          <a:latin typeface="Arial"/>
                          <a:cs typeface="Arial"/>
                        </a:rPr>
                        <a:t>mannitol</a:t>
                      </a:r>
                      <a:r>
                        <a:rPr lang="en-US" sz="800" b="0" u="none" baseline="0" dirty="0" smtClean="0">
                          <a:latin typeface="Arial"/>
                          <a:cs typeface="Arial"/>
                        </a:rPr>
                        <a:t> and/or furosemide </a:t>
                      </a:r>
                      <a:endParaRPr lang="en-US" sz="80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en-US" sz="800" dirty="0" err="1" smtClean="0">
                          <a:latin typeface="Arial"/>
                          <a:cs typeface="Arial"/>
                        </a:rPr>
                        <a:t>Mannitol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 0.5 g/kg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(Including 3g mannitol/vial of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dantrolene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)</a:t>
                      </a:r>
                      <a:br>
                        <a:rPr lang="en-US" sz="8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en-US" sz="800" dirty="0" smtClean="0">
                          <a:latin typeface="Arial"/>
                          <a:cs typeface="Arial"/>
                        </a:rPr>
                        <a:t>Forced alkaline diuresis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- Consider sodium bicarbonate 0.5 -1 </a:t>
                      </a:r>
                      <a:r>
                        <a:rPr lang="en-US" sz="800" baseline="0" dirty="0" err="1" smtClean="0">
                          <a:latin typeface="Arial"/>
                          <a:cs typeface="Arial"/>
                        </a:rPr>
                        <a:t>mmol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/kg if pH &lt; 7.2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753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DIVC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FFP,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cryoprecipitate, platelets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753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Inotropic support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800" dirty="0" smtClean="0">
                          <a:latin typeface="Arial"/>
                          <a:cs typeface="Arial"/>
                        </a:rPr>
                        <a:t>Adrenaline/Noradrenaline</a:t>
                      </a:r>
                      <a:r>
                        <a:rPr lang="en-US" sz="800" baseline="0" dirty="0" smtClean="0">
                          <a:latin typeface="Arial"/>
                          <a:cs typeface="Arial"/>
                        </a:rPr>
                        <a:t> prn 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47183"/>
              </p:ext>
            </p:extLst>
          </p:nvPr>
        </p:nvGraphicFramePr>
        <p:xfrm>
          <a:off x="4523156" y="5114779"/>
          <a:ext cx="4087428" cy="1737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87428"/>
              </a:tblGrid>
              <a:tr h="231227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Additional notes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339567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>
                          <a:latin typeface="Atrial"/>
                          <a:cs typeface="Atrial"/>
                        </a:rPr>
                        <a:t>Active cooling measures</a:t>
                      </a: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 include:</a:t>
                      </a:r>
                    </a:p>
                    <a:p>
                      <a:pPr marL="504000" marR="0" lvl="1" indent="-1584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intra-abdominal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lavage with cold sterile saline at 4°C</a:t>
                      </a:r>
                    </a:p>
                    <a:p>
                      <a:pPr marL="504000" marR="0" lvl="1" indent="-1584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Cool IV fluids </a:t>
                      </a:r>
                    </a:p>
                    <a:p>
                      <a:pPr marL="504000" marR="0" lvl="1" indent="-1584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Cool sponging and ice packs (obtain</a:t>
                      </a:r>
                      <a:r>
                        <a:rPr lang="en-US" sz="900" baseline="0" dirty="0" smtClean="0"/>
                        <a:t> from </a:t>
                      </a:r>
                      <a:r>
                        <a:rPr lang="en-US" sz="900" baseline="0" dirty="0" err="1" smtClean="0"/>
                        <a:t>perfusionist</a:t>
                      </a:r>
                      <a:r>
                        <a:rPr lang="en-US" sz="900" baseline="0" dirty="0" smtClean="0"/>
                        <a:t> @ NHC </a:t>
                      </a:r>
                      <a:r>
                        <a:rPr lang="en-US" sz="900" b="1" u="sng" baseline="0" dirty="0" smtClean="0"/>
                        <a:t>or</a:t>
                      </a:r>
                      <a:r>
                        <a:rPr lang="en-US" sz="900" b="0" u="none" baseline="0" dirty="0" smtClean="0"/>
                        <a:t> MOT behind OT 26 in Store L12</a:t>
                      </a:r>
                      <a:r>
                        <a:rPr lang="en-US" sz="900" baseline="0" dirty="0" smtClean="0"/>
                        <a:t>)</a:t>
                      </a:r>
                      <a:endParaRPr lang="en-US" sz="900" dirty="0" smtClean="0"/>
                    </a:p>
                    <a:p>
                      <a:pPr marL="504000" marR="0" lvl="1" indent="-1584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Lowering theatre temperature: Call</a:t>
                      </a:r>
                      <a:r>
                        <a:rPr lang="en-US" sz="900" baseline="0" dirty="0" smtClean="0"/>
                        <a:t> 4000</a:t>
                      </a:r>
                      <a:endParaRPr lang="en-US" sz="900" dirty="0" smtClean="0">
                        <a:latin typeface="Atrial"/>
                        <a:cs typeface="Atrial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>
                          <a:latin typeface="Atrial"/>
                          <a:cs typeface="Atrial"/>
                        </a:rPr>
                        <a:t>Monitor for acute kidney injury and compartment syndrome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>
                          <a:latin typeface="Atrial"/>
                          <a:cs typeface="Atrial"/>
                        </a:rPr>
                        <a:t>Aim urine output &gt;2</a:t>
                      </a: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 ml/kg/</a:t>
                      </a:r>
                      <a:r>
                        <a:rPr lang="en-US" sz="900" baseline="0" dirty="0" err="1" smtClean="0">
                          <a:latin typeface="Atrial"/>
                          <a:cs typeface="Atrial"/>
                        </a:rPr>
                        <a:t>hr</a:t>
                      </a: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 with pH &gt;7.0</a:t>
                      </a:r>
                      <a:endParaRPr lang="en-US" sz="900" dirty="0" smtClean="0">
                        <a:latin typeface="Atrial"/>
                        <a:cs typeface="Atrial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>
                          <a:latin typeface="Atrial"/>
                          <a:cs typeface="Atrial"/>
                        </a:rPr>
                        <a:t>Consider alternative diagnoses (sepsis, </a:t>
                      </a:r>
                      <a:r>
                        <a:rPr lang="en-US" sz="900" dirty="0" err="1" smtClean="0">
                          <a:latin typeface="Atrial"/>
                          <a:cs typeface="Atrial"/>
                        </a:rPr>
                        <a:t>phaeochromocytoma</a:t>
                      </a:r>
                      <a:r>
                        <a:rPr lang="en-US" sz="900" dirty="0" smtClean="0">
                          <a:latin typeface="Atrial"/>
                          <a:cs typeface="Atrial"/>
                        </a:rPr>
                        <a:t>, thyroid storm, myopathy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02124"/>
              </p:ext>
            </p:extLst>
          </p:nvPr>
        </p:nvGraphicFramePr>
        <p:xfrm>
          <a:off x="8649660" y="28990"/>
          <a:ext cx="504109" cy="6823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49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494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3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3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3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3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3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22" y="3532124"/>
            <a:ext cx="639940" cy="629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55" y="649654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Early recognition and fluid resuscitation is key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Massive Hemorrhage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288147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50% blood volume loss in 3 hours, &gt; 150 ml blood loss / min or loss of one blood volume within 24 hours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47" y="851233"/>
            <a:ext cx="4772476" cy="597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Call for help and E-trolley</a:t>
            </a:r>
            <a:br>
              <a:rPr lang="en-US" sz="1400" b="1" dirty="0" smtClean="0">
                <a:solidFill>
                  <a:prstClr val="black"/>
                </a:solidFill>
              </a:rPr>
            </a:br>
            <a:endParaRPr lang="en-US" sz="1400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Confirm there is surgical effort to control bleeding</a:t>
            </a:r>
          </a:p>
          <a:p>
            <a:pPr marL="342900" indent="-342900">
              <a:buFont typeface="+mj-ea"/>
              <a:buAutoNum type="circleNumDbPlain"/>
            </a:pPr>
            <a:endParaRPr lang="en-US" sz="14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Maintain airway</a:t>
            </a:r>
            <a:r>
              <a:rPr lang="en-US" sz="1400" b="1" dirty="0">
                <a:solidFill>
                  <a:prstClr val="black"/>
                </a:solidFill>
              </a:rPr>
              <a:t>, secure with ETT if necessary, ventilate with 100% Fi </a:t>
            </a:r>
            <a:r>
              <a:rPr lang="en-US" sz="1400" b="1" dirty="0" smtClean="0">
                <a:solidFill>
                  <a:prstClr val="black"/>
                </a:solidFill>
              </a:rPr>
              <a:t>O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 until crisis is resolved</a:t>
            </a:r>
            <a:br>
              <a:rPr lang="en-US" sz="1400" b="1" dirty="0" smtClean="0">
                <a:solidFill>
                  <a:prstClr val="black"/>
                </a:solidFill>
              </a:rPr>
            </a:br>
            <a:endParaRPr lang="en-US" sz="14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Obtain 2 peripheral large bore IV access, run warm fluids fast; actively warm patient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Use fluid pressure bag or rapid </a:t>
            </a:r>
            <a:r>
              <a:rPr lang="en-US" sz="1200" dirty="0" err="1" smtClean="0">
                <a:solidFill>
                  <a:prstClr val="black"/>
                </a:solidFill>
              </a:rPr>
              <a:t>infusor</a:t>
            </a:r>
            <a:r>
              <a:rPr lang="en-US" sz="1200" dirty="0" smtClean="0">
                <a:solidFill>
                  <a:prstClr val="black"/>
                </a:solidFill>
              </a:rPr>
              <a:t> +/- cell saver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Contact blood bank (Ext 3666/4852) to activate Massive Transfusion Protocol (MTP) and crossmatch blood early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Send GXM for urgent determination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Consider O-positive e-blood for all patients except Indian, Caucasians of child-bearing potential (O-negative blood); AB-positive FFP to all patients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D-negative or positive red cell alloantibodies should be excluded from MTP – use O negative emergency blood if necessary but contact BTS MO urgently for advice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Call blood bank directly for release of MTP Pack 1, 2 but inform BTS MO after delivery of MTP Pack 2 for release of MTP Pack 3;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Inform BTS MO when MTP ceases </a:t>
            </a:r>
            <a:endParaRPr lang="en-US" sz="1200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Consider the use of anti-fibrinolytic therapy </a:t>
            </a:r>
            <a:endParaRPr lang="en-US" sz="14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>
                <a:solidFill>
                  <a:prstClr val="black"/>
                </a:solidFill>
              </a:rPr>
              <a:t>Establish bedside monitoring: Arterial line, </a:t>
            </a:r>
            <a:r>
              <a:rPr lang="en-US" sz="1400" b="1" dirty="0" smtClean="0">
                <a:solidFill>
                  <a:prstClr val="black"/>
                </a:solidFill>
              </a:rPr>
              <a:t>urinary catheter</a:t>
            </a:r>
            <a:r>
              <a:rPr lang="en-US" sz="1400" b="1" dirty="0">
                <a:solidFill>
                  <a:prstClr val="black"/>
                </a:solidFill>
              </a:rPr>
              <a:t>, CVP, </a:t>
            </a:r>
            <a:r>
              <a:rPr lang="en-US" sz="1400" b="1" dirty="0" smtClean="0">
                <a:solidFill>
                  <a:prstClr val="black"/>
                </a:solidFill>
              </a:rPr>
              <a:t>temperature, TEG or ROTEM</a:t>
            </a:r>
            <a:endParaRPr lang="en-US" sz="14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solidFill>
                  <a:prstClr val="black"/>
                </a:solidFill>
              </a:rPr>
              <a:t>Monitor serial lab tests: ABG, FBC, PT/PTT, electrolytes, Ca/Mg/PO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4</a:t>
            </a:r>
            <a:r>
              <a:rPr lang="en-US" sz="1400" b="1" dirty="0" smtClean="0">
                <a:solidFill>
                  <a:prstClr val="black"/>
                </a:solidFill>
              </a:rPr>
              <a:t>, fibrinogen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10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56508"/>
              </p:ext>
            </p:extLst>
          </p:nvPr>
        </p:nvGraphicFramePr>
        <p:xfrm>
          <a:off x="4882894" y="1019179"/>
          <a:ext cx="3641984" cy="1158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8775"/>
                <a:gridCol w="2643209"/>
              </a:tblGrid>
              <a:tr h="26460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DRUG DOSES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for vasopressor</a:t>
                      </a:r>
                      <a:r>
                        <a:rPr lang="en-US" sz="1200" b="0" baseline="0" dirty="0" smtClean="0">
                          <a:latin typeface="Arial"/>
                          <a:cs typeface="Arial"/>
                        </a:rPr>
                        <a:t> infusions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Noradrenaline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0.2 mcg/kg/min IV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Adrenaline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10 mcg boluses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(1 ml of 1:100000 dilution)</a:t>
                      </a:r>
                      <a:endParaRPr lang="en-US" sz="1000" dirty="0" smtClean="0">
                        <a:latin typeface="Arial"/>
                        <a:cs typeface="Arial"/>
                      </a:endParaRP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0.01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– 0.2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 mcg/kg/min IV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Dopamine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5 </a:t>
                      </a:r>
                      <a:r>
                        <a:rPr lang="mr-IN" sz="1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 20 mcg/kg/min IV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19669"/>
              </p:ext>
            </p:extLst>
          </p:nvPr>
        </p:nvGraphicFramePr>
        <p:xfrm>
          <a:off x="4882894" y="2278594"/>
          <a:ext cx="3641984" cy="201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419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Notes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5105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 smtClean="0">
                          <a:latin typeface="Atrial"/>
                          <a:cs typeface="Atrial"/>
                        </a:rPr>
                        <a:t>MTP Packs: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trial"/>
                        </a:rPr>
                        <a:t>Pack 1: 4 units PCT, 4 units FFP, 1 unit pooled platelets</a:t>
                      </a:r>
                      <a:endParaRPr lang="en-US" sz="1200" baseline="0" dirty="0">
                        <a:latin typeface="+mn-lt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2: 4 units PCT, 4 units FFP, 1 unit pooled platelets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3: 4 units PCT, 4 units FFP, 1 unit pooled platelets, 2 units pooled cryoprecipitate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BTS MO must be informed after activation of Pack 2 in case Pack 3 is required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32795"/>
              </p:ext>
            </p:extLst>
          </p:nvPr>
        </p:nvGraphicFramePr>
        <p:xfrm>
          <a:off x="4882893" y="4404906"/>
          <a:ext cx="3641985" cy="182879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2329"/>
                <a:gridCol w="1345661"/>
                <a:gridCol w="1213995"/>
              </a:tblGrid>
              <a:tr h="255809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Therapy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Indication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Dosage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27904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FFP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PT, </a:t>
                      </a: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aPTT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&lt;1.5 normal, fibrinogen &lt;1g/l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15 ml/kg</a:t>
                      </a:r>
                    </a:p>
                  </a:txBody>
                  <a:tcPr/>
                </a:tc>
              </a:tr>
              <a:tr h="127905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Cryoprecipitate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Fibrinogen &lt;1g/l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5 – 10 ml/kg</a:t>
                      </a:r>
                    </a:p>
                  </a:txBody>
                  <a:tcPr/>
                </a:tc>
              </a:tr>
              <a:tr h="127904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Factor </a:t>
                      </a:r>
                      <a:r>
                        <a:rPr lang="en-US" sz="900" b="1" baseline="0" dirty="0" err="1" smtClean="0">
                          <a:latin typeface="Arial"/>
                          <a:cs typeface="Arial"/>
                        </a:rPr>
                        <a:t>VIIa</a:t>
                      </a:r>
                      <a:endParaRPr lang="en-US" sz="900" b="1" baseline="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90 mcg/kg</a:t>
                      </a:r>
                    </a:p>
                  </a:txBody>
                  <a:tcPr/>
                </a:tc>
              </a:tr>
              <a:tr h="127905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Tranexamic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Fibrinolysis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1 g IV over 10 min then 1 g over 8 hours</a:t>
                      </a:r>
                    </a:p>
                  </a:txBody>
                  <a:tcPr/>
                </a:tc>
              </a:tr>
              <a:tr h="127904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Platelet count &lt;75x10</a:t>
                      </a:r>
                      <a:r>
                        <a:rPr lang="en-US" sz="900" baseline="300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900" baseline="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15 – 20 ml/kg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49968"/>
              </p:ext>
            </p:extLst>
          </p:nvPr>
        </p:nvGraphicFramePr>
        <p:xfrm>
          <a:off x="8649660" y="28990"/>
          <a:ext cx="504109" cy="679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27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27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1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1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1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8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Ventricular Fibrillation/Tachycardia (VF/VT)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99502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Shockable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pulseless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cardiac arrest 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743" y="842029"/>
            <a:ext cx="4633634" cy="624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Call for help and E-trolley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b="1" dirty="0" smtClean="0"/>
              <a:t>Ask: </a:t>
            </a:r>
            <a:r>
              <a:rPr lang="en-US" sz="1000" dirty="0" smtClean="0"/>
              <a:t>“Who will be the crisis manager?”</a:t>
            </a:r>
            <a:endParaRPr lang="en-US" sz="1000" dirty="0"/>
          </a:p>
          <a:p>
            <a:pPr marL="800100" lvl="1" indent="-342900">
              <a:buFont typeface="Wingdings" charset="2"/>
              <a:buChar char="Ø"/>
            </a:pPr>
            <a:r>
              <a:rPr lang="en-US" sz="1000" b="1" dirty="0" smtClean="0"/>
              <a:t>Say: </a:t>
            </a:r>
            <a:r>
              <a:rPr lang="en-US" sz="1000" dirty="0" smtClean="0"/>
              <a:t>“Shock patient as soon as defibrillator arrives”</a:t>
            </a:r>
            <a:endParaRPr lang="en-US" sz="1000" dirty="0"/>
          </a:p>
          <a:p>
            <a:pPr lvl="1"/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Turn FiO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 to 100%, turn off volatile </a:t>
            </a:r>
            <a:r>
              <a:rPr lang="en-US" sz="1400" b="1" dirty="0" err="1" smtClean="0"/>
              <a:t>anaesthetics</a:t>
            </a:r>
            <a:r>
              <a:rPr lang="en-US" sz="1400" b="1" dirty="0" smtClean="0"/>
              <a:t>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000" i="1" dirty="0" smtClean="0"/>
              <a:t>Ventilate at 8 </a:t>
            </a:r>
            <a:r>
              <a:rPr lang="mr-IN" sz="1000" i="1" dirty="0" smtClean="0"/>
              <a:t>–</a:t>
            </a:r>
            <a:r>
              <a:rPr lang="en-US" sz="1000" i="1" dirty="0" smtClean="0"/>
              <a:t> 10 breaths/min. Do not </a:t>
            </a:r>
            <a:r>
              <a:rPr lang="en-US" sz="1000" i="1" dirty="0" err="1" smtClean="0"/>
              <a:t>overventilate</a:t>
            </a:r>
            <a:r>
              <a:rPr lang="en-US" sz="800" i="1" dirty="0" smtClean="0"/>
              <a:t/>
            </a:r>
            <a:br>
              <a:rPr lang="en-US" sz="800" i="1" dirty="0" smtClean="0"/>
            </a:br>
            <a:endParaRPr lang="en-US" sz="800" b="1" i="1" dirty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SHOCK at 150 Joules </a:t>
            </a:r>
            <a:r>
              <a:rPr lang="en-US" sz="1400" dirty="0" smtClean="0"/>
              <a:t>immediately. Resume CPR</a:t>
            </a:r>
            <a:br>
              <a:rPr lang="en-US" sz="1400" dirty="0" smtClean="0"/>
            </a:br>
            <a:r>
              <a:rPr lang="en-US" sz="1000" dirty="0" smtClean="0"/>
              <a:t>- Assess every 2 minutes. Aim for any pause to be </a:t>
            </a:r>
            <a:r>
              <a:rPr lang="en-US" sz="1000" b="1" dirty="0" smtClean="0"/>
              <a:t>&lt; 5 seconds </a:t>
            </a:r>
            <a:br>
              <a:rPr lang="en-US" sz="1000" b="1" dirty="0" smtClean="0"/>
            </a:br>
            <a:r>
              <a:rPr lang="en-US" sz="1000" dirty="0" smtClean="0"/>
              <a:t>- Instruct change of CPR compression provider as and when necessary.</a:t>
            </a:r>
            <a:br>
              <a:rPr lang="en-US" sz="1000" dirty="0" smtClean="0"/>
            </a:br>
            <a:r>
              <a:rPr lang="en-US" sz="1000" dirty="0" smtClean="0"/>
              <a:t>- Check EtCO</a:t>
            </a:r>
            <a:r>
              <a:rPr lang="en-US" sz="1000" baseline="-25000" dirty="0" smtClean="0"/>
              <a:t>2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If &lt; 10mmHg, evaluate CPR technique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If sudden increase to &gt; 40mmHg, may indicate ROSC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SHOCK </a:t>
            </a:r>
            <a:r>
              <a:rPr lang="en-US" sz="1400" dirty="0" smtClean="0"/>
              <a:t>at 2 minutes.  Resume CPR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SHOCK </a:t>
            </a:r>
            <a:r>
              <a:rPr lang="en-US" sz="1400" dirty="0" smtClean="0"/>
              <a:t>at 4 minutes. Give </a:t>
            </a:r>
            <a:r>
              <a:rPr lang="en-US" sz="1400" b="1" dirty="0" smtClean="0"/>
              <a:t>Adrenaline </a:t>
            </a:r>
            <a:r>
              <a:rPr lang="en-US" sz="1400" dirty="0" smtClean="0"/>
              <a:t>1mg. Resume </a:t>
            </a:r>
            <a:r>
              <a:rPr lang="en-US" sz="1400" dirty="0" smtClean="0"/>
              <a:t>CPR.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000" i="1" dirty="0" smtClean="0"/>
              <a:t>Drugs are given immediately following shock</a:t>
            </a:r>
            <a:br>
              <a:rPr lang="en-US" sz="1000" i="1" dirty="0" smtClean="0"/>
            </a:br>
            <a:endParaRPr lang="en-US" sz="1000" i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/>
              <a:t>SHOCK </a:t>
            </a:r>
            <a:r>
              <a:rPr lang="en-US" sz="1400" dirty="0"/>
              <a:t>at </a:t>
            </a:r>
            <a:r>
              <a:rPr lang="en-US" sz="1400" dirty="0" smtClean="0"/>
              <a:t>6 minutes</a:t>
            </a:r>
            <a:r>
              <a:rPr lang="en-US" sz="1400" dirty="0"/>
              <a:t>. </a:t>
            </a:r>
            <a:r>
              <a:rPr lang="en-US" sz="1400" dirty="0" smtClean="0"/>
              <a:t>Give </a:t>
            </a:r>
            <a:r>
              <a:rPr lang="en-US" sz="1400" b="1" dirty="0" err="1" smtClean="0"/>
              <a:t>Amiodarone</a:t>
            </a:r>
            <a:r>
              <a:rPr lang="en-US" sz="1400" b="1" dirty="0" smtClean="0"/>
              <a:t> </a:t>
            </a:r>
            <a:r>
              <a:rPr lang="en-US" sz="1400" dirty="0" smtClean="0"/>
              <a:t>300mg. Resume CPR.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Continue </a:t>
            </a:r>
            <a:r>
              <a:rPr lang="en-US" sz="1400" b="1" dirty="0" smtClean="0"/>
              <a:t>to shock every 2 minutes and treat </a:t>
            </a:r>
            <a:r>
              <a:rPr lang="en-US" sz="1400" b="1" i="1" dirty="0" smtClean="0"/>
              <a:t>reversible </a:t>
            </a:r>
            <a:r>
              <a:rPr lang="en-US" sz="1400" b="1" dirty="0" smtClean="0"/>
              <a:t>causes, consider reading aloud </a:t>
            </a:r>
            <a:r>
              <a:rPr lang="en-US" sz="1400" b="1" dirty="0" err="1" smtClean="0"/>
              <a:t>Hs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Ts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dirty="0" smtClean="0"/>
              <a:t>For resistant VF/VT, give </a:t>
            </a:r>
            <a:r>
              <a:rPr lang="en-US" sz="1400" b="1" dirty="0" smtClean="0"/>
              <a:t>adrenaline 1mg </a:t>
            </a:r>
            <a:r>
              <a:rPr lang="en-US" sz="1400" dirty="0" smtClean="0"/>
              <a:t>every 2 minutes (alternate shocks) and further </a:t>
            </a:r>
            <a:r>
              <a:rPr lang="en-US" sz="1400" b="1" dirty="0" smtClean="0"/>
              <a:t>150mg of amiodarone </a:t>
            </a:r>
            <a:r>
              <a:rPr lang="en-US" sz="1400" dirty="0" smtClean="0"/>
              <a:t>followed by infusion of 900mg over 24 hours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Following ROSC, commence post resuscitation care</a:t>
            </a:r>
            <a:endParaRPr lang="en-US" sz="1600" dirty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11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77558"/>
              </p:ext>
            </p:extLst>
          </p:nvPr>
        </p:nvGraphicFramePr>
        <p:xfrm>
          <a:off x="4888375" y="887678"/>
          <a:ext cx="3725333" cy="15798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0175"/>
                <a:gridCol w="2665158"/>
              </a:tblGrid>
              <a:tr h="145847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DRUG DOSES 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and treatments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Adrenaline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1 mg</a:t>
                      </a: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 in 10ml (1:10,000) IV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, repeat 2 minutes 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460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ANTIARRHYTHMICS </a:t>
                      </a:r>
                      <a:endParaRPr lang="en-US" sz="1100" b="1" dirty="0">
                        <a:solidFill>
                          <a:srgbClr val="17375E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Amiodarone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300</a:t>
                      </a: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 mg IV over 15 mins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Magnesium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 to 2 g IV/IO over 3 </a:t>
                      </a:r>
                      <a:r>
                        <a:rPr lang="en-US" sz="900" b="1" baseline="0" dirty="0" err="1" smtClean="0">
                          <a:latin typeface="Arial"/>
                          <a:cs typeface="Arial"/>
                        </a:rPr>
                        <a:t>mins</a:t>
                      </a:r>
                      <a:r>
                        <a:rPr lang="en-US" sz="9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for </a:t>
                      </a: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Torsades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de Pointes 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Lignocaine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latin typeface="Arial"/>
                          <a:cs typeface="Arial"/>
                        </a:rPr>
                        <a:t>1mg/kg IV </a:t>
                      </a:r>
                      <a:r>
                        <a:rPr lang="en-US" sz="900" dirty="0" smtClean="0">
                          <a:latin typeface="Arial"/>
                          <a:cs typeface="Arial"/>
                        </a:rPr>
                        <a:t>if </a:t>
                      </a:r>
                      <a:r>
                        <a:rPr lang="en-US" sz="900" dirty="0" err="1" smtClean="0">
                          <a:latin typeface="Arial"/>
                          <a:cs typeface="Arial"/>
                        </a:rPr>
                        <a:t>amiodarone</a:t>
                      </a:r>
                      <a:r>
                        <a:rPr lang="en-US" sz="900" dirty="0" smtClean="0">
                          <a:latin typeface="Arial"/>
                          <a:cs typeface="Arial"/>
                        </a:rPr>
                        <a:t> not available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4340"/>
              </p:ext>
            </p:extLst>
          </p:nvPr>
        </p:nvGraphicFramePr>
        <p:xfrm>
          <a:off x="4888375" y="2531876"/>
          <a:ext cx="3725334" cy="883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253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DEFIBRILLATOR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instructions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409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>
                          <a:latin typeface="Atrial"/>
                          <a:cs typeface="Atrial"/>
                        </a:rPr>
                        <a:t>Tear </a:t>
                      </a:r>
                      <a:r>
                        <a:rPr lang="en-US" sz="900" dirty="0" err="1" smtClean="0">
                          <a:latin typeface="Atrial"/>
                          <a:cs typeface="Atrial"/>
                        </a:rPr>
                        <a:t>debrillator</a:t>
                      </a:r>
                      <a:r>
                        <a:rPr lang="en-US" sz="900" dirty="0" smtClean="0">
                          <a:latin typeface="Atrial"/>
                          <a:cs typeface="Atrial"/>
                        </a:rPr>
                        <a:t> pads into</a:t>
                      </a: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 2 and place across chest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Turn defibrillator ON, set to DEFIB mode and increase ENERGY LEVEL to 150 Joules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baseline="0" dirty="0" smtClean="0">
                          <a:latin typeface="Atrial"/>
                          <a:cs typeface="Atrial"/>
                        </a:rPr>
                        <a:t>Deliver shock: Press CHARGE then press SHOCK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59431"/>
              </p:ext>
            </p:extLst>
          </p:nvPr>
        </p:nvGraphicFramePr>
        <p:xfrm>
          <a:off x="4888374" y="3484329"/>
          <a:ext cx="3725334" cy="10330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79496"/>
                <a:gridCol w="1945838"/>
              </a:tblGrid>
              <a:tr h="255809">
                <a:tc gridSpan="2"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Potentially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r</a:t>
                      </a: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eversible causes 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000" b="0" dirty="0" err="1" smtClean="0">
                          <a:latin typeface="Arial"/>
                          <a:cs typeface="Arial"/>
                        </a:rPr>
                        <a:t>Hs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 &amp; </a:t>
                      </a:r>
                      <a:r>
                        <a:rPr lang="en-US" sz="1000" b="0" dirty="0" err="1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67426"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Hydrogen ion (acidosis)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Hypo/</a:t>
                      </a: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Hyperkalaemia</a:t>
                      </a:r>
                      <a:endParaRPr lang="en-US" sz="900" baseline="0" dirty="0" smtClean="0">
                        <a:latin typeface="Arial"/>
                        <a:cs typeface="Arial"/>
                      </a:endParaRP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Hypothermia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Hypovolemia</a:t>
                      </a:r>
                      <a:endParaRPr lang="en-US" sz="900" baseline="0" dirty="0" smtClean="0">
                        <a:latin typeface="Arial"/>
                        <a:cs typeface="Arial"/>
                      </a:endParaRP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Tamponade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(Cardiac)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Tension pneumothorax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Thrombosis (coronary/pulmonary)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Toxins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7563"/>
              </p:ext>
            </p:extLst>
          </p:nvPr>
        </p:nvGraphicFramePr>
        <p:xfrm>
          <a:off x="4888375" y="4576474"/>
          <a:ext cx="3725333" cy="106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18083"/>
                <a:gridCol w="2907250"/>
              </a:tblGrid>
              <a:tr h="243960">
                <a:tc gridSpan="2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During CPR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974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Airway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Adequate ventilation 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8974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Circulation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/>
                          <a:cs typeface="Arial"/>
                        </a:rPr>
                        <a:t>Confirm adequate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IV or IO access</a:t>
                      </a:r>
                    </a:p>
                  </a:txBody>
                  <a:tcPr/>
                </a:tc>
              </a:tr>
              <a:tr h="30876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Assign roles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Chest compressions, Airway, Vascular access,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dirty="0" smtClean="0">
                          <a:latin typeface="Arial"/>
                          <a:cs typeface="Arial"/>
                        </a:rPr>
                        <a:t>Documentation,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Crash trolley, Time keeping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43961"/>
              </p:ext>
            </p:extLst>
          </p:nvPr>
        </p:nvGraphicFramePr>
        <p:xfrm>
          <a:off x="4888376" y="5686653"/>
          <a:ext cx="3725333" cy="11125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74124"/>
                <a:gridCol w="3051209"/>
              </a:tblGrid>
              <a:tr h="163898">
                <a:tc gridSpan="2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POST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RESUSCITATION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98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Consider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 smtClean="0">
                          <a:latin typeface="Arial"/>
                          <a:cs typeface="Arial"/>
                        </a:rPr>
                        <a:t>Referral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for urgent percutaneous intervention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Therapeutic hypothermia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/>
                          <a:cs typeface="Arial"/>
                        </a:rPr>
                        <a:t>Avoid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dirty="0" err="1" smtClean="0">
                          <a:latin typeface="Arial"/>
                          <a:cs typeface="Arial"/>
                        </a:rPr>
                        <a:t>Hyperglycaemia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(treat &gt; 10 </a:t>
                      </a: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mmol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/L)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Hyperoxaemia</a:t>
                      </a:r>
                      <a:r>
                        <a:rPr lang="en-US" sz="900" baseline="0" dirty="0" smtClean="0">
                          <a:latin typeface="Arial"/>
                          <a:cs typeface="Arial"/>
                        </a:rPr>
                        <a:t> (keep SpO2 94-98%)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900" baseline="0" dirty="0" err="1" smtClean="0">
                          <a:latin typeface="Arial"/>
                          <a:cs typeface="Arial"/>
                        </a:rPr>
                        <a:t>Hypercarbia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14767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81" y="-1734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Arial"/>
                <a:cs typeface="Arial"/>
              </a:rPr>
              <a:t>Important Numbers and Drug Dilutions</a:t>
            </a:r>
            <a:endParaRPr lang="en-US" sz="3800" b="1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62370"/>
              </p:ext>
            </p:extLst>
          </p:nvPr>
        </p:nvGraphicFramePr>
        <p:xfrm>
          <a:off x="254742" y="714025"/>
          <a:ext cx="8229600" cy="2346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5104"/>
                <a:gridCol w="5514496"/>
              </a:tblGrid>
              <a:tr h="2547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</a:t>
                      </a:r>
                      <a:r>
                        <a:rPr lang="en-US" sz="1200" baseline="0" dirty="0" smtClean="0"/>
                        <a:t> number / Location</a:t>
                      </a:r>
                      <a:endParaRPr lang="en-US" sz="12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BTS MO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9186 4133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Blood Bank 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3666</a:t>
                      </a:r>
                      <a:r>
                        <a:rPr lang="en-US" sz="1100" b="1" baseline="0" dirty="0" smtClean="0"/>
                        <a:t> or 4852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EOT</a:t>
                      </a:r>
                      <a:r>
                        <a:rPr lang="en-US" sz="1100" b="1" baseline="0" dirty="0" smtClean="0"/>
                        <a:t> Nurse Clinician in-charge 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8125 1945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Massive</a:t>
                      </a:r>
                      <a:r>
                        <a:rPr lang="en-US" sz="1100" b="1" baseline="0" dirty="0" smtClean="0"/>
                        <a:t> Transfusion</a:t>
                      </a:r>
                      <a:r>
                        <a:rPr lang="en-US" sz="1100" b="1" dirty="0" smtClean="0"/>
                        <a:t>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Intranet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Malignant Hyperthermia</a:t>
                      </a:r>
                      <a:r>
                        <a:rPr lang="en-US" sz="1100" b="1" baseline="0" dirty="0" smtClean="0"/>
                        <a:t> Kit</a:t>
                      </a:r>
                      <a:endParaRPr lang="en-US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Opposite</a:t>
                      </a:r>
                      <a:r>
                        <a:rPr lang="en-US" sz="1100" b="1" baseline="0" dirty="0" smtClean="0"/>
                        <a:t> EOT 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err="1" smtClean="0"/>
                        <a:t>Intralipid</a:t>
                      </a:r>
                      <a:r>
                        <a:rPr lang="en-US" sz="1100" b="1" baseline="0" dirty="0" smtClean="0"/>
                        <a:t> 20%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AU store between R1 and R2</a:t>
                      </a:r>
                      <a:endParaRPr lang="en-US" sz="1100" b="1" dirty="0"/>
                    </a:p>
                  </a:txBody>
                  <a:tcPr/>
                </a:tc>
              </a:tr>
              <a:tr h="21718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Difficult</a:t>
                      </a:r>
                      <a:r>
                        <a:rPr lang="en-US" sz="1100" b="1" baseline="0" dirty="0" smtClean="0"/>
                        <a:t> Airway Cart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b="1" dirty="0" smtClean="0"/>
                        <a:t>Outside EOT;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Needle </a:t>
                      </a:r>
                      <a:r>
                        <a:rPr lang="en-US" sz="1100" b="1" dirty="0" err="1" smtClean="0"/>
                        <a:t>cricothyroidotomy</a:t>
                      </a:r>
                      <a:r>
                        <a:rPr lang="en-US" sz="1100" b="1" dirty="0" smtClean="0"/>
                        <a:t> set</a:t>
                      </a:r>
                      <a:r>
                        <a:rPr lang="en-US" sz="1100" b="1" baseline="0" dirty="0" smtClean="0"/>
                        <a:t> available in 2</a:t>
                      </a:r>
                      <a:r>
                        <a:rPr lang="en-US" sz="1100" b="1" baseline="30000" dirty="0" smtClean="0"/>
                        <a:t>nd</a:t>
                      </a:r>
                      <a:r>
                        <a:rPr lang="en-US" sz="1100" b="1" baseline="0" dirty="0" smtClean="0"/>
                        <a:t> drawer of each AU machine</a:t>
                      </a:r>
                      <a:endParaRPr lang="en-US" sz="1100" b="1" dirty="0"/>
                    </a:p>
                  </a:txBody>
                  <a:tcPr/>
                </a:tc>
              </a:tr>
              <a:tr h="25476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E-trolley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Outside</a:t>
                      </a:r>
                      <a:r>
                        <a:rPr lang="en-US" sz="1100" b="1" baseline="0" dirty="0" smtClean="0"/>
                        <a:t> EOT, Recovery  1 &amp; 2</a:t>
                      </a:r>
                      <a:endParaRPr lang="en-US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-61381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12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99610"/>
              </p:ext>
            </p:extLst>
          </p:nvPr>
        </p:nvGraphicFramePr>
        <p:xfrm>
          <a:off x="254742" y="72010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0890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11015"/>
              </p:ext>
            </p:extLst>
          </p:nvPr>
        </p:nvGraphicFramePr>
        <p:xfrm>
          <a:off x="254742" y="3058750"/>
          <a:ext cx="8229600" cy="3657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26198"/>
                <a:gridCol w="2104287"/>
                <a:gridCol w="4699115"/>
              </a:tblGrid>
              <a:tr h="2244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Dose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Dilution</a:t>
                      </a:r>
                      <a:endParaRPr lang="en-US" sz="1200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Dopamine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mr-IN" sz="1200" b="1" baseline="0" dirty="0" smtClean="0"/>
                        <a:t>–</a:t>
                      </a:r>
                      <a:r>
                        <a:rPr lang="en-US" sz="1200" b="1" baseline="0" dirty="0" smtClean="0"/>
                        <a:t> 15 mcg/kg/min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200 mg in 100</a:t>
                      </a:r>
                      <a:r>
                        <a:rPr lang="en-US" sz="1200" b="1" baseline="0" dirty="0" smtClean="0"/>
                        <a:t> ml NS/D5%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Dobutamine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mr-IN" sz="1200" b="1" baseline="0" dirty="0" smtClean="0"/>
                        <a:t>–</a:t>
                      </a:r>
                      <a:r>
                        <a:rPr lang="en-US" sz="1200" b="1" baseline="0" dirty="0" smtClean="0"/>
                        <a:t> 15 mcg/kg/min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250 mg in 100 ml NS/D5%</a:t>
                      </a:r>
                      <a:endParaRPr lang="en-US" sz="1200" b="1" dirty="0"/>
                    </a:p>
                  </a:txBody>
                  <a:tcPr/>
                </a:tc>
              </a:tr>
              <a:tr h="37412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Adrenaline</a:t>
                      </a:r>
                    </a:p>
                    <a:p>
                      <a:r>
                        <a:rPr lang="en-US" sz="1200" b="1" dirty="0" smtClean="0"/>
                        <a:t>Noradrenaline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0.01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mr-IN" sz="1200" b="1" baseline="0" dirty="0" smtClean="0"/>
                        <a:t>–</a:t>
                      </a:r>
                      <a:r>
                        <a:rPr lang="en-US" sz="1200" b="1" baseline="0" dirty="0" smtClean="0"/>
                        <a:t> 0.5 mcg/kg/min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r>
                        <a:rPr lang="en-US" sz="1200" b="1" baseline="0" dirty="0" smtClean="0"/>
                        <a:t> mg in 50ml NS/D5%</a:t>
                      </a:r>
                      <a:endParaRPr lang="en-US" sz="1200" b="1" dirty="0"/>
                    </a:p>
                  </a:txBody>
                  <a:tcPr/>
                </a:tc>
              </a:tr>
              <a:tr h="37412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Nitroprusside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0.5 </a:t>
                      </a:r>
                      <a:r>
                        <a:rPr lang="mr-IN" sz="1200" b="1" dirty="0" smtClean="0"/>
                        <a:t>–</a:t>
                      </a:r>
                      <a:r>
                        <a:rPr lang="en-US" sz="1200" b="1" dirty="0" smtClean="0"/>
                        <a:t> 0.8 mcg/kg/min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50 mg in 50mls D5%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Protect from sunlight 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Nitroglycerin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mr-IN" sz="1200" b="1" baseline="0" dirty="0" smtClean="0"/>
                        <a:t>–</a:t>
                      </a:r>
                      <a:r>
                        <a:rPr lang="en-US" sz="1200" b="1" baseline="0" dirty="0" smtClean="0"/>
                        <a:t> 2 mg/</a:t>
                      </a:r>
                      <a:r>
                        <a:rPr lang="en-US" sz="1200" b="1" baseline="0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50</a:t>
                      </a:r>
                      <a:r>
                        <a:rPr lang="en-US" sz="1200" b="1" baseline="0" dirty="0" smtClean="0"/>
                        <a:t> mg in 50 </a:t>
                      </a:r>
                      <a:r>
                        <a:rPr lang="en-US" sz="1200" b="1" baseline="0" dirty="0" err="1" smtClean="0"/>
                        <a:t>mls</a:t>
                      </a:r>
                      <a:r>
                        <a:rPr lang="en-US" sz="1200" b="1" baseline="0" dirty="0" smtClean="0"/>
                        <a:t> 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Morphine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1 -2</a:t>
                      </a:r>
                      <a:r>
                        <a:rPr lang="en-US" sz="1200" b="1" baseline="0" dirty="0" smtClean="0"/>
                        <a:t> mg/</a:t>
                      </a:r>
                      <a:r>
                        <a:rPr lang="en-US" sz="1200" b="1" baseline="0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</a:t>
                      </a:r>
                      <a:r>
                        <a:rPr lang="en-US" sz="1200" b="1" baseline="0" dirty="0" smtClean="0"/>
                        <a:t> mg in 20 </a:t>
                      </a:r>
                      <a:r>
                        <a:rPr lang="en-US" sz="1200" b="1" baseline="0" dirty="0" err="1" smtClean="0"/>
                        <a:t>mls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Insulin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 </a:t>
                      </a:r>
                      <a:r>
                        <a:rPr lang="mr-IN" sz="1200" b="1" dirty="0" smtClean="0"/>
                        <a:t>–</a:t>
                      </a:r>
                      <a:r>
                        <a:rPr lang="en-US" sz="1200" b="1" dirty="0" smtClean="0"/>
                        <a:t> 2 units/</a:t>
                      </a:r>
                      <a:r>
                        <a:rPr lang="en-US" sz="1200" b="1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 units in 20 </a:t>
                      </a:r>
                      <a:r>
                        <a:rPr lang="en-US" sz="1200" b="1" dirty="0" err="1" smtClean="0"/>
                        <a:t>mls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Labetolol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1 - 2 mg/</a:t>
                      </a:r>
                      <a:r>
                        <a:rPr lang="en-US" sz="1200" b="1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50 mg in 50 </a:t>
                      </a:r>
                      <a:r>
                        <a:rPr lang="en-US" sz="1200" b="1" baseline="0" dirty="0" err="1" smtClean="0"/>
                        <a:t>mls</a:t>
                      </a:r>
                      <a:r>
                        <a:rPr lang="en-US" sz="1200" b="1" baseline="0" dirty="0" smtClean="0"/>
                        <a:t> 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Furosemide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 </a:t>
                      </a:r>
                      <a:r>
                        <a:rPr lang="mr-IN" sz="1200" b="1" dirty="0" smtClean="0"/>
                        <a:t>–</a:t>
                      </a:r>
                      <a:r>
                        <a:rPr lang="en-US" sz="1200" b="1" dirty="0" smtClean="0"/>
                        <a:t> 30 mg/</a:t>
                      </a:r>
                      <a:r>
                        <a:rPr lang="en-US" sz="1200" b="1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500 mg in 50 </a:t>
                      </a:r>
                      <a:r>
                        <a:rPr lang="en-US" sz="1200" b="1" dirty="0" err="1" smtClean="0"/>
                        <a:t>mls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Somatostatin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250 mcg/</a:t>
                      </a:r>
                      <a:r>
                        <a:rPr lang="en-US" sz="1200" b="1" dirty="0" err="1" smtClean="0"/>
                        <a:t>hr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3000 mcg in 30 </a:t>
                      </a:r>
                      <a:r>
                        <a:rPr lang="en-US" sz="1200" b="1" dirty="0" err="1" smtClean="0"/>
                        <a:t>mls</a:t>
                      </a:r>
                      <a:r>
                        <a:rPr lang="en-US" sz="1200" b="1" dirty="0" smtClean="0"/>
                        <a:t> </a:t>
                      </a:r>
                      <a:endParaRPr lang="en-US" sz="1200" b="1" dirty="0"/>
                    </a:p>
                  </a:txBody>
                  <a:tcPr/>
                </a:tc>
              </a:tr>
              <a:tr h="224473">
                <a:tc gridSpan="3">
                  <a:txBody>
                    <a:bodyPr/>
                    <a:lstStyle/>
                    <a:p>
                      <a:r>
                        <a:rPr lang="en-US" sz="1200" b="1" dirty="0" smtClean="0"/>
                        <a:t>To use N/S 0.9% unless otherwise stated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0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Code Algorithms: PEA/</a:t>
            </a:r>
            <a:r>
              <a:rPr lang="en-US" sz="3000" b="1" dirty="0" err="1" smtClean="0">
                <a:latin typeface="Arial"/>
                <a:cs typeface="Arial"/>
              </a:rPr>
              <a:t>Asystole</a:t>
            </a:r>
            <a:r>
              <a:rPr lang="en-US" sz="3000" b="1" dirty="0" smtClean="0">
                <a:latin typeface="Arial"/>
                <a:cs typeface="Arial"/>
              </a:rPr>
              <a:t> 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39055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13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29800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72" y="605718"/>
            <a:ext cx="5615584" cy="62522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79220" y="5796873"/>
            <a:ext cx="201838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/>
              <a:t>National Resuscitation Council Singapore</a:t>
            </a:r>
            <a:endParaRPr lang="en-US" sz="1200" b="1" dirty="0">
              <a:cs typeface="Arial"/>
            </a:endParaRP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Advanced Cardiac Life Support Provider Manual</a:t>
            </a: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Updated 2016 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56709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Code Algorithms: </a:t>
            </a:r>
            <a:r>
              <a:rPr lang="en-US" sz="3000" b="1" dirty="0" err="1" smtClean="0">
                <a:latin typeface="Arial"/>
                <a:cs typeface="Arial"/>
              </a:rPr>
              <a:t>Bradycardia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39055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13</a:t>
            </a:r>
            <a:endParaRPr lang="en-US" sz="5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5" y="598189"/>
            <a:ext cx="6059401" cy="62598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9220" y="5796873"/>
            <a:ext cx="201838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/>
              <a:t>National Resuscitation Council Singapore</a:t>
            </a:r>
            <a:endParaRPr lang="en-US" sz="1200" b="1" dirty="0">
              <a:cs typeface="Arial"/>
            </a:endParaRP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Advanced Cardiac Life Support Provider Manual</a:t>
            </a: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Updated 2016 </a:t>
            </a:r>
            <a:endParaRPr lang="en-US" sz="1200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6102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9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2300" b="1" dirty="0" smtClean="0">
                <a:latin typeface="Arial"/>
                <a:cs typeface="Arial"/>
              </a:rPr>
              <a:t>Code Algorithms: Supraventricular Tachycardia (SVT) </a:t>
            </a:r>
            <a:endParaRPr lang="en-US" sz="23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12825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13</a:t>
            </a:r>
            <a:endParaRPr lang="en-US" sz="50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57" y="672284"/>
            <a:ext cx="5586746" cy="6185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9220" y="5796873"/>
            <a:ext cx="201838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/>
              <a:t>National Resuscitation Council Singapore</a:t>
            </a:r>
            <a:endParaRPr lang="en-US" sz="1200" b="1" dirty="0">
              <a:cs typeface="Arial"/>
            </a:endParaRP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Advanced Cardiac Life Support Provider Manual</a:t>
            </a: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Updated 2016 </a:t>
            </a:r>
            <a:endParaRPr lang="en-US" sz="1200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46626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3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2300" b="1" dirty="0" smtClean="0">
                <a:latin typeface="Arial"/>
                <a:cs typeface="Arial"/>
              </a:rPr>
              <a:t>Code Algorithms: Irregular Narrow Complex Tachycardia   </a:t>
            </a:r>
            <a:endParaRPr lang="en-US" sz="23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693313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13</a:t>
            </a:r>
            <a:endParaRPr lang="en-US" sz="50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8" y="727017"/>
            <a:ext cx="5752549" cy="6150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9220" y="5796873"/>
            <a:ext cx="201838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/>
              <a:t>National Resuscitation Council Singapore</a:t>
            </a:r>
            <a:endParaRPr lang="en-US" sz="1200" b="1" dirty="0">
              <a:cs typeface="Arial"/>
            </a:endParaRP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Advanced Cardiac Life Support Provider Manual</a:t>
            </a: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Updated 2016 </a:t>
            </a:r>
            <a:endParaRPr lang="en-US" sz="12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25786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5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Code Algorithms: Wide Complex Tachycardia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12314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13</a:t>
            </a:r>
            <a:endParaRPr lang="en-US" sz="5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53" y="598189"/>
            <a:ext cx="5711757" cy="6177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79220" y="5796873"/>
            <a:ext cx="201838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/>
              <a:t>National Resuscitation Council Singapore</a:t>
            </a:r>
            <a:endParaRPr lang="en-US" sz="1200" b="1" dirty="0">
              <a:cs typeface="Arial"/>
            </a:endParaRP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Advanced Cardiac Life Support Provider Manual</a:t>
            </a:r>
          </a:p>
          <a:p>
            <a:pPr algn="ctr">
              <a:defRPr/>
            </a:pPr>
            <a:r>
              <a:rPr lang="en-US" sz="1200" b="1" dirty="0" smtClean="0">
                <a:cs typeface="Arial"/>
              </a:rPr>
              <a:t>Updated 2016 </a:t>
            </a:r>
            <a:endParaRPr lang="en-US" sz="12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283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0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98" y="-134757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Debriefing after a Crisis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32715"/>
              </p:ext>
            </p:extLst>
          </p:nvPr>
        </p:nvGraphicFramePr>
        <p:xfrm>
          <a:off x="254742" y="598189"/>
          <a:ext cx="8229600" cy="396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promote guided reflection as a way to improve and maintain patient safety, increase efficiency and contribute to a supportive culture of dialogue and learning in any clinical environment 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6226" y="4766664"/>
            <a:ext cx="506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smtClean="0"/>
              <a:t>If you need to speak to someone in-confidence, we have a peer support network in place:</a:t>
            </a: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834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14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59441"/>
              </p:ext>
            </p:extLst>
          </p:nvPr>
        </p:nvGraphicFramePr>
        <p:xfrm>
          <a:off x="254743" y="1103923"/>
          <a:ext cx="8229599" cy="3627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7642"/>
                <a:gridCol w="3096846"/>
                <a:gridCol w="3795111"/>
              </a:tblGrid>
              <a:tr h="0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Calibri"/>
                          <a:cs typeface="Calibri"/>
                        </a:rPr>
                        <a:t>Starting to TALK</a:t>
                      </a:r>
                      <a:endParaRPr lang="en-US" sz="1400" b="1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695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Calibri"/>
                          <a:cs typeface="Calibri"/>
                        </a:rPr>
                        <a:t>Step</a:t>
                      </a:r>
                      <a:r>
                        <a:rPr lang="en-US" sz="1400" b="1" baseline="0" dirty="0" smtClean="0">
                          <a:latin typeface="Calibri"/>
                          <a:cs typeface="Calibri"/>
                        </a:rPr>
                        <a:t> 1</a:t>
                      </a:r>
                      <a:endParaRPr lang="en-US" sz="14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Tell:</a:t>
                      </a:r>
                      <a:r>
                        <a:rPr lang="en-US" sz="1200" b="1" baseline="0" dirty="0" smtClean="0">
                          <a:latin typeface="Calibri"/>
                          <a:cs typeface="Calibri"/>
                        </a:rPr>
                        <a:t> Share your perspective on the clinical situation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baseline="0" dirty="0" smtClean="0">
                          <a:latin typeface="Calibri"/>
                          <a:cs typeface="Calibri"/>
                        </a:rPr>
                        <a:t>Target: Agree on what is important to discuss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231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What shall we discuss to improve patient care?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Share your perspective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mr-IN" sz="1100" b="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How do you see the situation?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Step 2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err="1" smtClean="0">
                          <a:latin typeface="Calibri"/>
                          <a:cs typeface="Calibri"/>
                        </a:rPr>
                        <a:t>Analyse</a:t>
                      </a:r>
                      <a:r>
                        <a:rPr lang="en-US" sz="1200" b="1" baseline="0" dirty="0" smtClean="0">
                          <a:latin typeface="Calibri"/>
                          <a:cs typeface="Calibri"/>
                        </a:rPr>
                        <a:t>: Explore specific points of patient care as appropriate 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495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What helped or hindered: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Communication</a:t>
                      </a:r>
                      <a:endParaRPr lang="en-US" sz="1100" dirty="0">
                        <a:latin typeface="Calibri"/>
                        <a:cs typeface="Calibri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 making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Situational awareness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Efficiency </a:t>
                      </a:r>
                      <a:endParaRPr lang="en-US" sz="1100" dirty="0" smtClean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/>
                        <a:buNone/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 way forward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How can we repeat successful performance?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How can we improve?</a:t>
                      </a:r>
                      <a:endParaRPr lang="en-US" sz="1100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Step 3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lang="en-US" sz="1200" b="1" baseline="0" dirty="0" smtClean="0">
                          <a:latin typeface="Calibri"/>
                          <a:cs typeface="Calibri"/>
                        </a:rPr>
                        <a:t> Points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100" b="0" dirty="0" smtClean="0">
                          <a:latin typeface="Calibri"/>
                          <a:cs typeface="Calibri"/>
                        </a:rPr>
                        <a:t>What can the team learn from the experience?</a:t>
                      </a:r>
                      <a:endParaRPr lang="en-US" sz="11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Step 4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Calibri"/>
                          <a:cs typeface="Calibri"/>
                        </a:rPr>
                        <a:t>Key actions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428">
                <a:tc gridSpan="3"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="0" dirty="0" smtClean="0">
                          <a:latin typeface="Calibri"/>
                          <a:cs typeface="Calibri"/>
                        </a:rPr>
                        <a:t>What can we do to improve and maintain patient</a:t>
                      </a:r>
                      <a:r>
                        <a:rPr lang="en-US" sz="1100" b="0" baseline="0" dirty="0" smtClean="0">
                          <a:latin typeface="Calibri"/>
                          <a:cs typeface="Calibri"/>
                        </a:rPr>
                        <a:t> safety?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100" b="0" baseline="0" dirty="0" smtClean="0">
                          <a:latin typeface="Calibri"/>
                          <a:cs typeface="Calibri"/>
                        </a:rPr>
                        <a:t>Let’s find solutions and agree on responsibilities</a:t>
                      </a:r>
                      <a:endParaRPr lang="en-US" sz="11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21792"/>
              </p:ext>
            </p:extLst>
          </p:nvPr>
        </p:nvGraphicFramePr>
        <p:xfrm>
          <a:off x="4215175" y="5279906"/>
          <a:ext cx="43270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8105"/>
                <a:gridCol w="173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SGH SAFE</a:t>
                      </a:r>
                      <a:r>
                        <a:rPr lang="en-US" sz="900" b="1" baseline="0" dirty="0" smtClean="0"/>
                        <a:t> (Support Action For Employees):</a:t>
                      </a:r>
                      <a:br>
                        <a:rPr lang="en-US" sz="900" b="1" baseline="0" dirty="0" smtClean="0"/>
                      </a:br>
                      <a:r>
                        <a:rPr lang="en-US" sz="900" baseline="0" dirty="0" smtClean="0"/>
                        <a:t>Supports institutions on SGH Campus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Tel:</a:t>
                      </a:r>
                      <a:r>
                        <a:rPr lang="en-US" sz="900" baseline="0" dirty="0" smtClean="0"/>
                        <a:t> 6576 2012</a:t>
                      </a:r>
                      <a:br>
                        <a:rPr lang="en-US" sz="900" baseline="0" dirty="0" smtClean="0"/>
                      </a:br>
                      <a:r>
                        <a:rPr lang="en-US" sz="900" baseline="0" dirty="0" smtClean="0"/>
                        <a:t>9am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6pm (weekdays)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CGH PEER</a:t>
                      </a:r>
                      <a:r>
                        <a:rPr lang="en-US" sz="900" b="1" baseline="0" dirty="0" smtClean="0"/>
                        <a:t> Network Hotline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Tel: 8125 8452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9am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5pm (weekdays)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SKH PALS (Peers Actively Leading Support</a:t>
                      </a:r>
                      <a:r>
                        <a:rPr lang="en-US" sz="900" b="1" baseline="0" dirty="0" smtClean="0"/>
                        <a:t>) Hotline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Tel: 6379 3370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8.30am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mr-IN" sz="900" baseline="0" dirty="0" smtClean="0"/>
                        <a:t>–</a:t>
                      </a:r>
                      <a:r>
                        <a:rPr lang="en-US" sz="900" baseline="0" dirty="0" smtClean="0"/>
                        <a:t> 5.30pm (weekdays)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KKH </a:t>
                      </a:r>
                      <a:r>
                        <a:rPr lang="en-US" sz="900" b="1" dirty="0" err="1" smtClean="0"/>
                        <a:t>Carers’</a:t>
                      </a:r>
                      <a:r>
                        <a:rPr lang="en-US" sz="900" b="1" dirty="0" smtClean="0"/>
                        <a:t> Support Helpline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Tel: 8181 7655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8.30am </a:t>
                      </a:r>
                      <a:r>
                        <a:rPr lang="mr-IN" sz="900" dirty="0" smtClean="0"/>
                        <a:t>–</a:t>
                      </a:r>
                      <a:r>
                        <a:rPr lang="en-US" sz="900" dirty="0" smtClean="0"/>
                        <a:t> 5.30pm (weekdays)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41489"/>
              </p:ext>
            </p:extLst>
          </p:nvPr>
        </p:nvGraphicFramePr>
        <p:xfrm>
          <a:off x="254742" y="4766664"/>
          <a:ext cx="3692769" cy="19966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76923"/>
                <a:gridCol w="2715846"/>
              </a:tblGrid>
              <a:tr h="3333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Values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4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Positivity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Identify positive strategies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baseline="0" dirty="0" err="1" smtClean="0"/>
                        <a:t>behaviours</a:t>
                      </a:r>
                      <a:r>
                        <a:rPr lang="en-US" sz="1000" baseline="0" dirty="0" smtClean="0"/>
                        <a:t>.</a:t>
                      </a:r>
                    </a:p>
                    <a:p>
                      <a:r>
                        <a:rPr lang="en-US" sz="1000" baseline="0" dirty="0" smtClean="0"/>
                        <a:t>Avoid negative comments </a:t>
                      </a:r>
                      <a:endParaRPr lang="en-US" sz="1000" dirty="0"/>
                    </a:p>
                  </a:txBody>
                  <a:tcPr/>
                </a:tc>
              </a:tr>
              <a:tr h="444454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Focus</a:t>
                      </a:r>
                      <a:r>
                        <a:rPr lang="en-US" sz="1200" b="1" baseline="0" dirty="0" smtClean="0"/>
                        <a:t> on finding solution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000" baseline="0" dirty="0" smtClean="0"/>
                        <a:t>rather than pointing out blame.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340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Professional communication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000" dirty="0" smtClean="0"/>
                        <a:t>valuing everyone’s input.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975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Step by step: </a:t>
                      </a:r>
                      <a:r>
                        <a:rPr lang="en-US" sz="1000" dirty="0" smtClean="0"/>
                        <a:t>Identify small objectives</a:t>
                      </a:r>
                      <a:r>
                        <a:rPr lang="en-US" sz="1000" baseline="0" dirty="0" smtClean="0"/>
                        <a:t> and follow up outcomes. 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55216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8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35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Content Page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11396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66" y="-134757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72078"/>
              </p:ext>
            </p:extLst>
          </p:nvPr>
        </p:nvGraphicFramePr>
        <p:xfrm>
          <a:off x="254742" y="1086760"/>
          <a:ext cx="8229600" cy="5463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71885"/>
                <a:gridCol w="857715"/>
              </a:tblGrid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Anaphylaxis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Asystole</a:t>
                      </a:r>
                      <a:r>
                        <a:rPr lang="en-US" b="1" dirty="0" smtClean="0"/>
                        <a:t>/Pulseless</a:t>
                      </a:r>
                      <a:r>
                        <a:rPr lang="en-US" b="1" baseline="0" dirty="0" smtClean="0"/>
                        <a:t> Electrical Activity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051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Bradycardia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Difficult Airway: Needle </a:t>
                      </a:r>
                      <a:r>
                        <a:rPr lang="en-US" b="1" dirty="0" err="1" smtClean="0"/>
                        <a:t>Cricothyroidotomy</a:t>
                      </a:r>
                      <a:r>
                        <a:rPr lang="en-US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4051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Difficult Airway: Surgical </a:t>
                      </a:r>
                      <a:r>
                        <a:rPr lang="en-US" b="1" dirty="0" err="1" smtClean="0"/>
                        <a:t>Cricothyroidotomy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Local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Anaesthetic</a:t>
                      </a:r>
                      <a:r>
                        <a:rPr lang="en-US" b="1" baseline="0" dirty="0" smtClean="0"/>
                        <a:t> Toxicity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Malignant Hyperthermia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Massive Hemorrhage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Ventricular</a:t>
                      </a:r>
                      <a:r>
                        <a:rPr lang="en-US" b="1" baseline="0" dirty="0" smtClean="0"/>
                        <a:t> Fibrillation/Pulseless Ventricular Tachycardia (VF/VT)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Important Numbers and Drug Dilutions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Code</a:t>
                      </a:r>
                      <a:r>
                        <a:rPr lang="en-US" b="1" baseline="0" dirty="0" smtClean="0"/>
                        <a:t> Algorithms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</a:tr>
              <a:tr h="423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Debriefing</a:t>
                      </a:r>
                      <a:r>
                        <a:rPr lang="en-US" b="1" baseline="0" dirty="0" smtClean="0"/>
                        <a:t> after a Crisis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10890"/>
              </p:ext>
            </p:extLst>
          </p:nvPr>
        </p:nvGraphicFramePr>
        <p:xfrm>
          <a:off x="8643272" y="-317"/>
          <a:ext cx="504109" cy="6760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04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8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Anaphylaxis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28582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Refractory hypotension, acute altered mental status, shock, ischemic chest discomfort or acute heart failure 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82" y="842029"/>
            <a:ext cx="5214647" cy="630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STOP and remove all potential causative agents</a:t>
            </a:r>
            <a:br>
              <a:rPr lang="en-US" sz="1600" b="1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Including chlorhexidine </a:t>
            </a:r>
            <a:r>
              <a:rPr lang="en-US" sz="1200" dirty="0" err="1" smtClean="0">
                <a:solidFill>
                  <a:prstClr val="black"/>
                </a:solidFill>
              </a:rPr>
              <a:t>impregnanted</a:t>
            </a:r>
            <a:r>
              <a:rPr lang="en-US" sz="1200" dirty="0" smtClean="0">
                <a:solidFill>
                  <a:prstClr val="black"/>
                </a:solidFill>
              </a:rPr>
              <a:t> catheters, colloids, latex </a:t>
            </a:r>
            <a:r>
              <a:rPr lang="en-US" sz="1000" dirty="0" smtClean="0">
                <a:solidFill>
                  <a:prstClr val="black"/>
                </a:solidFill>
              </a:rPr>
              <a:t/>
            </a:r>
            <a:br>
              <a:rPr lang="en-US" sz="1000" dirty="0" smtClean="0">
                <a:solidFill>
                  <a:prstClr val="black"/>
                </a:solidFill>
              </a:rPr>
            </a:br>
            <a:endParaRPr lang="en-US" sz="14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Call for help and E-trolley; Note the time</a:t>
            </a:r>
            <a:br>
              <a:rPr lang="en-US" sz="1600" b="1" dirty="0" smtClean="0">
                <a:solidFill>
                  <a:prstClr val="black"/>
                </a:solidFill>
              </a:rPr>
            </a:br>
            <a:r>
              <a:rPr lang="en-US" sz="1400" b="1" dirty="0"/>
              <a:t>Ask: </a:t>
            </a:r>
            <a:r>
              <a:rPr lang="en-US" sz="1400" dirty="0"/>
              <a:t>“Who will be the crisis manager?”</a:t>
            </a:r>
            <a:r>
              <a:rPr lang="en-US" sz="1400" b="1" dirty="0" smtClean="0">
                <a:solidFill>
                  <a:prstClr val="black"/>
                </a:solidFill>
              </a:rPr>
              <a:t/>
            </a:r>
            <a:br>
              <a:rPr lang="en-US" sz="1400" b="1" dirty="0" smtClean="0">
                <a:solidFill>
                  <a:prstClr val="black"/>
                </a:solidFill>
              </a:rPr>
            </a:br>
            <a:endParaRPr lang="en-US" sz="14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Maintain and secure airway; Use 100% Oxygen</a:t>
            </a:r>
            <a:endParaRPr lang="en-US" sz="1600" b="1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Intubate if airway </a:t>
            </a:r>
            <a:r>
              <a:rPr lang="en-US" sz="1200" dirty="0" err="1" smtClean="0">
                <a:solidFill>
                  <a:prstClr val="black"/>
                </a:solidFill>
              </a:rPr>
              <a:t>oedema</a:t>
            </a:r>
            <a:r>
              <a:rPr lang="en-US" sz="1200" dirty="0" smtClean="0">
                <a:solidFill>
                  <a:prstClr val="black"/>
                </a:solidFill>
              </a:rPr>
              <a:t> or potential respiratory compromise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Give IV Crystalloids fast (20 ml/kg); repeat as required</a:t>
            </a:r>
            <a:br>
              <a:rPr lang="en-US" sz="1600" b="1" dirty="0" smtClean="0">
                <a:solidFill>
                  <a:prstClr val="black"/>
                </a:solidFill>
              </a:rPr>
            </a:br>
            <a:endParaRPr lang="en-US" sz="14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Give IV Adrenaline; repeat as required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Consider IV Adrenaline infusion if repeated boluses required 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(i.e. severe hypotension or bronchospasm)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FF0000"/>
                </a:solidFill>
              </a:rPr>
              <a:t>Refractory hypotension: </a:t>
            </a:r>
            <a:r>
              <a:rPr lang="en-US" sz="1200" dirty="0" smtClean="0">
                <a:solidFill>
                  <a:prstClr val="black"/>
                </a:solidFill>
              </a:rPr>
              <a:t>Continue Adrenaline and IV fluid bolus 50ml/kg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Consider insertion of IA/CVP lines; Consider TTE to assess filling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Obtain </a:t>
            </a:r>
            <a:r>
              <a:rPr lang="en-US" sz="1600" b="1" dirty="0">
                <a:solidFill>
                  <a:prstClr val="black"/>
                </a:solidFill>
              </a:rPr>
              <a:t>labelled blood samples </a:t>
            </a:r>
            <a:r>
              <a:rPr lang="en-US" sz="1600" b="1" dirty="0" smtClean="0">
                <a:solidFill>
                  <a:prstClr val="black"/>
                </a:solidFill>
              </a:rPr>
              <a:t/>
            </a:r>
            <a:br>
              <a:rPr lang="en-US" sz="1600" b="1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Mast </a:t>
            </a:r>
            <a:r>
              <a:rPr lang="en-US" sz="1200" dirty="0">
                <a:solidFill>
                  <a:prstClr val="black"/>
                </a:solidFill>
              </a:rPr>
              <a:t>cell </a:t>
            </a:r>
            <a:r>
              <a:rPr lang="en-US" sz="1200" dirty="0" err="1" smtClean="0">
                <a:solidFill>
                  <a:prstClr val="black"/>
                </a:solidFill>
              </a:rPr>
              <a:t>tryptase</a:t>
            </a:r>
            <a:r>
              <a:rPr lang="en-US" sz="1200" dirty="0" smtClean="0">
                <a:solidFill>
                  <a:prstClr val="black"/>
                </a:solidFill>
              </a:rPr>
              <a:t>, FBC, coagulation screen, electrolytes, +/- ABG </a:t>
            </a:r>
            <a:r>
              <a:rPr lang="en-US" sz="1600" b="1" dirty="0" smtClean="0">
                <a:solidFill>
                  <a:prstClr val="black"/>
                </a:solidFill>
              </a:rPr>
              <a:t/>
            </a:r>
            <a:br>
              <a:rPr lang="en-US" sz="1600" b="1" dirty="0" smtClean="0">
                <a:solidFill>
                  <a:prstClr val="black"/>
                </a:solidFill>
              </a:rPr>
            </a:br>
            <a:endParaRPr lang="en-US" sz="1600" b="1" dirty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Post crisis management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Consider </a:t>
            </a:r>
            <a:r>
              <a:rPr lang="en-US" sz="1200" dirty="0">
                <a:solidFill>
                  <a:prstClr val="black"/>
                </a:solidFill>
              </a:rPr>
              <a:t>adjunctive therapy when </a:t>
            </a:r>
            <a:r>
              <a:rPr lang="en-US" sz="1200" dirty="0" err="1" smtClean="0">
                <a:solidFill>
                  <a:prstClr val="black"/>
                </a:solidFill>
              </a:rPr>
              <a:t>haemodynamically</a:t>
            </a:r>
            <a:r>
              <a:rPr lang="en-US" sz="1200" dirty="0" smtClean="0">
                <a:solidFill>
                  <a:prstClr val="black"/>
                </a:solidFill>
              </a:rPr>
              <a:t> stable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Monitor closely for 6 hours, up to 24H ICU/HD if mod-severe 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(up to 20% incidence of biphasic reaction)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Reprint AIMS chart on expanded time scale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Refer Allergist (using template in Anaphylaxis  Guidelines)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Update Citrix of suspected allergen.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Refer Anaphylaxis Management Guidelines on ANA </a:t>
            </a:r>
            <a:r>
              <a:rPr lang="en-US" sz="1200" dirty="0" err="1" smtClean="0">
                <a:solidFill>
                  <a:prstClr val="black"/>
                </a:solidFill>
              </a:rPr>
              <a:t>dept</a:t>
            </a:r>
            <a:r>
              <a:rPr lang="en-US" sz="1200" dirty="0" smtClean="0">
                <a:solidFill>
                  <a:prstClr val="black"/>
                </a:solidFill>
              </a:rPr>
              <a:t> website</a:t>
            </a:r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2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77593"/>
              </p:ext>
            </p:extLst>
          </p:nvPr>
        </p:nvGraphicFramePr>
        <p:xfrm>
          <a:off x="5070231" y="949251"/>
          <a:ext cx="3536960" cy="3200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0846"/>
                <a:gridCol w="214923"/>
                <a:gridCol w="2511191"/>
              </a:tblGrid>
              <a:tr h="264608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DRUG DOSES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and treatments 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18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Adrenaline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dirty="0" smtClean="0">
                          <a:latin typeface="Arial"/>
                          <a:cs typeface="Arial"/>
                        </a:rPr>
                        <a:t>Adult:</a:t>
                      </a: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 50 mcg (0.5 ml of 1:10 000 solution)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Child: </a:t>
                      </a:r>
                      <a:r>
                        <a:rPr lang="el-GR" sz="950" baseline="0" dirty="0" smtClean="0">
                          <a:latin typeface="Arial"/>
                          <a:cs typeface="Arial"/>
                        </a:rPr>
                        <a:t>1.0 μ</a:t>
                      </a: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g.kg-1 (0.1 ml.kg-1 1:100 000 solution)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IV Infusion: 2 – 10 mcg/kg/min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baseline="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Dopamine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mr-IN" sz="95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950" dirty="0" smtClean="0">
                          <a:latin typeface="Arial"/>
                          <a:cs typeface="Arial"/>
                        </a:rPr>
                        <a:t> 10 mcg/kg/min</a:t>
                      </a:r>
                      <a:endParaRPr lang="en-US" sz="95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95871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dirty="0" smtClean="0">
                          <a:latin typeface="Arial"/>
                          <a:cs typeface="Arial"/>
                        </a:rPr>
                        <a:t>Salbutamol</a:t>
                      </a:r>
                      <a:endParaRPr lang="en-US" sz="95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dirty="0" smtClean="0">
                          <a:latin typeface="Arial"/>
                          <a:cs typeface="Arial"/>
                        </a:rPr>
                        <a:t>MDI</a:t>
                      </a: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: 6-8 puffs repeated as necessary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b="1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Refractory bronchospasm</a:t>
                      </a: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: IV 100 - 200 mcg slow bolus +/- infusion of 5 – 25 mcg/min. </a:t>
                      </a:r>
                      <a:br>
                        <a:rPr lang="en-US" sz="95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Consider neb Salbutamol: NS 2:2 </a:t>
                      </a:r>
                      <a:endParaRPr lang="en-US" sz="9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Adjunctive</a:t>
                      </a:r>
                      <a:r>
                        <a:rPr lang="en-US" sz="1200" b="1" baseline="0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 therapy</a:t>
                      </a:r>
                      <a:endParaRPr lang="en-US" sz="1200" b="1" dirty="0">
                        <a:solidFill>
                          <a:srgbClr val="17375E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950" baseline="0" dirty="0" smtClean="0">
                          <a:latin typeface="Arial"/>
                          <a:cs typeface="Arial"/>
                        </a:rPr>
                        <a:t>Hydrocortisone</a:t>
                      </a:r>
                      <a:endParaRPr lang="en-US" sz="95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Adult: 200 mg IV</a:t>
                      </a:r>
                    </a:p>
                    <a:p>
                      <a:r>
                        <a:rPr lang="en-US" sz="9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Child: 6 –</a:t>
                      </a:r>
                      <a:r>
                        <a:rPr lang="en-US" sz="9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 years – 100 mg IV</a:t>
                      </a:r>
                    </a:p>
                    <a:p>
                      <a:r>
                        <a:rPr lang="en-US" sz="9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6</a:t>
                      </a:r>
                      <a:r>
                        <a:rPr lang="en-US" sz="9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 – 6 years – 50 mg IV</a:t>
                      </a:r>
                    </a:p>
                    <a:p>
                      <a:r>
                        <a:rPr lang="en-US" sz="9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&lt;6 months – 25 mg IV</a:t>
                      </a:r>
                      <a:endParaRPr lang="en-US" sz="95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5207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Consider oral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2</a:t>
                      </a:r>
                      <a:r>
                        <a:rPr lang="en-US" sz="1000" baseline="3000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generation antihistamines when patient  able to take orally 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34685"/>
              </p:ext>
            </p:extLst>
          </p:nvPr>
        </p:nvGraphicFramePr>
        <p:xfrm>
          <a:off x="5070231" y="4253003"/>
          <a:ext cx="3536960" cy="2042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36960"/>
              </a:tblGrid>
              <a:tr h="26979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Mast cell </a:t>
                      </a:r>
                      <a:r>
                        <a:rPr lang="en-US" sz="1200" b="1" dirty="0" err="1" smtClean="0">
                          <a:latin typeface="Arial"/>
                          <a:cs typeface="Arial"/>
                        </a:rPr>
                        <a:t>tryptase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4085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latin typeface="Atrial"/>
                          <a:cs typeface="Atrial"/>
                        </a:rPr>
                        <a:t>Blood</a:t>
                      </a: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 samples for mast cell </a:t>
                      </a:r>
                      <a:r>
                        <a:rPr lang="en-US" sz="1000" baseline="0" dirty="0" err="1" smtClean="0">
                          <a:latin typeface="Atrial"/>
                          <a:cs typeface="Atrial"/>
                        </a:rPr>
                        <a:t>tryptase</a:t>
                      </a: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 to be taken during resuscitation, 2 hours and &gt;24 hours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 At least 5mls  of blood into plain tube  labelled with patient’s sticker and time of collection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Use “Immunology Form” and write “Note: Sample to TTSH, spin and separate” , indicate ‘serum </a:t>
                      </a:r>
                      <a:r>
                        <a:rPr lang="en-US" sz="1000" baseline="0" dirty="0" err="1" smtClean="0">
                          <a:latin typeface="Atrial"/>
                          <a:cs typeface="Atrial"/>
                        </a:rPr>
                        <a:t>tryptase</a:t>
                      </a: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 test’ under ‘other tests’, Indicate Department’s fax number 62241792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No need to send sample in ice, regardless of time of sample collection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latin typeface="Atrial"/>
                          <a:cs typeface="Atrial"/>
                        </a:rPr>
                        <a:t>Use pneumatic tube system, send to ‘901’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45181"/>
              </p:ext>
            </p:extLst>
          </p:nvPr>
        </p:nvGraphicFramePr>
        <p:xfrm>
          <a:off x="8643272" y="28990"/>
          <a:ext cx="504109" cy="6760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04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04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93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9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8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Asystole/Pulseless Electrical Activity (PEA)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83153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Non-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shockable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pulseless cardiac arrest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01" y="993846"/>
            <a:ext cx="462010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Call for help and E-trolley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/>
              <a:t>Ask: </a:t>
            </a:r>
            <a:r>
              <a:rPr lang="en-US" sz="1400" dirty="0" smtClean="0"/>
              <a:t>“Who will be the crisis manager?”</a:t>
            </a:r>
            <a:endParaRPr lang="en-US" sz="1400" dirty="0"/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/>
              <a:t>Say:</a:t>
            </a:r>
            <a:r>
              <a:rPr lang="en-US" sz="1400" dirty="0" smtClean="0"/>
              <a:t> “The top priority is high-quality CPR”</a:t>
            </a:r>
            <a:br>
              <a:rPr lang="en-US" sz="1400" dirty="0" smtClean="0"/>
            </a:br>
            <a:endParaRPr lang="en-US" sz="14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Commence CPR (100 compressions/min)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Secure Airway. Turn Fi O</a:t>
            </a:r>
            <a:r>
              <a:rPr lang="en-US" sz="1600" b="1" baseline="-25000" dirty="0" smtClean="0"/>
              <a:t>2 </a:t>
            </a:r>
            <a:r>
              <a:rPr lang="en-US" sz="1600" b="1" dirty="0" smtClean="0"/>
              <a:t>to 100%</a:t>
            </a:r>
            <a:br>
              <a:rPr lang="en-US" sz="1600" b="1" dirty="0" smtClean="0"/>
            </a:br>
            <a:r>
              <a:rPr lang="en-US" sz="1400" dirty="0" smtClean="0"/>
              <a:t>Turn off volatile </a:t>
            </a:r>
            <a:r>
              <a:rPr lang="en-US" sz="1400" dirty="0" err="1" smtClean="0"/>
              <a:t>anaesthetics</a:t>
            </a:r>
            <a:r>
              <a:rPr lang="en-US" sz="1400" dirty="0" smtClean="0"/>
              <a:t>.  </a:t>
            </a:r>
            <a:br>
              <a:rPr lang="en-US" sz="1400" dirty="0" smtClean="0"/>
            </a:br>
            <a:r>
              <a:rPr lang="en-US" sz="1400" dirty="0" smtClean="0"/>
              <a:t>10 - 12 breaths/minute. Do not </a:t>
            </a:r>
            <a:r>
              <a:rPr lang="en-US" sz="1400" dirty="0" err="1" smtClean="0"/>
              <a:t>overventilate</a:t>
            </a:r>
            <a:endParaRPr lang="en-US" sz="14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Give IV Adrenaline 1mg in 10ml bolus</a:t>
            </a:r>
            <a:br>
              <a:rPr lang="en-US" sz="1600" b="1" dirty="0" smtClean="0"/>
            </a:br>
            <a:r>
              <a:rPr lang="en-US" sz="1400" dirty="0" smtClean="0"/>
              <a:t>Repeat adrenaline every 2 minutes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Assess every 2 minutes</a:t>
            </a:r>
            <a:br>
              <a:rPr lang="en-US" sz="1600" b="1" dirty="0" smtClean="0"/>
            </a:br>
            <a:r>
              <a:rPr lang="en-US" sz="1400" dirty="0" smtClean="0"/>
              <a:t>Change CPR compression provider as and when </a:t>
            </a:r>
            <a:br>
              <a:rPr lang="en-US" sz="1400" dirty="0" smtClean="0"/>
            </a:br>
            <a:r>
              <a:rPr lang="en-US" sz="1400" dirty="0" smtClean="0"/>
              <a:t>necessary</a:t>
            </a:r>
            <a:br>
              <a:rPr lang="en-US" sz="1400" dirty="0" smtClean="0"/>
            </a:br>
            <a:r>
              <a:rPr lang="en-US" sz="1400" dirty="0" smtClean="0"/>
              <a:t>Consider </a:t>
            </a:r>
            <a:r>
              <a:rPr lang="en-US" sz="1400" i="1" dirty="0" smtClean="0"/>
              <a:t>reversible</a:t>
            </a:r>
            <a:r>
              <a:rPr lang="en-US" sz="1400" dirty="0" smtClean="0"/>
              <a:t> causes. Read aloud </a:t>
            </a:r>
            <a:r>
              <a:rPr lang="en-US" sz="1400" dirty="0" err="1" smtClean="0"/>
              <a:t>Hs</a:t>
            </a:r>
            <a:r>
              <a:rPr lang="en-US" sz="1400" dirty="0" smtClean="0"/>
              <a:t> and </a:t>
            </a:r>
            <a:r>
              <a:rPr lang="en-US" sz="1400" dirty="0" err="1" smtClean="0"/>
              <a:t>Ts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Check rhythm, if rhythm </a:t>
            </a:r>
            <a:r>
              <a:rPr lang="en-US" sz="1400" dirty="0" err="1" smtClean="0"/>
              <a:t>organised</a:t>
            </a:r>
            <a:r>
              <a:rPr lang="en-US" sz="1400" dirty="0" smtClean="0"/>
              <a:t>, check pulse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/>
              <a:t>IF VF/VT: </a:t>
            </a:r>
            <a:r>
              <a:rPr lang="en-US" sz="1400" dirty="0" smtClean="0"/>
              <a:t>Resume CPR;</a:t>
            </a:r>
            <a:r>
              <a:rPr lang="en-US" sz="1400" dirty="0"/>
              <a:t> </a:t>
            </a:r>
            <a:r>
              <a:rPr lang="en-US" sz="1400" dirty="0" smtClean="0"/>
              <a:t>Go to </a:t>
            </a:r>
            <a:r>
              <a:rPr lang="en-US" sz="1400" b="1" dirty="0" smtClean="0"/>
              <a:t>ALGORITHM 11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/>
              <a:t>If </a:t>
            </a:r>
            <a:r>
              <a:rPr lang="en-US" sz="1400" b="1" dirty="0" err="1" smtClean="0"/>
              <a:t>asystole</a:t>
            </a:r>
            <a:r>
              <a:rPr lang="en-US" sz="1400" b="1" dirty="0" smtClean="0"/>
              <a:t>/PEA continues: </a:t>
            </a:r>
            <a:r>
              <a:rPr lang="en-US" sz="1400" dirty="0" smtClean="0"/>
              <a:t>Resume CPR. </a:t>
            </a:r>
          </a:p>
          <a:p>
            <a:r>
              <a:rPr lang="en-US" sz="1400" b="1" dirty="0" smtClean="0"/>
              <a:t>            </a:t>
            </a:r>
            <a:r>
              <a:rPr lang="en-US" sz="1400" dirty="0" smtClean="0"/>
              <a:t>Check EtCO2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If &lt; 10mmHg, evaluate CPR technique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If sudden increase to &gt; 40mmHg, may indicate </a:t>
            </a:r>
            <a:br>
              <a:rPr lang="en-US" sz="1400" dirty="0" smtClean="0"/>
            </a:br>
            <a:r>
              <a:rPr lang="en-US" sz="1400" dirty="0" smtClean="0"/>
              <a:t>return of spontaneous circulation</a:t>
            </a:r>
          </a:p>
          <a:p>
            <a:pPr marL="800100" lvl="1" indent="-342900">
              <a:buFont typeface="Wingdings" charset="2"/>
              <a:buChar char="Ø"/>
            </a:pPr>
            <a:endParaRPr lang="en-US" sz="1000" dirty="0"/>
          </a:p>
          <a:p>
            <a:pPr marL="1714500" lvl="3" indent="-342900">
              <a:buFont typeface="Wingdings" charset="2"/>
              <a:buChar char="Ø"/>
            </a:pP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9518"/>
              </p:ext>
            </p:extLst>
          </p:nvPr>
        </p:nvGraphicFramePr>
        <p:xfrm>
          <a:off x="4362967" y="993846"/>
          <a:ext cx="4253405" cy="2529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2862"/>
                <a:gridCol w="577627"/>
                <a:gridCol w="2652916"/>
              </a:tblGrid>
              <a:tr h="264608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DRUG DOSES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and treatments 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Adrenaline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1 mg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in 10ml (1:10,000) IV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, repeat every 2 minutes 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Dopamine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5 </a:t>
                      </a:r>
                      <a:r>
                        <a:rPr lang="mr-IN" sz="1000" b="1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 20 mcg/kg/min IV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608">
                <a:tc gridSpan="3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HYPERKALAEMIA </a:t>
                      </a:r>
                      <a:r>
                        <a:rPr lang="en-US" sz="1200" b="0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treatments</a:t>
                      </a:r>
                      <a:r>
                        <a:rPr lang="en-US" sz="1200" b="0" baseline="0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sz="1200" b="0" dirty="0">
                        <a:solidFill>
                          <a:srgbClr val="17375E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88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Calcium </a:t>
                      </a: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gluconate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en-US" sz="1000" b="1" i="1" baseline="0" dirty="0" smtClean="0">
                          <a:latin typeface="Arial"/>
                          <a:cs typeface="Arial"/>
                        </a:rPr>
                        <a:t>or -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Calcium chloride 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0.3 ml/kg IV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endParaRPr lang="en-US" sz="1000" b="1" baseline="0" dirty="0" smtClean="0">
                        <a:latin typeface="Arial"/>
                        <a:cs typeface="Arial"/>
                      </a:endParaRP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0.1 ml/kg IV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Insulin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10 units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regular IV 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with 1 </a:t>
                      </a:r>
                      <a:r>
                        <a:rPr lang="mr-IN" sz="1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2 amps D50W as needed 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8022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Sodium bicarbonate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8.4%</a:t>
                      </a:r>
                      <a:endParaRPr lang="en-US" sz="10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mr-IN" sz="1000" b="1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1.5 </a:t>
                      </a:r>
                      <a:r>
                        <a:rPr lang="en-US" sz="1000" b="1" baseline="0" dirty="0" err="1" smtClean="0">
                          <a:latin typeface="Arial"/>
                          <a:cs typeface="Arial"/>
                        </a:rPr>
                        <a:t>mEq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/kg IV 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slow push </a:t>
                      </a:r>
                      <a:br>
                        <a:rPr lang="en-US" sz="10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for </a:t>
                      </a:r>
                      <a:r>
                        <a:rPr lang="en-US" sz="1000" baseline="0" dirty="0" err="1" smtClean="0">
                          <a:latin typeface="Arial"/>
                          <a:cs typeface="Arial"/>
                        </a:rPr>
                        <a:t>hyperkalaemia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, antidepressant overdose </a:t>
                      </a:r>
                      <a:r>
                        <a:rPr lang="mr-IN" sz="1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NOT prolonged resuscitation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44874"/>
              </p:ext>
            </p:extLst>
          </p:nvPr>
        </p:nvGraphicFramePr>
        <p:xfrm>
          <a:off x="4362967" y="3573102"/>
          <a:ext cx="4253405" cy="1280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66635"/>
                <a:gridCol w="2186770"/>
              </a:tblGrid>
              <a:tr h="247544">
                <a:tc gridSpan="2"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otentially</a:t>
                      </a:r>
                      <a:r>
                        <a:rPr lang="en-US" sz="1200" b="1" baseline="0" dirty="0" smtClean="0">
                          <a:latin typeface="Arial"/>
                          <a:cs typeface="Arial"/>
                        </a:rPr>
                        <a:t> r</a:t>
                      </a: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eversible causes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(Hs &amp; </a:t>
                      </a:r>
                      <a:r>
                        <a:rPr lang="en-US" sz="1200" b="0" dirty="0" err="1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907662"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Hydrogen ion (acidosis)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Hyperkalaemia</a:t>
                      </a:r>
                      <a:endParaRPr lang="en-US" sz="1200" baseline="0" dirty="0" smtClean="0">
                        <a:latin typeface="Arial"/>
                        <a:cs typeface="Arial"/>
                      </a:endParaRP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Hypothermia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Hypovolemia</a:t>
                      </a:r>
                      <a:endParaRPr lang="en-US" sz="1200" baseline="0" dirty="0" smtClean="0">
                        <a:latin typeface="Arial"/>
                        <a:cs typeface="Arial"/>
                      </a:endParaRP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Tamponade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(Cardiac)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Tension pneumothorax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Thrombosis (coronary/pulmonary)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27787"/>
              </p:ext>
            </p:extLst>
          </p:nvPr>
        </p:nvGraphicFramePr>
        <p:xfrm>
          <a:off x="4366168" y="4908808"/>
          <a:ext cx="4273723" cy="1219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16678"/>
                <a:gridCol w="3257045"/>
              </a:tblGrid>
              <a:tr h="262171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During CPR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35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/>
                          <a:cs typeface="Arial"/>
                        </a:rPr>
                        <a:t>Airway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/>
                          <a:cs typeface="Arial"/>
                        </a:rPr>
                        <a:t>Adequate ventilation 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668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/>
                          <a:cs typeface="Arial"/>
                        </a:rPr>
                        <a:t>Circulation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Confirm adequate</a:t>
                      </a:r>
                      <a:r>
                        <a:rPr lang="en-US" sz="1100" baseline="0" dirty="0" smtClean="0">
                          <a:latin typeface="Arial"/>
                          <a:cs typeface="Arial"/>
                        </a:rPr>
                        <a:t> IV or IO access</a:t>
                      </a:r>
                    </a:p>
                  </a:txBody>
                  <a:tcPr/>
                </a:tc>
              </a:tr>
              <a:tr h="299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/>
                          <a:cs typeface="Arial"/>
                        </a:rPr>
                        <a:t>Assign roles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/>
                          <a:cs typeface="Arial"/>
                        </a:rPr>
                        <a:t>Chest compressions, Airway, Vascular access,</a:t>
                      </a:r>
                      <a:r>
                        <a:rPr lang="en-US" sz="11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 smtClean="0">
                          <a:latin typeface="Arial"/>
                          <a:cs typeface="Arial"/>
                        </a:rPr>
                        <a:t>Documentation,</a:t>
                      </a:r>
                      <a:r>
                        <a:rPr lang="en-US" sz="1100" baseline="0" dirty="0" smtClean="0">
                          <a:latin typeface="Arial"/>
                          <a:cs typeface="Arial"/>
                        </a:rPr>
                        <a:t> Crash trolley, Time keeping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5092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1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8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Bradycardia - Unstable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339485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HR &lt; 50bpm with hypotension, acute altered mental status, shock, ischemic chest discomfort or acute heart failure 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646" y="993846"/>
            <a:ext cx="4898569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Call for help and E-trolley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/>
              <a:t>Ask: </a:t>
            </a:r>
            <a:r>
              <a:rPr lang="en-US" sz="1400" dirty="0" smtClean="0"/>
              <a:t>“Who will be the crisis manager?”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Turn Fi O</a:t>
            </a:r>
            <a:r>
              <a:rPr lang="en-US" sz="1600" b="1" baseline="-25000" dirty="0" smtClean="0"/>
              <a:t>2 </a:t>
            </a:r>
            <a:r>
              <a:rPr lang="en-US" sz="1600" b="1" dirty="0" smtClean="0"/>
              <a:t>to 100%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Verify oxygenation/ventilation adequate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Give atropine</a:t>
            </a:r>
            <a:br>
              <a:rPr lang="en-US" sz="1600" b="1" dirty="0" smtClean="0"/>
            </a:br>
            <a:endParaRPr 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Stop surgical stimulation (if laparoscopy, </a:t>
            </a:r>
            <a:r>
              <a:rPr lang="en-US" sz="1600" b="1" dirty="0" err="1" smtClean="0"/>
              <a:t>desufflate</a:t>
            </a:r>
            <a:r>
              <a:rPr lang="en-US" sz="1600" b="1" dirty="0" smtClean="0"/>
              <a:t>)</a:t>
            </a:r>
            <a:br>
              <a:rPr lang="en-US" sz="1600" b="1" dirty="0" smtClean="0"/>
            </a:br>
            <a:endParaRPr 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/>
              <a:t>If atropine ineffective: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Start adrenaline or dopamine infusion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or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 Start transcutaneous pacing 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/>
              <a:t>Consider</a:t>
            </a:r>
            <a:r>
              <a:rPr lang="mr-IN" sz="1400" b="1" dirty="0" smtClean="0"/>
              <a:t>…</a:t>
            </a:r>
            <a:endParaRPr lang="en-US" sz="1400" b="1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Turning off volatile </a:t>
            </a:r>
            <a:r>
              <a:rPr lang="en-US" sz="1400" dirty="0" err="1" smtClean="0"/>
              <a:t>anaesthetics</a:t>
            </a:r>
            <a:r>
              <a:rPr lang="en-US" sz="1400" dirty="0" smtClean="0"/>
              <a:t> if patient remains unstable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Calling for expert consultation e.g. </a:t>
            </a:r>
            <a:r>
              <a:rPr lang="en-US" sz="1400" dirty="0" err="1" smtClean="0"/>
              <a:t>Electrophysiologist</a:t>
            </a:r>
            <a:r>
              <a:rPr lang="en-US" sz="1400" dirty="0" smtClean="0"/>
              <a:t>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Assessing for drug induced causes e.g. beta blockers, calcium channel blockers, digoxin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/>
              <a:t>Cardiology consultation if myocardial infarction suspected e.g. ECG changes</a:t>
            </a:r>
          </a:p>
          <a:p>
            <a:pPr marL="800100" lvl="1" indent="-342900">
              <a:buFont typeface="+mj-ea"/>
              <a:buAutoNum type="circleNumDbPlain"/>
            </a:pP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40364"/>
              </p:ext>
            </p:extLst>
          </p:nvPr>
        </p:nvGraphicFramePr>
        <p:xfrm>
          <a:off x="5009797" y="915005"/>
          <a:ext cx="3590463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87589"/>
                <a:gridCol w="2702874"/>
              </a:tblGrid>
              <a:tr h="26460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DRUG DOSES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and treatments 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Atropine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0.6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mg IV, may repeat up to 2.4 mg total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Adrenaline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mr-IN" sz="1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 10 mcg/min IV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Dopamine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5 </a:t>
                      </a:r>
                      <a:r>
                        <a:rPr lang="mr-IN" sz="1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dirty="0" smtClean="0">
                          <a:latin typeface="Arial"/>
                          <a:cs typeface="Arial"/>
                        </a:rPr>
                        <a:t> 20 mcg/kg/min IV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460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OVERDOSE treatments</a:t>
                      </a:r>
                      <a:r>
                        <a:rPr lang="en-US" sz="1200" b="1" baseline="0" dirty="0" smtClean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sz="1200" b="1" dirty="0">
                        <a:solidFill>
                          <a:srgbClr val="17375E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B-blocker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Glucagon 2 </a:t>
                      </a:r>
                      <a:r>
                        <a:rPr lang="mr-IN" sz="1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4 mg IV push (Consult Pharmacy for availability)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CCB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Calcium chloride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1g IV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8530"/>
              </p:ext>
            </p:extLst>
          </p:nvPr>
        </p:nvGraphicFramePr>
        <p:xfrm>
          <a:off x="5009798" y="2959166"/>
          <a:ext cx="3590462" cy="329183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90462"/>
              </a:tblGrid>
              <a:tr h="25552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TRANSCUTANEOUS PACING</a:t>
                      </a:r>
                      <a:r>
                        <a:rPr lang="en-US" sz="12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0" baseline="0" dirty="0" smtClean="0">
                          <a:latin typeface="Arial"/>
                          <a:cs typeface="Arial"/>
                        </a:rPr>
                        <a:t>instructions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981133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latin typeface="Atrial"/>
                          <a:cs typeface="Atrial"/>
                        </a:rPr>
                        <a:t>Place pacing electrodes front and back.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latin typeface="Atrial"/>
                          <a:cs typeface="Atrial"/>
                        </a:rPr>
                        <a:t>Connect 3-lead</a:t>
                      </a: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 ECG from pacing defibrillator to patient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Turn monitor/defibrillator to PACER mode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Set PACER RATE (ppm) to 80/min</a:t>
                      </a:r>
                      <a:br>
                        <a:rPr lang="en-US" sz="1200" baseline="0" dirty="0" smtClean="0">
                          <a:latin typeface="Atrial"/>
                          <a:cs typeface="Atrial"/>
                        </a:rPr>
                      </a:b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(adjust based on clinical response once pacing is established)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Start to 60mA of PACER OUTPUT and increase until electrical capture (pacer spikes aligned with QRS complexes)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Set final </a:t>
                      </a:r>
                      <a:r>
                        <a:rPr lang="en-US" sz="1200" baseline="0" dirty="0" err="1" smtClean="0">
                          <a:latin typeface="Atrial"/>
                          <a:cs typeface="Atrial"/>
                        </a:rPr>
                        <a:t>milliamperes</a:t>
                      </a: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 10mA above initial capture level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Confirm effective capture </a:t>
                      </a:r>
                      <a:br>
                        <a:rPr lang="en-US" sz="1200" baseline="0" dirty="0" smtClean="0">
                          <a:latin typeface="Atrial"/>
                          <a:cs typeface="Atrial"/>
                        </a:rPr>
                      </a:b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- Electrically: Assess ECG tracing</a:t>
                      </a:r>
                      <a:br>
                        <a:rPr lang="en-US" sz="1200" baseline="0" dirty="0" smtClean="0">
                          <a:latin typeface="Atrial"/>
                          <a:cs typeface="Atrial"/>
                        </a:rPr>
                      </a:br>
                      <a:r>
                        <a:rPr lang="en-US" sz="1200" baseline="0" dirty="0" smtClean="0">
                          <a:latin typeface="Atrial"/>
                          <a:cs typeface="Atrial"/>
                        </a:rPr>
                        <a:t>- Mechanically: Palpate femoral pulse (carotid pulse unreliable)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74017"/>
              </p:ext>
            </p:extLst>
          </p:nvPr>
        </p:nvGraphicFramePr>
        <p:xfrm>
          <a:off x="8649660" y="28990"/>
          <a:ext cx="504109" cy="6781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1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9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7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2" y="-115008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Difficult Airway: Needle </a:t>
            </a:r>
            <a:r>
              <a:rPr lang="en-US" sz="3000" b="1" dirty="0" err="1" smtClean="0">
                <a:latin typeface="Arial"/>
                <a:cs typeface="Arial"/>
              </a:rPr>
              <a:t>Cricothyroidotomy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78227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Rescue technique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for “can’t intubate, can’t ventilate” situation to buy time before definite airway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8520" y="993846"/>
            <a:ext cx="4993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latin typeface="Arial"/>
                <a:cs typeface="Arial"/>
              </a:rPr>
              <a:t>Call for expert </a:t>
            </a:r>
            <a:r>
              <a:rPr lang="en-US" sz="1600" b="1" dirty="0" err="1" smtClean="0">
                <a:latin typeface="Arial"/>
                <a:cs typeface="Arial"/>
              </a:rPr>
              <a:t>anaesthesiology</a:t>
            </a:r>
            <a:r>
              <a:rPr lang="en-US" sz="1600" b="1" dirty="0">
                <a:latin typeface="Arial"/>
                <a:cs typeface="Arial"/>
              </a:rPr>
              <a:t> </a:t>
            </a:r>
            <a:r>
              <a:rPr lang="en-US" sz="1600" b="1" dirty="0" smtClean="0">
                <a:latin typeface="Arial"/>
                <a:cs typeface="Arial"/>
              </a:rPr>
              <a:t>and/or ENT specialist, E-trolley &amp; Difficult Airway Cart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 smtClean="0">
                <a:latin typeface="Arial"/>
                <a:cs typeface="Arial"/>
              </a:rPr>
              <a:t>Ask: </a:t>
            </a:r>
            <a:r>
              <a:rPr lang="en-US" sz="1400" dirty="0" smtClean="0">
                <a:latin typeface="Arial"/>
                <a:cs typeface="Arial"/>
              </a:rPr>
              <a:t>“Who will be the crisis manager?”</a:t>
            </a:r>
            <a:br>
              <a:rPr lang="en-US" sz="1400" dirty="0" smtClean="0">
                <a:latin typeface="Arial"/>
                <a:cs typeface="Arial"/>
              </a:rPr>
            </a:b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latin typeface="Arial"/>
                <a:cs typeface="Arial"/>
              </a:rPr>
              <a:t>Identify cricothyroid membrane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/>
                <a:cs typeface="Arial"/>
              </a:rPr>
              <a:t>If anatomy not palpable, consider surgical </a:t>
            </a:r>
            <a:r>
              <a:rPr lang="en-US" sz="1400" dirty="0" err="1" smtClean="0">
                <a:latin typeface="Arial"/>
                <a:cs typeface="Arial"/>
              </a:rPr>
              <a:t>cricothyroidotomy</a:t>
            </a:r>
            <a:r>
              <a:rPr lang="en-US" sz="1400" dirty="0" smtClean="0">
                <a:latin typeface="Arial"/>
                <a:cs typeface="Arial"/>
              </a:rPr>
              <a:t> with blunt dissection using scalpel-</a:t>
            </a:r>
            <a:r>
              <a:rPr lang="en-US" sz="1400" dirty="0" err="1" smtClean="0">
                <a:latin typeface="Arial"/>
                <a:cs typeface="Arial"/>
              </a:rPr>
              <a:t>bougie</a:t>
            </a:r>
            <a:r>
              <a:rPr lang="en-US" sz="1400" dirty="0" smtClean="0">
                <a:latin typeface="Arial"/>
                <a:cs typeface="Arial"/>
              </a:rPr>
              <a:t>-tube technique (</a:t>
            </a:r>
            <a:r>
              <a:rPr lang="en-US" sz="1400" b="1" dirty="0" smtClean="0">
                <a:latin typeface="Arial"/>
                <a:cs typeface="Arial"/>
              </a:rPr>
              <a:t>ALGORITHM 6</a:t>
            </a:r>
            <a:r>
              <a:rPr lang="en-US" sz="1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sz="1600" b="1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latin typeface="Arial"/>
                <a:cs typeface="Arial"/>
              </a:rPr>
              <a:t>Use </a:t>
            </a:r>
            <a:r>
              <a:rPr lang="en-US" sz="1600" b="1" dirty="0" err="1" smtClean="0">
                <a:latin typeface="Arial"/>
                <a:cs typeface="Arial"/>
              </a:rPr>
              <a:t>Insyte</a:t>
            </a:r>
            <a:r>
              <a:rPr lang="en-US" sz="1600" b="1" dirty="0" smtClean="0">
                <a:latin typeface="Arial"/>
                <a:cs typeface="Arial"/>
              </a:rPr>
              <a:t> 14G or </a:t>
            </a:r>
            <a:r>
              <a:rPr lang="en-US" sz="1600" b="1" dirty="0" err="1" smtClean="0">
                <a:latin typeface="Arial"/>
                <a:cs typeface="Arial"/>
              </a:rPr>
              <a:t>Ravussin</a:t>
            </a:r>
            <a:r>
              <a:rPr lang="en-US" sz="1600" b="1" dirty="0" smtClean="0">
                <a:latin typeface="Arial"/>
                <a:cs typeface="Arial"/>
              </a:rPr>
              <a:t> needle-catheter connected to 5ml syringe with normal saline</a:t>
            </a:r>
            <a:endParaRPr lang="en-US" sz="1600" dirty="0">
              <a:latin typeface="Arial"/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/>
                <a:cs typeface="Arial"/>
              </a:rPr>
              <a:t>Stab over midpoint of cricothyroid membrane, at an angle 45-60° to the skin, in a </a:t>
            </a:r>
            <a:r>
              <a:rPr lang="en-US" sz="1400" dirty="0" err="1" smtClean="0">
                <a:latin typeface="Arial"/>
                <a:cs typeface="Arial"/>
              </a:rPr>
              <a:t>caudad</a:t>
            </a:r>
            <a:r>
              <a:rPr lang="en-US" sz="1400" dirty="0" smtClean="0">
                <a:latin typeface="Arial"/>
                <a:cs typeface="Arial"/>
              </a:rPr>
              <a:t> direction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/>
                <a:cs typeface="Arial"/>
              </a:rPr>
              <a:t>On aspiration of air into 5ml syringe, advance 2mm and confirm aspiration of air again before advancing catheter over needle</a:t>
            </a:r>
            <a:br>
              <a:rPr lang="en-US" sz="1400" dirty="0" smtClean="0">
                <a:latin typeface="Arial"/>
                <a:cs typeface="Arial"/>
              </a:rPr>
            </a:br>
            <a:endParaRPr lang="en-US" sz="1400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latin typeface="Arial"/>
                <a:cs typeface="Arial"/>
              </a:rPr>
              <a:t>Connect Rapid O</a:t>
            </a:r>
            <a:r>
              <a:rPr lang="en-US" sz="1600" b="1" baseline="-25000" dirty="0" smtClean="0">
                <a:latin typeface="Arial"/>
                <a:cs typeface="Arial"/>
              </a:rPr>
              <a:t>2</a:t>
            </a:r>
            <a:r>
              <a:rPr lang="en-US" sz="1600" b="1" dirty="0" smtClean="0">
                <a:latin typeface="Arial"/>
                <a:cs typeface="Arial"/>
              </a:rPr>
              <a:t> to auxiliary oxygen source on </a:t>
            </a:r>
            <a:r>
              <a:rPr lang="en-US" sz="1600" b="1" u="sng" dirty="0" err="1">
                <a:latin typeface="Arial"/>
                <a:cs typeface="Arial"/>
              </a:rPr>
              <a:t>a</a:t>
            </a:r>
            <a:r>
              <a:rPr lang="en-US" sz="1600" b="1" u="sng" dirty="0" err="1" smtClean="0">
                <a:latin typeface="Arial"/>
                <a:cs typeface="Arial"/>
              </a:rPr>
              <a:t>naesthetic</a:t>
            </a:r>
            <a:r>
              <a:rPr lang="en-US" sz="1600" b="1" u="sng" dirty="0" smtClean="0">
                <a:latin typeface="Arial"/>
                <a:cs typeface="Arial"/>
              </a:rPr>
              <a:t> machine </a:t>
            </a:r>
            <a:r>
              <a:rPr lang="en-US" sz="1600" b="1" dirty="0" smtClean="0">
                <a:latin typeface="Arial"/>
                <a:cs typeface="Arial"/>
              </a:rPr>
              <a:t>at 15L/min, and connect </a:t>
            </a:r>
            <a:r>
              <a:rPr lang="en-US" sz="1600" b="1" dirty="0" err="1" smtClean="0">
                <a:latin typeface="Arial"/>
                <a:cs typeface="Arial"/>
              </a:rPr>
              <a:t>luer</a:t>
            </a:r>
            <a:r>
              <a:rPr lang="en-US" sz="1600" b="1" dirty="0" smtClean="0">
                <a:latin typeface="Arial"/>
                <a:cs typeface="Arial"/>
              </a:rPr>
              <a:t>-lock end to catheter</a:t>
            </a: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5</a:t>
            </a:r>
            <a:endParaRPr lang="en-US" sz="5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9836"/>
              </p:ext>
            </p:extLst>
          </p:nvPr>
        </p:nvGraphicFramePr>
        <p:xfrm>
          <a:off x="5135076" y="993846"/>
          <a:ext cx="3474993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74993"/>
              </a:tblGrid>
              <a:tr h="22627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Equipment 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0927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Note: All equipment available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in 2</a:t>
                      </a:r>
                      <a:r>
                        <a:rPr lang="en-US" sz="1000" baseline="3000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drawer of AU machine</a:t>
                      </a:r>
                      <a:endParaRPr lang="en-US" sz="1000" dirty="0" smtClean="0">
                        <a:latin typeface="Arial"/>
                        <a:cs typeface="Arial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BD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aseline="0" dirty="0" err="1" smtClean="0">
                          <a:latin typeface="Arial"/>
                          <a:cs typeface="Arial"/>
                        </a:rPr>
                        <a:t>Insyte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14G cannula or VBM </a:t>
                      </a:r>
                      <a:r>
                        <a:rPr lang="en-US" sz="1000" baseline="0" dirty="0" err="1" smtClean="0">
                          <a:latin typeface="Arial"/>
                          <a:cs typeface="Arial"/>
                        </a:rPr>
                        <a:t>Ravussin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catheter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5ml syringe with normal saline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Rapid O</a:t>
                      </a:r>
                      <a:r>
                        <a:rPr lang="en-US" sz="1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set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84754"/>
              </p:ext>
            </p:extLst>
          </p:nvPr>
        </p:nvGraphicFramePr>
        <p:xfrm>
          <a:off x="5135077" y="2101009"/>
          <a:ext cx="3474992" cy="40233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749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Use of Rapid O</a:t>
                      </a:r>
                      <a:r>
                        <a:rPr lang="en-US" sz="1200" b="1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0" dirty="0" smtClean="0">
                          <a:latin typeface="Arial"/>
                          <a:cs typeface="Arial"/>
                        </a:rPr>
                        <a:t>(Jet oxygenation)</a:t>
                      </a:r>
                      <a:endParaRPr lang="en-US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63443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Note: This device can deliver 15L/min but at the expense of high airway pressure and risk of barotrauma 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Initial jet: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sz="1200" b="0" u="none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Deliver </a:t>
                      </a:r>
                      <a:r>
                        <a:rPr lang="en-US" sz="1200" u="sng" baseline="0" dirty="0" smtClean="0">
                          <a:latin typeface="Arial"/>
                          <a:cs typeface="Arial"/>
                        </a:rPr>
                        <a:t>4 second oxygen jet 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by occluding thumb Y-piece</a:t>
                      </a:r>
                      <a:br>
                        <a:rPr lang="en-US" sz="12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- While administering</a:t>
                      </a:r>
                      <a:br>
                        <a:rPr lang="en-US" sz="12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1) Look for chest rise</a:t>
                      </a:r>
                      <a:br>
                        <a:rPr lang="en-US" sz="12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2) Ensure no excessive back pressure on thumb 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Wait for response: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Release occlusion and wait 20 seconds for SpO</a:t>
                      </a:r>
                      <a:r>
                        <a:rPr lang="en-US" sz="12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to rise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DO NOT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jet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again unless 1) No initial rise in SpO</a:t>
                      </a:r>
                      <a:r>
                        <a:rPr lang="en-US" sz="12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or 2) Drop in SpO</a:t>
                      </a:r>
                      <a:r>
                        <a:rPr lang="en-US" sz="12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by 5% from maximum previously achieved from initial successful jet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Subsequent jet: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2 seconds duration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u="none" baseline="0" dirty="0" smtClean="0">
                          <a:latin typeface="Arial"/>
                          <a:cs typeface="Arial"/>
                        </a:rPr>
                        <a:t>Wait 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for response for </a:t>
                      </a:r>
                      <a:r>
                        <a:rPr lang="en-US" sz="1200" b="0" u="sng" baseline="0" dirty="0" smtClean="0">
                          <a:latin typeface="Arial"/>
                          <a:cs typeface="Arial"/>
                        </a:rPr>
                        <a:t>20 seconds</a:t>
                      </a:r>
                      <a:br>
                        <a:rPr lang="en-US" sz="1200" b="0" u="sng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a) </a:t>
                      </a: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No SpO</a:t>
                      </a:r>
                      <a:r>
                        <a:rPr lang="en-US" sz="1200" b="1" u="sng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200" baseline="-25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response: 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2 seconds jet </a:t>
                      </a:r>
                      <a:br>
                        <a:rPr lang="en-US" sz="1200" b="0" u="none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b) </a:t>
                      </a: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SpO</a:t>
                      </a:r>
                      <a:r>
                        <a:rPr lang="en-US" sz="1200" b="1" u="sng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 response:</a:t>
                      </a:r>
                      <a:r>
                        <a:rPr lang="en-US" sz="1200" b="0" u="none" baseline="0" dirty="0" smtClean="0">
                          <a:latin typeface="Arial"/>
                          <a:cs typeface="Arial"/>
                        </a:rPr>
                        <a:t> Repeat from STEP 3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780" y="6153736"/>
            <a:ext cx="67750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dk1"/>
                </a:solidFill>
              </a:rPr>
              <a:t>In all cases, once there has been successful oxygenation, early conversion to a definitive airway is required.</a:t>
            </a:r>
            <a:endParaRPr lang="en-US" b="1" dirty="0">
              <a:latin typeface="Arial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67346"/>
              </p:ext>
            </p:extLst>
          </p:nvPr>
        </p:nvGraphicFramePr>
        <p:xfrm>
          <a:off x="8649660" y="28990"/>
          <a:ext cx="504109" cy="6771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11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11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0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0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1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216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Difficult Airway: Surgical </a:t>
            </a:r>
            <a:r>
              <a:rPr lang="en-US" sz="2800" b="1" dirty="0" err="1" smtClean="0">
                <a:latin typeface="Arial"/>
                <a:cs typeface="Arial"/>
              </a:rPr>
              <a:t>Cricothyroidotomy</a:t>
            </a:r>
            <a:endParaRPr lang="en-US" sz="28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348790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Rescue technique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for “can’t intubate, can’t ventilate” situation or failure of needle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cricothyroidotomy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8520" y="857069"/>
            <a:ext cx="49939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Call for expert </a:t>
            </a:r>
            <a:r>
              <a:rPr lang="en-US" sz="1400" b="1" dirty="0" err="1" smtClean="0">
                <a:latin typeface="Arial"/>
                <a:cs typeface="Arial"/>
              </a:rPr>
              <a:t>anaesthesiology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 smtClean="0">
                <a:latin typeface="Arial"/>
                <a:cs typeface="Arial"/>
              </a:rPr>
              <a:t>and/or ENT specialist, E-trolley &amp; Difficult Airway Cart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200" b="1" dirty="0" smtClean="0">
                <a:latin typeface="Arial"/>
                <a:cs typeface="Arial"/>
              </a:rPr>
              <a:t>Ask: </a:t>
            </a:r>
            <a:r>
              <a:rPr lang="en-US" sz="1200" dirty="0" smtClean="0">
                <a:latin typeface="Arial"/>
                <a:cs typeface="Arial"/>
              </a:rPr>
              <a:t>“Who will be the crisis manager?”</a:t>
            </a:r>
            <a:br>
              <a:rPr lang="en-US" sz="1200" dirty="0" smtClean="0">
                <a:latin typeface="Arial"/>
                <a:cs typeface="Arial"/>
              </a:rPr>
            </a:br>
            <a:endParaRPr lang="en-US" sz="12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Identify cricothyroid membrane</a:t>
            </a:r>
          </a:p>
          <a:p>
            <a:pPr marL="342900" indent="-342900">
              <a:buFont typeface="+mj-ea"/>
              <a:buAutoNum type="circleNumDbPlain"/>
            </a:pP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Transverse stab incision through skin and membrane</a:t>
            </a:r>
            <a:r>
              <a:rPr lang="en-US" sz="1600" b="1" dirty="0" smtClean="0">
                <a:latin typeface="Arial"/>
                <a:cs typeface="Arial"/>
              </a:rPr>
              <a:t/>
            </a:r>
            <a:br>
              <a:rPr lang="en-US" sz="1600" b="1" dirty="0" smtClean="0">
                <a:latin typeface="Arial"/>
                <a:cs typeface="Arial"/>
              </a:rPr>
            </a:b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Rotate scalpel blade 90° with sharp edge of blade pointing caudally, while maintaining traction towards the operator</a:t>
            </a:r>
            <a:r>
              <a:rPr lang="en-US" sz="1600" b="1" dirty="0" smtClean="0">
                <a:latin typeface="Arial"/>
                <a:cs typeface="Arial"/>
              </a:rPr>
              <a:t/>
            </a:r>
            <a:br>
              <a:rPr lang="en-US" sz="1600" b="1" dirty="0" smtClean="0">
                <a:latin typeface="Arial"/>
                <a:cs typeface="Arial"/>
              </a:rPr>
            </a:b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Insert </a:t>
            </a:r>
            <a:r>
              <a:rPr lang="en-US" sz="1400" b="1" dirty="0" err="1" smtClean="0">
                <a:latin typeface="Arial"/>
                <a:cs typeface="Arial"/>
              </a:rPr>
              <a:t>bougie</a:t>
            </a:r>
            <a:r>
              <a:rPr lang="en-US" sz="1400" b="1" dirty="0" smtClean="0">
                <a:latin typeface="Arial"/>
                <a:cs typeface="Arial"/>
              </a:rPr>
              <a:t> into airway 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latin typeface="Arial"/>
                <a:cs typeface="Arial"/>
              </a:rPr>
              <a:t>Switch hands so that dominant hand now holds </a:t>
            </a:r>
            <a:r>
              <a:rPr lang="en-US" sz="1200" b="1" dirty="0" err="1" smtClean="0">
                <a:latin typeface="Arial"/>
                <a:cs typeface="Arial"/>
              </a:rPr>
              <a:t>bougie</a:t>
            </a:r>
            <a:r>
              <a:rPr lang="en-US" sz="1200" b="1" dirty="0" smtClean="0">
                <a:latin typeface="Arial"/>
                <a:cs typeface="Arial"/>
              </a:rPr>
              <a:t>, and non dominant hand maintains traction on blade 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latin typeface="Arial"/>
                <a:cs typeface="Arial"/>
              </a:rPr>
              <a:t>Use scalpel blade to guide insertion of </a:t>
            </a:r>
            <a:r>
              <a:rPr lang="en-US" sz="1200" b="1" dirty="0" err="1" smtClean="0">
                <a:latin typeface="Arial"/>
                <a:cs typeface="Arial"/>
              </a:rPr>
              <a:t>bougie</a:t>
            </a:r>
            <a:r>
              <a:rPr lang="en-US" sz="1200" b="1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buFont typeface="+mj-ea"/>
              <a:buAutoNum type="circleNumDbPlain"/>
            </a:pPr>
            <a:endParaRPr lang="en-US" sz="1600" b="1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Advance ETT via </a:t>
            </a:r>
            <a:r>
              <a:rPr lang="en-US" sz="1400" b="1" dirty="0" err="1" smtClean="0">
                <a:latin typeface="Arial"/>
                <a:cs typeface="Arial"/>
              </a:rPr>
              <a:t>bougie</a:t>
            </a:r>
            <a:r>
              <a:rPr lang="en-US" sz="1400" b="1" dirty="0" smtClean="0">
                <a:latin typeface="Arial"/>
                <a:cs typeface="Arial"/>
              </a:rPr>
              <a:t> using </a:t>
            </a:r>
            <a:r>
              <a:rPr lang="en-US" sz="1400" b="1" dirty="0">
                <a:latin typeface="Arial"/>
                <a:cs typeface="Arial"/>
              </a:rPr>
              <a:t>rotational 360</a:t>
            </a:r>
            <a:r>
              <a:rPr lang="en-US" sz="1400" b="1" dirty="0" smtClean="0">
                <a:latin typeface="Arial"/>
                <a:cs typeface="Arial"/>
              </a:rPr>
              <a:t>° technique </a:t>
            </a:r>
          </a:p>
          <a:p>
            <a:pPr lvl="1"/>
            <a:r>
              <a:rPr lang="en-US" sz="1200" b="1" dirty="0" smtClean="0">
                <a:latin typeface="Arial"/>
                <a:cs typeface="Arial"/>
              </a:rPr>
              <a:t>- Inflate cuff and withdraw ETT till resistance is felt from inflated cuff abutting airway wall</a:t>
            </a:r>
          </a:p>
          <a:p>
            <a:pPr marL="342900" indent="-342900">
              <a:buFont typeface="+mj-ea"/>
              <a:buAutoNum type="circleNumDbPlain"/>
            </a:pP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Ventilate with low-pressure source</a:t>
            </a:r>
            <a:r>
              <a:rPr lang="en-US" sz="1600" b="1" dirty="0" smtClean="0">
                <a:latin typeface="Arial"/>
                <a:cs typeface="Arial"/>
              </a:rPr>
              <a:t/>
            </a:r>
            <a:br>
              <a:rPr lang="en-US" sz="1600" b="1" dirty="0" smtClean="0">
                <a:latin typeface="Arial"/>
                <a:cs typeface="Arial"/>
              </a:rPr>
            </a:br>
            <a:endParaRPr lang="en-US" sz="1600" b="1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400" b="1" dirty="0" smtClean="0">
                <a:latin typeface="Arial"/>
                <a:cs typeface="Arial"/>
              </a:rPr>
              <a:t>Verify tube position and pulmonary ventilation with EtCO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aseline="-25000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  <a:p>
            <a:pPr marL="800100" lvl="1" indent="-342900">
              <a:buFont typeface="Wingdings" charset="2"/>
              <a:buChar char="Ø"/>
            </a:pP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566" y="-128832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6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86328"/>
              </p:ext>
            </p:extLst>
          </p:nvPr>
        </p:nvGraphicFramePr>
        <p:xfrm>
          <a:off x="5135076" y="993846"/>
          <a:ext cx="3474993" cy="1158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74993"/>
              </a:tblGrid>
              <a:tr h="22627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Equipment 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0927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1) Scalpel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mr-IN" sz="12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short and rounded (Size 10)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2) Small (e.g. 6 or 7mm) cuffed tracheal tube </a:t>
                      </a:r>
                      <a:r>
                        <a:rPr lang="en-US" sz="1200" b="1" u="sng" baseline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sz="120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   Tracheostomy tube </a:t>
                      </a:r>
                    </a:p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3)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Bougie</a:t>
                      </a:r>
                      <a:endParaRPr lang="en-US" sz="1200" baseline="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62636"/>
              </p:ext>
            </p:extLst>
          </p:nvPr>
        </p:nvGraphicFramePr>
        <p:xfrm>
          <a:off x="5135076" y="2364053"/>
          <a:ext cx="3474992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749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If anatomy not palpable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63443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 6 to 8cm midline vertical neck incision 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 blunt finger dissection,  separate the strap muscles to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expose the trachea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Cannula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cricothyroidotomy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can then be achieved under vision. </a:t>
                      </a:r>
                      <a:endParaRPr lang="en-US" sz="12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35075" y="4167439"/>
            <a:ext cx="3474993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dk1"/>
                </a:solidFill>
              </a:rPr>
              <a:t>In all cases, once there has been successful oxygenation, early conversion to a definitive airway is required.</a:t>
            </a:r>
            <a:endParaRPr lang="en-US" sz="2000" b="1" dirty="0">
              <a:latin typeface="Arial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62127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4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8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Fire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622030"/>
              </p:ext>
            </p:extLst>
          </p:nvPr>
        </p:nvGraphicFramePr>
        <p:xfrm>
          <a:off x="254742" y="598189"/>
          <a:ext cx="822960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0"/>
              </a:tblGrid>
              <a:tr h="212649"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Evidence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of fire (smoke,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odour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 flash) on patient, drapes or in patient’s airway 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566" y="900443"/>
            <a:ext cx="519787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300" b="1" dirty="0" smtClean="0">
                <a:latin typeface="Arial"/>
                <a:cs typeface="Arial"/>
              </a:rPr>
              <a:t>Call for help, and activate fire alarm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b="1" dirty="0" smtClean="0">
                <a:latin typeface="Arial"/>
                <a:cs typeface="Arial"/>
              </a:rPr>
              <a:t>Ask: </a:t>
            </a:r>
            <a:r>
              <a:rPr lang="en-US" sz="1000" dirty="0" smtClean="0">
                <a:latin typeface="Arial"/>
                <a:cs typeface="Arial"/>
              </a:rPr>
              <a:t>“Who will be the crisis manager?”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b="1" dirty="0" smtClean="0">
                <a:latin typeface="Arial"/>
                <a:cs typeface="Arial"/>
              </a:rPr>
              <a:t>Delegate:</a:t>
            </a:r>
            <a:r>
              <a:rPr lang="en-US" sz="1000" dirty="0" smtClean="0">
                <a:latin typeface="Arial"/>
                <a:cs typeface="Arial"/>
              </a:rPr>
              <a:t> Get the fire extinguisher (Located along corridors)</a:t>
            </a:r>
            <a:endParaRPr lang="en-US" sz="1000" b="1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1600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300" b="1" dirty="0" smtClean="0"/>
              <a:t>Extinguish fire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Remove drapes/flammable or </a:t>
            </a:r>
            <a:r>
              <a:rPr lang="en-US" sz="1000" dirty="0" err="1" smtClean="0"/>
              <a:t>smouldering</a:t>
            </a:r>
            <a:r>
              <a:rPr lang="en-US" sz="1000" dirty="0" smtClean="0"/>
              <a:t> material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If non-electrical: Extinguish with </a:t>
            </a:r>
            <a:r>
              <a:rPr lang="en-US" sz="1000" b="1" dirty="0" smtClean="0"/>
              <a:t>saline or saline-soaked gauze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If electrical equipment burning, use only </a:t>
            </a:r>
            <a:r>
              <a:rPr lang="en-US" sz="1000" b="1" dirty="0" smtClean="0"/>
              <a:t>CO</a:t>
            </a:r>
            <a:r>
              <a:rPr lang="en-US" sz="1000" b="1" baseline="-25000" dirty="0" smtClean="0"/>
              <a:t>2 </a:t>
            </a:r>
            <a:r>
              <a:rPr lang="en-US" sz="1000" b="1" dirty="0" smtClean="0"/>
              <a:t>fire extinguisher </a:t>
            </a:r>
            <a:r>
              <a:rPr lang="en-US" sz="1000" dirty="0" smtClean="0"/>
              <a:t>(safe in wounds)</a:t>
            </a:r>
          </a:p>
          <a:p>
            <a:pPr lvl="1"/>
            <a:r>
              <a:rPr lang="en-US" sz="1200" b="1" u="sng" dirty="0" smtClean="0">
                <a:solidFill>
                  <a:schemeClr val="accent2">
                    <a:lumMod val="75000"/>
                  </a:schemeClr>
                </a:solidFill>
              </a:rPr>
              <a:t>DO NOT USE</a:t>
            </a:r>
            <a:br>
              <a:rPr lang="en-US" sz="1200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dirty="0" smtClean="0"/>
              <a:t>- Alcohol-based solutions</a:t>
            </a:r>
            <a:br>
              <a:rPr lang="en-US" sz="1000" dirty="0" smtClean="0"/>
            </a:br>
            <a:r>
              <a:rPr lang="en-US" sz="1000" dirty="0" smtClean="0"/>
              <a:t>- Any liquid on or in </a:t>
            </a:r>
            <a:r>
              <a:rPr lang="en-US" sz="1000" dirty="0" err="1" smtClean="0"/>
              <a:t>energised</a:t>
            </a:r>
            <a:r>
              <a:rPr lang="en-US" sz="1000" dirty="0" smtClean="0"/>
              <a:t> equipment (laser, </a:t>
            </a:r>
            <a:r>
              <a:rPr lang="en-US" sz="1000" dirty="0" err="1" smtClean="0"/>
              <a:t>anaesthesia</a:t>
            </a:r>
            <a:r>
              <a:rPr lang="en-US" sz="1000" dirty="0"/>
              <a:t>/</a:t>
            </a:r>
            <a:r>
              <a:rPr lang="en-US" sz="1000" dirty="0" smtClean="0"/>
              <a:t>diathermy machine)</a:t>
            </a:r>
            <a:br>
              <a:rPr lang="en-US" sz="1000" dirty="0" smtClean="0"/>
            </a:br>
            <a:endParaRPr lang="en-US" sz="10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300" b="1" dirty="0" smtClean="0"/>
              <a:t>EOT Registrar-on-call to take charge of EOT evacuation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/>
              <a:t>I</a:t>
            </a:r>
            <a:r>
              <a:rPr lang="en-US" sz="1000" dirty="0" smtClean="0"/>
              <a:t>nform</a:t>
            </a:r>
            <a:r>
              <a:rPr lang="en-US" sz="1000" b="1" dirty="0" smtClean="0"/>
              <a:t> Consultant-on-call and HOD</a:t>
            </a:r>
            <a:endParaRPr lang="en-US" sz="1000" b="1" dirty="0"/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Announcement via PA system to confirm fire, location and order to evacuate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b="1" dirty="0" smtClean="0"/>
              <a:t>If PA system not working, </a:t>
            </a:r>
            <a:r>
              <a:rPr lang="en-US" sz="1000" dirty="0" smtClean="0"/>
              <a:t>EOT </a:t>
            </a:r>
            <a:r>
              <a:rPr lang="en-US" sz="1000" dirty="0" err="1" smtClean="0"/>
              <a:t>Reg</a:t>
            </a:r>
            <a:r>
              <a:rPr lang="en-US" sz="1000" dirty="0" smtClean="0"/>
              <a:t> to deploy available MOs to inform staff in other OTs</a:t>
            </a:r>
          </a:p>
          <a:p>
            <a:pPr marL="800100" lvl="1" indent="-342900">
              <a:buFont typeface="Wingdings" charset="2"/>
              <a:buChar char="Ø"/>
            </a:pPr>
            <a:endParaRPr lang="en-US" sz="10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300" b="1" dirty="0" smtClean="0"/>
              <a:t>OT </a:t>
            </a:r>
            <a:r>
              <a:rPr lang="en-US" sz="1300" b="1" dirty="0" err="1" smtClean="0"/>
              <a:t>Anaesthesiologist</a:t>
            </a:r>
            <a:r>
              <a:rPr lang="en-US" sz="1300" b="1" dirty="0" smtClean="0"/>
              <a:t> will take charge of their own OT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200" b="1" dirty="0" smtClean="0"/>
              <a:t>Patient can be evacuated</a:t>
            </a:r>
          </a:p>
          <a:p>
            <a:pPr marL="1257300" lvl="2" indent="-342900">
              <a:buFont typeface="Arial"/>
              <a:buChar char="•"/>
            </a:pPr>
            <a:r>
              <a:rPr lang="en-US" sz="1000" dirty="0" smtClean="0"/>
              <a:t>Advise surgeons to close wound ASAP</a:t>
            </a:r>
          </a:p>
          <a:p>
            <a:pPr marL="1257300" lvl="2" indent="-342900">
              <a:buFont typeface="Arial"/>
              <a:buChar char="•"/>
            </a:pPr>
            <a:r>
              <a:rPr lang="en-US" sz="1000" dirty="0" smtClean="0"/>
              <a:t>Prepare (1) </a:t>
            </a:r>
            <a:r>
              <a:rPr lang="en-US" sz="1000" b="1" dirty="0" smtClean="0"/>
              <a:t>Drug tray </a:t>
            </a:r>
            <a:r>
              <a:rPr lang="en-US" sz="1000" dirty="0" smtClean="0"/>
              <a:t>(2) </a:t>
            </a:r>
            <a:r>
              <a:rPr lang="en-US" sz="1000" b="1" dirty="0" err="1"/>
              <a:t>A</a:t>
            </a:r>
            <a:r>
              <a:rPr lang="en-US" sz="1000" b="1" dirty="0" err="1" smtClean="0"/>
              <a:t>mbu</a:t>
            </a:r>
            <a:r>
              <a:rPr lang="en-US" sz="1000" b="1" dirty="0" smtClean="0"/>
              <a:t> bag </a:t>
            </a:r>
            <a:r>
              <a:rPr lang="en-US" sz="1000" dirty="0" smtClean="0"/>
              <a:t>(induction room) (3) </a:t>
            </a:r>
            <a:r>
              <a:rPr lang="en-US" sz="1000" b="1" dirty="0" smtClean="0"/>
              <a:t>Portable monitor</a:t>
            </a:r>
            <a:r>
              <a:rPr lang="en-US" sz="1000" dirty="0" smtClean="0"/>
              <a:t> (induction room/recovery area); (4) </a:t>
            </a:r>
            <a:r>
              <a:rPr lang="en-US" sz="1000" b="1" dirty="0" smtClean="0"/>
              <a:t>Torchlight</a:t>
            </a:r>
            <a:r>
              <a:rPr lang="en-US" sz="1000" dirty="0" smtClean="0"/>
              <a:t> (</a:t>
            </a:r>
            <a:r>
              <a:rPr lang="en-US" sz="1000" dirty="0" err="1" smtClean="0"/>
              <a:t>Anaesthesia</a:t>
            </a:r>
            <a:r>
              <a:rPr lang="en-US" sz="1000" dirty="0" smtClean="0"/>
              <a:t> machine drawer) </a:t>
            </a:r>
          </a:p>
          <a:p>
            <a:pPr marL="1257300" lvl="2" indent="-342900">
              <a:buFont typeface="Arial"/>
              <a:buChar char="•"/>
            </a:pPr>
            <a:r>
              <a:rPr lang="en-US" sz="1000" dirty="0" smtClean="0"/>
              <a:t>Inform </a:t>
            </a:r>
            <a:r>
              <a:rPr lang="en-US" sz="1000" b="1" dirty="0" smtClean="0"/>
              <a:t>Circulating Nurse </a:t>
            </a:r>
            <a:r>
              <a:rPr lang="en-US" sz="1000" dirty="0" smtClean="0"/>
              <a:t>to turn of all medical gases supply to OT and induction room</a:t>
            </a:r>
          </a:p>
          <a:p>
            <a:pPr marL="1257300" lvl="2" indent="-342900">
              <a:buFont typeface="Arial"/>
              <a:buChar char="•"/>
            </a:pPr>
            <a:r>
              <a:rPr lang="en-US" sz="1000" dirty="0" smtClean="0"/>
              <a:t>Transfer patient onto trolley and evacuate patient to Assembly area accompanied by </a:t>
            </a:r>
            <a:r>
              <a:rPr lang="en-US" sz="1000" b="1" dirty="0" smtClean="0"/>
              <a:t>Scrub Nurse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200" b="1" dirty="0" smtClean="0"/>
              <a:t>Patient cannot be evacuated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1000" dirty="0" smtClean="0"/>
              <a:t>Cover patient in ‘fire blanket’ (R2 exit lobby/M5 prep room)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1000" dirty="0" smtClean="0"/>
              <a:t>Ensure patient ventilated and </a:t>
            </a:r>
            <a:r>
              <a:rPr lang="en-US" sz="1000" dirty="0" err="1" smtClean="0"/>
              <a:t>anaesthetised</a:t>
            </a:r>
            <a:endParaRPr lang="en-US" sz="1000" dirty="0" smtClean="0"/>
          </a:p>
          <a:p>
            <a:pPr marL="1257300" lvl="2" indent="-342900">
              <a:buFont typeface="Wingdings" charset="2"/>
              <a:buChar char="§"/>
            </a:pPr>
            <a:r>
              <a:rPr lang="en-US" sz="1000" dirty="0" smtClean="0"/>
              <a:t>Take torchlight (In </a:t>
            </a:r>
            <a:r>
              <a:rPr lang="en-US" sz="1000" dirty="0" err="1" smtClean="0"/>
              <a:t>anaesthesia</a:t>
            </a:r>
            <a:r>
              <a:rPr lang="en-US" sz="1000" dirty="0" smtClean="0"/>
              <a:t> machine drawer)</a:t>
            </a:r>
          </a:p>
          <a:p>
            <a:pPr lvl="2"/>
            <a:endParaRPr lang="en-US" sz="9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sz="1300" b="1" dirty="0" smtClean="0"/>
              <a:t>Close OR door upon exit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000" dirty="0" smtClean="0"/>
              <a:t>All visitors/medical students evacuate with OT team as a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40022"/>
              </p:ext>
            </p:extLst>
          </p:nvPr>
        </p:nvGraphicFramePr>
        <p:xfrm>
          <a:off x="5255360" y="2437789"/>
          <a:ext cx="3331042" cy="990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6826"/>
                <a:gridCol w="3024216"/>
              </a:tblGrid>
              <a:tr h="202115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Operate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Fire Extinguisher (CO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100" b="1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P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Pull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safety device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90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Aim nozzle at base of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fire, stand 1-1.5m away </a:t>
                      </a:r>
                    </a:p>
                  </a:txBody>
                  <a:tcPr/>
                </a:tc>
              </a:tr>
              <a:tr h="20026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P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Press trigger to discharge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61182"/>
              </p:ext>
            </p:extLst>
          </p:nvPr>
        </p:nvGraphicFramePr>
        <p:xfrm>
          <a:off x="5255360" y="900443"/>
          <a:ext cx="3331042" cy="1478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60919"/>
                <a:gridCol w="2970123"/>
              </a:tblGrid>
              <a:tr h="189245">
                <a:tc gridSpan="2"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b="1" dirty="0" smtClean="0">
                          <a:latin typeface="Arial"/>
                          <a:cs typeface="Arial"/>
                        </a:rPr>
                        <a:t>RACES (When</a:t>
                      </a:r>
                      <a:r>
                        <a:rPr lang="en-US" sz="1100" b="1" baseline="0" dirty="0" smtClean="0">
                          <a:latin typeface="Arial"/>
                          <a:cs typeface="Arial"/>
                        </a:rPr>
                        <a:t> you see fire)</a:t>
                      </a:r>
                      <a:endParaRPr lang="en-US" sz="11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Rescue</a:t>
                      </a:r>
                      <a:r>
                        <a:rPr lang="en-US" sz="1000" baseline="0" dirty="0" smtClean="0"/>
                        <a:t> personnel from fire site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Alert other staff, activate alarm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Call FRC at 4000, report fire details, notify SNM I/C</a:t>
                      </a:r>
                      <a:endParaRPr lang="en-US" sz="1000" dirty="0"/>
                    </a:p>
                  </a:txBody>
                  <a:tcPr/>
                </a:tc>
              </a:tr>
              <a:tr h="14126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Extinguish fire (Use CO</a:t>
                      </a:r>
                      <a:r>
                        <a:rPr lang="en-US" sz="1000" baseline="-25000" dirty="0" smtClean="0"/>
                        <a:t>2</a:t>
                      </a:r>
                      <a:r>
                        <a:rPr lang="en-US" sz="1000" baseline="0" dirty="0" smtClean="0"/>
                        <a:t> extinguisher)</a:t>
                      </a:r>
                      <a:endParaRPr lang="en-US" sz="1000" baseline="-2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Shut OR door and medical gas panel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11829"/>
              </p:ext>
            </p:extLst>
          </p:nvPr>
        </p:nvGraphicFramePr>
        <p:xfrm>
          <a:off x="5255360" y="3515468"/>
          <a:ext cx="3331042" cy="30440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31042"/>
              </a:tblGrid>
              <a:tr h="24948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Arial"/>
                          <a:cs typeface="Arial"/>
                        </a:rPr>
                        <a:t>Airway</a:t>
                      </a:r>
                      <a:r>
                        <a:rPr lang="en-US" sz="1100" b="1" baseline="0" dirty="0" smtClean="0">
                          <a:latin typeface="Arial"/>
                          <a:cs typeface="Arial"/>
                        </a:rPr>
                        <a:t> Fire </a:t>
                      </a:r>
                      <a:endParaRPr lang="en-US" sz="11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1. Call for help and inform your immediate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theatre team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2. Surgeon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to switch off laser and flood operation site with water/saline; 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Remove all flammable and burning materials from the airway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3.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Disconnect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="0" baseline="0" dirty="0" err="1" smtClean="0">
                          <a:latin typeface="Arial"/>
                          <a:cs typeface="Arial"/>
                        </a:rPr>
                        <a:t>anaesthesia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machine and stop flow of respiratory gases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4. Remove all flammable materials and ETT;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if difficult airway: railroad new ETT through </a:t>
                      </a:r>
                      <a:r>
                        <a:rPr lang="en-US" sz="1000" b="0" baseline="0" dirty="0" err="1" smtClean="0">
                          <a:latin typeface="Arial"/>
                          <a:cs typeface="Arial"/>
                        </a:rPr>
                        <a:t>bougie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5.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Ventilate patient with bag-valve-mask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circuit </a:t>
                      </a:r>
                      <a:br>
                        <a:rPr lang="en-US" sz="1000" b="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   If necessary, continue </a:t>
                      </a:r>
                      <a:r>
                        <a:rPr lang="en-US" sz="1000" b="0" baseline="0" dirty="0" err="1" smtClean="0">
                          <a:latin typeface="Arial"/>
                          <a:cs typeface="Arial"/>
                        </a:rPr>
                        <a:t>anaesthesia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with TIVA</a:t>
                      </a:r>
                      <a:br>
                        <a:rPr lang="en-US" sz="1000" b="0" baseline="0" dirty="0" smtClean="0">
                          <a:latin typeface="Arial"/>
                          <a:cs typeface="Arial"/>
                        </a:rPr>
                      </a:b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   Avoid supplemental O</a:t>
                      </a:r>
                      <a:r>
                        <a:rPr lang="en-US" sz="1000" b="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&amp; nitrous oxide, if possible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6. Surgeon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to inspect airway with rigid bronchoscope to assess damage and remove remaining fragments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948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Arial"/>
                          <a:cs typeface="Arial"/>
                        </a:rPr>
                        <a:t>7. Refer to ICU for post</a:t>
                      </a:r>
                      <a:r>
                        <a:rPr lang="en-US" sz="1000" b="0" baseline="0" dirty="0" smtClean="0">
                          <a:latin typeface="Arial"/>
                          <a:cs typeface="Arial"/>
                        </a:rPr>
                        <a:t> crisis management </a:t>
                      </a:r>
                      <a:endParaRPr lang="en-US" sz="10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39046"/>
              </p:ext>
            </p:extLst>
          </p:nvPr>
        </p:nvGraphicFramePr>
        <p:xfrm>
          <a:off x="8649660" y="28990"/>
          <a:ext cx="504109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09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8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81" y="-128832"/>
            <a:ext cx="8229600" cy="957037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/>
                <a:cs typeface="Arial"/>
              </a:rPr>
              <a:t>Local </a:t>
            </a:r>
            <a:r>
              <a:rPr lang="en-US" sz="3000" b="1" dirty="0" err="1" smtClean="0">
                <a:latin typeface="Arial"/>
                <a:cs typeface="Arial"/>
              </a:rPr>
              <a:t>Anaesthetic</a:t>
            </a:r>
            <a:r>
              <a:rPr lang="en-US" sz="3000" b="1" dirty="0" smtClean="0">
                <a:latin typeface="Arial"/>
                <a:cs typeface="Arial"/>
              </a:rPr>
              <a:t> Toxicity</a:t>
            </a:r>
            <a:endParaRPr lang="en-US" sz="3000" b="1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79953"/>
              </p:ext>
            </p:extLst>
          </p:nvPr>
        </p:nvGraphicFramePr>
        <p:xfrm>
          <a:off x="154126" y="598189"/>
          <a:ext cx="8379197" cy="396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379197"/>
              </a:tblGrid>
              <a:tr h="26489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CNS: Sudden alteration in mental status, agitation or loss of consciousness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with or without tonic-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clonic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seizures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CVS: Cardiovascular collapse – hypotension,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brady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-arrhythmias including conduction blocks, ventricular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tachy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-arrhythmias or asystole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03" y="1180045"/>
            <a:ext cx="4994706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Stop injecting the LA</a:t>
            </a:r>
            <a:r>
              <a:rPr lang="en-US" sz="1400" dirty="0" smtClean="0">
                <a:solidFill>
                  <a:prstClr val="black"/>
                </a:solidFill>
              </a:rPr>
              <a:t/>
            </a:r>
            <a:br>
              <a:rPr lang="en-US" sz="1400" dirty="0" smtClean="0">
                <a:solidFill>
                  <a:prstClr val="black"/>
                </a:solidFill>
              </a:rPr>
            </a:br>
            <a:endParaRPr lang="en-US" sz="14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Call for help, E-trolley and </a:t>
            </a:r>
            <a:r>
              <a:rPr lang="en-US" sz="1600" b="1" u="sng" dirty="0" err="1" smtClean="0">
                <a:solidFill>
                  <a:prstClr val="black"/>
                </a:solidFill>
              </a:rPr>
              <a:t>Intralipid</a:t>
            </a:r>
            <a:r>
              <a:rPr lang="en-US" sz="1600" b="1" u="sng" dirty="0" smtClean="0">
                <a:solidFill>
                  <a:prstClr val="black"/>
                </a:solidFill>
              </a:rPr>
              <a:t> 20%</a:t>
            </a:r>
            <a:endParaRPr lang="en-US" sz="1600" b="1" dirty="0" smtClean="0">
              <a:solidFill>
                <a:prstClr val="black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1400" b="1" dirty="0">
                <a:solidFill>
                  <a:prstClr val="black"/>
                </a:solidFill>
              </a:rPr>
              <a:t>Ask: </a:t>
            </a:r>
            <a:r>
              <a:rPr lang="en-US" sz="1400" dirty="0">
                <a:solidFill>
                  <a:prstClr val="black"/>
                </a:solidFill>
              </a:rPr>
              <a:t>“Who will be the crisis manager?”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err="1" smtClean="0">
                <a:solidFill>
                  <a:prstClr val="black"/>
                </a:solidFill>
              </a:rPr>
              <a:t>Intralipid</a:t>
            </a:r>
            <a:r>
              <a:rPr lang="en-US" sz="1400" dirty="0" smtClean="0">
                <a:solidFill>
                  <a:prstClr val="black"/>
                </a:solidFill>
              </a:rPr>
              <a:t> is kept </a:t>
            </a:r>
            <a:r>
              <a:rPr lang="en-US" sz="1400" dirty="0">
                <a:solidFill>
                  <a:prstClr val="black"/>
                </a:solidFill>
              </a:rPr>
              <a:t>in </a:t>
            </a:r>
            <a:r>
              <a:rPr lang="en-US" sz="1400" b="1" dirty="0">
                <a:solidFill>
                  <a:prstClr val="black"/>
                </a:solidFill>
              </a:rPr>
              <a:t>AU store between R1 and R2</a:t>
            </a:r>
          </a:p>
          <a:p>
            <a:pPr marL="800100" lvl="1" indent="-342900">
              <a:buFont typeface="Wingdings" charset="2"/>
              <a:buChar char="Ø"/>
            </a:pPr>
            <a:endParaRPr lang="en-US" sz="14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Maintain the airway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If necessary, secure with tracheal tube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Use </a:t>
            </a:r>
            <a:r>
              <a:rPr lang="en-US" sz="1400" b="1" dirty="0" smtClean="0">
                <a:solidFill>
                  <a:prstClr val="black"/>
                </a:solidFill>
              </a:rPr>
              <a:t>100% </a:t>
            </a:r>
            <a:r>
              <a:rPr lang="en-US" sz="1400" b="1" dirty="0">
                <a:solidFill>
                  <a:prstClr val="black"/>
                </a:solidFill>
              </a:rPr>
              <a:t>Fi O</a:t>
            </a:r>
            <a:r>
              <a:rPr lang="en-US" sz="1400" b="1" baseline="-250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and ensure adequate ventilation</a:t>
            </a:r>
          </a:p>
          <a:p>
            <a:pPr lvl="1"/>
            <a:endParaRPr lang="en-US" sz="14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Secure IV access, give </a:t>
            </a:r>
            <a:r>
              <a:rPr lang="en-US" sz="1600" b="1" dirty="0" err="1" smtClean="0">
                <a:solidFill>
                  <a:prstClr val="black"/>
                </a:solidFill>
              </a:rPr>
              <a:t>Intralipid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20</a:t>
            </a:r>
            <a:r>
              <a:rPr lang="en-US" sz="1600" b="1" dirty="0" smtClean="0">
                <a:solidFill>
                  <a:prstClr val="black"/>
                </a:solidFill>
              </a:rPr>
              <a:t>% &amp; treat seizures</a:t>
            </a:r>
          </a:p>
          <a:p>
            <a:pPr marL="800100" lvl="2" indent="-342900">
              <a:buFont typeface="Wingdings" charset="2"/>
              <a:buChar char="Ø"/>
            </a:pPr>
            <a:r>
              <a:rPr lang="en-US" sz="1400" dirty="0">
                <a:solidFill>
                  <a:prstClr val="black"/>
                </a:solidFill>
              </a:rPr>
              <a:t>Consider sending bloods for analysis</a:t>
            </a:r>
            <a:br>
              <a:rPr lang="en-US" sz="1400" dirty="0">
                <a:solidFill>
                  <a:prstClr val="black"/>
                </a:solidFill>
              </a:rPr>
            </a:br>
            <a:endParaRPr lang="en-US" sz="1600" b="1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Commence CPR if circulatory arrest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Follow standard ACLS protocols for respective cardiac rhythms detected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</a:rPr>
              <a:t>Do </a:t>
            </a:r>
            <a:r>
              <a:rPr lang="en-US" sz="1400" b="1" dirty="0">
                <a:solidFill>
                  <a:prstClr val="black"/>
                </a:solidFill>
              </a:rPr>
              <a:t>NOT</a:t>
            </a:r>
            <a:r>
              <a:rPr lang="en-US" sz="1400" dirty="0">
                <a:solidFill>
                  <a:prstClr val="black"/>
                </a:solidFill>
              </a:rPr>
              <a:t> use IV lignocaine for treatment of </a:t>
            </a:r>
            <a:r>
              <a:rPr lang="en-US" sz="1400" dirty="0" smtClean="0">
                <a:solidFill>
                  <a:prstClr val="black"/>
                </a:solidFill>
              </a:rPr>
              <a:t>VT/VF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prstClr val="black"/>
                </a:solidFill>
              </a:rPr>
              <a:t>Avoid</a:t>
            </a:r>
            <a:r>
              <a:rPr lang="en-US" sz="1400" dirty="0" smtClean="0">
                <a:solidFill>
                  <a:prstClr val="black"/>
                </a:solidFill>
              </a:rPr>
              <a:t> beta blockers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sz="1600" b="1" dirty="0" smtClean="0">
                <a:solidFill>
                  <a:prstClr val="black"/>
                </a:solidFill>
              </a:rPr>
              <a:t>Consider the use of cardiopulmonary bypass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Arrhythmias may be very refractory to treatment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Recovery from LA-induced cardiac arrest may take &gt;1hr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</a:rPr>
              <a:t>To get </a:t>
            </a:r>
            <a:r>
              <a:rPr lang="en-US" sz="1400" dirty="0" err="1" smtClean="0">
                <a:solidFill>
                  <a:prstClr val="black"/>
                </a:solidFill>
              </a:rPr>
              <a:t>perfusionists</a:t>
            </a:r>
            <a:r>
              <a:rPr lang="en-US" sz="1400" dirty="0" smtClean="0">
                <a:solidFill>
                  <a:prstClr val="black"/>
                </a:solidFill>
              </a:rPr>
              <a:t> on standby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66" y="-134757"/>
            <a:ext cx="5096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56264"/>
              </p:ext>
            </p:extLst>
          </p:nvPr>
        </p:nvGraphicFramePr>
        <p:xfrm>
          <a:off x="5010706" y="1060520"/>
          <a:ext cx="3572828" cy="14935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8838"/>
                <a:gridCol w="2353990"/>
              </a:tblGrid>
              <a:tr h="264608">
                <a:tc gridSpan="2"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DRUG DOSES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Anticonvulsants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375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Midazolam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0.05 – 0.1mg/kg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Thiopentone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 mg/kg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52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Propofol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0.5 – 2 mg/kg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73880"/>
              </p:ext>
            </p:extLst>
          </p:nvPr>
        </p:nvGraphicFramePr>
        <p:xfrm>
          <a:off x="5003403" y="2609576"/>
          <a:ext cx="3580131" cy="224040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7603"/>
                <a:gridCol w="1477467"/>
                <a:gridCol w="211343"/>
                <a:gridCol w="1523718"/>
              </a:tblGrid>
              <a:tr h="147987">
                <a:tc gridSpan="4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INTRALIPID Regimen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2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Give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bolus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1.5 ml/kg over 1 min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 Start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infusion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at 15    </a:t>
                      </a:r>
                      <a:b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 ml/kg/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hr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168"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If cardiovascular stability not restored after 5 min: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6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Repeat up to max two boluses of 1.5 ml/kg, </a:t>
                      </a:r>
                      <a:b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5 min apart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Increase infusion to 30 ml/kg/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hr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320168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Do not exceed max cumulative dose of </a:t>
                      </a:r>
                      <a:b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kumimoji="0" lang="en-US" sz="14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12 ml/kg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33447" y="3075972"/>
            <a:ext cx="462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latin typeface="Arial"/>
                <a:cs typeface="Arial"/>
              </a:rPr>
              <a:t>AND</a:t>
            </a:r>
            <a:endParaRPr lang="en-US" sz="1000" b="1" u="sng" dirty="0"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56632"/>
              </p:ext>
            </p:extLst>
          </p:nvPr>
        </p:nvGraphicFramePr>
        <p:xfrm>
          <a:off x="5003403" y="4906008"/>
          <a:ext cx="3578359" cy="17769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7371"/>
                <a:gridCol w="1476534"/>
                <a:gridCol w="117254"/>
                <a:gridCol w="1617200"/>
              </a:tblGrid>
              <a:tr h="360189">
                <a:tc gridSpan="4"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Approximate</a:t>
                      </a:r>
                      <a:r>
                        <a:rPr lang="en-US" sz="1200" b="1" baseline="0" dirty="0" smtClean="0">
                          <a:latin typeface="Arial"/>
                          <a:cs typeface="Arial"/>
                        </a:rPr>
                        <a:t> dose in 70-kg patient 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Give 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bolus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100 ml over 1 min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Start 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infusion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at 1000ml/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hr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894"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If cardiovascular stability not restored after 5 min: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5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Repeat max two boluses of 100ml, 5 min apart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Increase infusion to 2000ml/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hr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if indicated</a:t>
                      </a:r>
                    </a:p>
                  </a:txBody>
                  <a:tcPr/>
                </a:tc>
              </a:tr>
              <a:tr h="320168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Do not exceed max cumulative dose of </a:t>
                      </a:r>
                      <a:b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840 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21086"/>
              </p:ext>
            </p:extLst>
          </p:nvPr>
        </p:nvGraphicFramePr>
        <p:xfrm>
          <a:off x="8649661" y="28990"/>
          <a:ext cx="494340" cy="682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340"/>
              </a:tblGrid>
              <a:tr h="4953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74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2931</Words>
  <Application>Microsoft Macintosh PowerPoint</Application>
  <PresentationFormat>On-screen Show (4:3)</PresentationFormat>
  <Paragraphs>873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Last update: 2018 By Drs Clara Tong &amp; Jacklyn Yek Abey Mathews, Ong Yee Yian, Chong Shin Yuet</vt:lpstr>
      <vt:lpstr>Content Page</vt:lpstr>
      <vt:lpstr>Anaphylaxis</vt:lpstr>
      <vt:lpstr>Asystole/Pulseless Electrical Activity (PEA)</vt:lpstr>
      <vt:lpstr>Bradycardia - Unstable</vt:lpstr>
      <vt:lpstr>Difficult Airway: Needle Cricothyroidotomy</vt:lpstr>
      <vt:lpstr>Difficult Airway: Surgical Cricothyroidotomy</vt:lpstr>
      <vt:lpstr>Fire</vt:lpstr>
      <vt:lpstr>Local Anaesthetic Toxicity</vt:lpstr>
      <vt:lpstr>Malignant Hyperthermia</vt:lpstr>
      <vt:lpstr>Massive Hemorrhage</vt:lpstr>
      <vt:lpstr>Ventricular Fibrillation/Tachycardia (VF/VT)</vt:lpstr>
      <vt:lpstr>Important Numbers and Drug Dilutions</vt:lpstr>
      <vt:lpstr>Code Algorithms: PEA/Asystole </vt:lpstr>
      <vt:lpstr>Code Algorithms: Bradycardia</vt:lpstr>
      <vt:lpstr>Code Algorithms: Supraventricular Tachycardia (SVT) </vt:lpstr>
      <vt:lpstr>Code Algorithms: Irregular Narrow Complex Tachycardia   </vt:lpstr>
      <vt:lpstr>Code Algorithms: Wide Complex Tachycardia</vt:lpstr>
      <vt:lpstr>Debriefing after a Crisis</vt:lpstr>
    </vt:vector>
  </TitlesOfParts>
  <Company>Child of God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Jacklyn Yek</dc:creator>
  <cp:lastModifiedBy>Jacklyn Yek</cp:lastModifiedBy>
  <cp:revision>137</cp:revision>
  <dcterms:created xsi:type="dcterms:W3CDTF">2017-11-25T11:19:52Z</dcterms:created>
  <dcterms:modified xsi:type="dcterms:W3CDTF">2018-09-27T12:13:52Z</dcterms:modified>
</cp:coreProperties>
</file>