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AF891-9806-081A-E28F-9EC9E65FAA01}" v="31" dt="2022-01-17T14:05:35.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176E7-2A23-49A9-8554-D1260ACA2C37}"/>
              </a:ext>
            </a:extLst>
          </p:cNvPr>
          <p:cNvSpPr txBox="1"/>
          <p:nvPr/>
        </p:nvSpPr>
        <p:spPr>
          <a:xfrm>
            <a:off x="828675" y="17745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Consolas"/>
                <a:cs typeface="Calibri"/>
              </a:rPr>
              <a:t>Algorithm</a:t>
            </a:r>
            <a:endParaRPr lang="en-US">
              <a:latin typeface="Calibri" panose="020F0502020204030204"/>
              <a:cs typeface="Calibri"/>
            </a:endParaRPr>
          </a:p>
        </p:txBody>
      </p:sp>
      <p:pic>
        <p:nvPicPr>
          <p:cNvPr id="2" name="Picture 2" descr="Chart, scatter chart&#10;&#10;Description automatically generated">
            <a:extLst>
              <a:ext uri="{FF2B5EF4-FFF2-40B4-BE49-F238E27FC236}">
                <a16:creationId xmlns:a16="http://schemas.microsoft.com/office/drawing/2014/main" id="{0170599F-4744-411A-88AB-BA45747E31D6}"/>
              </a:ext>
            </a:extLst>
          </p:cNvPr>
          <p:cNvPicPr>
            <a:picLocks noChangeAspect="1"/>
          </p:cNvPicPr>
          <p:nvPr/>
        </p:nvPicPr>
        <p:blipFill rotWithShape="1">
          <a:blip r:embed="rId2"/>
          <a:srcRect l="13181" t="18677" r="12608" b="514"/>
          <a:stretch/>
        </p:blipFill>
        <p:spPr>
          <a:xfrm>
            <a:off x="-835" y="4115714"/>
            <a:ext cx="4498044" cy="2740208"/>
          </a:xfrm>
          <a:prstGeom prst="rect">
            <a:avLst/>
          </a:prstGeom>
        </p:spPr>
      </p:pic>
      <p:pic>
        <p:nvPicPr>
          <p:cNvPr id="3" name="Picture 4" descr="A picture containing scatter chart&#10;&#10;Description automatically generated">
            <a:extLst>
              <a:ext uri="{FF2B5EF4-FFF2-40B4-BE49-F238E27FC236}">
                <a16:creationId xmlns:a16="http://schemas.microsoft.com/office/drawing/2014/main" id="{C2708127-C549-456F-A1C1-873F251093C6}"/>
              </a:ext>
            </a:extLst>
          </p:cNvPr>
          <p:cNvPicPr>
            <a:picLocks noChangeAspect="1"/>
          </p:cNvPicPr>
          <p:nvPr/>
        </p:nvPicPr>
        <p:blipFill rotWithShape="1">
          <a:blip r:embed="rId3"/>
          <a:srcRect b="15873"/>
          <a:stretch/>
        </p:blipFill>
        <p:spPr>
          <a:xfrm>
            <a:off x="82985" y="2292212"/>
            <a:ext cx="2346543" cy="1656933"/>
          </a:xfrm>
          <a:prstGeom prst="rect">
            <a:avLst/>
          </a:prstGeom>
        </p:spPr>
      </p:pic>
      <p:sp>
        <p:nvSpPr>
          <p:cNvPr id="5" name="TextBox 4">
            <a:extLst>
              <a:ext uri="{FF2B5EF4-FFF2-40B4-BE49-F238E27FC236}">
                <a16:creationId xmlns:a16="http://schemas.microsoft.com/office/drawing/2014/main" id="{FBEBF0BB-7E17-40D0-B713-048FD5428A4C}"/>
              </a:ext>
            </a:extLst>
          </p:cNvPr>
          <p:cNvSpPr txBox="1"/>
          <p:nvPr/>
        </p:nvSpPr>
        <p:spPr>
          <a:xfrm>
            <a:off x="118736" y="536141"/>
            <a:ext cx="437158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nsolas"/>
                <a:cs typeface="Calibri"/>
              </a:rPr>
              <a:t>1</a:t>
            </a:r>
            <a:r>
              <a:rPr lang="en-US" sz="1200">
                <a:latin typeface="Consolas"/>
              </a:rPr>
              <a:t>. first assign k centroids randomly in the space, each of the centroids is associated with a cluster</a:t>
            </a:r>
            <a:endParaRPr lang="en-US" sz="1200">
              <a:latin typeface="Consolas"/>
              <a:cs typeface="Calibri"/>
            </a:endParaRPr>
          </a:p>
          <a:p>
            <a:r>
              <a:rPr lang="en-US" sz="1200">
                <a:latin typeface="Consolas"/>
                <a:cs typeface="Calibri"/>
              </a:rPr>
              <a:t>2. For every point, find the nearest* centroid, assign it to the cluster of that centroid</a:t>
            </a:r>
          </a:p>
          <a:p>
            <a:r>
              <a:rPr lang="en-US" sz="1200">
                <a:latin typeface="Consolas"/>
                <a:cs typeface="Calibri"/>
              </a:rPr>
              <a:t>3. Reassign the centroid, such that it is the mean* of all points in its cluster.</a:t>
            </a:r>
          </a:p>
          <a:p>
            <a:r>
              <a:rPr lang="en-US" sz="1200">
                <a:latin typeface="Consolas"/>
                <a:cs typeface="Calibri"/>
              </a:rPr>
              <a:t>4. Repeat 2-3 until cluster reassignments do not change**</a:t>
            </a:r>
          </a:p>
        </p:txBody>
      </p:sp>
      <p:sp>
        <p:nvSpPr>
          <p:cNvPr id="7" name="TextBox 6">
            <a:extLst>
              <a:ext uri="{FF2B5EF4-FFF2-40B4-BE49-F238E27FC236}">
                <a16:creationId xmlns:a16="http://schemas.microsoft.com/office/drawing/2014/main" id="{9241787B-E712-49EE-A02A-B8B02EB2987B}"/>
              </a:ext>
            </a:extLst>
          </p:cNvPr>
          <p:cNvSpPr txBox="1"/>
          <p:nvPr/>
        </p:nvSpPr>
        <p:spPr>
          <a:xfrm>
            <a:off x="2533277" y="3119842"/>
            <a:ext cx="18559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nsolas"/>
                <a:cs typeface="Calibri"/>
              </a:rPr>
              <a:t>INITIAL STATE</a:t>
            </a:r>
          </a:p>
        </p:txBody>
      </p:sp>
      <p:sp>
        <p:nvSpPr>
          <p:cNvPr id="8" name="TextBox 7">
            <a:extLst>
              <a:ext uri="{FF2B5EF4-FFF2-40B4-BE49-F238E27FC236}">
                <a16:creationId xmlns:a16="http://schemas.microsoft.com/office/drawing/2014/main" id="{77F9DDA5-5862-47DF-B79B-5952B944A86B}"/>
              </a:ext>
            </a:extLst>
          </p:cNvPr>
          <p:cNvSpPr txBox="1"/>
          <p:nvPr/>
        </p:nvSpPr>
        <p:spPr>
          <a:xfrm>
            <a:off x="2612257" y="2015857"/>
            <a:ext cx="184550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dirty="0">
                <a:latin typeface="Consolas"/>
              </a:rPr>
              <a:t>* - The method for finding the nearest centroid and the mean of all the points is specific to any given task. In this case, Euclidean distance is used to find the nearest centroid and arithmetic mean is used to find the mean</a:t>
            </a:r>
            <a:endParaRPr lang="en-US" sz="600">
              <a:latin typeface="Consolas"/>
            </a:endParaRPr>
          </a:p>
          <a:p>
            <a:r>
              <a:rPr lang="en-US" sz="600" dirty="0">
                <a:latin typeface="Consolas"/>
                <a:cs typeface="Calibri"/>
              </a:rPr>
              <a:t>**- 99% of the times k-means is used, the algorithm is run for a fixed number of iterations or end the algorithm when the change in reassigned values is arbitrarily small</a:t>
            </a:r>
            <a:endParaRPr lang="en-US" sz="600">
              <a:latin typeface="Consolas"/>
              <a:cs typeface="Calibri"/>
            </a:endParaRPr>
          </a:p>
        </p:txBody>
      </p:sp>
      <p:sp>
        <p:nvSpPr>
          <p:cNvPr id="10" name="Rectangle 9">
            <a:extLst>
              <a:ext uri="{FF2B5EF4-FFF2-40B4-BE49-F238E27FC236}">
                <a16:creationId xmlns:a16="http://schemas.microsoft.com/office/drawing/2014/main" id="{CD8EA7F0-6FFA-4A23-9440-3C66EBC1CE09}"/>
              </a:ext>
            </a:extLst>
          </p:cNvPr>
          <p:cNvSpPr/>
          <p:nvPr/>
        </p:nvSpPr>
        <p:spPr>
          <a:xfrm>
            <a:off x="5035021" y="132098"/>
            <a:ext cx="7100451" cy="659171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Bent 12">
            <a:extLst>
              <a:ext uri="{FF2B5EF4-FFF2-40B4-BE49-F238E27FC236}">
                <a16:creationId xmlns:a16="http://schemas.microsoft.com/office/drawing/2014/main" id="{DE8E4E20-E058-45A0-BB27-0E2B1A6E67BD}"/>
              </a:ext>
            </a:extLst>
          </p:cNvPr>
          <p:cNvSpPr/>
          <p:nvPr/>
        </p:nvSpPr>
        <p:spPr>
          <a:xfrm rot="10800000">
            <a:off x="2608070" y="3496944"/>
            <a:ext cx="966470" cy="365125"/>
          </a:xfrm>
          <a:prstGeom prst="ben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182FA97-DBA1-458C-A8FD-64C2C520CDB5}"/>
              </a:ext>
            </a:extLst>
          </p:cNvPr>
          <p:cNvSpPr txBox="1"/>
          <p:nvPr/>
        </p:nvSpPr>
        <p:spPr>
          <a:xfrm>
            <a:off x="5114257" y="717753"/>
            <a:ext cx="249498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onsolas"/>
                <a:cs typeface="Calibri"/>
              </a:rPr>
              <a:t>K-Means is a clustering algorithm used to split multiple points into k clusters in which their distances* are minimized. </a:t>
            </a:r>
            <a:r>
              <a:rPr lang="en-SG" sz="1400" dirty="0">
                <a:latin typeface="Consolas"/>
                <a:cs typeface="Calibri"/>
              </a:rPr>
              <a:t>K-means is an unsupervised learning algorithm.</a:t>
            </a:r>
            <a:endParaRPr lang="en-US" sz="1400" dirty="0">
              <a:latin typeface="Consolas"/>
              <a:cs typeface="Calibri"/>
            </a:endParaRPr>
          </a:p>
        </p:txBody>
      </p:sp>
      <p:pic>
        <p:nvPicPr>
          <p:cNvPr id="9" name="Picture 10">
            <a:extLst>
              <a:ext uri="{FF2B5EF4-FFF2-40B4-BE49-F238E27FC236}">
                <a16:creationId xmlns:a16="http://schemas.microsoft.com/office/drawing/2014/main" id="{1B1BFD92-35AE-44CC-883F-46E46E2AB487}"/>
              </a:ext>
            </a:extLst>
          </p:cNvPr>
          <p:cNvPicPr>
            <a:picLocks noChangeAspect="1"/>
          </p:cNvPicPr>
          <p:nvPr/>
        </p:nvPicPr>
        <p:blipFill>
          <a:blip r:embed="rId4"/>
          <a:stretch>
            <a:fillRect/>
          </a:stretch>
        </p:blipFill>
        <p:spPr>
          <a:xfrm>
            <a:off x="5168900" y="4813239"/>
            <a:ext cx="3135745" cy="1822766"/>
          </a:xfrm>
          <a:prstGeom prst="rect">
            <a:avLst/>
          </a:prstGeom>
        </p:spPr>
      </p:pic>
      <p:sp>
        <p:nvSpPr>
          <p:cNvPr id="11" name="Rectangle 10">
            <a:extLst>
              <a:ext uri="{FF2B5EF4-FFF2-40B4-BE49-F238E27FC236}">
                <a16:creationId xmlns:a16="http://schemas.microsoft.com/office/drawing/2014/main" id="{99FEFF36-3401-4852-B725-6E5C64696607}"/>
              </a:ext>
            </a:extLst>
          </p:cNvPr>
          <p:cNvSpPr/>
          <p:nvPr/>
        </p:nvSpPr>
        <p:spPr>
          <a:xfrm>
            <a:off x="5038436" y="2798619"/>
            <a:ext cx="7100453" cy="392545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ADB0C9B-1327-4DAD-9DF6-4D93FD01C607}"/>
              </a:ext>
            </a:extLst>
          </p:cNvPr>
          <p:cNvSpPr txBox="1"/>
          <p:nvPr/>
        </p:nvSpPr>
        <p:spPr>
          <a:xfrm>
            <a:off x="5295091" y="293604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Examples of use</a:t>
            </a:r>
          </a:p>
        </p:txBody>
      </p:sp>
      <p:sp>
        <p:nvSpPr>
          <p:cNvPr id="15" name="TextBox 14">
            <a:extLst>
              <a:ext uri="{FF2B5EF4-FFF2-40B4-BE49-F238E27FC236}">
                <a16:creationId xmlns:a16="http://schemas.microsoft.com/office/drawing/2014/main" id="{D0C70771-1371-43AB-80A3-384DCA600BA4}"/>
              </a:ext>
            </a:extLst>
          </p:cNvPr>
          <p:cNvSpPr txBox="1"/>
          <p:nvPr/>
        </p:nvSpPr>
        <p:spPr>
          <a:xfrm>
            <a:off x="5294457" y="3426691"/>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onsolas"/>
              </a:rPr>
              <a:t>K-means can be used to cluster colors in an image since every color can be represented by a 3-dimensional vector.</a:t>
            </a:r>
            <a:endParaRPr lang="en-US" sz="1050" dirty="0">
              <a:latin typeface="Consolas"/>
            </a:endParaRPr>
          </a:p>
        </p:txBody>
      </p:sp>
      <p:pic>
        <p:nvPicPr>
          <p:cNvPr id="16" name="Picture 16" descr="Diagram&#10;&#10;Description automatically generated">
            <a:extLst>
              <a:ext uri="{FF2B5EF4-FFF2-40B4-BE49-F238E27FC236}">
                <a16:creationId xmlns:a16="http://schemas.microsoft.com/office/drawing/2014/main" id="{70BA349D-C4D3-4DB4-87E9-0AC706EF0B30}"/>
              </a:ext>
            </a:extLst>
          </p:cNvPr>
          <p:cNvPicPr>
            <a:picLocks noChangeAspect="1"/>
          </p:cNvPicPr>
          <p:nvPr/>
        </p:nvPicPr>
        <p:blipFill>
          <a:blip r:embed="rId5"/>
          <a:stretch>
            <a:fillRect/>
          </a:stretch>
        </p:blipFill>
        <p:spPr>
          <a:xfrm>
            <a:off x="7606462" y="356914"/>
            <a:ext cx="4278745" cy="2180461"/>
          </a:xfrm>
          <a:prstGeom prst="rect">
            <a:avLst/>
          </a:prstGeom>
        </p:spPr>
      </p:pic>
      <p:sp>
        <p:nvSpPr>
          <p:cNvPr id="12" name="TextBox 11">
            <a:extLst>
              <a:ext uri="{FF2B5EF4-FFF2-40B4-BE49-F238E27FC236}">
                <a16:creationId xmlns:a16="http://schemas.microsoft.com/office/drawing/2014/main" id="{FF5C3189-0F77-4A69-9181-A197EAA110AD}"/>
              </a:ext>
            </a:extLst>
          </p:cNvPr>
          <p:cNvSpPr txBox="1"/>
          <p:nvPr/>
        </p:nvSpPr>
        <p:spPr>
          <a:xfrm>
            <a:off x="5114925" y="342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cs typeface="Calibri"/>
              </a:rPr>
              <a:t>What is K-Means?</a:t>
            </a:r>
          </a:p>
        </p:txBody>
      </p:sp>
      <p:pic>
        <p:nvPicPr>
          <p:cNvPr id="19" name="Picture 18">
            <a:extLst>
              <a:ext uri="{FF2B5EF4-FFF2-40B4-BE49-F238E27FC236}">
                <a16:creationId xmlns:a16="http://schemas.microsoft.com/office/drawing/2014/main" id="{1920EFF4-BC8D-C140-9210-F045FF12384C}"/>
              </a:ext>
            </a:extLst>
          </p:cNvPr>
          <p:cNvPicPr>
            <a:picLocks noChangeAspect="1"/>
          </p:cNvPicPr>
          <p:nvPr/>
        </p:nvPicPr>
        <p:blipFill>
          <a:blip r:embed="rId6"/>
          <a:stretch>
            <a:fillRect/>
          </a:stretch>
        </p:blipFill>
        <p:spPr>
          <a:xfrm>
            <a:off x="9103905" y="4813239"/>
            <a:ext cx="2402094" cy="1822766"/>
          </a:xfrm>
          <a:prstGeom prst="rect">
            <a:avLst/>
          </a:prstGeom>
        </p:spPr>
      </p:pic>
      <p:sp>
        <p:nvSpPr>
          <p:cNvPr id="21" name="TextBox 20">
            <a:extLst>
              <a:ext uri="{FF2B5EF4-FFF2-40B4-BE49-F238E27FC236}">
                <a16:creationId xmlns:a16="http://schemas.microsoft.com/office/drawing/2014/main" id="{D0D73F3C-D268-9C43-925D-7970609577C4}"/>
              </a:ext>
            </a:extLst>
          </p:cNvPr>
          <p:cNvSpPr txBox="1"/>
          <p:nvPr/>
        </p:nvSpPr>
        <p:spPr>
          <a:xfrm>
            <a:off x="8620179" y="3340433"/>
            <a:ext cx="32650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1400" dirty="0">
                <a:latin typeface="Consolas"/>
              </a:rPr>
              <a:t>Words can be represented as vectors and K-means clustering can be used to determine clusters of similar words in a text. This can be used for summarization algorithms.</a:t>
            </a:r>
            <a:endParaRPr lang="en-US" sz="1050" dirty="0">
              <a:latin typeface="Consolas"/>
            </a:endParaRP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zayan karimi</cp:lastModifiedBy>
  <cp:revision>20</cp:revision>
  <dcterms:created xsi:type="dcterms:W3CDTF">2022-01-15T08:33:17Z</dcterms:created>
  <dcterms:modified xsi:type="dcterms:W3CDTF">2023-02-18T04:38:02Z</dcterms:modified>
</cp:coreProperties>
</file>