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2" r:id="rId3"/>
    <p:sldId id="273" r:id="rId4"/>
    <p:sldId id="275" r:id="rId5"/>
    <p:sldId id="274" r:id="rId6"/>
    <p:sldId id="263" r:id="rId7"/>
    <p:sldId id="267" r:id="rId8"/>
    <p:sldId id="268" r:id="rId9"/>
    <p:sldId id="269" r:id="rId10"/>
    <p:sldId id="264" r:id="rId11"/>
    <p:sldId id="265" r:id="rId12"/>
    <p:sldId id="266" r:id="rId13"/>
    <p:sldId id="270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3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2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2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6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332C-CC5A-4260-8EEB-EDF88ECAA12F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EA30-5755-4E80-A794-418EA2291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&#35838;&#20214;&#35270;&#39057;/&#30005;&#23376;&#37038;&#20214;&#31995;&#32479;&#30340;&#26368;&#20027;&#35201;&#32452;&#25104;&#37096;&#20214;.swf" TargetMode="Externa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 bwMode="auto">
          <a:xfrm>
            <a:off x="1774825" y="981075"/>
            <a:ext cx="6840538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分组头部格式</a:t>
            </a:r>
            <a:endParaRPr lang="zh-CN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2" name="对象 2"/>
          <p:cNvGraphicFramePr>
            <a:graphicFrameLocks noChangeAspect="1"/>
          </p:cNvGraphicFramePr>
          <p:nvPr/>
        </p:nvGraphicFramePr>
        <p:xfrm>
          <a:off x="1919288" y="1628775"/>
          <a:ext cx="79422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5364480" imgH="1023182" progId="Visio.Drawing.11">
                  <p:embed/>
                </p:oleObj>
              </mc:Choice>
              <mc:Fallback>
                <p:oleObj name="Visio" r:id="rId3" imgW="5364480" imgH="1023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628775"/>
                        <a:ext cx="794226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4" name="对象 4"/>
          <p:cNvGraphicFramePr>
            <a:graphicFrameLocks noChangeAspect="1"/>
          </p:cNvGraphicFramePr>
          <p:nvPr/>
        </p:nvGraphicFramePr>
        <p:xfrm>
          <a:off x="2713038" y="3068639"/>
          <a:ext cx="6551612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5" imgW="3220819" imgH="1482353" progId="Visio.Drawing.11">
                  <p:embed/>
                </p:oleObj>
              </mc:Choice>
              <mc:Fallback>
                <p:oleObj name="Visio" r:id="rId5" imgW="3220819" imgH="14823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3068639"/>
                        <a:ext cx="6551612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7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1125538"/>
            <a:ext cx="8229600" cy="10080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数据报格式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9" name="Object 3"/>
          <p:cNvGraphicFramePr>
            <a:graphicFrameLocks noChangeAspect="1"/>
          </p:cNvGraphicFramePr>
          <p:nvPr/>
        </p:nvGraphicFramePr>
        <p:xfrm>
          <a:off x="2566989" y="2420938"/>
          <a:ext cx="6696075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3987108" imgH="1601605" progId="Visio.Drawing.11">
                  <p:embed/>
                </p:oleObj>
              </mc:Choice>
              <mc:Fallback>
                <p:oleObj name="Visio" r:id="rId3" imgW="3987108" imgH="16016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420938"/>
                        <a:ext cx="6696075" cy="269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0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4"/>
          <p:cNvSpPr>
            <a:spLocks noGrp="1"/>
          </p:cNvSpPr>
          <p:nvPr>
            <p:ph idx="1"/>
          </p:nvPr>
        </p:nvSpPr>
        <p:spPr bwMode="auto">
          <a:xfrm>
            <a:off x="1847850" y="1268413"/>
            <a:ext cx="8351838" cy="273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r>
              <a:rPr lang="zh-CN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</a:t>
            </a:r>
            <a:endParaRPr lang="en-US" altLang="zh-CN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校验和计算：伪报头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+UDP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数据报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伪报头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数据报是否正确传送到目的进程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伪报头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24" name="对象 1"/>
          <p:cNvGraphicFramePr>
            <a:graphicFrameLocks noChangeAspect="1"/>
          </p:cNvGraphicFramePr>
          <p:nvPr/>
        </p:nvGraphicFramePr>
        <p:xfrm>
          <a:off x="3514725" y="4149726"/>
          <a:ext cx="57023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3593511" imgH="1457636" progId="Visio.Drawing.11">
                  <p:embed/>
                </p:oleObj>
              </mc:Choice>
              <mc:Fallback>
                <p:oleObj name="Visio" r:id="rId3" imgW="3593511" imgH="14576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4149726"/>
                        <a:ext cx="57023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3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1195389"/>
            <a:ext cx="8229600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TCP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报文格式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6" name="Object 3"/>
          <p:cNvGraphicFramePr>
            <a:graphicFrameLocks noChangeAspect="1"/>
          </p:cNvGraphicFramePr>
          <p:nvPr/>
        </p:nvGraphicFramePr>
        <p:xfrm>
          <a:off x="2397126" y="1916114"/>
          <a:ext cx="773112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602669" imgH="3689593" progId="Visio.Drawing.11">
                  <p:embed/>
                </p:oleObj>
              </mc:Choice>
              <mc:Fallback>
                <p:oleObj name="Visio" r:id="rId3" imgW="6602669" imgH="36895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6" y="1916114"/>
                        <a:ext cx="773112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1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4"/>
          <p:cNvSpPr>
            <a:spLocks noGrp="1"/>
          </p:cNvSpPr>
          <p:nvPr>
            <p:ph idx="1"/>
          </p:nvPr>
        </p:nvSpPr>
        <p:spPr bwMode="auto">
          <a:xfrm>
            <a:off x="1774826" y="1125539"/>
            <a:ext cx="8569325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数据编码技术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2640014" y="2349500"/>
          <a:ext cx="691197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5004330" imgH="2798323" progId="Visio.Drawing.11">
                  <p:embed/>
                </p:oleObj>
              </mc:Choice>
              <mc:Fallback>
                <p:oleObj name="Visio" r:id="rId3" imgW="5004330" imgH="27983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349500"/>
                        <a:ext cx="691197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矩形 8"/>
          <p:cNvSpPr>
            <a:spLocks noChangeArrowheads="1"/>
          </p:cNvSpPr>
          <p:nvPr/>
        </p:nvSpPr>
        <p:spPr bwMode="auto">
          <a:xfrm>
            <a:off x="4686300" y="6237289"/>
            <a:ext cx="226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数据与数据编码关系</a:t>
            </a:r>
            <a:endParaRPr lang="zh-CN" altLang="en-US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3455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1125538"/>
            <a:ext cx="82296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地址概念与地址划分方法</a:t>
            </a:r>
            <a:endParaRPr lang="en-US" altLang="zh-CN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8" name="Object 3"/>
          <p:cNvGraphicFramePr>
            <a:graphicFrameLocks noChangeAspect="1"/>
          </p:cNvGraphicFramePr>
          <p:nvPr/>
        </p:nvGraphicFramePr>
        <p:xfrm>
          <a:off x="1847851" y="2276475"/>
          <a:ext cx="846772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5076835" imgH="1510597" progId="Visio.Drawing.11">
                  <p:embed/>
                </p:oleObj>
              </mc:Choice>
              <mc:Fallback>
                <p:oleObj name="Visio" r:id="rId3" imgW="5076835" imgH="15105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276475"/>
                        <a:ext cx="8467725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0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idx="1"/>
          </p:nvPr>
        </p:nvSpPr>
        <p:spPr>
          <a:xfrm>
            <a:off x="1774825" y="1123951"/>
            <a:ext cx="8229600" cy="1584325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地址的点分十进制表示法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81000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地址长度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位，用点分十进制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x.x.x.x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x=0~255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标准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分类的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地址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2" name="Object 3"/>
          <p:cNvGraphicFramePr>
            <a:graphicFrameLocks noChangeAspect="1"/>
          </p:cNvGraphicFramePr>
          <p:nvPr/>
        </p:nvGraphicFramePr>
        <p:xfrm>
          <a:off x="1774826" y="2717800"/>
          <a:ext cx="8653463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7000582" imgH="2608742" progId="Visio.Drawing.11">
                  <p:embed/>
                </p:oleObj>
              </mc:Choice>
              <mc:Fallback>
                <p:oleObj name="Visio" r:id="rId3" imgW="7000582" imgH="26087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2717800"/>
                        <a:ext cx="8653463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1123951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专用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（分配内网专用）</a:t>
            </a: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59151" y="2492376"/>
          <a:ext cx="4824413" cy="2389189"/>
        </p:xfrm>
        <a:graphic>
          <a:graphicData uri="http://schemas.openxmlformats.org/drawingml/2006/table">
            <a:tbl>
              <a:tblPr/>
              <a:tblGrid>
                <a:gridCol w="751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7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54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87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类别</a:t>
                      </a:r>
                      <a:endParaRPr lang="zh-CN" sz="1800" b="1" kern="100" dirty="0">
                        <a:solidFill>
                          <a:schemeClr val="tx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网络号</a:t>
                      </a: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总 数</a:t>
                      </a: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7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605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58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172.16 ~ 172.31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605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16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7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192.168.0 ~ 192.168.255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605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256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7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1052513"/>
            <a:ext cx="2808288" cy="273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en-US" altLang="zh-CN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为基本单位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行是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基本头部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基本长度是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20B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最大长度为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60B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7" name="Object 3"/>
          <p:cNvGraphicFramePr>
            <a:graphicFrameLocks noChangeAspect="1"/>
          </p:cNvGraphicFramePr>
          <p:nvPr/>
        </p:nvGraphicFramePr>
        <p:xfrm>
          <a:off x="3792538" y="2636838"/>
          <a:ext cx="667385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3" imgW="4376494" imgH="2594610" progId="Visio.Drawing.11">
                  <p:embed/>
                </p:oleObj>
              </mc:Choice>
              <mc:Fallback>
                <p:oleObj name="Visio" r:id="rId3" imgW="4376494" imgH="25946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636838"/>
                        <a:ext cx="6673850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9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>
            <a:spLocks noGrp="1"/>
          </p:cNvSpPr>
          <p:nvPr>
            <p:ph idx="1"/>
          </p:nvPr>
        </p:nvSpPr>
        <p:spPr bwMode="auto">
          <a:xfrm>
            <a:off x="1847850" y="1700213"/>
            <a:ext cx="424815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单帧停止等待协议效率分析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4" name="Object 3"/>
          <p:cNvGraphicFramePr>
            <a:graphicFrameLocks noChangeAspect="1"/>
          </p:cNvGraphicFramePr>
          <p:nvPr/>
        </p:nvGraphicFramePr>
        <p:xfrm>
          <a:off x="5591176" y="1557338"/>
          <a:ext cx="48926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4015807" imgH="3965426" progId="Visio.Drawing.11">
                  <p:embed/>
                </p:oleObj>
              </mc:Choice>
              <mc:Fallback>
                <p:oleObj name="Visio" r:id="rId3" imgW="4015807" imgH="39654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1557338"/>
                        <a:ext cx="489267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矩形 15"/>
          <p:cNvSpPr>
            <a:spLocks noChangeArrowheads="1"/>
          </p:cNvSpPr>
          <p:nvPr/>
        </p:nvSpPr>
        <p:spPr bwMode="auto">
          <a:xfrm>
            <a:off x="1847850" y="2565401"/>
            <a:ext cx="46799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帧传输总延时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帧传输效率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U=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 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+2t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传播延时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发送延时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U=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/(1+2</a:t>
            </a:r>
            <a:r>
              <a:rPr lang="zh-CN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429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4"/>
          <p:cNvSpPr>
            <a:spLocks noGrp="1"/>
          </p:cNvSpPr>
          <p:nvPr>
            <p:ph idx="1"/>
          </p:nvPr>
        </p:nvSpPr>
        <p:spPr bwMode="auto">
          <a:xfrm>
            <a:off x="1811338" y="981076"/>
            <a:ext cx="8172450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802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局域网</a:t>
            </a: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1980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成立局域网标准委员会（简称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IEEE802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委员会）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研究重点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解决局部范围内计算机组网问题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5917105" y="2772491"/>
            <a:ext cx="357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>
                <a:latin typeface="Calibri" panose="020F0502020204030204" pitchFamily="34" charset="0"/>
              </a:rPr>
              <a:t>      </a:t>
            </a:r>
            <a:endParaRPr lang="en-US" altLang="zh-CN"/>
          </a:p>
        </p:txBody>
      </p:sp>
      <p:sp>
        <p:nvSpPr>
          <p:cNvPr id="3585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0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66" name="对象 1"/>
          <p:cNvGraphicFramePr>
            <a:graphicFrameLocks noChangeAspect="1"/>
          </p:cNvGraphicFramePr>
          <p:nvPr/>
        </p:nvGraphicFramePr>
        <p:xfrm>
          <a:off x="3863975" y="2805113"/>
          <a:ext cx="4103688" cy="380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2419856" imgH="2241068" progId="Visio.Drawing.11">
                  <p:embed/>
                </p:oleObj>
              </mc:Choice>
              <mc:Fallback>
                <p:oleObj name="Visio" r:id="rId3" imgW="2419856" imgH="22410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805113"/>
                        <a:ext cx="4103688" cy="380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8612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3142" y="832197"/>
            <a:ext cx="9959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个定时器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重传定时器、坚持定时器、保持定时器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时间等待定时器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保持定时器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激活定时器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），服务器端设置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连接状态时，用于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连接长时间处于空闲状态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时间等待</a:t>
            </a:r>
            <a:r>
              <a:rPr lang="zh-CN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定时器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，在连接终止期间使用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关闭（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不马上真正关闭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）时，利用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时间等待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定时</a:t>
            </a: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避免传播延时造成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丢失。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设置等待延时机制的原因：确保服务器在最后阶段发送给客户端的数据，以及客户端发送给服务端的最后一个“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”报文都能被正确的接收，防止因个别报文传输错误而导致连接释放失败。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4"/>
          <p:cNvSpPr>
            <a:spLocks noGrp="1"/>
          </p:cNvSpPr>
          <p:nvPr>
            <p:ph idx="1"/>
          </p:nvPr>
        </p:nvSpPr>
        <p:spPr bwMode="auto">
          <a:xfrm>
            <a:off x="1781175" y="1385889"/>
            <a:ext cx="8172450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．以太帧结构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0" name="Rectangle 4"/>
          <p:cNvSpPr>
            <a:spLocks noChangeArrowheads="1"/>
          </p:cNvSpPr>
          <p:nvPr/>
        </p:nvSpPr>
        <p:spPr bwMode="auto">
          <a:xfrm>
            <a:off x="5917105" y="2772491"/>
            <a:ext cx="357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>
                <a:latin typeface="Calibri" panose="020F0502020204030204" pitchFamily="34" charset="0"/>
              </a:rPr>
              <a:t>      </a:t>
            </a:r>
            <a:endParaRPr lang="en-US" altLang="zh-CN"/>
          </a:p>
        </p:txBody>
      </p:sp>
      <p:sp>
        <p:nvSpPr>
          <p:cNvPr id="4405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2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3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063" name="Object 3"/>
          <p:cNvGraphicFramePr>
            <a:graphicFrameLocks noChangeAspect="1"/>
          </p:cNvGraphicFramePr>
          <p:nvPr/>
        </p:nvGraphicFramePr>
        <p:xfrm>
          <a:off x="2100264" y="1989139"/>
          <a:ext cx="79914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4284463" imgH="578688" progId="Visio.Drawing.11">
                  <p:embed/>
                </p:oleObj>
              </mc:Choice>
              <mc:Fallback>
                <p:oleObj name="Visio" r:id="rId3" imgW="4284463" imgH="5786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4" y="1989139"/>
                        <a:ext cx="799147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矩形 1"/>
          <p:cNvSpPr>
            <a:spLocks noChangeArrowheads="1"/>
          </p:cNvSpPr>
          <p:nvPr/>
        </p:nvSpPr>
        <p:spPr bwMode="auto">
          <a:xfrm>
            <a:off x="2208214" y="3068639"/>
            <a:ext cx="77755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前导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帧前定界符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10101010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比特流组成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目的地址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源地址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地址（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字节）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网络层协议类型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0x800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0x8137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IPX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46B~1500B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帧头长度为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18B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帧校验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校验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目的地址、源地址、类型、帧数据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生成多项式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G(X)=X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000" i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+X+1</a:t>
            </a:r>
            <a:endParaRPr lang="zh-CN" altLang="zh-CN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6491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979488"/>
            <a:ext cx="8642350" cy="144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滑动窗口与确认重传机制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重传定时器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发送一个报文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副本放入重传队列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，启动重传定时器</a:t>
            </a:r>
            <a:endParaRPr lang="zh-CN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92" name="Object 3"/>
          <p:cNvGraphicFramePr>
            <a:graphicFrameLocks noChangeAspect="1"/>
          </p:cNvGraphicFramePr>
          <p:nvPr/>
        </p:nvGraphicFramePr>
        <p:xfrm>
          <a:off x="2208214" y="2349500"/>
          <a:ext cx="7539037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6260430" imgH="3706671" progId="Visio.Drawing.11">
                  <p:embed/>
                </p:oleObj>
              </mc:Choice>
              <mc:Fallback>
                <p:oleObj name="Visio" r:id="rId3" imgW="6260430" imgH="37066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349500"/>
                        <a:ext cx="7539037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8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4"/>
          <p:cNvSpPr>
            <a:spLocks noGrp="1"/>
          </p:cNvSpPr>
          <p:nvPr>
            <p:ph idx="1"/>
          </p:nvPr>
        </p:nvSpPr>
        <p:spPr bwMode="auto">
          <a:xfrm>
            <a:off x="1774825" y="1152526"/>
            <a:ext cx="8642350" cy="53006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窗口与流量控制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坚持定时器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接收方发出了“零窗口”通告之后，发送方停止发送，直到接收方再发出“非零窗口”通告为止。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如果“非零窗口”通告丢失，发送方将无休止地等待接收方通知，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才能继续发送报文段，造成死锁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解决：设置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“坚持定时器”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发送方收到“零窗口”通告为零的确认时，启动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坚持定时器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坚持定时器时间到时，发送方发生探测报文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提示接收方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确认已丢失，必须重传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9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4"/>
          <p:cNvSpPr>
            <a:spLocks noGrp="1"/>
          </p:cNvSpPr>
          <p:nvPr>
            <p:ph idx="1"/>
          </p:nvPr>
        </p:nvSpPr>
        <p:spPr bwMode="auto">
          <a:xfrm>
            <a:off x="1703389" y="981075"/>
            <a:ext cx="8785225" cy="554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窗口与流量控制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由接收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方控制发送速率，使之不超过接收速率，防止接收方来不及接收字节流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而出现报文丢失现象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流量控制过程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接收方从缓存中读取速度大于等于字节到达速度，接收方在每个确认中发出一个非零窗口通告。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如果发送方发送速度比接收方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读取速度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快，将造成缓冲区被全部占用，之后到达的字节因缓冲区溢出而丢弃。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接收方必须发出一个“零窗口”的通告。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告知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当发送方停止发送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直到接收“非零窗口”通告为止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接收方需要接收能力给出一个合适的接收窗口，并将它写入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报头中，通知发送方。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/>
          </p:cNvSpPr>
          <p:nvPr>
            <p:ph type="title"/>
          </p:nvPr>
        </p:nvSpPr>
        <p:spPr bwMode="auto">
          <a:xfrm>
            <a:off x="1774825" y="981075"/>
            <a:ext cx="6840538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分组头部格式</a:t>
            </a:r>
            <a:endParaRPr lang="zh-CN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47850" y="1700213"/>
          <a:ext cx="8351838" cy="4768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98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800" b="0" kern="10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800" b="0" kern="10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义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696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版本号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表示协议版本，值为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indent="2730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流量等级（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en-US" sz="1800" b="0" kern="100" dirty="0" err="1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QoS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。类似于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IPv4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的服务类型字段。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7619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流标签</a:t>
                      </a:r>
                      <a:endParaRPr lang="en-US" altLang="zh-CN" sz="1800" b="0" kern="100" dirty="0">
                        <a:solidFill>
                          <a:schemeClr val="tx2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标识同一个流中的报文。一个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流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的分组具有相同的流标记，它们在经过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IPv6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网络多个路由器时，要提供符合分组头中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流量等级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字段所要求的</a:t>
                      </a:r>
                      <a:r>
                        <a:rPr lang="en-US" sz="1800" b="0" kern="100" dirty="0" err="1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QoS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服务。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载荷长度</a:t>
                      </a:r>
                      <a:endParaRPr lang="en-US" altLang="zh-CN" sz="1800" b="0" kern="100" dirty="0">
                        <a:solidFill>
                          <a:schemeClr val="tx2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IPv6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分组基本头部后所包含的字节数。有效载荷长度包括扩展报头和高层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PDU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下一报头</a:t>
                      </a:r>
                      <a:endParaRPr lang="en-US" altLang="zh-CN" sz="1800" b="0" kern="100" dirty="0">
                        <a:solidFill>
                          <a:schemeClr val="tx2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指明报头后接的分组头部类型，若存在扩展头，则表示第一个扩展头的类型，否则表示其上层协议的类型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2976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跳数限制（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类似于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IPv4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TTL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，分组每经过一个路由器，数值减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。当该字段值减为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，路由器向源结点发送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超时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跳数限制超时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”ICMPv6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报文，并丢弃该分组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源地址（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标识该分组的源地址。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1696">
                <a:tc>
                  <a:txBody>
                    <a:bodyPr/>
                    <a:lstStyle/>
                    <a:p>
                      <a:pPr indent="27305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目的地址（</a:t>
                      </a:r>
                      <a:r>
                        <a:rPr lang="en-US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标识该分组的目的地址。</a:t>
                      </a: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/>
          <p:cNvSpPr>
            <a:spLocks noGrp="1"/>
          </p:cNvSpPr>
          <p:nvPr>
            <p:ph idx="1"/>
          </p:nvPr>
        </p:nvSpPr>
        <p:spPr bwMode="auto">
          <a:xfrm>
            <a:off x="1746250" y="1273175"/>
            <a:ext cx="8166100" cy="287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电子邮件系统结构与工作原理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用户接口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UA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发送和接收邮件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撰写、显示、处理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报文传送代理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MTA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邮件发送给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接收方</a:t>
            </a:r>
            <a:r>
              <a:rPr lang="zh-CN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，从网络接收邮件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CS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方式传送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接收、报告邮件传送情况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zh-CN" sz="200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Rectangle 4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Rectangle 4"/>
          <p:cNvSpPr>
            <a:spLocks noChangeArrowheads="1"/>
          </p:cNvSpPr>
          <p:nvPr/>
        </p:nvSpPr>
        <p:spPr bwMode="auto">
          <a:xfrm>
            <a:off x="1524001" y="48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57" name="对象 2"/>
          <p:cNvGraphicFramePr>
            <a:graphicFrameLocks noChangeAspect="1"/>
          </p:cNvGraphicFramePr>
          <p:nvPr/>
        </p:nvGraphicFramePr>
        <p:xfrm>
          <a:off x="2927351" y="4437064"/>
          <a:ext cx="55737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4564555" imgH="1654567" progId="Visio.Drawing.11">
                  <p:embed/>
                </p:oleObj>
              </mc:Choice>
              <mc:Fallback>
                <p:oleObj name="Visio" r:id="rId3" imgW="4564555" imgH="16545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437064"/>
                        <a:ext cx="55737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矩形 1"/>
          <p:cNvSpPr>
            <a:spLocks noChangeArrowheads="1"/>
          </p:cNvSpPr>
          <p:nvPr/>
        </p:nvSpPr>
        <p:spPr bwMode="auto">
          <a:xfrm>
            <a:off x="8904288" y="5732464"/>
            <a:ext cx="110799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>
                <a:solidFill>
                  <a:schemeClr val="tx2"/>
                </a:solidFill>
                <a:cs typeface="Times New Roman" panose="02020603050405020304" pitchFamily="18" charset="0"/>
                <a:hlinkClick r:id="rId5" action="ppaction://hlinkfile"/>
              </a:rPr>
              <a:t>工作原理</a:t>
            </a:r>
            <a:endParaRPr lang="en-US" altLang="zh-CN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495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4"/>
          <p:cNvSpPr>
            <a:spLocks noGrp="1"/>
          </p:cNvSpPr>
          <p:nvPr>
            <p:ph idx="1"/>
          </p:nvPr>
        </p:nvSpPr>
        <p:spPr bwMode="auto">
          <a:xfrm>
            <a:off x="1774826" y="1125539"/>
            <a:ext cx="8435975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邮件报文交付的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个阶段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807" name="Object 3"/>
          <p:cNvGraphicFramePr>
            <a:graphicFrameLocks noChangeAspect="1"/>
          </p:cNvGraphicFramePr>
          <p:nvPr/>
        </p:nvGraphicFramePr>
        <p:xfrm>
          <a:off x="2855913" y="2060575"/>
          <a:ext cx="676910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4042997" imgH="2681159" progId="Visio.Drawing.11">
                  <p:embed/>
                </p:oleObj>
              </mc:Choice>
              <mc:Fallback>
                <p:oleObj name="Visio" r:id="rId3" imgW="4042997" imgH="2681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60575"/>
                        <a:ext cx="6769100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2160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4"/>
          <p:cNvSpPr>
            <a:spLocks noGrp="1"/>
          </p:cNvSpPr>
          <p:nvPr>
            <p:ph idx="1"/>
          </p:nvPr>
        </p:nvSpPr>
        <p:spPr bwMode="auto">
          <a:xfrm>
            <a:off x="1774826" y="1052514"/>
            <a:ext cx="8435975" cy="1081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zh-CN" sz="2400">
                <a:solidFill>
                  <a:srgbClr val="00B0F0"/>
                </a:solidFill>
                <a:ea typeface="宋体" panose="02010600030101010101" pitchFamily="2" charset="-122"/>
              </a:rPr>
              <a:t>网络</a:t>
            </a:r>
            <a:r>
              <a:rPr lang="zh-CN" altLang="en-US" sz="2400">
                <a:solidFill>
                  <a:srgbClr val="00B0F0"/>
                </a:solidFill>
                <a:ea typeface="宋体" panose="02010600030101010101" pitchFamily="2" charset="-122"/>
              </a:rPr>
              <a:t>协议与网络体系结构</a:t>
            </a:r>
            <a:endParaRPr lang="en-US" altLang="zh-CN" sz="240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215978"/>
                </a:solidFill>
                <a:ea typeface="宋体" panose="02010600030101010101" pitchFamily="2" charset="-122"/>
              </a:rPr>
              <a:t>网络体系结构（两大标准）</a:t>
            </a:r>
            <a:endParaRPr lang="zh-CN" altLang="zh-CN" sz="2000">
              <a:solidFill>
                <a:srgbClr val="215978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1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1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grpSp>
        <p:nvGrpSpPr>
          <p:cNvPr id="21516" name="Group 3"/>
          <p:cNvGrpSpPr>
            <a:grpSpLocks/>
          </p:cNvGrpSpPr>
          <p:nvPr/>
        </p:nvGrpSpPr>
        <p:grpSpPr bwMode="auto">
          <a:xfrm>
            <a:off x="3216276" y="2420938"/>
            <a:ext cx="4824413" cy="3960812"/>
            <a:chOff x="5265" y="11359"/>
            <a:chExt cx="5355" cy="4082"/>
          </a:xfrm>
        </p:grpSpPr>
        <p:grpSp>
          <p:nvGrpSpPr>
            <p:cNvPr id="21517" name="Group 4"/>
            <p:cNvGrpSpPr>
              <a:grpSpLocks/>
            </p:cNvGrpSpPr>
            <p:nvPr/>
          </p:nvGrpSpPr>
          <p:grpSpPr bwMode="auto">
            <a:xfrm>
              <a:off x="5265" y="11359"/>
              <a:ext cx="5355" cy="4082"/>
              <a:chOff x="3162" y="1788"/>
              <a:chExt cx="5355" cy="4082"/>
            </a:xfrm>
          </p:grpSpPr>
          <p:grpSp>
            <p:nvGrpSpPr>
              <p:cNvPr id="21523" name="Group 5"/>
              <p:cNvGrpSpPr>
                <a:grpSpLocks/>
              </p:cNvGrpSpPr>
              <p:nvPr/>
            </p:nvGrpSpPr>
            <p:grpSpPr bwMode="auto">
              <a:xfrm>
                <a:off x="3687" y="2126"/>
                <a:ext cx="1890" cy="2964"/>
                <a:chOff x="3687" y="2126"/>
                <a:chExt cx="1890" cy="2964"/>
              </a:xfrm>
            </p:grpSpPr>
            <p:grpSp>
              <p:nvGrpSpPr>
                <p:cNvPr id="21534" name="Group 6"/>
                <p:cNvGrpSpPr>
                  <a:grpSpLocks/>
                </p:cNvGrpSpPr>
                <p:nvPr/>
              </p:nvGrpSpPr>
              <p:grpSpPr bwMode="auto">
                <a:xfrm>
                  <a:off x="3687" y="2126"/>
                  <a:ext cx="1890" cy="2964"/>
                  <a:chOff x="3687" y="2126"/>
                  <a:chExt cx="1890" cy="2964"/>
                </a:xfrm>
              </p:grpSpPr>
              <p:sp>
                <p:nvSpPr>
                  <p:cNvPr id="21542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3687" y="2126"/>
                    <a:ext cx="1890" cy="2964"/>
                  </a:xfrm>
                  <a:prstGeom prst="cube">
                    <a:avLst>
                      <a:gd name="adj" fmla="val 6718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chemeClr val="bg1"/>
                      </a:solidFill>
                      <a:latin typeface="Goudy Old Style" panose="02020502050305020303" pitchFamily="18" charset="0"/>
                    </a:endParaRPr>
                  </a:p>
                </p:txBody>
              </p:sp>
              <p:sp>
                <p:nvSpPr>
                  <p:cNvPr id="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3" y="2267"/>
                    <a:ext cx="1529" cy="24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ts val="3000"/>
                      </a:lnSpc>
                      <a:buFont typeface="Calibri" pitchFamily="34" charset="0"/>
                      <a:buChar char="7"/>
                      <a:defRPr/>
                    </a:pPr>
                    <a:r>
                      <a:rPr lang="zh-CN" altLang="en-US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   应用层</a:t>
                    </a:r>
                    <a:endParaRPr lang="zh-CN" altLang="en-US" dirty="0">
                      <a:solidFill>
                        <a:schemeClr val="accent4"/>
                      </a:solidFill>
                      <a:latin typeface="Times New Roman" pitchFamily="18" charset="0"/>
                      <a:cs typeface="宋体" pitchFamily="2" charset="-122"/>
                    </a:endParaRPr>
                  </a:p>
                  <a:p>
                    <a:pPr algn="just">
                      <a:lnSpc>
                        <a:spcPts val="3000"/>
                      </a:lnSpc>
                      <a:buFont typeface="Calibri" pitchFamily="34" charset="0"/>
                      <a:buChar char="6"/>
                      <a:defRPr/>
                    </a:pPr>
                    <a:r>
                      <a:rPr lang="zh-CN" altLang="en-US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   表示层</a:t>
                    </a:r>
                    <a:endParaRPr lang="zh-CN" altLang="en-US" dirty="0">
                      <a:solidFill>
                        <a:schemeClr val="accent4"/>
                      </a:solidFill>
                      <a:latin typeface="Times New Roman" pitchFamily="18" charset="0"/>
                      <a:cs typeface="宋体" pitchFamily="2" charset="-122"/>
                    </a:endParaRPr>
                  </a:p>
                  <a:p>
                    <a:pPr algn="just">
                      <a:lnSpc>
                        <a:spcPts val="3000"/>
                      </a:lnSpc>
                      <a:buFont typeface="Calibri" pitchFamily="34" charset="0"/>
                      <a:buChar char="5"/>
                      <a:defRPr/>
                    </a:pPr>
                    <a:r>
                      <a:rPr lang="zh-CN" altLang="en-US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   会话层</a:t>
                    </a:r>
                    <a:endParaRPr lang="zh-CN" altLang="en-US" dirty="0">
                      <a:solidFill>
                        <a:schemeClr val="accent4"/>
                      </a:solidFill>
                      <a:latin typeface="Times New Roman" pitchFamily="18" charset="0"/>
                      <a:cs typeface="宋体" pitchFamily="2" charset="-122"/>
                    </a:endParaRPr>
                  </a:p>
                  <a:p>
                    <a:pPr algn="just">
                      <a:lnSpc>
                        <a:spcPts val="3000"/>
                      </a:lnSpc>
                      <a:buFont typeface="Calibri" pitchFamily="34" charset="0"/>
                      <a:buChar char="4"/>
                      <a:defRPr/>
                    </a:pPr>
                    <a:r>
                      <a:rPr lang="zh-CN" altLang="en-US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   传输层</a:t>
                    </a:r>
                    <a:endParaRPr lang="zh-CN" altLang="en-US" dirty="0">
                      <a:solidFill>
                        <a:schemeClr val="accent4"/>
                      </a:solidFill>
                      <a:latin typeface="Times New Roman" pitchFamily="18" charset="0"/>
                      <a:cs typeface="宋体" pitchFamily="2" charset="-122"/>
                    </a:endParaRPr>
                  </a:p>
                  <a:p>
                    <a:pPr algn="just">
                      <a:lnSpc>
                        <a:spcPts val="3000"/>
                      </a:lnSpc>
                      <a:buFont typeface="Calibri" pitchFamily="34" charset="0"/>
                      <a:buChar char="3"/>
                      <a:defRPr/>
                    </a:pPr>
                    <a:r>
                      <a:rPr lang="zh-CN" altLang="en-US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   网络层</a:t>
                    </a:r>
                    <a:endParaRPr lang="zh-CN" altLang="en-US" dirty="0">
                      <a:solidFill>
                        <a:schemeClr val="accent4"/>
                      </a:solidFill>
                      <a:latin typeface="Times New Roman" pitchFamily="18" charset="0"/>
                      <a:cs typeface="宋体" pitchFamily="2" charset="-122"/>
                    </a:endParaRPr>
                  </a:p>
                  <a:p>
                    <a:pPr algn="just">
                      <a:lnSpc>
                        <a:spcPts val="3000"/>
                      </a:lnSpc>
                      <a:buFont typeface="Calibri" pitchFamily="34" charset="0"/>
                      <a:buChar char="2"/>
                      <a:defRPr/>
                    </a:pPr>
                    <a:r>
                      <a:rPr lang="zh-CN" altLang="en-US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   </a:t>
                    </a:r>
                    <a:r>
                      <a:rPr lang="zh-CN" altLang="en-US" sz="1600" kern="0" dirty="0">
                        <a:solidFill>
                          <a:schemeClr val="accent4"/>
                        </a:solidFill>
                        <a:latin typeface="Calibri" pitchFamily="34" charset="0"/>
                        <a:cs typeface="宋体" pitchFamily="2" charset="-122"/>
                      </a:rPr>
                      <a:t>数据链路层</a:t>
                    </a:r>
                    <a:endParaRPr lang="zh-CN" altLang="en-US" kern="0" dirty="0">
                      <a:solidFill>
                        <a:schemeClr val="accent4"/>
                      </a:solidFill>
                      <a:latin typeface="Times New Roman" pitchFamily="18" charset="0"/>
                      <a:cs typeface="宋体" pitchFamily="2" charset="-122"/>
                    </a:endParaRPr>
                  </a:p>
                  <a:p>
                    <a:pPr algn="just">
                      <a:lnSpc>
                        <a:spcPts val="3000"/>
                      </a:lnSpc>
                      <a:defRPr/>
                    </a:pPr>
                    <a:r>
                      <a:rPr lang="en-US" altLang="zh-CN" dirty="0">
                        <a:solidFill>
                          <a:schemeClr val="bg1"/>
                        </a:solidFill>
                        <a:latin typeface="Calibri" pitchFamily="34" charset="0"/>
                        <a:cs typeface="宋体" pitchFamily="2" charset="-122"/>
                      </a:rPr>
                      <a:t>1   </a:t>
                    </a:r>
                    <a:r>
                      <a:rPr lang="zh-CN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宋体" pitchFamily="2" charset="-122"/>
                      </a:rPr>
                      <a:t>物理层</a:t>
                    </a:r>
                    <a:endParaRPr lang="zh-CN" altLang="en-US" dirty="0">
                      <a:solidFill>
                        <a:schemeClr val="bg1"/>
                      </a:solidFill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1535" name="Group 9"/>
                <p:cNvGrpSpPr>
                  <a:grpSpLocks/>
                </p:cNvGrpSpPr>
                <p:nvPr/>
              </p:nvGrpSpPr>
              <p:grpSpPr bwMode="auto">
                <a:xfrm>
                  <a:off x="3687" y="2594"/>
                  <a:ext cx="1890" cy="1989"/>
                  <a:chOff x="3687" y="2594"/>
                  <a:chExt cx="1890" cy="1989"/>
                </a:xfrm>
              </p:grpSpPr>
              <p:sp>
                <p:nvSpPr>
                  <p:cNvPr id="21536" name="Freeform 10"/>
                  <p:cNvSpPr>
                    <a:spLocks/>
                  </p:cNvSpPr>
                  <p:nvPr/>
                </p:nvSpPr>
                <p:spPr bwMode="auto">
                  <a:xfrm>
                    <a:off x="3687" y="2594"/>
                    <a:ext cx="1890" cy="156"/>
                  </a:xfrm>
                  <a:custGeom>
                    <a:avLst/>
                    <a:gdLst>
                      <a:gd name="T0" fmla="*/ 0 w 1890"/>
                      <a:gd name="T1" fmla="*/ 156 h 156"/>
                      <a:gd name="T2" fmla="*/ 1785 w 1890"/>
                      <a:gd name="T3" fmla="*/ 156 h 156"/>
                      <a:gd name="T4" fmla="*/ 1890 w 1890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890"/>
                      <a:gd name="T10" fmla="*/ 0 h 156"/>
                      <a:gd name="T11" fmla="*/ 1890 w 1890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0" h="156">
                        <a:moveTo>
                          <a:pt x="0" y="156"/>
                        </a:moveTo>
                        <a:lnTo>
                          <a:pt x="1785" y="156"/>
                        </a:lnTo>
                        <a:lnTo>
                          <a:pt x="189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7" name="Freeform 11"/>
                  <p:cNvSpPr>
                    <a:spLocks/>
                  </p:cNvSpPr>
                  <p:nvPr/>
                </p:nvSpPr>
                <p:spPr bwMode="auto">
                  <a:xfrm>
                    <a:off x="3687" y="2984"/>
                    <a:ext cx="1890" cy="156"/>
                  </a:xfrm>
                  <a:custGeom>
                    <a:avLst/>
                    <a:gdLst>
                      <a:gd name="T0" fmla="*/ 0 w 1890"/>
                      <a:gd name="T1" fmla="*/ 156 h 156"/>
                      <a:gd name="T2" fmla="*/ 1785 w 1890"/>
                      <a:gd name="T3" fmla="*/ 156 h 156"/>
                      <a:gd name="T4" fmla="*/ 1890 w 1890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890"/>
                      <a:gd name="T10" fmla="*/ 0 h 156"/>
                      <a:gd name="T11" fmla="*/ 1890 w 1890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0" h="156">
                        <a:moveTo>
                          <a:pt x="0" y="156"/>
                        </a:moveTo>
                        <a:lnTo>
                          <a:pt x="1785" y="156"/>
                        </a:lnTo>
                        <a:lnTo>
                          <a:pt x="189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8" name="Freeform 12"/>
                  <p:cNvSpPr>
                    <a:spLocks/>
                  </p:cNvSpPr>
                  <p:nvPr/>
                </p:nvSpPr>
                <p:spPr bwMode="auto">
                  <a:xfrm>
                    <a:off x="3687" y="3322"/>
                    <a:ext cx="1890" cy="156"/>
                  </a:xfrm>
                  <a:custGeom>
                    <a:avLst/>
                    <a:gdLst>
                      <a:gd name="T0" fmla="*/ 0 w 1890"/>
                      <a:gd name="T1" fmla="*/ 156 h 156"/>
                      <a:gd name="T2" fmla="*/ 1785 w 1890"/>
                      <a:gd name="T3" fmla="*/ 156 h 156"/>
                      <a:gd name="T4" fmla="*/ 1890 w 1890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890"/>
                      <a:gd name="T10" fmla="*/ 0 h 156"/>
                      <a:gd name="T11" fmla="*/ 1890 w 1890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0" h="156">
                        <a:moveTo>
                          <a:pt x="0" y="156"/>
                        </a:moveTo>
                        <a:lnTo>
                          <a:pt x="1785" y="156"/>
                        </a:lnTo>
                        <a:lnTo>
                          <a:pt x="189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9" name="Freeform 13"/>
                  <p:cNvSpPr>
                    <a:spLocks/>
                  </p:cNvSpPr>
                  <p:nvPr/>
                </p:nvSpPr>
                <p:spPr bwMode="auto">
                  <a:xfrm>
                    <a:off x="3687" y="3686"/>
                    <a:ext cx="1890" cy="156"/>
                  </a:xfrm>
                  <a:custGeom>
                    <a:avLst/>
                    <a:gdLst>
                      <a:gd name="T0" fmla="*/ 0 w 1890"/>
                      <a:gd name="T1" fmla="*/ 156 h 156"/>
                      <a:gd name="T2" fmla="*/ 1785 w 1890"/>
                      <a:gd name="T3" fmla="*/ 156 h 156"/>
                      <a:gd name="T4" fmla="*/ 1890 w 1890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890"/>
                      <a:gd name="T10" fmla="*/ 0 h 156"/>
                      <a:gd name="T11" fmla="*/ 1890 w 1890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0" h="156">
                        <a:moveTo>
                          <a:pt x="0" y="156"/>
                        </a:moveTo>
                        <a:lnTo>
                          <a:pt x="1785" y="156"/>
                        </a:lnTo>
                        <a:lnTo>
                          <a:pt x="189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0" name="Freeform 14"/>
                  <p:cNvSpPr>
                    <a:spLocks/>
                  </p:cNvSpPr>
                  <p:nvPr/>
                </p:nvSpPr>
                <p:spPr bwMode="auto">
                  <a:xfrm>
                    <a:off x="3687" y="4050"/>
                    <a:ext cx="1890" cy="156"/>
                  </a:xfrm>
                  <a:custGeom>
                    <a:avLst/>
                    <a:gdLst>
                      <a:gd name="T0" fmla="*/ 0 w 1890"/>
                      <a:gd name="T1" fmla="*/ 156 h 156"/>
                      <a:gd name="T2" fmla="*/ 1785 w 1890"/>
                      <a:gd name="T3" fmla="*/ 156 h 156"/>
                      <a:gd name="T4" fmla="*/ 1890 w 1890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890"/>
                      <a:gd name="T10" fmla="*/ 0 h 156"/>
                      <a:gd name="T11" fmla="*/ 1890 w 1890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0" h="156">
                        <a:moveTo>
                          <a:pt x="0" y="156"/>
                        </a:moveTo>
                        <a:lnTo>
                          <a:pt x="1785" y="156"/>
                        </a:lnTo>
                        <a:lnTo>
                          <a:pt x="189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1" name="Freeform 15"/>
                  <p:cNvSpPr>
                    <a:spLocks/>
                  </p:cNvSpPr>
                  <p:nvPr/>
                </p:nvSpPr>
                <p:spPr bwMode="auto">
                  <a:xfrm>
                    <a:off x="3687" y="4427"/>
                    <a:ext cx="1890" cy="156"/>
                  </a:xfrm>
                  <a:custGeom>
                    <a:avLst/>
                    <a:gdLst>
                      <a:gd name="T0" fmla="*/ 0 w 1890"/>
                      <a:gd name="T1" fmla="*/ 156 h 156"/>
                      <a:gd name="T2" fmla="*/ 1785 w 1890"/>
                      <a:gd name="T3" fmla="*/ 156 h 156"/>
                      <a:gd name="T4" fmla="*/ 1890 w 1890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890"/>
                      <a:gd name="T10" fmla="*/ 0 h 156"/>
                      <a:gd name="T11" fmla="*/ 1890 w 1890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0" h="156">
                        <a:moveTo>
                          <a:pt x="0" y="156"/>
                        </a:moveTo>
                        <a:lnTo>
                          <a:pt x="1785" y="156"/>
                        </a:lnTo>
                        <a:lnTo>
                          <a:pt x="189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524" name="Group 16"/>
              <p:cNvGrpSpPr>
                <a:grpSpLocks/>
              </p:cNvGrpSpPr>
              <p:nvPr/>
            </p:nvGrpSpPr>
            <p:grpSpPr bwMode="auto">
              <a:xfrm>
                <a:off x="5984" y="2126"/>
                <a:ext cx="2008" cy="2964"/>
                <a:chOff x="5984" y="2126"/>
                <a:chExt cx="2008" cy="2964"/>
              </a:xfrm>
            </p:grpSpPr>
            <p:sp>
              <p:nvSpPr>
                <p:cNvPr id="21528" name="AutoShape 17"/>
                <p:cNvSpPr>
                  <a:spLocks noChangeArrowheads="1"/>
                </p:cNvSpPr>
                <p:nvPr/>
              </p:nvSpPr>
              <p:spPr bwMode="auto">
                <a:xfrm>
                  <a:off x="5997" y="2126"/>
                  <a:ext cx="1995" cy="2964"/>
                </a:xfrm>
                <a:prstGeom prst="cube">
                  <a:avLst>
                    <a:gd name="adj" fmla="val 6718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bg1"/>
                    </a:solidFill>
                    <a:latin typeface="Goudy Old Style" panose="02020502050305020303" pitchFamily="18" charset="0"/>
                  </a:endParaRPr>
                </a:p>
              </p:txBody>
            </p:sp>
            <p:sp>
              <p:nvSpPr>
                <p:cNvPr id="358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122" y="2382"/>
                  <a:ext cx="1660" cy="24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zh-CN" altLang="en-US" sz="1600" dirty="0">
                      <a:solidFill>
                        <a:schemeClr val="accent4"/>
                      </a:solidFill>
                      <a:latin typeface="Calibri" pitchFamily="34" charset="0"/>
                    </a:rPr>
                    <a:t>应用层</a:t>
                  </a:r>
                  <a:endParaRPr lang="zh-CN" altLang="en-US" sz="1600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  <a:p>
                  <a:pPr algn="ctr" eaLnBrk="1" hangingPunct="1">
                    <a:defRPr/>
                  </a:pPr>
                  <a:r>
                    <a:rPr lang="en-US" altLang="zh-CN" sz="1600" dirty="0">
                      <a:solidFill>
                        <a:schemeClr val="accent4"/>
                      </a:solidFill>
                      <a:latin typeface="Calibri" pitchFamily="34" charset="0"/>
                    </a:rPr>
                    <a:t>(HTTP,DNS,SNMP</a:t>
                  </a:r>
                </a:p>
                <a:p>
                  <a:pPr algn="ctr" eaLnBrk="1" hangingPunct="1">
                    <a:defRPr/>
                  </a:pPr>
                  <a:r>
                    <a:rPr lang="en-US" altLang="zh-CN" sz="1600" dirty="0">
                      <a:solidFill>
                        <a:schemeClr val="accent4"/>
                      </a:solidFill>
                      <a:latin typeface="Calibri" pitchFamily="34" charset="0"/>
                    </a:rPr>
                    <a:t>TELNET,FTP,SMTP)</a:t>
                  </a:r>
                  <a:endParaRPr lang="en-US" altLang="zh-CN" dirty="0">
                    <a:solidFill>
                      <a:schemeClr val="accent4"/>
                    </a:solidFill>
                    <a:latin typeface="Calibri" pitchFamily="34" charset="0"/>
                  </a:endParaRPr>
                </a:p>
                <a:p>
                  <a:pPr algn="ctr" eaLnBrk="1" hangingPunct="1">
                    <a:defRPr/>
                  </a:pPr>
                  <a:endParaRPr lang="en-US" altLang="zh-CN" dirty="0">
                    <a:solidFill>
                      <a:schemeClr val="accent4"/>
                    </a:solidFill>
                    <a:latin typeface="Calibri" pitchFamily="34" charset="0"/>
                  </a:endParaRPr>
                </a:p>
                <a:p>
                  <a:pPr algn="ctr" eaLnBrk="1" hangingPunct="1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chemeClr val="accent4"/>
                      </a:solidFill>
                      <a:latin typeface="Calibri" pitchFamily="34" charset="0"/>
                    </a:rPr>
                    <a:t>传输层</a:t>
                  </a:r>
                  <a:r>
                    <a:rPr lang="en-US" altLang="zh-CN" dirty="0">
                      <a:solidFill>
                        <a:schemeClr val="accent4"/>
                      </a:solidFill>
                      <a:latin typeface="Calibri" pitchFamily="34" charset="0"/>
                    </a:rPr>
                    <a:t>TCP,UDP</a:t>
                  </a: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chemeClr val="accent4"/>
                      </a:solidFill>
                      <a:latin typeface="Calibri" pitchFamily="34" charset="0"/>
                    </a:rPr>
                    <a:t>网络互连层</a:t>
                  </a:r>
                  <a:r>
                    <a:rPr lang="en-US" altLang="zh-CN" dirty="0">
                      <a:solidFill>
                        <a:schemeClr val="accent4"/>
                      </a:solidFill>
                      <a:latin typeface="Calibri" pitchFamily="34" charset="0"/>
                    </a:rPr>
                    <a:t>IP</a:t>
                  </a: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chemeClr val="accent4"/>
                      </a:solidFill>
                      <a:latin typeface="Calibri" pitchFamily="34" charset="0"/>
                    </a:rPr>
                    <a:t>网络接口层</a:t>
                  </a:r>
                  <a:endParaRPr lang="zh-CN" altLang="zh-CN" dirty="0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21530" name="Group 19"/>
                <p:cNvGrpSpPr>
                  <a:grpSpLocks/>
                </p:cNvGrpSpPr>
                <p:nvPr/>
              </p:nvGrpSpPr>
              <p:grpSpPr bwMode="auto">
                <a:xfrm>
                  <a:off x="5984" y="3309"/>
                  <a:ext cx="1995" cy="910"/>
                  <a:chOff x="5997" y="3309"/>
                  <a:chExt cx="1995" cy="910"/>
                </a:xfrm>
              </p:grpSpPr>
              <p:sp>
                <p:nvSpPr>
                  <p:cNvPr id="21531" name="Freeform 20"/>
                  <p:cNvSpPr>
                    <a:spLocks/>
                  </p:cNvSpPr>
                  <p:nvPr/>
                </p:nvSpPr>
                <p:spPr bwMode="auto">
                  <a:xfrm>
                    <a:off x="5997" y="3309"/>
                    <a:ext cx="1995" cy="156"/>
                  </a:xfrm>
                  <a:custGeom>
                    <a:avLst/>
                    <a:gdLst>
                      <a:gd name="T0" fmla="*/ 0 w 1995"/>
                      <a:gd name="T1" fmla="*/ 156 h 156"/>
                      <a:gd name="T2" fmla="*/ 1890 w 1995"/>
                      <a:gd name="T3" fmla="*/ 156 h 156"/>
                      <a:gd name="T4" fmla="*/ 1995 w 1995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995"/>
                      <a:gd name="T10" fmla="*/ 0 h 156"/>
                      <a:gd name="T11" fmla="*/ 1995 w 1995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95" h="156">
                        <a:moveTo>
                          <a:pt x="0" y="156"/>
                        </a:moveTo>
                        <a:lnTo>
                          <a:pt x="1890" y="156"/>
                        </a:lnTo>
                        <a:lnTo>
                          <a:pt x="1995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2" name="Freeform 21"/>
                  <p:cNvSpPr>
                    <a:spLocks/>
                  </p:cNvSpPr>
                  <p:nvPr/>
                </p:nvSpPr>
                <p:spPr bwMode="auto">
                  <a:xfrm>
                    <a:off x="5997" y="3699"/>
                    <a:ext cx="1995" cy="156"/>
                  </a:xfrm>
                  <a:custGeom>
                    <a:avLst/>
                    <a:gdLst>
                      <a:gd name="T0" fmla="*/ 0 w 1995"/>
                      <a:gd name="T1" fmla="*/ 156 h 156"/>
                      <a:gd name="T2" fmla="*/ 1890 w 1995"/>
                      <a:gd name="T3" fmla="*/ 156 h 156"/>
                      <a:gd name="T4" fmla="*/ 1995 w 1995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995"/>
                      <a:gd name="T10" fmla="*/ 0 h 156"/>
                      <a:gd name="T11" fmla="*/ 1995 w 1995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95" h="156">
                        <a:moveTo>
                          <a:pt x="0" y="156"/>
                        </a:moveTo>
                        <a:lnTo>
                          <a:pt x="1890" y="156"/>
                        </a:lnTo>
                        <a:lnTo>
                          <a:pt x="1995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3" name="Freeform 22"/>
                  <p:cNvSpPr>
                    <a:spLocks/>
                  </p:cNvSpPr>
                  <p:nvPr/>
                </p:nvSpPr>
                <p:spPr bwMode="auto">
                  <a:xfrm>
                    <a:off x="5997" y="4063"/>
                    <a:ext cx="1995" cy="156"/>
                  </a:xfrm>
                  <a:custGeom>
                    <a:avLst/>
                    <a:gdLst>
                      <a:gd name="T0" fmla="*/ 0 w 1995"/>
                      <a:gd name="T1" fmla="*/ 156 h 156"/>
                      <a:gd name="T2" fmla="*/ 1890 w 1995"/>
                      <a:gd name="T3" fmla="*/ 156 h 156"/>
                      <a:gd name="T4" fmla="*/ 1995 w 1995"/>
                      <a:gd name="T5" fmla="*/ 0 h 156"/>
                      <a:gd name="T6" fmla="*/ 0 60000 65536"/>
                      <a:gd name="T7" fmla="*/ 0 60000 65536"/>
                      <a:gd name="T8" fmla="*/ 0 60000 65536"/>
                      <a:gd name="T9" fmla="*/ 0 w 1995"/>
                      <a:gd name="T10" fmla="*/ 0 h 156"/>
                      <a:gd name="T11" fmla="*/ 1995 w 1995"/>
                      <a:gd name="T12" fmla="*/ 156 h 1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95" h="156">
                        <a:moveTo>
                          <a:pt x="0" y="156"/>
                        </a:moveTo>
                        <a:lnTo>
                          <a:pt x="1890" y="156"/>
                        </a:lnTo>
                        <a:lnTo>
                          <a:pt x="1995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525" name="Text Box 23"/>
              <p:cNvSpPr txBox="1">
                <a:spLocks noChangeArrowheads="1"/>
              </p:cNvSpPr>
              <p:nvPr/>
            </p:nvSpPr>
            <p:spPr bwMode="auto">
              <a:xfrm>
                <a:off x="6627" y="1788"/>
                <a:ext cx="735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Calibri" panose="020F0502020204030204" pitchFamily="34" charset="0"/>
                  </a:rPr>
                  <a:t>TCP/IP</a:t>
                </a:r>
                <a:endParaRPr lang="zh-CN" altLang="zh-CN"/>
              </a:p>
            </p:txBody>
          </p:sp>
          <p:sp>
            <p:nvSpPr>
              <p:cNvPr id="21526" name="Text Box 24"/>
              <p:cNvSpPr txBox="1">
                <a:spLocks noChangeArrowheads="1"/>
              </p:cNvSpPr>
              <p:nvPr/>
            </p:nvSpPr>
            <p:spPr bwMode="auto">
              <a:xfrm>
                <a:off x="4317" y="1788"/>
                <a:ext cx="735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latin typeface="Calibri" panose="020F0502020204030204" pitchFamily="34" charset="0"/>
                  </a:rPr>
                  <a:t>ISO-OSI</a:t>
                </a:r>
                <a:endParaRPr lang="zh-CN" altLang="zh-CN" sz="1600"/>
              </a:p>
            </p:txBody>
          </p:sp>
          <p:sp>
            <p:nvSpPr>
              <p:cNvPr id="21527" name="Text Box 25"/>
              <p:cNvSpPr txBox="1">
                <a:spLocks noChangeArrowheads="1"/>
              </p:cNvSpPr>
              <p:nvPr/>
            </p:nvSpPr>
            <p:spPr bwMode="auto">
              <a:xfrm>
                <a:off x="3162" y="5402"/>
                <a:ext cx="535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Calibri" panose="020F0502020204030204" pitchFamily="34" charset="0"/>
                  </a:rPr>
                  <a:t>TCP/IP</a:t>
                </a:r>
                <a:r>
                  <a:rPr lang="zh-CN" altLang="en-US">
                    <a:latin typeface="Calibri" panose="020F0502020204030204" pitchFamily="34" charset="0"/>
                  </a:rPr>
                  <a:t>与</a:t>
                </a:r>
                <a:r>
                  <a:rPr lang="en-US" altLang="zh-CN">
                    <a:latin typeface="Calibri" panose="020F0502020204030204" pitchFamily="34" charset="0"/>
                  </a:rPr>
                  <a:t>ISO-OSI</a:t>
                </a:r>
                <a:r>
                  <a:rPr lang="zh-CN" altLang="en-US">
                    <a:latin typeface="Calibri" panose="020F0502020204030204" pitchFamily="34" charset="0"/>
                  </a:rPr>
                  <a:t>体系结果的对比</a:t>
                </a:r>
                <a:endParaRPr lang="zh-CN" altLang="zh-CN"/>
              </a:p>
            </p:txBody>
          </p:sp>
        </p:grpSp>
        <p:cxnSp>
          <p:nvCxnSpPr>
            <p:cNvPr id="21518" name="AutoShape 26"/>
            <p:cNvCxnSpPr>
              <a:cxnSpLocks noChangeShapeType="1"/>
            </p:cNvCxnSpPr>
            <p:nvPr/>
          </p:nvCxnSpPr>
          <p:spPr bwMode="auto">
            <a:xfrm>
              <a:off x="7586" y="13787"/>
              <a:ext cx="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7"/>
            <p:cNvCxnSpPr>
              <a:cxnSpLocks noChangeShapeType="1"/>
            </p:cNvCxnSpPr>
            <p:nvPr/>
          </p:nvCxnSpPr>
          <p:spPr bwMode="auto">
            <a:xfrm>
              <a:off x="7579" y="13416"/>
              <a:ext cx="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8"/>
            <p:cNvCxnSpPr>
              <a:cxnSpLocks noChangeShapeType="1"/>
            </p:cNvCxnSpPr>
            <p:nvPr/>
          </p:nvCxnSpPr>
          <p:spPr bwMode="auto">
            <a:xfrm>
              <a:off x="7592" y="14651"/>
              <a:ext cx="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29"/>
            <p:cNvCxnSpPr>
              <a:cxnSpLocks noChangeShapeType="1"/>
            </p:cNvCxnSpPr>
            <p:nvPr/>
          </p:nvCxnSpPr>
          <p:spPr bwMode="auto">
            <a:xfrm>
              <a:off x="7579" y="13026"/>
              <a:ext cx="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30"/>
            <p:cNvCxnSpPr>
              <a:cxnSpLocks noChangeShapeType="1"/>
            </p:cNvCxnSpPr>
            <p:nvPr/>
          </p:nvCxnSpPr>
          <p:spPr bwMode="auto">
            <a:xfrm>
              <a:off x="7579" y="11830"/>
              <a:ext cx="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213169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1003</Words>
  <Application>Microsoft Office PowerPoint</Application>
  <PresentationFormat>宽屏</PresentationFormat>
  <Paragraphs>125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楷体</vt:lpstr>
      <vt:lpstr>宋体</vt:lpstr>
      <vt:lpstr>Arial</vt:lpstr>
      <vt:lpstr>Calibri</vt:lpstr>
      <vt:lpstr>Calibri Light</vt:lpstr>
      <vt:lpstr>Goudy Old Style</vt:lpstr>
      <vt:lpstr>Times New Roman</vt:lpstr>
      <vt:lpstr>Wingdings</vt:lpstr>
      <vt:lpstr>Wingdings 2</vt:lpstr>
      <vt:lpstr>Office 主题</vt:lpstr>
      <vt:lpstr>Visio</vt:lpstr>
      <vt:lpstr>IPv6分组头部格式</vt:lpstr>
      <vt:lpstr>PowerPoint 演示文稿</vt:lpstr>
      <vt:lpstr>PowerPoint 演示文稿</vt:lpstr>
      <vt:lpstr>PowerPoint 演示文稿</vt:lpstr>
      <vt:lpstr>PowerPoint 演示文稿</vt:lpstr>
      <vt:lpstr>IPv6分组头部格式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IPv6分组头部格式</dc:title>
  <dc:creator>appwhy</dc:creator>
  <cp:lastModifiedBy>appwhy</cp:lastModifiedBy>
  <cp:revision>9</cp:revision>
  <dcterms:created xsi:type="dcterms:W3CDTF">2018-07-05T05:07:52Z</dcterms:created>
  <dcterms:modified xsi:type="dcterms:W3CDTF">2020-07-10T13:03:54Z</dcterms:modified>
</cp:coreProperties>
</file>