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7" r:id="rId7"/>
    <p:sldId id="270" r:id="rId8"/>
    <p:sldId id="266" r:id="rId9"/>
    <p:sldId id="268" r:id="rId10"/>
    <p:sldId id="271" r:id="rId11"/>
    <p:sldId id="261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693F-1D21-41DC-A835-001CC3AF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38594-6692-452B-B1A1-0A0769818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5F0A-C9C9-4997-BCB8-7287C8E9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C15C-18E0-432D-81B5-57B70FFE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B9C5-3B05-4005-B57E-7DCADD29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4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09BA-E8D2-4F20-BBFF-3FDC9B6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5C9D-DFF8-45D2-8757-C0BDB360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B45-CBBF-4E8A-94C7-AD42B77B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516E-4F6A-4E72-8D11-59A6A600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FE31-6BB5-4DFD-9A53-75B0B0F9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294ED-E51A-4B96-B0A7-33519E5F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BCF63-D319-4257-B682-C09641B6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F75A-F261-4AED-8862-4F36AB1B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F9FD-45DC-4539-900B-DB0AEDDC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312E-678C-4CF0-BDFA-2ADC4D96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9699-DB40-40DF-BEE9-298B7AD0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D72E-BE28-4B06-9A6F-78B3E62E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C30B-28A0-4296-9C0D-16F0535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3B14-F811-4EAB-9189-E1444402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031B-2213-4C30-91E3-61167501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5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C24D-AE4E-416F-B436-E18576C9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60E1-D485-4457-AA72-43B44E62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C066-AFFD-4514-BFCD-6329CE14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44A7-7C19-4224-82EA-8FD6965D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2CD9-963C-40E0-AA27-EF996F56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120-568F-4B94-9CD2-E87611A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34B4-C10B-4A16-A682-36CF140E9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3D873-10FC-4B8F-8894-B03BDF8A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2058-AA0E-42AE-B5B7-D4BA473F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438A-33CA-4F52-A314-49FEB3B8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3E3F0-C785-43E2-8B38-380A115F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78C4-B74A-4BCB-BE02-1049BD89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CA50-7EFB-459F-9CAD-F8C37AE35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16D58-E1DB-449A-9AC7-F06486D9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B6F03-3D9A-4FA7-A02C-28CE83588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1DFF9-6988-4639-B2D9-10173E02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1882D-3F8D-4AE8-834D-D3D330D1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CADFB-6B81-4695-80E0-98C2825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3B555-4D95-4242-B417-ABBADACB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68DF-6B23-4CFF-BF56-8CC2419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CF6D-A29B-4806-8573-30430602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8DF6-691F-40D0-9042-C5098DA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049F-88F3-4B20-9B85-11DB16A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22838-C21D-4A1C-800C-434F7443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EC0F3-2566-448D-996F-C61D7260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60123-2D4E-4F3C-AE6E-48ECDB9E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E10F-0246-40C6-AED4-FEA11AD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ED11-66FE-432C-B1FE-257FA5C3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3344-4339-45A1-AF40-91B00692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7248-232D-4DCF-A197-1483D7A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B1B3-88B2-4913-B189-3045ED7A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B3D8-6F3A-4579-9E85-528D60E9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CC2F-755C-463F-BA3B-5D3AAC52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5815C-2922-4CE5-92A9-7563D6EE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4A4D6-E49F-4142-8541-7CAFDABD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62F45-7B54-4600-A74C-237AACC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EC499-C570-4EDD-9DF3-EBB7C26D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54107-DA04-46BB-82B7-49C609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B9C6-9C7B-4767-8B56-EA535B1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5840-2A26-4292-8731-0DBFEF11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0E43-B1DA-4DF7-B9F9-E5DC323A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2598-E449-4052-8D10-E91C187B687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3148-4410-4DEA-8F84-C2930EB39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9ED8-48F8-4445-BABE-27BD7DE2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1A4F-39CB-4256-A51B-7255C812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47%2FRRTM.S102543" TargetMode="External"/><Relationship Id="rId2" Type="http://schemas.openxmlformats.org/officeDocument/2006/relationships/hyperlink" Target="http://dx.doi.org/10.1136/oemed-2016-1038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0-387-87458-6" TargetMode="External"/><Relationship Id="rId5" Type="http://schemas.openxmlformats.org/officeDocument/2006/relationships/hyperlink" Target="https://doi.org/10.48550/arXiv.1406.5823" TargetMode="External"/><Relationship Id="rId4" Type="http://schemas.openxmlformats.org/officeDocument/2006/relationships/hyperlink" Target="http://dx.doi.org/10.4172/2329-891X.100021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glmmTMB/glmmTMB.pdf" TargetMode="External"/><Relationship Id="rId2" Type="http://schemas.openxmlformats.org/officeDocument/2006/relationships/hyperlink" Target="https://cran.r-project.org/web/packages/lme4/lme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-statistics.co/Complete-Ggplot2-Tutorial-Part1-With-R-Code.html" TargetMode="External"/><Relationship Id="rId5" Type="http://schemas.openxmlformats.org/officeDocument/2006/relationships/hyperlink" Target="https://www.biorxiv.org/content/biorxiv/suppl/2017/05/01/132753.DC1/132753-2.pdf" TargetMode="External"/><Relationship Id="rId4" Type="http://schemas.openxmlformats.org/officeDocument/2006/relationships/hyperlink" Target="https://jontalle.web.engr.illinois.edu/MISC/lme4/bw_LME_tutori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16E74-A8A7-4E88-8F7B-8DEDC29BFC93}"/>
              </a:ext>
            </a:extLst>
          </p:cNvPr>
          <p:cNvSpPr txBox="1"/>
          <p:nvPr/>
        </p:nvSpPr>
        <p:spPr>
          <a:xfrm>
            <a:off x="674478" y="3844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Summary of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1BD72-E1F3-4A05-A2B7-159A7F539552}"/>
              </a:ext>
            </a:extLst>
          </p:cNvPr>
          <p:cNvSpPr txBox="1"/>
          <p:nvPr/>
        </p:nvSpPr>
        <p:spPr>
          <a:xfrm>
            <a:off x="937489" y="2613392"/>
            <a:ext cx="10035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first dataset includes sampling data for leptospirosis collected from people living in villages in rural Kenya in 2013 and 2014</a:t>
            </a:r>
          </a:p>
          <a:p>
            <a:endParaRPr lang="en-GB" sz="2000" dirty="0"/>
          </a:p>
          <a:p>
            <a:r>
              <a:rPr lang="en-GB" sz="2000" dirty="0"/>
              <a:t>The second dataset includes sampling data for three cattle diseases (brucellosis, rift valley fever, Q fever) in rural Kenya in 2020 and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B1A7D-AFD3-4619-930F-73BBCB25000F}"/>
              </a:ext>
            </a:extLst>
          </p:cNvPr>
          <p:cNvSpPr txBox="1"/>
          <p:nvPr/>
        </p:nvSpPr>
        <p:spPr>
          <a:xfrm>
            <a:off x="937489" y="4699056"/>
            <a:ext cx="1003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Other information collected for each sample include: data on demographics person/animal sampled, locational data on person/animal sampled (anonymised), behavioural data on person/animal sampled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87D74-1E3E-49F3-AB0F-C82C994B0291}"/>
              </a:ext>
            </a:extLst>
          </p:cNvPr>
          <p:cNvSpPr txBox="1"/>
          <p:nvPr/>
        </p:nvSpPr>
        <p:spPr>
          <a:xfrm>
            <a:off x="937490" y="1451059"/>
            <a:ext cx="1003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were collected by the International Livestock Research Institute and are available in 2 Excel files on Learn</a:t>
            </a:r>
          </a:p>
        </p:txBody>
      </p:sp>
    </p:spTree>
    <p:extLst>
      <p:ext uri="{BB962C8B-B14F-4D97-AF65-F5344CB8AC3E}">
        <p14:creationId xmlns:p14="http://schemas.microsoft.com/office/powerpoint/2010/main" val="189578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61D8B-7372-4A4B-B0A0-12FD1D01F526}"/>
              </a:ext>
            </a:extLst>
          </p:cNvPr>
          <p:cNvSpPr txBox="1"/>
          <p:nvPr/>
        </p:nvSpPr>
        <p:spPr>
          <a:xfrm>
            <a:off x="674478" y="5876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5C01E-1E38-47B2-A92F-B765CA69D5F1}"/>
              </a:ext>
            </a:extLst>
          </p:cNvPr>
          <p:cNvSpPr/>
          <p:nvPr/>
        </p:nvSpPr>
        <p:spPr>
          <a:xfrm>
            <a:off x="674478" y="1296194"/>
            <a:ext cx="104713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Cook et al. 2017. Risk factors for leptospirosis seropositivity in slaughterhouse workers in western Kenya. Occupational and Environmental Medicine 74 </a:t>
            </a:r>
            <a:r>
              <a:rPr lang="en-GB" dirty="0">
                <a:hlinkClick r:id="rId2"/>
              </a:rPr>
              <a:t>http://dx.doi.org/10.1136/oemed-2016-103895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Goarant</a:t>
            </a:r>
            <a:r>
              <a:rPr lang="en-GB" dirty="0"/>
              <a:t>. 2016. Leptospirosis: risk factors and management challenges in developing countries. Research and Reports in Tropical Medicine 7: 49-64.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10.2147/RRTM.S102543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Nakeel</a:t>
            </a:r>
            <a:r>
              <a:rPr lang="en-GB" dirty="0"/>
              <a:t> et al. 2016. A </a:t>
            </a:r>
            <a:r>
              <a:rPr lang="en-GB" dirty="0" err="1"/>
              <a:t>Sero</a:t>
            </a:r>
            <a:r>
              <a:rPr lang="en-GB" dirty="0"/>
              <a:t>-epidemiological Survey of Brucellosis, Q-Fever and Leptospirosis in Livestock and Humans and Associated Risk Factors in Kajiado County-Kenya. Journal of Tropical Diseases 4:3 </a:t>
            </a:r>
            <a:r>
              <a:rPr lang="en-GB" dirty="0">
                <a:effectLst/>
                <a:hlinkClick r:id="rId4"/>
              </a:rPr>
              <a:t>http://dx.doi.org/10.4172/2329-891X.1000215</a:t>
            </a:r>
            <a:r>
              <a:rPr lang="en-GB" dirty="0">
                <a:effectLst/>
              </a:rPr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Soo et al. 2020. Leptospirosis: Increasing importance in developing countries. Acta </a:t>
            </a:r>
            <a:r>
              <a:rPr lang="en-GB" dirty="0" err="1"/>
              <a:t>Tropica</a:t>
            </a:r>
            <a:r>
              <a:rPr lang="en-GB" dirty="0"/>
              <a:t> </a:t>
            </a:r>
          </a:p>
          <a:p>
            <a:r>
              <a:rPr lang="pt-BR" dirty="0"/>
              <a:t>doi: 10.1016/j.actatropica.2019.105183     </a:t>
            </a:r>
            <a:endParaRPr lang="en-GB" dirty="0"/>
          </a:p>
          <a:p>
            <a:endParaRPr lang="en-GB" dirty="0"/>
          </a:p>
          <a:p>
            <a:r>
              <a:rPr lang="en-GB" dirty="0"/>
              <a:t>Bates et al. 2014. Fitting linear mixed-effects models using lme4. 	</a:t>
            </a:r>
          </a:p>
          <a:p>
            <a:r>
              <a:rPr lang="en-GB" dirty="0">
                <a:hlinkClick r:id="rId5"/>
              </a:rPr>
              <a:t>https://doi.org/10.48550/arXiv.1406.5823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Zuur</a:t>
            </a:r>
            <a:r>
              <a:rPr lang="en-GB" dirty="0"/>
              <a:t> et al. 2009. Mixed effects models and extensions in ecology with R. Springer (available at </a:t>
            </a:r>
            <a:r>
              <a:rPr lang="en-GB" dirty="0">
                <a:hlinkClick r:id="rId6"/>
              </a:rPr>
              <a:t>https://link.springer.com/book/10.1007/978-0-387-87458-6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5010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D9A8D-4AB0-4D10-908D-B8FB8299C506}"/>
              </a:ext>
            </a:extLst>
          </p:cNvPr>
          <p:cNvSpPr txBox="1"/>
          <p:nvPr/>
        </p:nvSpPr>
        <p:spPr>
          <a:xfrm>
            <a:off x="674478" y="3844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048D-3E39-41AC-B682-B77FBB287269}"/>
              </a:ext>
            </a:extLst>
          </p:cNvPr>
          <p:cNvSpPr/>
          <p:nvPr/>
        </p:nvSpPr>
        <p:spPr>
          <a:xfrm>
            <a:off x="674478" y="1039019"/>
            <a:ext cx="104713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Models in R:</a:t>
            </a:r>
          </a:p>
          <a:p>
            <a:endParaRPr lang="en-GB" dirty="0"/>
          </a:p>
          <a:p>
            <a:r>
              <a:rPr lang="en-GB" dirty="0"/>
              <a:t>lme4:</a:t>
            </a:r>
          </a:p>
          <a:p>
            <a:r>
              <a:rPr lang="en-GB" dirty="0">
                <a:solidFill>
                  <a:srgbClr val="0563C1"/>
                </a:solidFill>
                <a:hlinkClick r:id="rId2"/>
              </a:rPr>
              <a:t>https://cran.r-project.org/web/packages/lme4/lme4.pdf</a:t>
            </a:r>
            <a:endParaRPr lang="en-GB" dirty="0">
              <a:solidFill>
                <a:srgbClr val="0563C1"/>
              </a:solidFill>
            </a:endParaRPr>
          </a:p>
          <a:p>
            <a:endParaRPr lang="en-GB" dirty="0">
              <a:solidFill>
                <a:srgbClr val="0563C1"/>
              </a:solidFill>
            </a:endParaRPr>
          </a:p>
          <a:p>
            <a:r>
              <a:rPr lang="en-GB" dirty="0" err="1"/>
              <a:t>glmmTMB</a:t>
            </a:r>
            <a:r>
              <a:rPr lang="en-GB" dirty="0"/>
              <a:t>:</a:t>
            </a:r>
          </a:p>
          <a:p>
            <a:r>
              <a:rPr lang="en-GB" dirty="0">
                <a:hlinkClick r:id="rId3"/>
              </a:rPr>
              <a:t>https://cran.r-project.org/web/packages/glmmTMB/glmmTMB.pdf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endParaRPr lang="en-GB" dirty="0"/>
          </a:p>
          <a:p>
            <a:r>
              <a:rPr lang="en-GB" dirty="0"/>
              <a:t>Using lme4:</a:t>
            </a:r>
          </a:p>
          <a:p>
            <a:r>
              <a:rPr lang="en-GB" dirty="0">
                <a:hlinkClick r:id="rId4"/>
              </a:rPr>
              <a:t>https://jontalle.web.engr.illinois.edu/MISC/lme4/bw_LME_tutorial.pdf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dirty="0" err="1"/>
              <a:t>glmmTMB</a:t>
            </a:r>
            <a:r>
              <a:rPr lang="en-GB" dirty="0"/>
              <a:t>:</a:t>
            </a:r>
          </a:p>
          <a:p>
            <a:r>
              <a:rPr lang="en-GB" dirty="0">
                <a:hlinkClick r:id="rId5"/>
              </a:rPr>
              <a:t>https://www.biorxiv.org/content/biorxiv/suppl/2017/05/01/132753.DC1/132753-2.pdf</a:t>
            </a:r>
            <a:endParaRPr lang="en-GB" dirty="0"/>
          </a:p>
          <a:p>
            <a:endParaRPr lang="en-GB" dirty="0"/>
          </a:p>
          <a:p>
            <a:r>
              <a:rPr lang="en-GB" dirty="0"/>
              <a:t>gglot2 in R:</a:t>
            </a:r>
          </a:p>
          <a:p>
            <a:r>
              <a:rPr lang="en-GB" dirty="0">
                <a:hlinkClick r:id="rId6"/>
              </a:rPr>
              <a:t>http://r-statistics.co/Complete-Ggplot2-Tutorial-Part1-With-R-Code.html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4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4906F-6B8B-E66F-5263-94FD81C34F24}"/>
              </a:ext>
            </a:extLst>
          </p:cNvPr>
          <p:cNvSpPr txBox="1"/>
          <p:nvPr/>
        </p:nvSpPr>
        <p:spPr>
          <a:xfrm>
            <a:off x="3289852" y="2598003"/>
            <a:ext cx="647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Leptospirosis dataset</a:t>
            </a:r>
          </a:p>
        </p:txBody>
      </p:sp>
    </p:spTree>
    <p:extLst>
      <p:ext uri="{BB962C8B-B14F-4D97-AF65-F5344CB8AC3E}">
        <p14:creationId xmlns:p14="http://schemas.microsoft.com/office/powerpoint/2010/main" val="297054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267C7-F048-5095-510B-A40E85F1FF4A}"/>
              </a:ext>
            </a:extLst>
          </p:cNvPr>
          <p:cNvSpPr txBox="1"/>
          <p:nvPr/>
        </p:nvSpPr>
        <p:spPr>
          <a:xfrm>
            <a:off x="696829" y="1482053"/>
            <a:ext cx="106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Each row represents leptospirosis result from one sample taken from a person on a given date from a specific household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DCF-9357-C98C-5472-D735A0C27C56}"/>
              </a:ext>
            </a:extLst>
          </p:cNvPr>
          <p:cNvSpPr txBox="1"/>
          <p:nvPr/>
        </p:nvSpPr>
        <p:spPr>
          <a:xfrm>
            <a:off x="696828" y="2507876"/>
            <a:ext cx="1047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Questionnaire responses from person tested is recorded which includes demographic information (age, sex) as well as behavioural information of respondent and their head of household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BCB71-83D8-0FB1-4138-DD3D4A5A6740}"/>
              </a:ext>
            </a:extLst>
          </p:cNvPr>
          <p:cNvSpPr txBox="1"/>
          <p:nvPr/>
        </p:nvSpPr>
        <p:spPr>
          <a:xfrm>
            <a:off x="696828" y="3533700"/>
            <a:ext cx="106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Information on respondents’ behaviour regarding animal contact and occupation are recorded as well as information on location of their household</a:t>
            </a:r>
          </a:p>
        </p:txBody>
      </p:sp>
      <p:pic>
        <p:nvPicPr>
          <p:cNvPr id="8" name="Picture 7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DBC3B52A-5EAF-C7D7-0103-024B7595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4567786"/>
            <a:ext cx="3329940" cy="2015188"/>
          </a:xfrm>
          <a:prstGeom prst="rect">
            <a:avLst/>
          </a:prstGeom>
        </p:spPr>
      </p:pic>
      <p:pic>
        <p:nvPicPr>
          <p:cNvPr id="10" name="Picture 9" descr="A picture containing cat, rodent, sitting, mammal&#10;&#10;Description automatically generated">
            <a:extLst>
              <a:ext uri="{FF2B5EF4-FFF2-40B4-BE49-F238E27FC236}">
                <a16:creationId xmlns:a16="http://schemas.microsoft.com/office/drawing/2014/main" id="{97AC9A7E-0B22-0C72-1720-1CF9C2C6A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52" y="4417610"/>
            <a:ext cx="3058668" cy="2217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9434A-3495-7275-98B2-57C227EF9D51}"/>
              </a:ext>
            </a:extLst>
          </p:cNvPr>
          <p:cNvSpPr txBox="1"/>
          <p:nvPr/>
        </p:nvSpPr>
        <p:spPr>
          <a:xfrm>
            <a:off x="696829" y="521484"/>
            <a:ext cx="106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Leptospirosis is a bacterial disease affecting humans and animals spread by contact with infected urine</a:t>
            </a:r>
          </a:p>
        </p:txBody>
      </p:sp>
    </p:spTree>
    <p:extLst>
      <p:ext uri="{BB962C8B-B14F-4D97-AF65-F5344CB8AC3E}">
        <p14:creationId xmlns:p14="http://schemas.microsoft.com/office/powerpoint/2010/main" val="13753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356F7-767F-4C86-985F-9FA1D82E4D6D}"/>
              </a:ext>
            </a:extLst>
          </p:cNvPr>
          <p:cNvSpPr txBox="1"/>
          <p:nvPr/>
        </p:nvSpPr>
        <p:spPr>
          <a:xfrm>
            <a:off x="674478" y="3844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Research Aims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F72A-B0BB-488D-BD7B-35D8FA47C055}"/>
              </a:ext>
            </a:extLst>
          </p:cNvPr>
          <p:cNvSpPr txBox="1"/>
          <p:nvPr/>
        </p:nvSpPr>
        <p:spPr>
          <a:xfrm>
            <a:off x="904875" y="1255187"/>
            <a:ext cx="10591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aim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identify individual risk factors associated with leptospirosis infection in a rural area of Kenya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prevalence of leptospirosis in different demographic groups and locations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Account for potential problems in the dataset that may affect validity of different data analysis methods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CCEB-53C2-48BB-9040-E127D063C8BE}"/>
              </a:ext>
            </a:extLst>
          </p:cNvPr>
          <p:cNvSpPr txBox="1"/>
          <p:nvPr/>
        </p:nvSpPr>
        <p:spPr>
          <a:xfrm>
            <a:off x="904875" y="4258350"/>
            <a:ext cx="10591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analysis methods: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Exploratory analysis (prevalence of leptospirosis by age, sex, occupation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appropriate model to examine effect of different variables on whether or not an individual tested positive for leptospirosis (contact with animals,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to hospital, occupation)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Account for hierarchical structure of data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4906F-6B8B-E66F-5263-94FD81C34F24}"/>
              </a:ext>
            </a:extLst>
          </p:cNvPr>
          <p:cNvSpPr txBox="1"/>
          <p:nvPr/>
        </p:nvSpPr>
        <p:spPr>
          <a:xfrm>
            <a:off x="3289852" y="2598003"/>
            <a:ext cx="647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Cattle disease dataset</a:t>
            </a:r>
          </a:p>
        </p:txBody>
      </p:sp>
    </p:spTree>
    <p:extLst>
      <p:ext uri="{BB962C8B-B14F-4D97-AF65-F5344CB8AC3E}">
        <p14:creationId xmlns:p14="http://schemas.microsoft.com/office/powerpoint/2010/main" val="202831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267C7-F048-5095-510B-A40E85F1FF4A}"/>
              </a:ext>
            </a:extLst>
          </p:cNvPr>
          <p:cNvSpPr txBox="1"/>
          <p:nvPr/>
        </p:nvSpPr>
        <p:spPr>
          <a:xfrm>
            <a:off x="544427" y="1980990"/>
            <a:ext cx="106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Each row represents results of tests for three common cattle diseases from one sample taken from a cow on a given date and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DCF-9357-C98C-5472-D735A0C27C56}"/>
              </a:ext>
            </a:extLst>
          </p:cNvPr>
          <p:cNvSpPr txBox="1"/>
          <p:nvPr/>
        </p:nvSpPr>
        <p:spPr>
          <a:xfrm>
            <a:off x="544427" y="3075057"/>
            <a:ext cx="1047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Other data include demographic information of tested cow, information about the herd which the tested cow came from, and information about the location of the herd</a:t>
            </a:r>
          </a:p>
        </p:txBody>
      </p:sp>
      <p:pic>
        <p:nvPicPr>
          <p:cNvPr id="3" name="Picture 2" descr="A group of animals with antlers&#10;&#10;Description automatically generated with low confidence">
            <a:extLst>
              <a:ext uri="{FF2B5EF4-FFF2-40B4-BE49-F238E27FC236}">
                <a16:creationId xmlns:a16="http://schemas.microsoft.com/office/drawing/2014/main" id="{9C287054-6D02-7F5E-C252-9B7F9661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4269067"/>
            <a:ext cx="3530917" cy="2161786"/>
          </a:xfrm>
          <a:prstGeom prst="rect">
            <a:avLst/>
          </a:prstGeom>
        </p:spPr>
      </p:pic>
      <p:pic>
        <p:nvPicPr>
          <p:cNvPr id="9" name="Picture 8" descr="A picture containing grass, colorful, different, several&#10;&#10;Description automatically generated">
            <a:extLst>
              <a:ext uri="{FF2B5EF4-FFF2-40B4-BE49-F238E27FC236}">
                <a16:creationId xmlns:a16="http://schemas.microsoft.com/office/drawing/2014/main" id="{484B5C0A-9CBD-F32D-1A80-A819D584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4269067"/>
            <a:ext cx="3572182" cy="2161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2601E-E562-1A57-4210-A315597A85D9}"/>
              </a:ext>
            </a:extLst>
          </p:cNvPr>
          <p:cNvSpPr txBox="1"/>
          <p:nvPr/>
        </p:nvSpPr>
        <p:spPr>
          <a:xfrm>
            <a:off x="544427" y="530187"/>
            <a:ext cx="1035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Brucellosis: </a:t>
            </a:r>
            <a:r>
              <a:rPr lang="en-GB" sz="2000" dirty="0"/>
              <a:t>bacterial disease common in animals such as cattle, sheep, goats</a:t>
            </a:r>
          </a:p>
          <a:p>
            <a:r>
              <a:rPr lang="en-GB" sz="2000" b="1" dirty="0"/>
              <a:t>Rift valley fever: </a:t>
            </a:r>
            <a:r>
              <a:rPr lang="en-GB" sz="2000" dirty="0"/>
              <a:t>virus found in domesticated animals transmitted by mosquitoes</a:t>
            </a:r>
          </a:p>
          <a:p>
            <a:r>
              <a:rPr lang="en-GB" sz="2000" b="1" dirty="0"/>
              <a:t>Q fever: </a:t>
            </a:r>
            <a:r>
              <a:rPr lang="en-GB" sz="2000" dirty="0"/>
              <a:t>bacterial disease affecting domestic animals spread via airborne droplets</a:t>
            </a:r>
          </a:p>
        </p:txBody>
      </p:sp>
    </p:spTree>
    <p:extLst>
      <p:ext uri="{BB962C8B-B14F-4D97-AF65-F5344CB8AC3E}">
        <p14:creationId xmlns:p14="http://schemas.microsoft.com/office/powerpoint/2010/main" val="36942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356F7-767F-4C86-985F-9FA1D82E4D6D}"/>
              </a:ext>
            </a:extLst>
          </p:cNvPr>
          <p:cNvSpPr txBox="1"/>
          <p:nvPr/>
        </p:nvSpPr>
        <p:spPr>
          <a:xfrm>
            <a:off x="674478" y="3844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Research Aims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F72A-B0BB-488D-BD7B-35D8FA47C055}"/>
              </a:ext>
            </a:extLst>
          </p:cNvPr>
          <p:cNvSpPr txBox="1"/>
          <p:nvPr/>
        </p:nvSpPr>
        <p:spPr>
          <a:xfrm>
            <a:off x="904875" y="1255187"/>
            <a:ext cx="10591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aim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identify risk factors associated with different infections for cattle herds in rural Kenya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prevalence of different diseases in different areas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Account for potential problems in the dataset that may affect validity of different data analysis methods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CCEB-53C2-48BB-9040-E127D063C8BE}"/>
              </a:ext>
            </a:extLst>
          </p:cNvPr>
          <p:cNvSpPr txBox="1"/>
          <p:nvPr/>
        </p:nvSpPr>
        <p:spPr>
          <a:xfrm>
            <a:off x="904875" y="4258350"/>
            <a:ext cx="10591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analysis methods: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Exploratory analysis (prevalence of different cattle diseases per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appropriate models to examine effect of different variables on whether or not a cow has been infected with each pathogen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Account for hierarchical structure of data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F8524-C160-4004-8444-49E71A7B7801}"/>
              </a:ext>
            </a:extLst>
          </p:cNvPr>
          <p:cNvSpPr txBox="1"/>
          <p:nvPr/>
        </p:nvSpPr>
        <p:spPr>
          <a:xfrm>
            <a:off x="645903" y="346373"/>
            <a:ext cx="5764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limitations/problems with dataset to consider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401B-BED4-4947-A3F2-8C5D710E3971}"/>
              </a:ext>
            </a:extLst>
          </p:cNvPr>
          <p:cNvSpPr txBox="1"/>
          <p:nvPr/>
        </p:nvSpPr>
        <p:spPr>
          <a:xfrm>
            <a:off x="808470" y="1805405"/>
            <a:ext cx="886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 numbers of missing data in some columns; large numbers of negative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0374C-A55A-0B9C-A6F3-8F0583F90005}"/>
              </a:ext>
            </a:extLst>
          </p:cNvPr>
          <p:cNvSpPr txBox="1"/>
          <p:nvPr/>
        </p:nvSpPr>
        <p:spPr>
          <a:xfrm>
            <a:off x="838952" y="2396289"/>
            <a:ext cx="85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Few households recorded not keeping livestock in homes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3D2A9-219D-E791-83E4-605D052EDB69}"/>
              </a:ext>
            </a:extLst>
          </p:cNvPr>
          <p:cNvSpPr txBox="1"/>
          <p:nvPr/>
        </p:nvSpPr>
        <p:spPr>
          <a:xfrm>
            <a:off x="808471" y="2978391"/>
            <a:ext cx="85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disthosp</a:t>
            </a:r>
            <a:r>
              <a:rPr lang="en-GB" sz="2000" dirty="0"/>
              <a:t> may be used as a proxy for how connected an area is to towns/cities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E8AF5-3FE6-1690-E3DD-7C23DBA284A0}"/>
              </a:ext>
            </a:extLst>
          </p:cNvPr>
          <p:cNvSpPr txBox="1"/>
          <p:nvPr/>
        </p:nvSpPr>
        <p:spPr>
          <a:xfrm>
            <a:off x="838952" y="6191760"/>
            <a:ext cx="93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Both datasets have hierarchical structure (this is the case in both datasets)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77A6D-54A5-BA19-1E7E-68BA74A3F5B7}"/>
              </a:ext>
            </a:extLst>
          </p:cNvPr>
          <p:cNvSpPr txBox="1"/>
          <p:nvPr/>
        </p:nvSpPr>
        <p:spPr>
          <a:xfrm>
            <a:off x="838952" y="4327074"/>
            <a:ext cx="93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sample_date</a:t>
            </a:r>
            <a:r>
              <a:rPr lang="en-GB" sz="2000" b="1" dirty="0"/>
              <a:t> </a:t>
            </a:r>
            <a:r>
              <a:rPr lang="en-GB" sz="2000" dirty="0"/>
              <a:t>column contains dates with different formats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BE9CE-67BB-68E3-606D-EDD63F1B1C2C}"/>
              </a:ext>
            </a:extLst>
          </p:cNvPr>
          <p:cNvSpPr txBox="1"/>
          <p:nvPr/>
        </p:nvSpPr>
        <p:spPr>
          <a:xfrm>
            <a:off x="813667" y="1121282"/>
            <a:ext cx="355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Leptospirosis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0527D-BE14-E6B8-EA95-80D6CEF81D0B}"/>
              </a:ext>
            </a:extLst>
          </p:cNvPr>
          <p:cNvSpPr txBox="1"/>
          <p:nvPr/>
        </p:nvSpPr>
        <p:spPr>
          <a:xfrm>
            <a:off x="838952" y="3733924"/>
            <a:ext cx="355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Cattle disease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A9F4B-F380-E5FE-E947-3E8477621A68}"/>
              </a:ext>
            </a:extLst>
          </p:cNvPr>
          <p:cNvSpPr txBox="1"/>
          <p:nvPr/>
        </p:nvSpPr>
        <p:spPr>
          <a:xfrm>
            <a:off x="838952" y="5375267"/>
            <a:ext cx="1059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Spatial correlation may be present in these data (closer locations may be expected to have similar infection rates)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0E315-FB23-A5D1-D849-27486C142985}"/>
              </a:ext>
            </a:extLst>
          </p:cNvPr>
          <p:cNvSpPr txBox="1"/>
          <p:nvPr/>
        </p:nvSpPr>
        <p:spPr>
          <a:xfrm>
            <a:off x="838951" y="4874445"/>
            <a:ext cx="1051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 numbers of negative results (more of a problem for some diseases – e.g. </a:t>
            </a:r>
            <a:r>
              <a:rPr lang="en-GB" sz="2000" dirty="0" err="1"/>
              <a:t>rvf</a:t>
            </a:r>
            <a:r>
              <a:rPr lang="en-GB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6529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859CA-076D-4EB2-A6E6-B9FD8811C632}"/>
              </a:ext>
            </a:extLst>
          </p:cNvPr>
          <p:cNvSpPr txBox="1"/>
          <p:nvPr/>
        </p:nvSpPr>
        <p:spPr>
          <a:xfrm>
            <a:off x="674478" y="384473"/>
            <a:ext cx="460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Analysis methods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DA8A4C-785D-42E1-93FD-B201A8EAD67F}"/>
              </a:ext>
            </a:extLst>
          </p:cNvPr>
          <p:cNvSpPr txBox="1"/>
          <p:nvPr/>
        </p:nvSpPr>
        <p:spPr>
          <a:xfrm>
            <a:off x="911659" y="1383475"/>
            <a:ext cx="1058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Consider appropriate tools/R packages for making plots (ggplot2, base)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B783BD-F98F-045A-72B7-FFC365E419AF}"/>
              </a:ext>
            </a:extLst>
          </p:cNvPr>
          <p:cNvSpPr txBox="1"/>
          <p:nvPr/>
        </p:nvSpPr>
        <p:spPr>
          <a:xfrm>
            <a:off x="911659" y="2297875"/>
            <a:ext cx="105877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Think about appropriate modelling tools to identify risk factors associated with infection</a:t>
            </a:r>
          </a:p>
          <a:p>
            <a:r>
              <a:rPr lang="en-GB" sz="2000" dirty="0"/>
              <a:t>    - accounting for hierarchical nature of data</a:t>
            </a:r>
          </a:p>
          <a:p>
            <a:r>
              <a:rPr lang="en-GB" sz="2000" dirty="0"/>
              <a:t>    - accounting for large numbers of negative results</a:t>
            </a:r>
          </a:p>
          <a:p>
            <a:r>
              <a:rPr lang="en-GB" sz="2000" dirty="0"/>
              <a:t>    - with appropriate response variable distribution (binomial model? Poisson?)</a:t>
            </a:r>
          </a:p>
          <a:p>
            <a:r>
              <a:rPr lang="en-GB" sz="2000" dirty="0"/>
              <a:t>    - making use of appropriate methods for model/variable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ACE63-5360-C514-1CCE-4AFD55FF9800}"/>
              </a:ext>
            </a:extLst>
          </p:cNvPr>
          <p:cNvSpPr txBox="1"/>
          <p:nvPr/>
        </p:nvSpPr>
        <p:spPr>
          <a:xfrm>
            <a:off x="911659" y="5474525"/>
            <a:ext cx="1058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Useful R packages for fitting mixed models and for dealing with zero-inflation include </a:t>
            </a:r>
            <a:r>
              <a:rPr lang="en-GB" sz="2000" b="1" dirty="0"/>
              <a:t>lme4</a:t>
            </a:r>
            <a:r>
              <a:rPr lang="en-GB" sz="2000" dirty="0"/>
              <a:t> and </a:t>
            </a:r>
            <a:r>
              <a:rPr lang="en-GB" sz="2000" b="1" dirty="0" err="1"/>
              <a:t>glmmTMB</a:t>
            </a:r>
            <a:endParaRPr lang="en-GB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CA318-4A0E-43EB-6511-D8B50BAFDD33}"/>
              </a:ext>
            </a:extLst>
          </p:cNvPr>
          <p:cNvSpPr txBox="1"/>
          <p:nvPr/>
        </p:nvSpPr>
        <p:spPr>
          <a:xfrm>
            <a:off x="911659" y="4366530"/>
            <a:ext cx="1058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Decide how you would like to analyse the data – at the level of the individual or at the level of the household/village/herd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14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24DA1EDE525B448B77357D11A7431A" ma:contentTypeVersion="14" ma:contentTypeDescription="Create a new document." ma:contentTypeScope="" ma:versionID="465e4a641b7c06ea9d0f5c4ad74239ba">
  <xsd:schema xmlns:xsd="http://www.w3.org/2001/XMLSchema" xmlns:xs="http://www.w3.org/2001/XMLSchema" xmlns:p="http://schemas.microsoft.com/office/2006/metadata/properties" xmlns:ns3="4b6d4ea1-8d04-4ce1-beb3-438a106a0731" xmlns:ns4="97706953-f1f4-4824-bfc9-70aff4980284" targetNamespace="http://schemas.microsoft.com/office/2006/metadata/properties" ma:root="true" ma:fieldsID="e317300cf96e95d63644840308b2e207" ns3:_="" ns4:_="">
    <xsd:import namespace="4b6d4ea1-8d04-4ce1-beb3-438a106a0731"/>
    <xsd:import namespace="97706953-f1f4-4824-bfc9-70aff49802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d4ea1-8d04-4ce1-beb3-438a106a0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06953-f1f4-4824-bfc9-70aff498028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8435A-14B1-4273-83B1-C2C0FE426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6d4ea1-8d04-4ce1-beb3-438a106a0731"/>
    <ds:schemaRef ds:uri="97706953-f1f4-4824-bfc9-70aff4980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96667-4908-44D6-AAC0-DF25F5C78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4857B-C903-493B-8182-BEB566D6E3BD}">
  <ds:schemaRefs>
    <ds:schemaRef ds:uri="http://schemas.microsoft.com/office/2006/documentManagement/types"/>
    <ds:schemaRef ds:uri="4b6d4ea1-8d04-4ce1-beb3-438a106a0731"/>
    <ds:schemaRef ds:uri="http://purl.org/dc/terms/"/>
    <ds:schemaRef ds:uri="97706953-f1f4-4824-bfc9-70aff4980284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 Gail</dc:creator>
  <cp:lastModifiedBy>ROBERTSON Gail</cp:lastModifiedBy>
  <cp:revision>44</cp:revision>
  <dcterms:created xsi:type="dcterms:W3CDTF">2021-06-11T11:40:02Z</dcterms:created>
  <dcterms:modified xsi:type="dcterms:W3CDTF">2022-07-06T10:26:10Z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0x0101006224DA1EDE525B448B77357D11A7431A</vt:lpwstr>
  </property>
</Properties>
</file>