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5F26-12EF-0366-F4A7-B4557C9AA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211CC4-99AB-DFDB-A65B-71DA69182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0CE537-2E17-EE65-5550-3D7808E6C69D}"/>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ABA7655A-225C-918C-F4DE-B5F2FD8F0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0680E-BFC2-A09F-6537-7BD14F7F765E}"/>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80276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977C-33FE-812B-2EB3-357367119E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A498B-FB53-6D1A-7D5C-6B59D1695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A90F61-E3FC-6C45-C1F6-D95F32C3570B}"/>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F57B4E94-41AE-1C1F-7DBD-F7EEE4B82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AC45B-2DA6-8CCB-02CD-13468698BC09}"/>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426172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19AE3-BE52-60B6-B5DF-C5ADD905C7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9C669-35FE-13FF-B988-49C94E6B6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2B517-5DFA-8B18-06FD-A751889ECE5A}"/>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A3EE4B8C-4896-722B-DB43-3ECEFAE98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69E8B-5241-1C9F-DD0E-1B1E0857DF7C}"/>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381953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6E54-ECEF-515A-E2E7-E2F8CF0A4D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10574-A08F-E8B1-77CD-3515CF092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C1D96-6FEA-6886-1A4D-F1CC26AD53E1}"/>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39CE401E-5143-30CF-75CC-8F9096127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D7AEB-AAFA-050A-1A34-3A615732E771}"/>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32003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FE2F-52B4-3130-6CF1-C5A45E2C5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BBDE6E-9589-9DF2-918B-35B26BB0B1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D9CA9-EAC4-D5E6-B892-C2E597344B72}"/>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96375DE3-A12B-8BCA-BF86-4C2922F9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8647F-6D11-C7A2-6B23-F518FC258594}"/>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42676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DE57-2B90-06F3-AD56-B14F47E9E2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4808F-7E2B-5702-1364-459F54211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FD13BF-07F4-FE0B-8894-29F697D73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D9956-FD07-FEAD-471D-56A67210FBBE}"/>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6" name="Footer Placeholder 5">
            <a:extLst>
              <a:ext uri="{FF2B5EF4-FFF2-40B4-BE49-F238E27FC236}">
                <a16:creationId xmlns:a16="http://schemas.microsoft.com/office/drawing/2014/main" id="{46DCCCD0-B379-D5CB-F008-3AA8510CE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125D9E-5D5D-8376-57E4-5998C43D4705}"/>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316711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765A-A1D2-16A9-56D1-3C469CEDA3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CC646-0590-17F7-445B-823384C31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87D6B-C0DD-EE1A-8464-458538822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DBFD98-0FF1-DE82-35FD-550D32C70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E6F31-1150-60D5-4FD4-2B1E512F2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EBB8DC-D268-2D0A-71E0-52DDBC4D710B}"/>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8" name="Footer Placeholder 7">
            <a:extLst>
              <a:ext uri="{FF2B5EF4-FFF2-40B4-BE49-F238E27FC236}">
                <a16:creationId xmlns:a16="http://schemas.microsoft.com/office/drawing/2014/main" id="{470F1711-D1F3-1F2C-04C3-1EDDC45B32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78BBDE-EBF3-F59F-94BE-2C7B673580C1}"/>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34510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E106-BA31-803D-AE66-B5A520E26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1312F6-D630-65DD-78DE-E6360400A0C9}"/>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4" name="Footer Placeholder 3">
            <a:extLst>
              <a:ext uri="{FF2B5EF4-FFF2-40B4-BE49-F238E27FC236}">
                <a16:creationId xmlns:a16="http://schemas.microsoft.com/office/drawing/2014/main" id="{0E65B139-2CB6-6894-60B4-ACA707A929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A2E100-B9B2-822C-0AD7-BD33DC01AD79}"/>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70091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22281-C969-8F1F-6A4D-FAE0E895F426}"/>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3" name="Footer Placeholder 2">
            <a:extLst>
              <a:ext uri="{FF2B5EF4-FFF2-40B4-BE49-F238E27FC236}">
                <a16:creationId xmlns:a16="http://schemas.microsoft.com/office/drawing/2014/main" id="{E709524D-01EF-5544-CFE0-8F89424BB7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8AD56-BAF2-3796-E8FD-C590371550D2}"/>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351856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AB57-6F84-04E0-6A3D-4F4F7F2BF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18ACCF-AC92-182C-987D-BCBB56C8B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CFC029-9EC8-DEC7-2522-33A070D1F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0101-243F-95D8-6FFC-857BA4B4E034}"/>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6" name="Footer Placeholder 5">
            <a:extLst>
              <a:ext uri="{FF2B5EF4-FFF2-40B4-BE49-F238E27FC236}">
                <a16:creationId xmlns:a16="http://schemas.microsoft.com/office/drawing/2014/main" id="{B875C95F-176A-7963-B1D8-9666288F9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1A0FE-E06A-CE94-7005-E0E4FD3BDECC}"/>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272988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90DE-09A9-4174-D223-9ACEB0D2A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39F163-7D97-E93A-706B-6752EC91F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015250-11C6-7145-4E74-A8CDF302F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72C44-CCCC-4659-0C17-70C55BB78CC3}"/>
              </a:ext>
            </a:extLst>
          </p:cNvPr>
          <p:cNvSpPr>
            <a:spLocks noGrp="1"/>
          </p:cNvSpPr>
          <p:nvPr>
            <p:ph type="dt" sz="half" idx="10"/>
          </p:nvPr>
        </p:nvSpPr>
        <p:spPr/>
        <p:txBody>
          <a:bodyPr/>
          <a:lstStyle/>
          <a:p>
            <a:fld id="{10B49593-8002-446A-9B16-CAB7C440AB9D}" type="datetimeFigureOut">
              <a:rPr lang="en-IN" smtClean="0"/>
              <a:t>02-05-2024</a:t>
            </a:fld>
            <a:endParaRPr lang="en-IN"/>
          </a:p>
        </p:txBody>
      </p:sp>
      <p:sp>
        <p:nvSpPr>
          <p:cNvPr id="6" name="Footer Placeholder 5">
            <a:extLst>
              <a:ext uri="{FF2B5EF4-FFF2-40B4-BE49-F238E27FC236}">
                <a16:creationId xmlns:a16="http://schemas.microsoft.com/office/drawing/2014/main" id="{E9BE441E-D3E0-2C45-D4EF-DF1B71F1D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2D41F-4BDF-6409-B671-7402346F6DD4}"/>
              </a:ext>
            </a:extLst>
          </p:cNvPr>
          <p:cNvSpPr>
            <a:spLocks noGrp="1"/>
          </p:cNvSpPr>
          <p:nvPr>
            <p:ph type="sldNum" sz="quarter" idx="12"/>
          </p:nvPr>
        </p:nvSpPr>
        <p:spPr/>
        <p:txBody>
          <a:bodyPr/>
          <a:lstStyle/>
          <a:p>
            <a:fld id="{588D76F8-2E7D-406F-8DA9-73A5BCB4402D}" type="slidenum">
              <a:rPr lang="en-IN" smtClean="0"/>
              <a:t>‹#›</a:t>
            </a:fld>
            <a:endParaRPr lang="en-IN"/>
          </a:p>
        </p:txBody>
      </p:sp>
    </p:spTree>
    <p:extLst>
      <p:ext uri="{BB962C8B-B14F-4D97-AF65-F5344CB8AC3E}">
        <p14:creationId xmlns:p14="http://schemas.microsoft.com/office/powerpoint/2010/main" val="104931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F7804-9312-FC4B-005D-768E61F3E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0C60D-1FE6-18B0-0077-3F2FA663E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CBADD-0B9E-DE7D-A3CE-12549ECDC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49593-8002-446A-9B16-CAB7C440AB9D}" type="datetimeFigureOut">
              <a:rPr lang="en-IN" smtClean="0"/>
              <a:t>02-05-2024</a:t>
            </a:fld>
            <a:endParaRPr lang="en-IN"/>
          </a:p>
        </p:txBody>
      </p:sp>
      <p:sp>
        <p:nvSpPr>
          <p:cNvPr id="5" name="Footer Placeholder 4">
            <a:extLst>
              <a:ext uri="{FF2B5EF4-FFF2-40B4-BE49-F238E27FC236}">
                <a16:creationId xmlns:a16="http://schemas.microsoft.com/office/drawing/2014/main" id="{8215CE32-DC8B-B994-9EF9-1D806C247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F55432-AE25-783D-F497-F7BE0A9B6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D76F8-2E7D-406F-8DA9-73A5BCB4402D}" type="slidenum">
              <a:rPr lang="en-IN" smtClean="0"/>
              <a:t>‹#›</a:t>
            </a:fld>
            <a:endParaRPr lang="en-IN"/>
          </a:p>
        </p:txBody>
      </p:sp>
    </p:spTree>
    <p:extLst>
      <p:ext uri="{BB962C8B-B14F-4D97-AF65-F5344CB8AC3E}">
        <p14:creationId xmlns:p14="http://schemas.microsoft.com/office/powerpoint/2010/main" val="426411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29A-8BDD-5197-3559-A6012BA984DA}"/>
              </a:ext>
            </a:extLst>
          </p:cNvPr>
          <p:cNvSpPr>
            <a:spLocks noGrp="1"/>
          </p:cNvSpPr>
          <p:nvPr>
            <p:ph type="ctrTitle"/>
          </p:nvPr>
        </p:nvSpPr>
        <p:spPr/>
        <p:txBody>
          <a:bodyPr/>
          <a:lstStyle/>
          <a:p>
            <a:r>
              <a:rPr lang="en-IN" dirty="0"/>
              <a:t>HBase</a:t>
            </a:r>
          </a:p>
        </p:txBody>
      </p:sp>
    </p:spTree>
    <p:extLst>
      <p:ext uri="{BB962C8B-B14F-4D97-AF65-F5344CB8AC3E}">
        <p14:creationId xmlns:p14="http://schemas.microsoft.com/office/powerpoint/2010/main" val="302092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5736-DDCC-BE07-225A-2392FD803A68}"/>
              </a:ext>
            </a:extLst>
          </p:cNvPr>
          <p:cNvSpPr>
            <a:spLocks noGrp="1"/>
          </p:cNvSpPr>
          <p:nvPr>
            <p:ph type="title"/>
          </p:nvPr>
        </p:nvSpPr>
        <p:spPr/>
        <p:txBody>
          <a:bodyPr/>
          <a:lstStyle/>
          <a:p>
            <a:r>
              <a:rPr lang="en-IN" dirty="0"/>
              <a:t>Describe table </a:t>
            </a:r>
          </a:p>
        </p:txBody>
      </p:sp>
      <p:sp>
        <p:nvSpPr>
          <p:cNvPr id="3" name="Content Placeholder 2">
            <a:extLst>
              <a:ext uri="{FF2B5EF4-FFF2-40B4-BE49-F238E27FC236}">
                <a16:creationId xmlns:a16="http://schemas.microsoft.com/office/drawing/2014/main" id="{BC71357D-32FD-D03D-D67C-288230272E31}"/>
              </a:ext>
            </a:extLst>
          </p:cNvPr>
          <p:cNvSpPr>
            <a:spLocks noGrp="1"/>
          </p:cNvSpPr>
          <p:nvPr>
            <p:ph idx="1"/>
          </p:nvPr>
        </p:nvSpPr>
        <p:spPr/>
        <p:txBody>
          <a:bodyPr/>
          <a:lstStyle/>
          <a:p>
            <a:pPr marL="0" indent="0">
              <a:buNone/>
            </a:pPr>
            <a:r>
              <a:rPr lang="en-IN" dirty="0"/>
              <a:t>• describe ‘</a:t>
            </a:r>
            <a:r>
              <a:rPr lang="en-IN" dirty="0" err="1"/>
              <a:t>tablename</a:t>
            </a:r>
            <a:r>
              <a:rPr lang="en-IN" dirty="0"/>
              <a:t>’</a:t>
            </a:r>
          </a:p>
          <a:p>
            <a:pPr marL="0" indent="0">
              <a:buNone/>
            </a:pPr>
            <a:r>
              <a:rPr lang="en-IN" dirty="0"/>
              <a:t>	ex:  describe ‘emp’</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6308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7132-0E41-4FD0-73EF-5B365D008AE4}"/>
              </a:ext>
            </a:extLst>
          </p:cNvPr>
          <p:cNvSpPr>
            <a:spLocks noGrp="1"/>
          </p:cNvSpPr>
          <p:nvPr>
            <p:ph type="title"/>
          </p:nvPr>
        </p:nvSpPr>
        <p:spPr/>
        <p:txBody>
          <a:bodyPr/>
          <a:lstStyle/>
          <a:p>
            <a:r>
              <a:rPr lang="en-IN" dirty="0"/>
              <a:t>Create data</a:t>
            </a:r>
          </a:p>
        </p:txBody>
      </p:sp>
      <p:sp>
        <p:nvSpPr>
          <p:cNvPr id="3" name="Content Placeholder 2">
            <a:extLst>
              <a:ext uri="{FF2B5EF4-FFF2-40B4-BE49-F238E27FC236}">
                <a16:creationId xmlns:a16="http://schemas.microsoft.com/office/drawing/2014/main" id="{9EE6099F-86C3-ED1C-8B41-E134F5E60DAE}"/>
              </a:ext>
            </a:extLst>
          </p:cNvPr>
          <p:cNvSpPr>
            <a:spLocks noGrp="1"/>
          </p:cNvSpPr>
          <p:nvPr>
            <p:ph idx="1"/>
          </p:nvPr>
        </p:nvSpPr>
        <p:spPr/>
        <p:txBody>
          <a:bodyPr/>
          <a:lstStyle/>
          <a:p>
            <a:r>
              <a:rPr lang="en-IN" dirty="0"/>
              <a:t>put '&lt;</a:t>
            </a:r>
            <a:r>
              <a:rPr lang="en-IN" dirty="0" err="1"/>
              <a:t>table_name</a:t>
            </a:r>
            <a:r>
              <a:rPr lang="en-IN" dirty="0"/>
              <a:t>&gt;', '&lt;</a:t>
            </a:r>
            <a:r>
              <a:rPr lang="en-IN" dirty="0" err="1"/>
              <a:t>row_key</a:t>
            </a:r>
            <a:r>
              <a:rPr lang="en-IN" dirty="0"/>
              <a:t>&gt;', '&lt;</a:t>
            </a:r>
            <a:r>
              <a:rPr lang="en-IN" dirty="0" err="1"/>
              <a:t>column_family</a:t>
            </a:r>
            <a:r>
              <a:rPr lang="en-IN" dirty="0"/>
              <a:t>&gt;:&lt;</a:t>
            </a:r>
            <a:r>
              <a:rPr lang="en-IN" dirty="0" err="1"/>
              <a:t>column_qualifier</a:t>
            </a:r>
            <a:r>
              <a:rPr lang="en-IN" dirty="0"/>
              <a:t>&gt;', '&lt;value&gt;’</a:t>
            </a:r>
          </a:p>
          <a:p>
            <a:endParaRPr lang="en-IN" dirty="0"/>
          </a:p>
          <a:p>
            <a:pPr lvl="1"/>
            <a:r>
              <a:rPr lang="en-IN" dirty="0"/>
              <a:t>put 'emp','1','personal </a:t>
            </a:r>
            <a:r>
              <a:rPr lang="en-IN" dirty="0" err="1"/>
              <a:t>data:name</a:t>
            </a:r>
            <a:r>
              <a:rPr lang="en-IN" dirty="0"/>
              <a:t>','</a:t>
            </a:r>
            <a:r>
              <a:rPr lang="en-IN" dirty="0" err="1"/>
              <a:t>raju</a:t>
            </a:r>
            <a:r>
              <a:rPr lang="en-IN" dirty="0"/>
              <a:t>’</a:t>
            </a:r>
          </a:p>
          <a:p>
            <a:pPr lvl="1"/>
            <a:r>
              <a:rPr lang="en-IN" dirty="0"/>
              <a:t>put 'emp','1','personal </a:t>
            </a:r>
            <a:r>
              <a:rPr lang="en-IN" dirty="0" err="1"/>
              <a:t>data:city</a:t>
            </a:r>
            <a:r>
              <a:rPr lang="en-IN" dirty="0"/>
              <a:t>','Mumbai’</a:t>
            </a:r>
          </a:p>
          <a:p>
            <a:pPr lvl="1"/>
            <a:r>
              <a:rPr lang="en-IN" dirty="0"/>
              <a:t>put 'emp','1','professional </a:t>
            </a:r>
            <a:r>
              <a:rPr lang="en-IN" dirty="0" err="1"/>
              <a:t>data:designation</a:t>
            </a:r>
            <a:r>
              <a:rPr lang="en-IN" dirty="0"/>
              <a:t>','manager’</a:t>
            </a:r>
          </a:p>
          <a:p>
            <a:pPr lvl="1"/>
            <a:r>
              <a:rPr lang="en-IN" dirty="0"/>
              <a:t>put 'emp','1','professional data:salary','50000'</a:t>
            </a:r>
          </a:p>
        </p:txBody>
      </p:sp>
    </p:spTree>
    <p:extLst>
      <p:ext uri="{BB962C8B-B14F-4D97-AF65-F5344CB8AC3E}">
        <p14:creationId xmlns:p14="http://schemas.microsoft.com/office/powerpoint/2010/main" val="391212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2C3A-823A-B68E-C128-34DA9D6A6D5E}"/>
              </a:ext>
            </a:extLst>
          </p:cNvPr>
          <p:cNvSpPr>
            <a:spLocks noGrp="1"/>
          </p:cNvSpPr>
          <p:nvPr>
            <p:ph type="title"/>
          </p:nvPr>
        </p:nvSpPr>
        <p:spPr/>
        <p:txBody>
          <a:bodyPr/>
          <a:lstStyle/>
          <a:p>
            <a:r>
              <a:rPr lang="en-IN" dirty="0"/>
              <a:t>Update: </a:t>
            </a:r>
          </a:p>
        </p:txBody>
      </p:sp>
      <p:sp>
        <p:nvSpPr>
          <p:cNvPr id="3" name="Content Placeholder 2">
            <a:extLst>
              <a:ext uri="{FF2B5EF4-FFF2-40B4-BE49-F238E27FC236}">
                <a16:creationId xmlns:a16="http://schemas.microsoft.com/office/drawing/2014/main" id="{61994092-A5D7-C6C3-44C4-EAF0B60D19EA}"/>
              </a:ext>
            </a:extLst>
          </p:cNvPr>
          <p:cNvSpPr>
            <a:spLocks noGrp="1"/>
          </p:cNvSpPr>
          <p:nvPr>
            <p:ph idx="1"/>
          </p:nvPr>
        </p:nvSpPr>
        <p:spPr/>
        <p:txBody>
          <a:bodyPr/>
          <a:lstStyle/>
          <a:p>
            <a:r>
              <a:rPr lang="en-IN" dirty="0"/>
              <a:t>put 'emp',1 ,'personal </a:t>
            </a:r>
            <a:r>
              <a:rPr lang="en-IN" dirty="0" err="1"/>
              <a:t>data:city</a:t>
            </a:r>
            <a:r>
              <a:rPr lang="en-IN" dirty="0"/>
              <a:t>','Delhi'</a:t>
            </a:r>
          </a:p>
        </p:txBody>
      </p:sp>
    </p:spTree>
    <p:extLst>
      <p:ext uri="{BB962C8B-B14F-4D97-AF65-F5344CB8AC3E}">
        <p14:creationId xmlns:p14="http://schemas.microsoft.com/office/powerpoint/2010/main" val="91184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F1D6-F11E-3FAE-ECFE-6A3FCAA6FFBC}"/>
              </a:ext>
            </a:extLst>
          </p:cNvPr>
          <p:cNvSpPr>
            <a:spLocks noGrp="1"/>
          </p:cNvSpPr>
          <p:nvPr>
            <p:ph type="title"/>
          </p:nvPr>
        </p:nvSpPr>
        <p:spPr/>
        <p:txBody>
          <a:bodyPr/>
          <a:lstStyle/>
          <a:p>
            <a:r>
              <a:rPr lang="en-IN" dirty="0"/>
              <a:t>Read Data:</a:t>
            </a:r>
          </a:p>
        </p:txBody>
      </p:sp>
      <p:sp>
        <p:nvSpPr>
          <p:cNvPr id="3" name="Content Placeholder 2">
            <a:extLst>
              <a:ext uri="{FF2B5EF4-FFF2-40B4-BE49-F238E27FC236}">
                <a16:creationId xmlns:a16="http://schemas.microsoft.com/office/drawing/2014/main" id="{E2FDBD57-35D5-32E1-4B57-32B2FE8CF367}"/>
              </a:ext>
            </a:extLst>
          </p:cNvPr>
          <p:cNvSpPr>
            <a:spLocks noGrp="1"/>
          </p:cNvSpPr>
          <p:nvPr>
            <p:ph idx="1"/>
          </p:nvPr>
        </p:nvSpPr>
        <p:spPr/>
        <p:txBody>
          <a:bodyPr/>
          <a:lstStyle/>
          <a:p>
            <a:r>
              <a:rPr lang="en-IN" dirty="0"/>
              <a:t>get 'emp', '1’</a:t>
            </a:r>
          </a:p>
          <a:p>
            <a:r>
              <a:rPr lang="en-IN" dirty="0"/>
              <a:t>get 'emp', '1', {COLUMN=&gt;'personal </a:t>
            </a:r>
            <a:r>
              <a:rPr lang="en-IN" dirty="0" err="1"/>
              <a:t>data:name</a:t>
            </a:r>
            <a:r>
              <a:rPr lang="en-IN" dirty="0"/>
              <a:t>'}</a:t>
            </a:r>
          </a:p>
        </p:txBody>
      </p:sp>
    </p:spTree>
    <p:extLst>
      <p:ext uri="{BB962C8B-B14F-4D97-AF65-F5344CB8AC3E}">
        <p14:creationId xmlns:p14="http://schemas.microsoft.com/office/powerpoint/2010/main" val="21729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2BA5-35D1-78FC-015C-2D1E5167C0D1}"/>
              </a:ext>
            </a:extLst>
          </p:cNvPr>
          <p:cNvSpPr>
            <a:spLocks noGrp="1"/>
          </p:cNvSpPr>
          <p:nvPr>
            <p:ph type="title"/>
          </p:nvPr>
        </p:nvSpPr>
        <p:spPr/>
        <p:txBody>
          <a:bodyPr/>
          <a:lstStyle/>
          <a:p>
            <a:r>
              <a:rPr lang="en-IN" dirty="0"/>
              <a:t>Delete Data: </a:t>
            </a:r>
          </a:p>
        </p:txBody>
      </p:sp>
      <p:sp>
        <p:nvSpPr>
          <p:cNvPr id="3" name="Content Placeholder 2">
            <a:extLst>
              <a:ext uri="{FF2B5EF4-FFF2-40B4-BE49-F238E27FC236}">
                <a16:creationId xmlns:a16="http://schemas.microsoft.com/office/drawing/2014/main" id="{157EE00E-26D3-E826-39C0-FEC37A788BA6}"/>
              </a:ext>
            </a:extLst>
          </p:cNvPr>
          <p:cNvSpPr>
            <a:spLocks noGrp="1"/>
          </p:cNvSpPr>
          <p:nvPr>
            <p:ph idx="1"/>
          </p:nvPr>
        </p:nvSpPr>
        <p:spPr/>
        <p:txBody>
          <a:bodyPr/>
          <a:lstStyle/>
          <a:p>
            <a:r>
              <a:rPr lang="en-IN" dirty="0"/>
              <a:t>delete 'emp', '1', 'personal </a:t>
            </a:r>
            <a:r>
              <a:rPr lang="en-IN" dirty="0" err="1"/>
              <a:t>data:city</a:t>
            </a:r>
            <a:r>
              <a:rPr lang="en-IN" dirty="0"/>
              <a:t>'</a:t>
            </a:r>
          </a:p>
        </p:txBody>
      </p:sp>
    </p:spTree>
    <p:extLst>
      <p:ext uri="{BB962C8B-B14F-4D97-AF65-F5344CB8AC3E}">
        <p14:creationId xmlns:p14="http://schemas.microsoft.com/office/powerpoint/2010/main" val="144822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B6D4-4D89-10AB-9779-92F0E8C9371E}"/>
              </a:ext>
            </a:extLst>
          </p:cNvPr>
          <p:cNvSpPr>
            <a:spLocks noGrp="1"/>
          </p:cNvSpPr>
          <p:nvPr>
            <p:ph type="title"/>
          </p:nvPr>
        </p:nvSpPr>
        <p:spPr/>
        <p:txBody>
          <a:bodyPr/>
          <a:lstStyle/>
          <a:p>
            <a:r>
              <a:rPr lang="en-IN" dirty="0"/>
              <a:t>Count and truncate</a:t>
            </a:r>
          </a:p>
        </p:txBody>
      </p:sp>
      <p:sp>
        <p:nvSpPr>
          <p:cNvPr id="3" name="Content Placeholder 2">
            <a:extLst>
              <a:ext uri="{FF2B5EF4-FFF2-40B4-BE49-F238E27FC236}">
                <a16:creationId xmlns:a16="http://schemas.microsoft.com/office/drawing/2014/main" id="{4093E6FF-903C-61A9-55CF-A442058CB5B2}"/>
              </a:ext>
            </a:extLst>
          </p:cNvPr>
          <p:cNvSpPr>
            <a:spLocks noGrp="1"/>
          </p:cNvSpPr>
          <p:nvPr>
            <p:ph idx="1"/>
          </p:nvPr>
        </p:nvSpPr>
        <p:spPr/>
        <p:txBody>
          <a:bodyPr/>
          <a:lstStyle/>
          <a:p>
            <a:r>
              <a:rPr lang="en-IN" dirty="0"/>
              <a:t>You can count the number of rows of a table using the count command. </a:t>
            </a:r>
          </a:p>
          <a:p>
            <a:pPr lvl="1"/>
            <a:r>
              <a:rPr lang="en-IN" dirty="0"/>
              <a:t>count ‘emp’</a:t>
            </a:r>
          </a:p>
          <a:p>
            <a:endParaRPr lang="en-IN" dirty="0"/>
          </a:p>
          <a:p>
            <a:endParaRPr lang="en-IN" dirty="0"/>
          </a:p>
          <a:p>
            <a:r>
              <a:rPr lang="en-IN" dirty="0"/>
              <a:t>This command disables drops and recreates a table. </a:t>
            </a:r>
          </a:p>
          <a:p>
            <a:pPr lvl="1"/>
            <a:r>
              <a:rPr lang="en-IN" dirty="0"/>
              <a:t>truncate ‘emp’</a:t>
            </a:r>
          </a:p>
        </p:txBody>
      </p:sp>
    </p:spTree>
    <p:extLst>
      <p:ext uri="{BB962C8B-B14F-4D97-AF65-F5344CB8AC3E}">
        <p14:creationId xmlns:p14="http://schemas.microsoft.com/office/powerpoint/2010/main" val="254384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B90A-40F1-7054-F982-D38494990DCB}"/>
              </a:ext>
            </a:extLst>
          </p:cNvPr>
          <p:cNvSpPr>
            <a:spLocks noGrp="1"/>
          </p:cNvSpPr>
          <p:nvPr>
            <p:ph type="title"/>
          </p:nvPr>
        </p:nvSpPr>
        <p:spPr/>
        <p:txBody>
          <a:bodyPr/>
          <a:lstStyle/>
          <a:p>
            <a:r>
              <a:rPr lang="en-IN" dirty="0"/>
              <a:t>CAP theorem support</a:t>
            </a:r>
          </a:p>
        </p:txBody>
      </p:sp>
      <p:sp>
        <p:nvSpPr>
          <p:cNvPr id="3" name="Content Placeholder 2">
            <a:extLst>
              <a:ext uri="{FF2B5EF4-FFF2-40B4-BE49-F238E27FC236}">
                <a16:creationId xmlns:a16="http://schemas.microsoft.com/office/drawing/2014/main" id="{84D7370B-19BD-4460-A8C3-A5137CC0125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653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360B-89CA-5636-0B0A-024E53B1512A}"/>
              </a:ext>
            </a:extLst>
          </p:cNvPr>
          <p:cNvSpPr>
            <a:spLocks noGrp="1"/>
          </p:cNvSpPr>
          <p:nvPr>
            <p:ph type="title"/>
          </p:nvPr>
        </p:nvSpPr>
        <p:spPr/>
        <p:txBody>
          <a:bodyPr/>
          <a:lstStyle/>
          <a:p>
            <a:r>
              <a:rPr lang="en-IN" dirty="0"/>
              <a:t>Versioning in HBase</a:t>
            </a:r>
          </a:p>
        </p:txBody>
      </p:sp>
      <p:sp>
        <p:nvSpPr>
          <p:cNvPr id="3" name="Content Placeholder 2">
            <a:extLst>
              <a:ext uri="{FF2B5EF4-FFF2-40B4-BE49-F238E27FC236}">
                <a16:creationId xmlns:a16="http://schemas.microsoft.com/office/drawing/2014/main" id="{E58F3993-F617-ECEF-C771-A44FFC8849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190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58E3-88AE-0607-F34D-8F6BF801BB32}"/>
              </a:ext>
            </a:extLst>
          </p:cNvPr>
          <p:cNvSpPr>
            <a:spLocks noGrp="1"/>
          </p:cNvSpPr>
          <p:nvPr>
            <p:ph type="title"/>
          </p:nvPr>
        </p:nvSpPr>
        <p:spPr/>
        <p:txBody>
          <a:bodyPr/>
          <a:lstStyle/>
          <a:p>
            <a:r>
              <a:rPr lang="en-IN" dirty="0"/>
              <a:t>TTL in HBase</a:t>
            </a:r>
          </a:p>
        </p:txBody>
      </p:sp>
      <p:sp>
        <p:nvSpPr>
          <p:cNvPr id="3" name="Content Placeholder 2">
            <a:extLst>
              <a:ext uri="{FF2B5EF4-FFF2-40B4-BE49-F238E27FC236}">
                <a16:creationId xmlns:a16="http://schemas.microsoft.com/office/drawing/2014/main" id="{96BBFAB4-B1CA-A124-1019-F7F40BAA5C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38291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2E18-A9C8-94C1-6A24-75CF7872DBCB}"/>
              </a:ext>
            </a:extLst>
          </p:cNvPr>
          <p:cNvSpPr>
            <a:spLocks noGrp="1"/>
          </p:cNvSpPr>
          <p:nvPr>
            <p:ph type="title"/>
          </p:nvPr>
        </p:nvSpPr>
        <p:spPr/>
        <p:txBody>
          <a:bodyPr/>
          <a:lstStyle/>
          <a:p>
            <a:r>
              <a:rPr lang="en-IN" dirty="0"/>
              <a:t>Data Type in HBase</a:t>
            </a:r>
          </a:p>
        </p:txBody>
      </p:sp>
      <p:sp>
        <p:nvSpPr>
          <p:cNvPr id="3" name="Content Placeholder 2">
            <a:extLst>
              <a:ext uri="{FF2B5EF4-FFF2-40B4-BE49-F238E27FC236}">
                <a16:creationId xmlns:a16="http://schemas.microsoft.com/office/drawing/2014/main" id="{536BA4C9-D28F-E16C-8D2F-4D9AC1B01F5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435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50BE-9140-EB6F-1F96-B9E66B300973}"/>
              </a:ext>
            </a:extLst>
          </p:cNvPr>
          <p:cNvSpPr>
            <a:spLocks noGrp="1"/>
          </p:cNvSpPr>
          <p:nvPr>
            <p:ph type="title"/>
          </p:nvPr>
        </p:nvSpPr>
        <p:spPr/>
        <p:txBody>
          <a:bodyPr/>
          <a:lstStyle/>
          <a:p>
            <a:r>
              <a:rPr lang="en-IN" dirty="0"/>
              <a:t>What is HBase</a:t>
            </a:r>
          </a:p>
        </p:txBody>
      </p:sp>
      <p:sp>
        <p:nvSpPr>
          <p:cNvPr id="3" name="Content Placeholder 2">
            <a:extLst>
              <a:ext uri="{FF2B5EF4-FFF2-40B4-BE49-F238E27FC236}">
                <a16:creationId xmlns:a16="http://schemas.microsoft.com/office/drawing/2014/main" id="{6A3C3282-2DFB-BAEB-FD47-2F2082E8936F}"/>
              </a:ext>
            </a:extLst>
          </p:cNvPr>
          <p:cNvSpPr>
            <a:spLocks noGrp="1"/>
          </p:cNvSpPr>
          <p:nvPr>
            <p:ph idx="1"/>
          </p:nvPr>
        </p:nvSpPr>
        <p:spPr/>
        <p:txBody>
          <a:bodyPr>
            <a:normAutofit fontScale="92500" lnSpcReduction="10000"/>
          </a:bodyPr>
          <a:lstStyle/>
          <a:p>
            <a:r>
              <a:rPr lang="en-IN" dirty="0"/>
              <a:t>HBase is a distributed column-oriented database built on top of the Hadoop file system. It is an open-source project and is horizontally scalable. </a:t>
            </a:r>
          </a:p>
          <a:p>
            <a:r>
              <a:rPr lang="en-IN" dirty="0"/>
              <a:t>HBase is a data model that is based on Google’s big table designed to provide quick random access to huge amounts of structured data. It leverages the fault tolerance provided by the Hadoop File System (HDFS). </a:t>
            </a:r>
          </a:p>
          <a:p>
            <a:r>
              <a:rPr lang="en-IN" dirty="0"/>
              <a:t>It is a part of the Hadoop ecosystem that provides random real-time read/write access to data in the Hadoop File System. </a:t>
            </a:r>
          </a:p>
          <a:p>
            <a:r>
              <a:rPr lang="en-IN" dirty="0"/>
              <a:t>One can store the data in HDFS either directly or through HBase. Data consumer reads/accesses the data in HDFS randomly using HBase. HBase sits on top of the Hadoop File System and provides read and write access.</a:t>
            </a:r>
          </a:p>
        </p:txBody>
      </p:sp>
    </p:spTree>
    <p:extLst>
      <p:ext uri="{BB962C8B-B14F-4D97-AF65-F5344CB8AC3E}">
        <p14:creationId xmlns:p14="http://schemas.microsoft.com/office/powerpoint/2010/main" val="393963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FCE0-8A70-89C9-6A1B-0531FB974325}"/>
              </a:ext>
            </a:extLst>
          </p:cNvPr>
          <p:cNvSpPr>
            <a:spLocks noGrp="1"/>
          </p:cNvSpPr>
          <p:nvPr>
            <p:ph type="title"/>
          </p:nvPr>
        </p:nvSpPr>
        <p:spPr/>
        <p:txBody>
          <a:bodyPr/>
          <a:lstStyle/>
          <a:p>
            <a:r>
              <a:rPr lang="en-IN" dirty="0"/>
              <a:t>Storage Mechanism</a:t>
            </a:r>
          </a:p>
        </p:txBody>
      </p:sp>
      <p:sp>
        <p:nvSpPr>
          <p:cNvPr id="3" name="Content Placeholder 2">
            <a:extLst>
              <a:ext uri="{FF2B5EF4-FFF2-40B4-BE49-F238E27FC236}">
                <a16:creationId xmlns:a16="http://schemas.microsoft.com/office/drawing/2014/main" id="{B82B81E8-158E-23D8-F452-4380BDCAE217}"/>
              </a:ext>
            </a:extLst>
          </p:cNvPr>
          <p:cNvSpPr>
            <a:spLocks noGrp="1"/>
          </p:cNvSpPr>
          <p:nvPr>
            <p:ph idx="1"/>
          </p:nvPr>
        </p:nvSpPr>
        <p:spPr/>
        <p:txBody>
          <a:bodyPr>
            <a:normAutofit fontScale="92500"/>
          </a:bodyPr>
          <a:lstStyle/>
          <a:p>
            <a:r>
              <a:rPr lang="en-IN" dirty="0"/>
              <a:t>HBase is a column-oriented database and the tables in it are sorted by row. </a:t>
            </a:r>
          </a:p>
          <a:p>
            <a:r>
              <a:rPr lang="en-IN" dirty="0"/>
              <a:t>The table schema defines only column families, which are the key value pairs. </a:t>
            </a:r>
          </a:p>
          <a:p>
            <a:r>
              <a:rPr lang="en-IN" dirty="0"/>
              <a:t>A table have multiple column families and each column family can have any number of columns.</a:t>
            </a:r>
          </a:p>
          <a:p>
            <a:r>
              <a:rPr lang="en-IN" dirty="0"/>
              <a:t>Subsequent column values are stored contiguously on the disk. Each cell value of the table has a timestamp. In short, in an HBase:</a:t>
            </a:r>
          </a:p>
          <a:p>
            <a:pPr lvl="2"/>
            <a:r>
              <a:rPr lang="en-IN" dirty="0"/>
              <a:t>Table is a collection of rows.</a:t>
            </a:r>
          </a:p>
          <a:p>
            <a:pPr lvl="2"/>
            <a:r>
              <a:rPr lang="en-IN" dirty="0"/>
              <a:t>Row is a collection of column families.</a:t>
            </a:r>
          </a:p>
          <a:p>
            <a:pPr lvl="2"/>
            <a:r>
              <a:rPr lang="en-IN" dirty="0"/>
              <a:t>Column family is a collection of columns.</a:t>
            </a:r>
          </a:p>
          <a:p>
            <a:pPr lvl="2"/>
            <a:r>
              <a:rPr lang="en-IN" dirty="0"/>
              <a:t>Column is a collection of key value pairs.</a:t>
            </a:r>
          </a:p>
        </p:txBody>
      </p:sp>
    </p:spTree>
    <p:extLst>
      <p:ext uri="{BB962C8B-B14F-4D97-AF65-F5344CB8AC3E}">
        <p14:creationId xmlns:p14="http://schemas.microsoft.com/office/powerpoint/2010/main" val="429229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DCE7-2E4B-55D8-6349-872661EF8B93}"/>
              </a:ext>
            </a:extLst>
          </p:cNvPr>
          <p:cNvSpPr>
            <a:spLocks noGrp="1"/>
          </p:cNvSpPr>
          <p:nvPr>
            <p:ph type="title"/>
          </p:nvPr>
        </p:nvSpPr>
        <p:spPr/>
        <p:txBody>
          <a:bodyPr/>
          <a:lstStyle/>
          <a:p>
            <a:r>
              <a:rPr lang="en-IN"/>
              <a:t>Storage Mechanism </a:t>
            </a:r>
          </a:p>
        </p:txBody>
      </p:sp>
      <p:graphicFrame>
        <p:nvGraphicFramePr>
          <p:cNvPr id="6" name="Content Placeholder 5">
            <a:extLst>
              <a:ext uri="{FF2B5EF4-FFF2-40B4-BE49-F238E27FC236}">
                <a16:creationId xmlns:a16="http://schemas.microsoft.com/office/drawing/2014/main" id="{F22E8CAC-E8AE-988E-FC24-2003C9568222}"/>
              </a:ext>
            </a:extLst>
          </p:cNvPr>
          <p:cNvGraphicFramePr>
            <a:graphicFrameLocks noGrp="1"/>
          </p:cNvGraphicFramePr>
          <p:nvPr>
            <p:ph idx="1"/>
            <p:extLst>
              <p:ext uri="{D42A27DB-BD31-4B8C-83A1-F6EECF244321}">
                <p14:modId xmlns:p14="http://schemas.microsoft.com/office/powerpoint/2010/main" val="3475808893"/>
              </p:ext>
            </p:extLst>
          </p:nvPr>
        </p:nvGraphicFramePr>
        <p:xfrm>
          <a:off x="838199" y="1825625"/>
          <a:ext cx="10783530" cy="2864360"/>
        </p:xfrm>
        <a:graphic>
          <a:graphicData uri="http://schemas.openxmlformats.org/drawingml/2006/table">
            <a:tbl>
              <a:tblPr firstRow="1">
                <a:tableStyleId>{5C22544A-7EE6-4342-B048-85BDC9FD1C3A}</a:tableStyleId>
              </a:tblPr>
              <a:tblGrid>
                <a:gridCol w="2156706">
                  <a:extLst>
                    <a:ext uri="{9D8B030D-6E8A-4147-A177-3AD203B41FA5}">
                      <a16:colId xmlns:a16="http://schemas.microsoft.com/office/drawing/2014/main" val="3846876178"/>
                    </a:ext>
                  </a:extLst>
                </a:gridCol>
                <a:gridCol w="718902">
                  <a:extLst>
                    <a:ext uri="{9D8B030D-6E8A-4147-A177-3AD203B41FA5}">
                      <a16:colId xmlns:a16="http://schemas.microsoft.com/office/drawing/2014/main" val="1305583532"/>
                    </a:ext>
                  </a:extLst>
                </a:gridCol>
                <a:gridCol w="718902">
                  <a:extLst>
                    <a:ext uri="{9D8B030D-6E8A-4147-A177-3AD203B41FA5}">
                      <a16:colId xmlns:a16="http://schemas.microsoft.com/office/drawing/2014/main" val="3020361726"/>
                    </a:ext>
                  </a:extLst>
                </a:gridCol>
                <a:gridCol w="718902">
                  <a:extLst>
                    <a:ext uri="{9D8B030D-6E8A-4147-A177-3AD203B41FA5}">
                      <a16:colId xmlns:a16="http://schemas.microsoft.com/office/drawing/2014/main" val="2324020072"/>
                    </a:ext>
                  </a:extLst>
                </a:gridCol>
                <a:gridCol w="718902">
                  <a:extLst>
                    <a:ext uri="{9D8B030D-6E8A-4147-A177-3AD203B41FA5}">
                      <a16:colId xmlns:a16="http://schemas.microsoft.com/office/drawing/2014/main" val="884517402"/>
                    </a:ext>
                  </a:extLst>
                </a:gridCol>
                <a:gridCol w="718902">
                  <a:extLst>
                    <a:ext uri="{9D8B030D-6E8A-4147-A177-3AD203B41FA5}">
                      <a16:colId xmlns:a16="http://schemas.microsoft.com/office/drawing/2014/main" val="1685680777"/>
                    </a:ext>
                  </a:extLst>
                </a:gridCol>
                <a:gridCol w="718902">
                  <a:extLst>
                    <a:ext uri="{9D8B030D-6E8A-4147-A177-3AD203B41FA5}">
                      <a16:colId xmlns:a16="http://schemas.microsoft.com/office/drawing/2014/main" val="820994000"/>
                    </a:ext>
                  </a:extLst>
                </a:gridCol>
                <a:gridCol w="718902">
                  <a:extLst>
                    <a:ext uri="{9D8B030D-6E8A-4147-A177-3AD203B41FA5}">
                      <a16:colId xmlns:a16="http://schemas.microsoft.com/office/drawing/2014/main" val="2517010516"/>
                    </a:ext>
                  </a:extLst>
                </a:gridCol>
                <a:gridCol w="718902">
                  <a:extLst>
                    <a:ext uri="{9D8B030D-6E8A-4147-A177-3AD203B41FA5}">
                      <a16:colId xmlns:a16="http://schemas.microsoft.com/office/drawing/2014/main" val="912345035"/>
                    </a:ext>
                  </a:extLst>
                </a:gridCol>
                <a:gridCol w="718902">
                  <a:extLst>
                    <a:ext uri="{9D8B030D-6E8A-4147-A177-3AD203B41FA5}">
                      <a16:colId xmlns:a16="http://schemas.microsoft.com/office/drawing/2014/main" val="3492515868"/>
                    </a:ext>
                  </a:extLst>
                </a:gridCol>
                <a:gridCol w="718902">
                  <a:extLst>
                    <a:ext uri="{9D8B030D-6E8A-4147-A177-3AD203B41FA5}">
                      <a16:colId xmlns:a16="http://schemas.microsoft.com/office/drawing/2014/main" val="392906524"/>
                    </a:ext>
                  </a:extLst>
                </a:gridCol>
                <a:gridCol w="718902">
                  <a:extLst>
                    <a:ext uri="{9D8B030D-6E8A-4147-A177-3AD203B41FA5}">
                      <a16:colId xmlns:a16="http://schemas.microsoft.com/office/drawing/2014/main" val="1699141052"/>
                    </a:ext>
                  </a:extLst>
                </a:gridCol>
                <a:gridCol w="718902">
                  <a:extLst>
                    <a:ext uri="{9D8B030D-6E8A-4147-A177-3AD203B41FA5}">
                      <a16:colId xmlns:a16="http://schemas.microsoft.com/office/drawing/2014/main" val="2609020060"/>
                    </a:ext>
                  </a:extLst>
                </a:gridCol>
              </a:tblGrid>
              <a:tr h="572872">
                <a:tc>
                  <a:txBody>
                    <a:bodyPr/>
                    <a:lstStyle/>
                    <a:p>
                      <a:r>
                        <a:rPr lang="en-IN" dirty="0" err="1"/>
                        <a:t>RowId</a:t>
                      </a:r>
                      <a:r>
                        <a:rPr lang="en-IN" dirty="0"/>
                        <a:t>(byte[])</a:t>
                      </a:r>
                    </a:p>
                  </a:txBody>
                  <a:tcPr/>
                </a:tc>
                <a:tc gridSpan="3">
                  <a:txBody>
                    <a:bodyPr/>
                    <a:lstStyle/>
                    <a:p>
                      <a:pPr algn="ctr"/>
                      <a:r>
                        <a:rPr lang="en-IN" dirty="0"/>
                        <a:t>Column Family</a:t>
                      </a:r>
                    </a:p>
                  </a:txBody>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Column Family</a:t>
                      </a:r>
                    </a:p>
                  </a:txBody>
                  <a:tcPr>
                    <a:solidFill>
                      <a:schemeClr val="accent2">
                        <a:lumMod val="75000"/>
                      </a:schemeClr>
                    </a:solidFill>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Column Family</a:t>
                      </a:r>
                    </a:p>
                  </a:txBody>
                  <a:tcPr>
                    <a:solidFill>
                      <a:schemeClr val="accent6">
                        <a:lumMod val="75000"/>
                      </a:schemeClr>
                    </a:solidFill>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Column Family</a:t>
                      </a:r>
                    </a:p>
                  </a:txBody>
                  <a:tcPr>
                    <a:solidFill>
                      <a:schemeClr val="accent4">
                        <a:lumMod val="7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29840650"/>
                  </a:ext>
                </a:extLst>
              </a:tr>
              <a:tr h="572872">
                <a:tc>
                  <a:txBody>
                    <a:bodyPr/>
                    <a:lstStyle/>
                    <a:p>
                      <a:endParaRPr lang="en-IN" dirty="0"/>
                    </a:p>
                  </a:txBody>
                  <a:tcPr/>
                </a:tc>
                <a:tc>
                  <a:txBody>
                    <a:bodyPr/>
                    <a:lstStyle/>
                    <a:p>
                      <a:pPr algn="ctr"/>
                      <a:r>
                        <a:rPr lang="en-IN" dirty="0"/>
                        <a:t>col1</a:t>
                      </a:r>
                    </a:p>
                  </a:txBody>
                  <a:tcPr>
                    <a:solidFill>
                      <a:schemeClr val="accent1">
                        <a:lumMod val="40000"/>
                        <a:lumOff val="60000"/>
                      </a:schemeClr>
                    </a:solidFill>
                  </a:tcPr>
                </a:tc>
                <a:tc>
                  <a:txBody>
                    <a:bodyPr/>
                    <a:lstStyle/>
                    <a:p>
                      <a:pPr algn="ctr"/>
                      <a:r>
                        <a:rPr lang="en-IN" dirty="0"/>
                        <a:t>col2</a:t>
                      </a:r>
                    </a:p>
                  </a:txBody>
                  <a:tcPr>
                    <a:solidFill>
                      <a:schemeClr val="accent1">
                        <a:lumMod val="40000"/>
                        <a:lumOff val="60000"/>
                      </a:schemeClr>
                    </a:solidFill>
                  </a:tcPr>
                </a:tc>
                <a:tc>
                  <a:txBody>
                    <a:bodyPr/>
                    <a:lstStyle/>
                    <a:p>
                      <a:pPr algn="ctr"/>
                      <a:r>
                        <a:rPr lang="en-IN" dirty="0"/>
                        <a:t>col3</a:t>
                      </a:r>
                    </a:p>
                  </a:txBody>
                  <a:tcPr>
                    <a:solidFill>
                      <a:schemeClr val="accent1">
                        <a:lumMod val="40000"/>
                        <a:lumOff val="60000"/>
                      </a:schemeClr>
                    </a:solidFill>
                  </a:tcPr>
                </a:tc>
                <a:tc>
                  <a:txBody>
                    <a:bodyPr/>
                    <a:lstStyle/>
                    <a:p>
                      <a:pPr algn="ctr"/>
                      <a:r>
                        <a:rPr lang="en-IN" dirty="0"/>
                        <a:t>col1</a:t>
                      </a:r>
                    </a:p>
                  </a:txBody>
                  <a:tcPr>
                    <a:solidFill>
                      <a:schemeClr val="accent2">
                        <a:lumMod val="40000"/>
                        <a:lumOff val="60000"/>
                      </a:schemeClr>
                    </a:solidFill>
                  </a:tcPr>
                </a:tc>
                <a:tc>
                  <a:txBody>
                    <a:bodyPr/>
                    <a:lstStyle/>
                    <a:p>
                      <a:pPr algn="ctr"/>
                      <a:r>
                        <a:rPr lang="en-IN" dirty="0"/>
                        <a:t>col2</a:t>
                      </a:r>
                    </a:p>
                  </a:txBody>
                  <a:tcPr>
                    <a:solidFill>
                      <a:schemeClr val="accent2">
                        <a:lumMod val="40000"/>
                        <a:lumOff val="60000"/>
                      </a:schemeClr>
                    </a:solidFill>
                  </a:tcPr>
                </a:tc>
                <a:tc>
                  <a:txBody>
                    <a:bodyPr/>
                    <a:lstStyle/>
                    <a:p>
                      <a:pPr algn="ctr"/>
                      <a:r>
                        <a:rPr lang="en-IN" dirty="0"/>
                        <a:t>col3</a:t>
                      </a:r>
                    </a:p>
                  </a:txBody>
                  <a:tcPr>
                    <a:solidFill>
                      <a:schemeClr val="accent2">
                        <a:lumMod val="40000"/>
                        <a:lumOff val="60000"/>
                      </a:schemeClr>
                    </a:solidFill>
                  </a:tcPr>
                </a:tc>
                <a:tc>
                  <a:txBody>
                    <a:bodyPr/>
                    <a:lstStyle/>
                    <a:p>
                      <a:pPr algn="ctr"/>
                      <a:r>
                        <a:rPr lang="en-IN" dirty="0"/>
                        <a:t>col1</a:t>
                      </a:r>
                    </a:p>
                  </a:txBody>
                  <a:tcPr>
                    <a:solidFill>
                      <a:schemeClr val="accent6">
                        <a:lumMod val="60000"/>
                        <a:lumOff val="40000"/>
                      </a:schemeClr>
                    </a:solidFill>
                  </a:tcPr>
                </a:tc>
                <a:tc>
                  <a:txBody>
                    <a:bodyPr/>
                    <a:lstStyle/>
                    <a:p>
                      <a:pPr algn="ctr"/>
                      <a:r>
                        <a:rPr lang="en-IN" dirty="0"/>
                        <a:t>col2</a:t>
                      </a:r>
                    </a:p>
                  </a:txBody>
                  <a:tcPr>
                    <a:solidFill>
                      <a:schemeClr val="accent6">
                        <a:lumMod val="60000"/>
                        <a:lumOff val="40000"/>
                      </a:schemeClr>
                    </a:solidFill>
                  </a:tcPr>
                </a:tc>
                <a:tc>
                  <a:txBody>
                    <a:bodyPr/>
                    <a:lstStyle/>
                    <a:p>
                      <a:pPr algn="ctr"/>
                      <a:r>
                        <a:rPr lang="en-IN" dirty="0"/>
                        <a:t>Col3 </a:t>
                      </a:r>
                    </a:p>
                  </a:txBody>
                  <a:tcPr>
                    <a:solidFill>
                      <a:schemeClr val="accent6">
                        <a:lumMod val="60000"/>
                        <a:lumOff val="40000"/>
                      </a:schemeClr>
                    </a:solidFill>
                  </a:tcPr>
                </a:tc>
                <a:tc>
                  <a:txBody>
                    <a:bodyPr/>
                    <a:lstStyle/>
                    <a:p>
                      <a:pPr algn="ctr"/>
                      <a:r>
                        <a:rPr lang="en-IN" dirty="0"/>
                        <a:t>col1</a:t>
                      </a:r>
                    </a:p>
                  </a:txBody>
                  <a:tcPr>
                    <a:solidFill>
                      <a:schemeClr val="accent4">
                        <a:lumMod val="40000"/>
                        <a:lumOff val="60000"/>
                      </a:schemeClr>
                    </a:solidFill>
                  </a:tcPr>
                </a:tc>
                <a:tc>
                  <a:txBody>
                    <a:bodyPr/>
                    <a:lstStyle/>
                    <a:p>
                      <a:pPr algn="ctr"/>
                      <a:r>
                        <a:rPr lang="en-IN" dirty="0"/>
                        <a:t>col2</a:t>
                      </a:r>
                    </a:p>
                  </a:txBody>
                  <a:tcPr>
                    <a:solidFill>
                      <a:schemeClr val="accent4">
                        <a:lumMod val="40000"/>
                        <a:lumOff val="60000"/>
                      </a:schemeClr>
                    </a:solidFill>
                  </a:tcPr>
                </a:tc>
                <a:tc>
                  <a:txBody>
                    <a:bodyPr/>
                    <a:lstStyle/>
                    <a:p>
                      <a:pPr algn="ctr"/>
                      <a:r>
                        <a:rPr lang="en-IN" dirty="0"/>
                        <a:t>col3</a:t>
                      </a:r>
                    </a:p>
                  </a:txBody>
                  <a:tcPr>
                    <a:solidFill>
                      <a:schemeClr val="accent4">
                        <a:lumMod val="40000"/>
                        <a:lumOff val="60000"/>
                      </a:schemeClr>
                    </a:solidFill>
                  </a:tcPr>
                </a:tc>
                <a:extLst>
                  <a:ext uri="{0D108BD9-81ED-4DB2-BD59-A6C34878D82A}">
                    <a16:rowId xmlns:a16="http://schemas.microsoft.com/office/drawing/2014/main" val="3416681345"/>
                  </a:ext>
                </a:extLst>
              </a:tr>
              <a:tr h="572872">
                <a:tc>
                  <a:txBody>
                    <a:bodyPr/>
                    <a:lstStyle/>
                    <a:p>
                      <a:r>
                        <a:rPr lang="en-IN" dirty="0"/>
                        <a:t>1</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3143152012"/>
                  </a:ext>
                </a:extLst>
              </a:tr>
              <a:tr h="572872">
                <a:tc>
                  <a:txBody>
                    <a:bodyPr/>
                    <a:lstStyle/>
                    <a:p>
                      <a:r>
                        <a:rPr lang="en-IN" dirty="0"/>
                        <a:t>2</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0324462"/>
                  </a:ext>
                </a:extLst>
              </a:tr>
              <a:tr h="572872">
                <a:tc>
                  <a:txBody>
                    <a:bodyPr/>
                    <a:lstStyle/>
                    <a:p>
                      <a:r>
                        <a:rPr lang="en-IN" dirty="0"/>
                        <a:t>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33696248"/>
                  </a:ext>
                </a:extLst>
              </a:tr>
            </a:tbl>
          </a:graphicData>
        </a:graphic>
      </p:graphicFrame>
    </p:spTree>
    <p:extLst>
      <p:ext uri="{BB962C8B-B14F-4D97-AF65-F5344CB8AC3E}">
        <p14:creationId xmlns:p14="http://schemas.microsoft.com/office/powerpoint/2010/main" val="38458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A6C1-743F-F232-A53A-6E973EEFAE30}"/>
              </a:ext>
            </a:extLst>
          </p:cNvPr>
          <p:cNvSpPr>
            <a:spLocks noGrp="1"/>
          </p:cNvSpPr>
          <p:nvPr>
            <p:ph type="title"/>
          </p:nvPr>
        </p:nvSpPr>
        <p:spPr/>
        <p:txBody>
          <a:bodyPr/>
          <a:lstStyle/>
          <a:p>
            <a:r>
              <a:rPr lang="en-IN" dirty="0"/>
              <a:t>Column Oriented vs. Row Oriented</a:t>
            </a:r>
          </a:p>
        </p:txBody>
      </p:sp>
      <p:graphicFrame>
        <p:nvGraphicFramePr>
          <p:cNvPr id="4" name="Content Placeholder 3">
            <a:extLst>
              <a:ext uri="{FF2B5EF4-FFF2-40B4-BE49-F238E27FC236}">
                <a16:creationId xmlns:a16="http://schemas.microsoft.com/office/drawing/2014/main" id="{A6523C18-D4CC-A5F7-A3DC-43BEF03AA46E}"/>
              </a:ext>
            </a:extLst>
          </p:cNvPr>
          <p:cNvGraphicFramePr>
            <a:graphicFrameLocks noGrp="1"/>
          </p:cNvGraphicFramePr>
          <p:nvPr>
            <p:ph idx="1"/>
            <p:extLst>
              <p:ext uri="{D42A27DB-BD31-4B8C-83A1-F6EECF244321}">
                <p14:modId xmlns:p14="http://schemas.microsoft.com/office/powerpoint/2010/main" val="3257990408"/>
              </p:ext>
            </p:extLst>
          </p:nvPr>
        </p:nvGraphicFramePr>
        <p:xfrm>
          <a:off x="838200" y="1825625"/>
          <a:ext cx="10515600" cy="466852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1879291371"/>
                    </a:ext>
                  </a:extLst>
                </a:gridCol>
                <a:gridCol w="3505200">
                  <a:extLst>
                    <a:ext uri="{9D8B030D-6E8A-4147-A177-3AD203B41FA5}">
                      <a16:colId xmlns:a16="http://schemas.microsoft.com/office/drawing/2014/main" val="2407493492"/>
                    </a:ext>
                  </a:extLst>
                </a:gridCol>
                <a:gridCol w="3505200">
                  <a:extLst>
                    <a:ext uri="{9D8B030D-6E8A-4147-A177-3AD203B41FA5}">
                      <a16:colId xmlns:a16="http://schemas.microsoft.com/office/drawing/2014/main" val="2905990987"/>
                    </a:ext>
                  </a:extLst>
                </a:gridCol>
              </a:tblGrid>
              <a:tr h="370840">
                <a:tc>
                  <a:txBody>
                    <a:bodyPr/>
                    <a:lstStyle/>
                    <a:p>
                      <a:endParaRPr lang="en-IN" dirty="0"/>
                    </a:p>
                  </a:txBody>
                  <a:tcPr/>
                </a:tc>
                <a:tc>
                  <a:txBody>
                    <a:bodyPr/>
                    <a:lstStyle/>
                    <a:p>
                      <a:r>
                        <a:rPr lang="en-IN" dirty="0"/>
                        <a:t>Row Oriented</a:t>
                      </a:r>
                    </a:p>
                  </a:txBody>
                  <a:tcPr/>
                </a:tc>
                <a:tc>
                  <a:txBody>
                    <a:bodyPr/>
                    <a:lstStyle/>
                    <a:p>
                      <a:r>
                        <a:rPr lang="en-IN" dirty="0"/>
                        <a:t>Column Oriented</a:t>
                      </a:r>
                    </a:p>
                  </a:txBody>
                  <a:tcPr/>
                </a:tc>
                <a:extLst>
                  <a:ext uri="{0D108BD9-81ED-4DB2-BD59-A6C34878D82A}">
                    <a16:rowId xmlns:a16="http://schemas.microsoft.com/office/drawing/2014/main" val="2435592557"/>
                  </a:ext>
                </a:extLst>
              </a:tr>
              <a:tr h="370840">
                <a:tc>
                  <a:txBody>
                    <a:bodyPr/>
                    <a:lstStyle/>
                    <a:p>
                      <a:r>
                        <a:rPr lang="en-IN" sz="1800" b="1" i="0" kern="1200" dirty="0">
                          <a:solidFill>
                            <a:schemeClr val="dk1"/>
                          </a:solidFill>
                          <a:effectLst/>
                          <a:latin typeface="+mn-lt"/>
                          <a:ea typeface="+mn-ea"/>
                          <a:cs typeface="+mn-cs"/>
                        </a:rPr>
                        <a:t>Storage Layout</a:t>
                      </a:r>
                      <a:endParaRPr lang="en-IN" dirty="0"/>
                    </a:p>
                  </a:txBody>
                  <a:tcPr/>
                </a:tc>
                <a:tc>
                  <a:txBody>
                    <a:bodyPr/>
                    <a:lstStyle/>
                    <a:p>
                      <a:r>
                        <a:rPr lang="en-IN" sz="1800" b="0" i="0" kern="1200" dirty="0">
                          <a:solidFill>
                            <a:schemeClr val="dk1"/>
                          </a:solidFill>
                          <a:effectLst/>
                          <a:latin typeface="+mn-lt"/>
                          <a:ea typeface="+mn-ea"/>
                          <a:cs typeface="+mn-cs"/>
                        </a:rPr>
                        <a:t>Data for each row is stored together on disk. This means all columns for a single row are stored contiguously, making it efficient for retrieving entire rows.</a:t>
                      </a:r>
                      <a:endParaRPr lang="en-IN" dirty="0"/>
                    </a:p>
                  </a:txBody>
                  <a:tcPr/>
                </a:tc>
                <a:tc>
                  <a:txBody>
                    <a:bodyPr/>
                    <a:lstStyle/>
                    <a:p>
                      <a:r>
                        <a:rPr lang="en-IN" sz="1800" b="0" i="0" kern="1200" dirty="0">
                          <a:solidFill>
                            <a:schemeClr val="dk1"/>
                          </a:solidFill>
                          <a:effectLst/>
                          <a:latin typeface="+mn-lt"/>
                          <a:ea typeface="+mn-ea"/>
                          <a:cs typeface="+mn-cs"/>
                        </a:rPr>
                        <a:t>Data for each column is stored together on disk. This means all values for a single column across all rows are stored contiguously, making it efficient for analytical queries that involve aggregations or scanning a subset of columns</a:t>
                      </a:r>
                      <a:endParaRPr lang="en-IN" dirty="0"/>
                    </a:p>
                  </a:txBody>
                  <a:tcPr/>
                </a:tc>
                <a:extLst>
                  <a:ext uri="{0D108BD9-81ED-4DB2-BD59-A6C34878D82A}">
                    <a16:rowId xmlns:a16="http://schemas.microsoft.com/office/drawing/2014/main" val="108484590"/>
                  </a:ext>
                </a:extLst>
              </a:tr>
              <a:tr h="370840">
                <a:tc>
                  <a:txBody>
                    <a:bodyPr/>
                    <a:lstStyle/>
                    <a:p>
                      <a:r>
                        <a:rPr lang="en-IN" sz="1800" b="1" i="0" kern="1200" dirty="0">
                          <a:solidFill>
                            <a:schemeClr val="dk1"/>
                          </a:solidFill>
                          <a:effectLst/>
                          <a:latin typeface="+mn-lt"/>
                          <a:ea typeface="+mn-ea"/>
                          <a:cs typeface="+mn-cs"/>
                        </a:rPr>
                        <a:t>Data Retrieval</a:t>
                      </a:r>
                      <a:endParaRPr lang="en-IN" dirty="0"/>
                    </a:p>
                  </a:txBody>
                  <a:tcPr/>
                </a:tc>
                <a:tc>
                  <a:txBody>
                    <a:bodyPr/>
                    <a:lstStyle/>
                    <a:p>
                      <a:r>
                        <a:rPr lang="en-IN" sz="1800" b="0" i="0" kern="1200" dirty="0">
                          <a:solidFill>
                            <a:schemeClr val="dk1"/>
                          </a:solidFill>
                          <a:effectLst/>
                          <a:latin typeface="+mn-lt"/>
                          <a:ea typeface="+mn-ea"/>
                          <a:cs typeface="+mn-cs"/>
                        </a:rPr>
                        <a:t>Ideal for OLTP (Online Transaction Processing) workloads where individual records are frequently accessed or modified. Retrieving an entire row is fast because all columns for that row are stored together.</a:t>
                      </a:r>
                      <a:endParaRPr lang="en-IN" dirty="0"/>
                    </a:p>
                  </a:txBody>
                  <a:tcPr/>
                </a:tc>
                <a:tc>
                  <a:txBody>
                    <a:bodyPr/>
                    <a:lstStyle/>
                    <a:p>
                      <a:r>
                        <a:rPr lang="en-IN" sz="1800" b="0" i="0" kern="1200" dirty="0">
                          <a:solidFill>
                            <a:schemeClr val="dk1"/>
                          </a:solidFill>
                          <a:effectLst/>
                          <a:latin typeface="+mn-lt"/>
                          <a:ea typeface="+mn-ea"/>
                          <a:cs typeface="+mn-cs"/>
                        </a:rPr>
                        <a:t>Ideal for OLAP (Online Analytical Processing) workloads where analytical queries involve aggregating or filtering data across multiple rows and columns. Retrieving a subset of columns is fast because only the required columns need to be read from disk.</a:t>
                      </a:r>
                      <a:endParaRPr lang="en-IN" dirty="0"/>
                    </a:p>
                  </a:txBody>
                  <a:tcPr/>
                </a:tc>
                <a:extLst>
                  <a:ext uri="{0D108BD9-81ED-4DB2-BD59-A6C34878D82A}">
                    <a16:rowId xmlns:a16="http://schemas.microsoft.com/office/drawing/2014/main" val="3710795133"/>
                  </a:ext>
                </a:extLst>
              </a:tr>
            </a:tbl>
          </a:graphicData>
        </a:graphic>
      </p:graphicFrame>
    </p:spTree>
    <p:extLst>
      <p:ext uri="{BB962C8B-B14F-4D97-AF65-F5344CB8AC3E}">
        <p14:creationId xmlns:p14="http://schemas.microsoft.com/office/powerpoint/2010/main" val="357947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523C18-D4CC-A5F7-A3DC-43BEF03AA46E}"/>
              </a:ext>
            </a:extLst>
          </p:cNvPr>
          <p:cNvGraphicFramePr>
            <a:graphicFrameLocks noGrp="1"/>
          </p:cNvGraphicFramePr>
          <p:nvPr>
            <p:ph idx="1"/>
            <p:extLst>
              <p:ext uri="{D42A27DB-BD31-4B8C-83A1-F6EECF244321}">
                <p14:modId xmlns:p14="http://schemas.microsoft.com/office/powerpoint/2010/main" val="1154768091"/>
              </p:ext>
            </p:extLst>
          </p:nvPr>
        </p:nvGraphicFramePr>
        <p:xfrm>
          <a:off x="838200" y="390116"/>
          <a:ext cx="10515600" cy="558292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1879291371"/>
                    </a:ext>
                  </a:extLst>
                </a:gridCol>
                <a:gridCol w="3505200">
                  <a:extLst>
                    <a:ext uri="{9D8B030D-6E8A-4147-A177-3AD203B41FA5}">
                      <a16:colId xmlns:a16="http://schemas.microsoft.com/office/drawing/2014/main" val="2407493492"/>
                    </a:ext>
                  </a:extLst>
                </a:gridCol>
                <a:gridCol w="3505200">
                  <a:extLst>
                    <a:ext uri="{9D8B030D-6E8A-4147-A177-3AD203B41FA5}">
                      <a16:colId xmlns:a16="http://schemas.microsoft.com/office/drawing/2014/main" val="2905990987"/>
                    </a:ext>
                  </a:extLst>
                </a:gridCol>
              </a:tblGrid>
              <a:tr h="370840">
                <a:tc>
                  <a:txBody>
                    <a:bodyPr/>
                    <a:lstStyle/>
                    <a:p>
                      <a:endParaRPr lang="en-IN" dirty="0"/>
                    </a:p>
                  </a:txBody>
                  <a:tcPr/>
                </a:tc>
                <a:tc>
                  <a:txBody>
                    <a:bodyPr/>
                    <a:lstStyle/>
                    <a:p>
                      <a:r>
                        <a:rPr lang="en-IN" dirty="0"/>
                        <a:t>Row Oriented</a:t>
                      </a:r>
                    </a:p>
                  </a:txBody>
                  <a:tcPr/>
                </a:tc>
                <a:tc>
                  <a:txBody>
                    <a:bodyPr/>
                    <a:lstStyle/>
                    <a:p>
                      <a:r>
                        <a:rPr lang="en-IN" dirty="0"/>
                        <a:t>Column Oriented</a:t>
                      </a:r>
                    </a:p>
                  </a:txBody>
                  <a:tcPr/>
                </a:tc>
                <a:extLst>
                  <a:ext uri="{0D108BD9-81ED-4DB2-BD59-A6C34878D82A}">
                    <a16:rowId xmlns:a16="http://schemas.microsoft.com/office/drawing/2014/main" val="2435592557"/>
                  </a:ext>
                </a:extLst>
              </a:tr>
              <a:tr h="370840">
                <a:tc>
                  <a:txBody>
                    <a:bodyPr/>
                    <a:lstStyle/>
                    <a:p>
                      <a:r>
                        <a:rPr lang="en-IN" sz="1800" b="1" i="0" kern="1200" dirty="0">
                          <a:solidFill>
                            <a:schemeClr val="dk1"/>
                          </a:solidFill>
                          <a:effectLst/>
                          <a:latin typeface="+mn-lt"/>
                          <a:ea typeface="+mn-ea"/>
                          <a:cs typeface="+mn-cs"/>
                        </a:rPr>
                        <a:t>Query Performance</a:t>
                      </a:r>
                      <a:endParaRPr lang="en-IN" dirty="0"/>
                    </a:p>
                  </a:txBody>
                  <a:tcPr/>
                </a:tc>
                <a:tc>
                  <a:txBody>
                    <a:bodyPr/>
                    <a:lstStyle/>
                    <a:p>
                      <a:r>
                        <a:rPr lang="en-IN" sz="1800" b="0" i="0" kern="1200" dirty="0">
                          <a:solidFill>
                            <a:schemeClr val="dk1"/>
                          </a:solidFill>
                          <a:effectLst/>
                          <a:latin typeface="+mn-lt"/>
                          <a:ea typeface="+mn-ea"/>
                          <a:cs typeface="+mn-cs"/>
                        </a:rPr>
                        <a:t>Well-suited for transactional queries that involve fetching or updating individual records. However, performance may degrade for queries that involve aggregations or scanning large datasets.</a:t>
                      </a:r>
                      <a:endParaRPr lang="en-IN" dirty="0"/>
                    </a:p>
                  </a:txBody>
                  <a:tcPr/>
                </a:tc>
                <a:tc>
                  <a:txBody>
                    <a:bodyPr/>
                    <a:lstStyle/>
                    <a:p>
                      <a:r>
                        <a:rPr lang="en-IN" sz="1800" b="0" i="0" kern="1200" dirty="0">
                          <a:solidFill>
                            <a:schemeClr val="dk1"/>
                          </a:solidFill>
                          <a:effectLst/>
                          <a:latin typeface="+mn-lt"/>
                          <a:ea typeface="+mn-ea"/>
                          <a:cs typeface="+mn-cs"/>
                        </a:rPr>
                        <a:t>Well-suited for analytical queries that involve scanning a subset of columns or aggregating data across multiple rows. Performance can be significantly better for these types of queries compared to row-oriented databases.</a:t>
                      </a:r>
                      <a:endParaRPr lang="en-IN" dirty="0"/>
                    </a:p>
                  </a:txBody>
                  <a:tcPr/>
                </a:tc>
                <a:extLst>
                  <a:ext uri="{0D108BD9-81ED-4DB2-BD59-A6C34878D82A}">
                    <a16:rowId xmlns:a16="http://schemas.microsoft.com/office/drawing/2014/main" val="108484590"/>
                  </a:ext>
                </a:extLst>
              </a:tr>
              <a:tr h="370840">
                <a:tc>
                  <a:txBody>
                    <a:bodyPr/>
                    <a:lstStyle/>
                    <a:p>
                      <a:r>
                        <a:rPr lang="en-IN" sz="1800" b="1" i="0" kern="1200" dirty="0">
                          <a:solidFill>
                            <a:schemeClr val="dk1"/>
                          </a:solidFill>
                          <a:effectLst/>
                          <a:latin typeface="+mn-lt"/>
                          <a:ea typeface="+mn-ea"/>
                          <a:cs typeface="+mn-cs"/>
                        </a:rPr>
                        <a:t>Indexing</a:t>
                      </a:r>
                      <a:endParaRPr lang="en-IN" dirty="0"/>
                    </a:p>
                  </a:txBody>
                  <a:tcPr/>
                </a:tc>
                <a:tc>
                  <a:txBody>
                    <a:bodyPr/>
                    <a:lstStyle/>
                    <a:p>
                      <a:r>
                        <a:rPr lang="en-IN" sz="1800" b="0" i="0" kern="1200" dirty="0">
                          <a:solidFill>
                            <a:schemeClr val="dk1"/>
                          </a:solidFill>
                          <a:effectLst/>
                          <a:latin typeface="+mn-lt"/>
                          <a:ea typeface="+mn-ea"/>
                          <a:cs typeface="+mn-cs"/>
                        </a:rPr>
                        <a:t>Typically uses row-based indexing structures such as B-trees to quickly locate rows based on primary keys or secondary indexes.</a:t>
                      </a:r>
                      <a:endParaRPr lang="en-IN" dirty="0"/>
                    </a:p>
                  </a:txBody>
                  <a:tcPr/>
                </a:tc>
                <a:tc>
                  <a:txBody>
                    <a:bodyPr/>
                    <a:lstStyle/>
                    <a:p>
                      <a:r>
                        <a:rPr lang="en-IN" sz="1800" b="0" i="0" kern="1200" dirty="0">
                          <a:solidFill>
                            <a:schemeClr val="dk1"/>
                          </a:solidFill>
                          <a:effectLst/>
                          <a:latin typeface="+mn-lt"/>
                          <a:ea typeface="+mn-ea"/>
                          <a:cs typeface="+mn-cs"/>
                        </a:rPr>
                        <a:t>May use different indexing structures optimized for columnar data, such as bitmap indexes or skip lists, to efficiently filter and locate values within columns.</a:t>
                      </a:r>
                      <a:endParaRPr lang="en-IN" dirty="0"/>
                    </a:p>
                  </a:txBody>
                  <a:tcPr/>
                </a:tc>
                <a:extLst>
                  <a:ext uri="{0D108BD9-81ED-4DB2-BD59-A6C34878D82A}">
                    <a16:rowId xmlns:a16="http://schemas.microsoft.com/office/drawing/2014/main" val="3710795133"/>
                  </a:ext>
                </a:extLst>
              </a:tr>
              <a:tr h="370840">
                <a:tc>
                  <a:txBody>
                    <a:bodyPr/>
                    <a:lstStyle/>
                    <a:p>
                      <a:r>
                        <a:rPr lang="en-IN" sz="1800" b="1" i="0" kern="1200" dirty="0">
                          <a:solidFill>
                            <a:schemeClr val="dk1"/>
                          </a:solidFill>
                          <a:effectLst/>
                          <a:latin typeface="+mn-lt"/>
                          <a:ea typeface="+mn-ea"/>
                          <a:cs typeface="+mn-cs"/>
                        </a:rPr>
                        <a:t>Compression and Encoding</a:t>
                      </a:r>
                      <a:endParaRPr lang="en-IN" dirty="0"/>
                    </a:p>
                  </a:txBody>
                  <a:tcPr/>
                </a:tc>
                <a:tc>
                  <a:txBody>
                    <a:bodyPr/>
                    <a:lstStyle/>
                    <a:p>
                      <a:r>
                        <a:rPr lang="en-IN" sz="1800" b="0" i="0" kern="1200" dirty="0">
                          <a:solidFill>
                            <a:schemeClr val="dk1"/>
                          </a:solidFill>
                          <a:effectLst/>
                          <a:latin typeface="+mn-lt"/>
                          <a:ea typeface="+mn-ea"/>
                          <a:cs typeface="+mn-cs"/>
                        </a:rPr>
                        <a:t>Compression and encoding schemes are typically applied at the row level, which may not be as efficient for columns with similar data types.</a:t>
                      </a:r>
                      <a:endParaRPr lang="en-IN" dirty="0"/>
                    </a:p>
                  </a:txBody>
                  <a:tcPr/>
                </a:tc>
                <a:tc>
                  <a:txBody>
                    <a:bodyPr/>
                    <a:lstStyle/>
                    <a:p>
                      <a:r>
                        <a:rPr lang="en-IN" sz="1800" b="0" i="0" kern="1200" dirty="0">
                          <a:solidFill>
                            <a:schemeClr val="dk1"/>
                          </a:solidFill>
                          <a:effectLst/>
                          <a:latin typeface="+mn-lt"/>
                          <a:ea typeface="+mn-ea"/>
                          <a:cs typeface="+mn-cs"/>
                        </a:rPr>
                        <a:t>Compression and encoding schemes can be optimized for each column individually, potentially achieving higher compression ratios and better performance for analytical queries.</a:t>
                      </a:r>
                      <a:endParaRPr lang="en-IN" dirty="0"/>
                    </a:p>
                  </a:txBody>
                  <a:tcPr/>
                </a:tc>
                <a:extLst>
                  <a:ext uri="{0D108BD9-81ED-4DB2-BD59-A6C34878D82A}">
                    <a16:rowId xmlns:a16="http://schemas.microsoft.com/office/drawing/2014/main" val="1880618312"/>
                  </a:ext>
                </a:extLst>
              </a:tr>
            </a:tbl>
          </a:graphicData>
        </a:graphic>
      </p:graphicFrame>
    </p:spTree>
    <p:extLst>
      <p:ext uri="{BB962C8B-B14F-4D97-AF65-F5344CB8AC3E}">
        <p14:creationId xmlns:p14="http://schemas.microsoft.com/office/powerpoint/2010/main" val="370117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A882-1F55-88EA-EEBE-C292F7856950}"/>
              </a:ext>
            </a:extLst>
          </p:cNvPr>
          <p:cNvSpPr>
            <a:spLocks noGrp="1"/>
          </p:cNvSpPr>
          <p:nvPr>
            <p:ph type="title"/>
          </p:nvPr>
        </p:nvSpPr>
        <p:spPr/>
        <p:txBody>
          <a:bodyPr/>
          <a:lstStyle/>
          <a:p>
            <a:r>
              <a:rPr lang="en-IN" dirty="0"/>
              <a:t>DDL Commands</a:t>
            </a:r>
          </a:p>
        </p:txBody>
      </p:sp>
      <p:sp>
        <p:nvSpPr>
          <p:cNvPr id="3" name="Content Placeholder 2">
            <a:extLst>
              <a:ext uri="{FF2B5EF4-FFF2-40B4-BE49-F238E27FC236}">
                <a16:creationId xmlns:a16="http://schemas.microsoft.com/office/drawing/2014/main" id="{4841E505-2F2D-78F7-6863-050271C58C3A}"/>
              </a:ext>
            </a:extLst>
          </p:cNvPr>
          <p:cNvSpPr>
            <a:spLocks noGrp="1"/>
          </p:cNvSpPr>
          <p:nvPr>
            <p:ph idx="1"/>
          </p:nvPr>
        </p:nvSpPr>
        <p:spPr/>
        <p:txBody>
          <a:bodyPr>
            <a:normAutofit fontScale="92500" lnSpcReduction="20000"/>
          </a:bodyPr>
          <a:lstStyle/>
          <a:p>
            <a:r>
              <a:rPr lang="en-IN" dirty="0"/>
              <a:t>create: Creates a table.</a:t>
            </a:r>
          </a:p>
          <a:p>
            <a:r>
              <a:rPr lang="en-IN" dirty="0"/>
              <a:t>list: Lists all the tables in HBase.</a:t>
            </a:r>
          </a:p>
          <a:p>
            <a:r>
              <a:rPr lang="en-IN" dirty="0"/>
              <a:t>disable: Disables a table.</a:t>
            </a:r>
          </a:p>
          <a:p>
            <a:r>
              <a:rPr lang="en-IN" dirty="0" err="1"/>
              <a:t>is_disabled</a:t>
            </a:r>
            <a:r>
              <a:rPr lang="en-IN" dirty="0"/>
              <a:t>: Verifies whether a table is disabled.</a:t>
            </a:r>
          </a:p>
          <a:p>
            <a:r>
              <a:rPr lang="en-IN" dirty="0"/>
              <a:t>enable: Enables a table.</a:t>
            </a:r>
          </a:p>
          <a:p>
            <a:r>
              <a:rPr lang="en-IN" dirty="0" err="1"/>
              <a:t>is_enabled</a:t>
            </a:r>
            <a:r>
              <a:rPr lang="en-IN" dirty="0"/>
              <a:t>: Verifies whether a table is enabled.</a:t>
            </a:r>
          </a:p>
          <a:p>
            <a:r>
              <a:rPr lang="en-IN" dirty="0"/>
              <a:t>describe: Provides the description of a table.</a:t>
            </a:r>
          </a:p>
          <a:p>
            <a:r>
              <a:rPr lang="en-IN" dirty="0"/>
              <a:t>alter: Alters a table.</a:t>
            </a:r>
          </a:p>
          <a:p>
            <a:r>
              <a:rPr lang="en-IN" dirty="0"/>
              <a:t>exists: Verifies whether a table exists.</a:t>
            </a:r>
          </a:p>
          <a:p>
            <a:r>
              <a:rPr lang="en-IN" dirty="0"/>
              <a:t>drop: Drops a table from HBase.</a:t>
            </a:r>
          </a:p>
        </p:txBody>
      </p:sp>
    </p:spTree>
    <p:extLst>
      <p:ext uri="{BB962C8B-B14F-4D97-AF65-F5344CB8AC3E}">
        <p14:creationId xmlns:p14="http://schemas.microsoft.com/office/powerpoint/2010/main" val="91447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4D6E-55A4-3763-C4DD-FEC5E878D42C}"/>
              </a:ext>
            </a:extLst>
          </p:cNvPr>
          <p:cNvSpPr>
            <a:spLocks noGrp="1"/>
          </p:cNvSpPr>
          <p:nvPr>
            <p:ph type="title"/>
          </p:nvPr>
        </p:nvSpPr>
        <p:spPr/>
        <p:txBody>
          <a:bodyPr/>
          <a:lstStyle/>
          <a:p>
            <a:r>
              <a:rPr lang="en-IN" dirty="0"/>
              <a:t>DML Commands</a:t>
            </a:r>
          </a:p>
        </p:txBody>
      </p:sp>
      <p:sp>
        <p:nvSpPr>
          <p:cNvPr id="3" name="Content Placeholder 2">
            <a:extLst>
              <a:ext uri="{FF2B5EF4-FFF2-40B4-BE49-F238E27FC236}">
                <a16:creationId xmlns:a16="http://schemas.microsoft.com/office/drawing/2014/main" id="{15005EA1-5736-0012-51B6-CBC239FA6421}"/>
              </a:ext>
            </a:extLst>
          </p:cNvPr>
          <p:cNvSpPr>
            <a:spLocks noGrp="1"/>
          </p:cNvSpPr>
          <p:nvPr>
            <p:ph idx="1"/>
          </p:nvPr>
        </p:nvSpPr>
        <p:spPr/>
        <p:txBody>
          <a:bodyPr/>
          <a:lstStyle/>
          <a:p>
            <a:r>
              <a:rPr lang="en-IN" dirty="0"/>
              <a:t>put: Puts a cell value at a specified column in a specified row in a particular table.</a:t>
            </a:r>
          </a:p>
          <a:p>
            <a:r>
              <a:rPr lang="en-IN" dirty="0"/>
              <a:t>get: Fetches the contents of row or a cell.</a:t>
            </a:r>
          </a:p>
          <a:p>
            <a:r>
              <a:rPr lang="en-IN" dirty="0"/>
              <a:t>delete: Deletes a cell value in a table.</a:t>
            </a:r>
          </a:p>
          <a:p>
            <a:r>
              <a:rPr lang="en-IN" dirty="0" err="1"/>
              <a:t>deleteall</a:t>
            </a:r>
            <a:r>
              <a:rPr lang="en-IN" dirty="0"/>
              <a:t>: Deletes all the cells in each row.</a:t>
            </a:r>
          </a:p>
          <a:p>
            <a:r>
              <a:rPr lang="en-IN" dirty="0"/>
              <a:t>scan: Scans and returns the table data.</a:t>
            </a:r>
          </a:p>
          <a:p>
            <a:r>
              <a:rPr lang="en-IN" dirty="0"/>
              <a:t>count: Counts and returns the number of rows in a table.</a:t>
            </a:r>
          </a:p>
          <a:p>
            <a:r>
              <a:rPr lang="en-IN" dirty="0"/>
              <a:t>truncate: Disables, drops, and recreates a specified table.</a:t>
            </a:r>
          </a:p>
        </p:txBody>
      </p:sp>
    </p:spTree>
    <p:extLst>
      <p:ext uri="{BB962C8B-B14F-4D97-AF65-F5344CB8AC3E}">
        <p14:creationId xmlns:p14="http://schemas.microsoft.com/office/powerpoint/2010/main" val="142370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1FC8-E735-70BE-74E5-C743BE7B310B}"/>
              </a:ext>
            </a:extLst>
          </p:cNvPr>
          <p:cNvSpPr>
            <a:spLocks noGrp="1"/>
          </p:cNvSpPr>
          <p:nvPr>
            <p:ph type="title"/>
          </p:nvPr>
        </p:nvSpPr>
        <p:spPr/>
        <p:txBody>
          <a:bodyPr/>
          <a:lstStyle/>
          <a:p>
            <a:r>
              <a:rPr lang="en-IN" dirty="0"/>
              <a:t>Create table</a:t>
            </a:r>
          </a:p>
        </p:txBody>
      </p:sp>
      <p:sp>
        <p:nvSpPr>
          <p:cNvPr id="3" name="Content Placeholder 2">
            <a:extLst>
              <a:ext uri="{FF2B5EF4-FFF2-40B4-BE49-F238E27FC236}">
                <a16:creationId xmlns:a16="http://schemas.microsoft.com/office/drawing/2014/main" id="{587AAC8C-6FDF-1597-CE5E-0AF52AEB01FD}"/>
              </a:ext>
            </a:extLst>
          </p:cNvPr>
          <p:cNvSpPr>
            <a:spLocks noGrp="1"/>
          </p:cNvSpPr>
          <p:nvPr>
            <p:ph idx="1"/>
          </p:nvPr>
        </p:nvSpPr>
        <p:spPr/>
        <p:txBody>
          <a:bodyPr/>
          <a:lstStyle/>
          <a:p>
            <a:endParaRPr lang="it-IT" dirty="0"/>
          </a:p>
          <a:p>
            <a:endParaRPr lang="it-IT" dirty="0"/>
          </a:p>
          <a:p>
            <a:endParaRPr lang="it-IT" dirty="0"/>
          </a:p>
          <a:p>
            <a:endParaRPr lang="it-IT" dirty="0"/>
          </a:p>
          <a:p>
            <a:r>
              <a:rPr lang="it-IT" dirty="0"/>
              <a:t>create 'emp', 'personal data', ‘professional data’</a:t>
            </a:r>
            <a:endParaRPr lang="en-IN" dirty="0"/>
          </a:p>
        </p:txBody>
      </p:sp>
      <p:graphicFrame>
        <p:nvGraphicFramePr>
          <p:cNvPr id="4" name="Table 3">
            <a:extLst>
              <a:ext uri="{FF2B5EF4-FFF2-40B4-BE49-F238E27FC236}">
                <a16:creationId xmlns:a16="http://schemas.microsoft.com/office/drawing/2014/main" id="{7ADFAEF6-1F7B-0CCB-43BC-84AF393912D6}"/>
              </a:ext>
            </a:extLst>
          </p:cNvPr>
          <p:cNvGraphicFramePr>
            <a:graphicFrameLocks noGrp="1"/>
          </p:cNvGraphicFramePr>
          <p:nvPr>
            <p:extLst>
              <p:ext uri="{D42A27DB-BD31-4B8C-83A1-F6EECF244321}">
                <p14:modId xmlns:p14="http://schemas.microsoft.com/office/powerpoint/2010/main" val="719418436"/>
              </p:ext>
            </p:extLst>
          </p:nvPr>
        </p:nvGraphicFramePr>
        <p:xfrm>
          <a:off x="838200" y="216500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241491"/>
                    </a:ext>
                  </a:extLst>
                </a:gridCol>
                <a:gridCol w="2709333">
                  <a:extLst>
                    <a:ext uri="{9D8B030D-6E8A-4147-A177-3AD203B41FA5}">
                      <a16:colId xmlns:a16="http://schemas.microsoft.com/office/drawing/2014/main" val="1129873197"/>
                    </a:ext>
                  </a:extLst>
                </a:gridCol>
                <a:gridCol w="2709333">
                  <a:extLst>
                    <a:ext uri="{9D8B030D-6E8A-4147-A177-3AD203B41FA5}">
                      <a16:colId xmlns:a16="http://schemas.microsoft.com/office/drawing/2014/main" val="148076602"/>
                    </a:ext>
                  </a:extLst>
                </a:gridCol>
              </a:tblGrid>
              <a:tr h="370840">
                <a:tc>
                  <a:txBody>
                    <a:bodyPr/>
                    <a:lstStyle/>
                    <a:p>
                      <a:r>
                        <a:rPr lang="en-IN" dirty="0"/>
                        <a:t>Row Key</a:t>
                      </a:r>
                    </a:p>
                  </a:txBody>
                  <a:tcPr/>
                </a:tc>
                <a:tc>
                  <a:txBody>
                    <a:bodyPr/>
                    <a:lstStyle/>
                    <a:p>
                      <a:r>
                        <a:rPr lang="en-IN" dirty="0"/>
                        <a:t>Personal data</a:t>
                      </a:r>
                    </a:p>
                  </a:txBody>
                  <a:tcPr/>
                </a:tc>
                <a:tc>
                  <a:txBody>
                    <a:bodyPr/>
                    <a:lstStyle/>
                    <a:p>
                      <a:r>
                        <a:rPr lang="en-IN" dirty="0"/>
                        <a:t>Professional data</a:t>
                      </a:r>
                    </a:p>
                  </a:txBody>
                  <a:tcPr/>
                </a:tc>
                <a:extLst>
                  <a:ext uri="{0D108BD9-81ED-4DB2-BD59-A6C34878D82A}">
                    <a16:rowId xmlns:a16="http://schemas.microsoft.com/office/drawing/2014/main" val="1911728005"/>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66355419"/>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710360"/>
                  </a:ext>
                </a:extLst>
              </a:tr>
            </a:tbl>
          </a:graphicData>
        </a:graphic>
      </p:graphicFrame>
    </p:spTree>
    <p:extLst>
      <p:ext uri="{BB962C8B-B14F-4D97-AF65-F5344CB8AC3E}">
        <p14:creationId xmlns:p14="http://schemas.microsoft.com/office/powerpoint/2010/main" val="3136973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122</TotalTime>
  <Words>966</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HBase</vt:lpstr>
      <vt:lpstr>What is HBase</vt:lpstr>
      <vt:lpstr>Storage Mechanism</vt:lpstr>
      <vt:lpstr>Storage Mechanism </vt:lpstr>
      <vt:lpstr>Column Oriented vs. Row Oriented</vt:lpstr>
      <vt:lpstr>PowerPoint Presentation</vt:lpstr>
      <vt:lpstr>DDL Commands</vt:lpstr>
      <vt:lpstr>DML Commands</vt:lpstr>
      <vt:lpstr>Create table</vt:lpstr>
      <vt:lpstr>Describe table </vt:lpstr>
      <vt:lpstr>Create data</vt:lpstr>
      <vt:lpstr>Update: </vt:lpstr>
      <vt:lpstr>Read Data:</vt:lpstr>
      <vt:lpstr>Delete Data: </vt:lpstr>
      <vt:lpstr>Count and truncate</vt:lpstr>
      <vt:lpstr>CAP theorem support</vt:lpstr>
      <vt:lpstr>Versioning in HBase</vt:lpstr>
      <vt:lpstr>TTL in HBase</vt:lpstr>
      <vt:lpstr>Data Type in HBase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dc:title>
  <dc:creator>Agarwal, Prabhat (DI CTO FDS CCS COS CORE AM)</dc:creator>
  <cp:lastModifiedBy>Agarwal, Prabhat (DI CTO FDS CCS COS CORE AM)</cp:lastModifiedBy>
  <cp:revision>35</cp:revision>
  <dcterms:created xsi:type="dcterms:W3CDTF">2024-05-02T03:26:45Z</dcterms:created>
  <dcterms:modified xsi:type="dcterms:W3CDTF">2024-05-02T05:28:56Z</dcterms:modified>
</cp:coreProperties>
</file>