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347-8BED-D11C-60CC-BC417A8D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A630-55A0-E2A1-5757-CF5BFB26D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3E8B-2945-4572-E191-48D6F9CA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30C5-20EF-1EBE-8911-C9F516F1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65F6-3604-F757-C1EA-9FC0B165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81CB-E23F-298B-3C04-ABBDDC2F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95C9-CF11-BDE1-38DA-A8E386D6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9C99-D427-D7D9-40B3-CB017703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4525-C0B3-9220-BE3E-564395CD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C69A-5B8F-6144-BDA1-F1ECE303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520C2-D7FE-EA44-FFE0-93FCB34D7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D366B-E588-561E-52CF-9AEC2E59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D084-6631-4582-2843-47AE3609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10D2-B0EE-351F-7B30-3B91967E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C64E-5866-7D9F-A35A-57117BE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5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DE4E-DEFD-4B94-4057-70B0801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EC9B-A748-909E-CCDA-18F80FE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0C6B-5F20-D625-15FE-27897FAF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B900-0A8D-B5BA-1C1D-9A4D85CC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260F-EC4A-30FB-0D8A-CDE552DB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003-061D-D73C-B8E0-F0758B51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63AD-5C9C-7B67-3DA0-28584165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D485-FEF0-E8C9-3BCD-1415ECD5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A202-B498-3FD8-12B8-DBF5C549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BFF1-281B-CEEC-CE57-C1B303B8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4384-1D4C-0124-AD7F-709E1A3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F984-5B9A-0399-C8A5-95E3A3158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DB73-193F-BF40-51DB-7A3CF99D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F5FF-92A4-F32E-0437-D77700E8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E01B3-9C90-18AC-840F-23D65D2F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9070-41C0-537B-C555-37CB45D3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8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90D-5ABC-8C22-310A-E5B5D29A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5EFB-8CCF-C72C-AE1C-934140AF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42FF7-7E1F-FE0C-97AB-A20E6CE6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1118-2F38-6CC6-07B6-370844CEF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A516F-1C00-791E-EF3E-39F80216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FCC91-5192-E4A0-29CC-FF49D4A8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D50DD-9016-8466-C7F4-A2D1037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70CAC-E4E4-C81E-B976-65E3B943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C22C-FFCE-5B89-F98E-D5528956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F10BA-9BBB-BFD8-44E6-01AA72F0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230E9-86E9-7FAF-2FDE-A1DF8EE7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ED21-8B1E-C185-8E07-47636149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6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1F1FF-8FCF-1DCA-331B-07D8332E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23D01-4341-33A6-700B-C0C1B2E5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4123-A9B3-7209-2D0B-8856D7AD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2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A4-D0C7-208B-7E2C-B1B51D3A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B9AA-82A9-4C7B-5BF1-8F5B88E5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3CEB-D1CB-2A4B-3DBD-0C280EA9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722A-9E55-07B0-C3BA-9BF7AB5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5235-F50C-A473-EFA1-19C5578B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3378-D8B6-0AFB-77B1-3C20D16A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85CB-6A69-506C-0EE8-0C90E8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F957-94F8-D113-01C1-D32973741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371B-0CDD-CA62-7BC3-5954C475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1F79-30E5-E22F-1E2F-14C65B5C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5543-3C5E-9FF1-8DE8-58BB7C1C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9569-E6F7-1C7A-51B0-DB425E91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99775-C892-D32F-EDE1-987535A4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D146F-F43A-30D7-B192-BABDA73A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8D62-EA63-B7A9-7926-57F1D819F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66AA-0EED-4F9A-AD8D-5AE32534EE6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2BC-5D1E-A561-E063-5FF747CD7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3DD-CF95-4596-4D04-4A9C5F699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36D9-151F-4A02-8EA3-0AA8BA09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2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B225EC-AA9A-12FE-DFE8-7AA7ADE4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9CAA-670C-944B-099C-6B452E036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Apache </a:t>
            </a:r>
            <a:r>
              <a:rPr lang="en-IN" dirty="0" err="1">
                <a:solidFill>
                  <a:schemeClr val="tx2"/>
                </a:solidFill>
              </a:rPr>
              <a:t>Flink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8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12B1-B2E8-63B0-38F7-2BCB1BCA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- Data Processing/Management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F137-50BE-3204-6808-B92804FF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Manipulation and transformation of raw data into meaningful insights or information.</a:t>
            </a:r>
          </a:p>
          <a:p>
            <a:endParaRPr lang="en-IN" sz="2400" dirty="0"/>
          </a:p>
          <a:p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Involves various operations like filtering, aggregating, transforming, and analysing data.</a:t>
            </a:r>
          </a:p>
          <a:p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Essential for extracting value from large volumes of data generated by modern applications and systems.</a:t>
            </a:r>
          </a:p>
          <a:p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2400" dirty="0">
                <a:solidFill>
                  <a:srgbClr val="0D0D0D"/>
                </a:solidFill>
                <a:latin typeface="Söhne"/>
              </a:rPr>
              <a:t>Provides the framework for turning raw data into actionable information, empowering organizations to drive efficiency, innovation, and competitiveness.</a:t>
            </a:r>
          </a:p>
        </p:txBody>
      </p:sp>
    </p:spTree>
    <p:extLst>
      <p:ext uri="{BB962C8B-B14F-4D97-AF65-F5344CB8AC3E}">
        <p14:creationId xmlns:p14="http://schemas.microsoft.com/office/powerpoint/2010/main" val="1317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12B1-B2E8-63B0-38F7-2BCB1BCA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-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F137-50BE-3204-6808-B92804FF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Importance</a:t>
            </a:r>
          </a:p>
          <a:p>
            <a:pPr lvl="1"/>
            <a:r>
              <a:rPr lang="en-IN" sz="1600" dirty="0">
                <a:solidFill>
                  <a:srgbClr val="0D0D0D"/>
                </a:solidFill>
                <a:latin typeface="Söhne"/>
              </a:rPr>
              <a:t>Process data in real-time or near-real-time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Enables organizations to make data-driven decisions.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Improves efficiency and productivity by automating repetitive tasks.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Facilitates real-time insights and responses to changing conditions.</a:t>
            </a:r>
          </a:p>
          <a:p>
            <a:pPr lvl="1"/>
            <a:r>
              <a:rPr lang="en-IN" sz="1600" dirty="0">
                <a:solidFill>
                  <a:srgbClr val="0D0D0D"/>
                </a:solidFill>
                <a:latin typeface="Söhne"/>
              </a:rPr>
              <a:t>F</a:t>
            </a:r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oundation for various applications such as business intelligence, machine learning, and predictive analytics.</a:t>
            </a:r>
            <a:endParaRPr lang="en-IN" sz="2000" dirty="0"/>
          </a:p>
          <a:p>
            <a:pPr lvl="1"/>
            <a:endParaRPr lang="en-IN" sz="2000" dirty="0"/>
          </a:p>
          <a:p>
            <a:r>
              <a:rPr lang="en-IN" sz="2400" dirty="0"/>
              <a:t>Challenges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Managing large volumes of data efficiently.</a:t>
            </a:r>
          </a:p>
          <a:p>
            <a:pPr lvl="1"/>
            <a:r>
              <a:rPr lang="en-IN" sz="1600" dirty="0">
                <a:solidFill>
                  <a:srgbClr val="0D0D0D"/>
                </a:solidFill>
                <a:latin typeface="Söhne"/>
              </a:rPr>
              <a:t>Requires robust infrastructure and algorithms capable of handling the complexities.</a:t>
            </a: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Ensuring data quality and reliability.</a:t>
            </a:r>
            <a:endParaRPr lang="en-IN" sz="16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Handling diverse data formats and sources.</a:t>
            </a:r>
          </a:p>
          <a:p>
            <a:pPr lvl="1"/>
            <a:r>
              <a:rPr lang="en-IN" sz="1600" dirty="0">
                <a:solidFill>
                  <a:srgbClr val="0D0D0D"/>
                </a:solidFill>
                <a:latin typeface="Söhne"/>
              </a:rPr>
              <a:t>Data Volume and Velocity.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618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12B1-B2E8-63B0-38F7-2BCB1BCA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Open-Source Data Infrastructure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DF078084-F7C6-493F-C0FB-46A24FEC59B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90246229"/>
              </p:ext>
            </p:extLst>
          </p:nvPr>
        </p:nvGraphicFramePr>
        <p:xfrm>
          <a:off x="766916" y="1825625"/>
          <a:ext cx="10894142" cy="47919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8828">
                  <a:extLst>
                    <a:ext uri="{9D8B030D-6E8A-4147-A177-3AD203B41FA5}">
                      <a16:colId xmlns:a16="http://schemas.microsoft.com/office/drawing/2014/main" val="2400039317"/>
                    </a:ext>
                  </a:extLst>
                </a:gridCol>
                <a:gridCol w="8715314">
                  <a:extLst>
                    <a:ext uri="{9D8B030D-6E8A-4147-A177-3AD203B41FA5}">
                      <a16:colId xmlns:a16="http://schemas.microsoft.com/office/drawing/2014/main" val="3435684873"/>
                    </a:ext>
                  </a:extLst>
                </a:gridCol>
              </a:tblGrid>
              <a:tr h="877831">
                <a:tc>
                  <a:txBody>
                    <a:bodyPr/>
                    <a:lstStyle/>
                    <a:p>
                      <a:r>
                        <a:rPr lang="en-IN" dirty="0"/>
                        <a:t>Applications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246875"/>
                  </a:ext>
                </a:extLst>
              </a:tr>
              <a:tr h="1986531">
                <a:tc>
                  <a:txBody>
                    <a:bodyPr/>
                    <a:lstStyle/>
                    <a:p>
                      <a:r>
                        <a:rPr lang="en-IN" dirty="0"/>
                        <a:t>Data processing </a:t>
                      </a:r>
                    </a:p>
                    <a:p>
                      <a:r>
                        <a:rPr lang="en-IN" dirty="0"/>
                        <a:t>engines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218670"/>
                  </a:ext>
                </a:extLst>
              </a:tr>
              <a:tr h="904567">
                <a:tc>
                  <a:txBody>
                    <a:bodyPr/>
                    <a:lstStyle/>
                    <a:p>
                      <a:r>
                        <a:rPr lang="en-IN" dirty="0"/>
                        <a:t>App and resource </a:t>
                      </a:r>
                    </a:p>
                    <a:p>
                      <a:r>
                        <a:rPr lang="en-IN" dirty="0"/>
                        <a:t>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067406"/>
                  </a:ext>
                </a:extLst>
              </a:tr>
              <a:tr h="1022982">
                <a:tc>
                  <a:txBody>
                    <a:bodyPr/>
                    <a:lstStyle/>
                    <a:p>
                      <a:r>
                        <a:rPr lang="en-IN" dirty="0"/>
                        <a:t>Storage, streams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180215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8747B4-E8CF-46A1-1EB0-CB4BE63C3F16}"/>
              </a:ext>
            </a:extLst>
          </p:cNvPr>
          <p:cNvSpPr/>
          <p:nvPr/>
        </p:nvSpPr>
        <p:spPr>
          <a:xfrm>
            <a:off x="3333135" y="1927124"/>
            <a:ext cx="1268362" cy="668594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C0BDF4-311E-C422-E38B-5739BD132709}"/>
              </a:ext>
            </a:extLst>
          </p:cNvPr>
          <p:cNvSpPr/>
          <p:nvPr/>
        </p:nvSpPr>
        <p:spPr>
          <a:xfrm>
            <a:off x="4933335" y="1927124"/>
            <a:ext cx="1268362" cy="668594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Mahout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9DE020-B857-894E-BD93-34235EA91565}"/>
              </a:ext>
            </a:extLst>
          </p:cNvPr>
          <p:cNvSpPr/>
          <p:nvPr/>
        </p:nvSpPr>
        <p:spPr>
          <a:xfrm>
            <a:off x="6533535" y="1927124"/>
            <a:ext cx="1268362" cy="668594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4F9F41-A281-3974-5017-4A850278827A}"/>
              </a:ext>
            </a:extLst>
          </p:cNvPr>
          <p:cNvSpPr/>
          <p:nvPr/>
        </p:nvSpPr>
        <p:spPr>
          <a:xfrm>
            <a:off x="8222225" y="1927124"/>
            <a:ext cx="1268362" cy="668594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Cascading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3AD091-4375-6EED-A609-E3BC1B07B2AB}"/>
              </a:ext>
            </a:extLst>
          </p:cNvPr>
          <p:cNvSpPr/>
          <p:nvPr/>
        </p:nvSpPr>
        <p:spPr>
          <a:xfrm>
            <a:off x="3436374" y="5668297"/>
            <a:ext cx="1268362" cy="668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D2C8F6-4198-7E3F-95EF-5EF225EAEF5D}"/>
              </a:ext>
            </a:extLst>
          </p:cNvPr>
          <p:cNvSpPr/>
          <p:nvPr/>
        </p:nvSpPr>
        <p:spPr>
          <a:xfrm>
            <a:off x="5176683" y="5673213"/>
            <a:ext cx="1268362" cy="668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HBASE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BD5D03-F70E-E3A1-EDB1-B42AAD35E433}"/>
              </a:ext>
            </a:extLst>
          </p:cNvPr>
          <p:cNvSpPr/>
          <p:nvPr/>
        </p:nvSpPr>
        <p:spPr>
          <a:xfrm>
            <a:off x="6914535" y="5668297"/>
            <a:ext cx="1268362" cy="668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32569-BA46-BC77-B1F1-CB70A5F0E122}"/>
              </a:ext>
            </a:extLst>
          </p:cNvPr>
          <p:cNvSpPr/>
          <p:nvPr/>
        </p:nvSpPr>
        <p:spPr>
          <a:xfrm>
            <a:off x="3436374" y="4778050"/>
            <a:ext cx="1268362" cy="6685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YARN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90DCA7-11C8-303A-7EF6-CA46F72FD717}"/>
              </a:ext>
            </a:extLst>
          </p:cNvPr>
          <p:cNvSpPr/>
          <p:nvPr/>
        </p:nvSpPr>
        <p:spPr>
          <a:xfrm>
            <a:off x="5176683" y="4778050"/>
            <a:ext cx="1268362" cy="6685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MESOS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EDA3E1-EC81-3E50-4880-A6AE0A57D4B1}"/>
              </a:ext>
            </a:extLst>
          </p:cNvPr>
          <p:cNvGrpSpPr/>
          <p:nvPr/>
        </p:nvGrpSpPr>
        <p:grpSpPr>
          <a:xfrm>
            <a:off x="3465870" y="2892680"/>
            <a:ext cx="2158181" cy="668594"/>
            <a:chOff x="3465870" y="2892680"/>
            <a:chExt cx="2158181" cy="66859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FCFD76F-FC81-D241-C59A-2D3E8DD0C882}"/>
                </a:ext>
              </a:extLst>
            </p:cNvPr>
            <p:cNvSpPr/>
            <p:nvPr/>
          </p:nvSpPr>
          <p:spPr>
            <a:xfrm>
              <a:off x="3465870" y="2892680"/>
              <a:ext cx="2158181" cy="66859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/>
                <a:t>Map Reduce 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55B3843-4F2F-5DFB-ECA1-633C1C3B3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7256" y="2963553"/>
              <a:ext cx="736795" cy="52684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6C6F-E2D7-AE41-2FF0-0830F50F11EA}"/>
              </a:ext>
            </a:extLst>
          </p:cNvPr>
          <p:cNvGrpSpPr/>
          <p:nvPr/>
        </p:nvGrpSpPr>
        <p:grpSpPr>
          <a:xfrm>
            <a:off x="8501234" y="2861656"/>
            <a:ext cx="1398639" cy="668594"/>
            <a:chOff x="8222225" y="2892680"/>
            <a:chExt cx="1398639" cy="66859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2EFE67E-CF7A-2FEC-461F-D84918985D35}"/>
                </a:ext>
              </a:extLst>
            </p:cNvPr>
            <p:cNvSpPr/>
            <p:nvPr/>
          </p:nvSpPr>
          <p:spPr>
            <a:xfrm>
              <a:off x="8222225" y="2892680"/>
              <a:ext cx="1398639" cy="66859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 err="1"/>
                <a:t>Flink</a:t>
              </a:r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A1E0FBC-BEBA-F244-7943-ECCE004F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2304" y="2936053"/>
              <a:ext cx="557443" cy="55318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10D9A8-BAEE-D679-72C0-4C7C49AB800F}"/>
              </a:ext>
            </a:extLst>
          </p:cNvPr>
          <p:cNvGrpSpPr/>
          <p:nvPr/>
        </p:nvGrpSpPr>
        <p:grpSpPr>
          <a:xfrm>
            <a:off x="4106821" y="3780096"/>
            <a:ext cx="1560870" cy="668594"/>
            <a:chOff x="4601498" y="3712054"/>
            <a:chExt cx="1560870" cy="66859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5E68DD-8026-F213-21D0-9DE2406689BD}"/>
                </a:ext>
              </a:extLst>
            </p:cNvPr>
            <p:cNvSpPr/>
            <p:nvPr/>
          </p:nvSpPr>
          <p:spPr>
            <a:xfrm>
              <a:off x="4601498" y="3712054"/>
              <a:ext cx="1560870" cy="66859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/>
                <a:t>Spark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32E196B-937F-B6B2-AB85-B85D8968F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1708" y="3839169"/>
              <a:ext cx="810659" cy="418199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338DCA-9D0E-D1A5-AEA4-74E569DBE998}"/>
              </a:ext>
            </a:extLst>
          </p:cNvPr>
          <p:cNvGrpSpPr/>
          <p:nvPr/>
        </p:nvGrpSpPr>
        <p:grpSpPr>
          <a:xfrm>
            <a:off x="6204155" y="2899489"/>
            <a:ext cx="1538713" cy="668594"/>
            <a:chOff x="6213987" y="2948650"/>
            <a:chExt cx="1538713" cy="66859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1BB72F9-3A29-C1FB-DF79-AF012DF0D1C7}"/>
                </a:ext>
              </a:extLst>
            </p:cNvPr>
            <p:cNvSpPr/>
            <p:nvPr/>
          </p:nvSpPr>
          <p:spPr>
            <a:xfrm>
              <a:off x="6213987" y="2948650"/>
              <a:ext cx="1538713" cy="66859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/>
                <a:t>Storm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E1C11E1-6B57-296F-FD55-BD2E5B7B7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6463" y="3011007"/>
              <a:ext cx="612127" cy="56840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8C75D7-0641-1EB1-7D15-A96F6ED2222E}"/>
              </a:ext>
            </a:extLst>
          </p:cNvPr>
          <p:cNvGrpSpPr/>
          <p:nvPr/>
        </p:nvGrpSpPr>
        <p:grpSpPr>
          <a:xfrm>
            <a:off x="6887212" y="3862238"/>
            <a:ext cx="1172497" cy="668594"/>
            <a:chOff x="8534400" y="3887283"/>
            <a:chExt cx="1172497" cy="66859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DAE0FF2-6E8A-0F49-101D-E09615C5274D}"/>
                </a:ext>
              </a:extLst>
            </p:cNvPr>
            <p:cNvSpPr/>
            <p:nvPr/>
          </p:nvSpPr>
          <p:spPr>
            <a:xfrm>
              <a:off x="8534400" y="3887283"/>
              <a:ext cx="1172497" cy="66859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/>
                <a:t>Tez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2C29F82-BA05-0746-9F2D-424325623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28413" y="3995890"/>
              <a:ext cx="467174" cy="467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65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41F52-FFCF-C401-A127-2060667F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quirrel&#10;&#10;Description automatically generated">
            <a:extLst>
              <a:ext uri="{FF2B5EF4-FFF2-40B4-BE49-F238E27FC236}">
                <a16:creationId xmlns:a16="http://schemas.microsoft.com/office/drawing/2014/main" id="{9131E823-C3F0-0540-EDC9-4C6442EF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8652"/>
            <a:ext cx="6894576" cy="3878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27F6-1FB2-D5A0-0DF9-5D862CA4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89786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5971-98E5-3571-C52D-2E2B2BB5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7904-2E99-50B3-0DC7-9A58A157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49CAB-964B-DA59-0928-99EF9030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773-4F64-333A-882C-D1E34179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4B19-6941-AC6D-A8CC-88E49576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935F1-8079-5673-F422-A61840B9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Data Processing</vt:lpstr>
      <vt:lpstr>What - Data Processing/Management</vt:lpstr>
      <vt:lpstr>Why - Data Processing</vt:lpstr>
      <vt:lpstr>Open-Source Data Infrastructure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</dc:title>
  <dc:creator>Agarwal, Prabhat (DI CTO FDS CCS DOI DSQ IDL)</dc:creator>
  <cp:lastModifiedBy>Agarwal, Prabhat (DI CTO FDS CCS DOI DSQ IDL)</cp:lastModifiedBy>
  <cp:revision>38</cp:revision>
  <dcterms:created xsi:type="dcterms:W3CDTF">2024-03-03T16:19:24Z</dcterms:created>
  <dcterms:modified xsi:type="dcterms:W3CDTF">2024-03-27T10:27:48Z</dcterms:modified>
</cp:coreProperties>
</file>