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B9150-B35A-4212-A151-8FDD6C29C1F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57A6F-E0E0-446E-B894-6B8964669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1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3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0B87-ABE1-B353-464F-A12A00CC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79858-1B73-643F-3420-92748663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BFB9-3873-04EE-7A3A-FC3BAEE1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A835-E1B5-24B4-FA8E-8104765D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9BEA-ABFE-15B5-1131-A47D6302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6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B153-4A12-45C4-6E34-1829C76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3C33-7E96-A211-EDBD-B1D169F3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C619-A767-C34D-0F0D-80C2440E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D2C-443D-04A4-EDC8-ADAC8361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7BFE-2281-5407-C3F0-ACB02134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AD45D-4F7A-2E5B-F6D3-9AA57F0FD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B1C38-CC95-5B3D-59B5-A2AA544A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1F01-FA75-6590-3BF8-BFEDE056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DA09-E6FF-C6E6-1FE4-FEBB0CFA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2F71-07B7-D97F-F5E8-F216AA36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271-66DB-7A67-4E23-03E67267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CD01-F3DA-C09D-4A4A-E41EB317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ED7C-28D7-D5A9-39AF-41AEBBB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8AC7-93AF-6C64-15B1-49218C67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D738-3347-4726-FD28-D610AC6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98B0-6949-21F0-3FC8-744F7A3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4406-EA1B-0A32-3038-AECF6616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4058-F52F-0C09-D341-5D837B20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238-D47E-B7DE-633E-E137B3D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9252-84D1-E3B2-C979-AA575678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2753-8B57-AAD6-FC78-0C4769DB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AF54-EC59-C6F5-253E-6C9A3F74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371FE-D6FA-E7E5-61AF-7F5D54CF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ABA1-E5EC-94B6-AF02-1A6401D5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B5411-4FD4-65E0-8BF7-60731744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0853-1E08-E04E-A998-093B9B9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7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8226-28B3-9D97-6080-5D7BE769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C3F9-3C72-99FA-E10E-59E00D94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C808D-71D2-7451-FAF1-578B4AB0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7C5BA-582A-DDFD-161E-478DABEC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9F4C-F0C9-2071-BBCD-94AB9DF55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D1FA2-49F0-04F4-B172-68B339EB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FF7AC-0263-F3F3-6464-8F6356FD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84E0A-555B-54D2-422F-BF9D1A3C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6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F7E7-4D06-4D6F-FA73-72A241B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00E4-345D-6D3B-D818-5104ACD2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A1140-F28F-52F1-158B-3928E959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F805C-96CB-A07E-9D99-5FA38BBA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8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ED9C7-ADF2-91E6-6A8E-8A03180E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BF7-3841-5BDE-11B6-CC68AFF5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A6F71-871F-38D7-466F-5F9F32F9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703-85C0-BA72-A7E3-A3381AD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A85E-E7FA-0CA4-492B-FB806B2C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3780-673F-50A3-9D9C-91E7DCF6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B45B3-A5D3-4179-BDB5-2A6FD701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00B26-90D2-E9A2-11DE-FA8F6B5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0FC4-F4A3-139A-73CD-A6667B65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6FC2-70FA-9C50-F4A9-759732F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2A4ED-BEB9-47BD-C279-0FD07D0C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EB1D2-F658-3950-2FDC-E416C4414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0684E-C5DA-7CB4-2966-30AA1B50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9BD55-DDFA-7B9E-CCFE-5B10264D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FE7A9-663B-9ECC-758D-E6333CF7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78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7E805-AB88-7BDF-94C1-920A922B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0987-CBBF-EF07-706D-6E147C65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9A4A-41EC-39F7-C5CC-967438F78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37785-E38B-4BD2-BD03-35CBA8F1520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0A535-F57B-0C33-7FB8-606C5E382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4DB2-5FB2-8123-74D0-510B1370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9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installing.html#getting-started.installing.cl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ECC3F9-0C43-04D5-B864-598542E41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Spring Boot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5823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3D6A0-0678-364E-FDB1-1C2DB1FC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Spring JMS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1">
            <a:extLst>
              <a:ext uri="{FF2B5EF4-FFF2-40B4-BE49-F238E27FC236}">
                <a16:creationId xmlns:a16="http://schemas.microsoft.com/office/drawing/2014/main" id="{E4662FEC-585C-D7DF-051A-037A13A3A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32812" y="1032987"/>
            <a:ext cx="4919108" cy="47920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Java Message Service (JMS) is an API for messaging between applications.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It enables asynchronous communication, decoupling the sender and receiver.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Commonly used for messaging in microservices, enterprise applications, etc.</a:t>
            </a:r>
          </a:p>
          <a:p>
            <a:r>
              <a:rPr lang="en-IN" sz="1900" b="1" dirty="0">
                <a:solidFill>
                  <a:schemeClr val="tx2"/>
                </a:solidFill>
              </a:rPr>
              <a:t>Key Features:</a:t>
            </a:r>
            <a:endParaRPr lang="en-IN" sz="19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2"/>
                </a:solidFill>
              </a:rPr>
              <a:t>Provides messaging reliability and durability.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2"/>
                </a:solidFill>
              </a:rPr>
              <a:t>Supports both point-to-point (queues) and publish-subscribe (topics) messaging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2"/>
                </a:solidFill>
              </a:rPr>
              <a:t>Integrated in Spring for seamless usage.</a:t>
            </a:r>
          </a:p>
        </p:txBody>
      </p:sp>
    </p:spTree>
    <p:extLst>
      <p:ext uri="{BB962C8B-B14F-4D97-AF65-F5344CB8AC3E}">
        <p14:creationId xmlns:p14="http://schemas.microsoft.com/office/powerpoint/2010/main" val="75479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252FD-F6C0-D73B-AAA7-87C156C3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JmsTemplate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90DD0F-EC60-F4BB-95FB-231285C9C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Overview: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JmsTemplate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is a central class in Spring’s JMS support, offering a simplified API for sending and receiving messages.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Handles connection management and simplifies sending/receiving JMS messages.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Methods: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convertAndSend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- Sends a message to a specified destination.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receiveAndConvert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- Receives a message from the destination and converts it.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5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7ADF13-2F91-D39B-7E23-2699DED2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Spring Boot?</a:t>
            </a:r>
            <a:endParaRPr lang="en-IN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B647-5C36-8DAB-781F-9464FE58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framework that it easy to</a:t>
            </a:r>
          </a:p>
          <a:p>
            <a:pPr lvl="1"/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stand-alone, production-grade Spring-based applications</a:t>
            </a:r>
          </a:p>
          <a:p>
            <a:pPr lvl="1"/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 applications with minimal configuration ("just run") 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 Tomcat, Jetty or Undertow directly (no need to deploy WAR files)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opinionated 'starter' dependencies to simplify your build configuration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configure Spring and 3rd party libraries whenever possible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production-ready features such as metrics, health checks, and externalized configuration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Absolutely no code generation and no requirement for XML configuration</a:t>
            </a:r>
          </a:p>
          <a:p>
            <a:pPr marL="0" indent="0">
              <a:buNone/>
            </a:pPr>
            <a:endParaRPr lang="en-IN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3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CCBB5-31A8-5CCD-BFDA-365EB482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Spring CLI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3AAF-43F8-A81C-E31B-52FB1BFB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The Spring Boot CLI is a command line tool that you can use to bootstrap a new project.</a:t>
            </a:r>
          </a:p>
          <a:p>
            <a:endParaRPr lang="en-IN" sz="200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https://docs.spring.io/spring-boot/installing.html#getting-started.installing.cli</a:t>
            </a:r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 </a:t>
            </a:r>
          </a:p>
          <a:p>
            <a:pPr lvl="1"/>
            <a:endParaRPr lang="en-IN" sz="200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Some Commands</a:t>
            </a:r>
          </a:p>
          <a:p>
            <a:pPr lvl="2"/>
            <a:r>
              <a:rPr lang="en-IN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spring version</a:t>
            </a:r>
          </a:p>
          <a:p>
            <a:pPr lvl="2"/>
            <a:r>
              <a:rPr lang="en-IN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spring init --dependencies=web,data-jpa my-project</a:t>
            </a:r>
          </a:p>
        </p:txBody>
      </p:sp>
    </p:spTree>
    <p:extLst>
      <p:ext uri="{BB962C8B-B14F-4D97-AF65-F5344CB8AC3E}">
        <p14:creationId xmlns:p14="http://schemas.microsoft.com/office/powerpoint/2010/main" val="331160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D0619-8B25-D885-D45F-388D2D3D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D7A3-1310-E5A2-96F5-E419BAB1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Microservices - also known as the microservice architecture- is an architectural style that structures an application as a collection of services that are: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Independently deployable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Loosely coupled</a:t>
            </a:r>
          </a:p>
          <a:p>
            <a:pPr lvl="1"/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Services are typically organized around business capabilities. Each service is often owned by a single, small team.</a:t>
            </a: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icroservice Architecture pattern">
            <a:extLst>
              <a:ext uri="{FF2B5EF4-FFF2-40B4-BE49-F238E27FC236}">
                <a16:creationId xmlns:a16="http://schemas.microsoft.com/office/drawing/2014/main" id="{5800CF35-A00A-9B46-9DF5-0727AFBB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466880"/>
            <a:ext cx="4142232" cy="28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06EB0-EBCA-114D-DEDE-A39F9DAC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Cloud Computing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2539C-A47C-8C8F-5373-5F4895A801F2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Cloud computing is the delivery of various computing services over the Internet ("the cloud").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Services include servers, storage, databases, networking, software, analytics, and intelligence.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It offers faster innovation, flexible resources, and economies of scale.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You typically pay only for the cloud services you use.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Helps in lowering operating costs.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Allows running infrastructure more efficiently.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Supports scaling as business needs change.</a:t>
            </a:r>
          </a:p>
        </p:txBody>
      </p: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 blue cloud with many icons&#10;&#10;Description automatically generated">
            <a:extLst>
              <a:ext uri="{FF2B5EF4-FFF2-40B4-BE49-F238E27FC236}">
                <a16:creationId xmlns:a16="http://schemas.microsoft.com/office/drawing/2014/main" id="{4AD7B72A-EEC9-E190-DC65-1E9599CF2C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704898"/>
            <a:ext cx="4142232" cy="43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5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B2894-4C40-EC88-DE45-C5FE282F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D5D3-8537-313C-7904-FB9AF756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IN" sz="1500" b="1">
                <a:solidFill>
                  <a:schemeClr val="tx2"/>
                </a:solidFill>
                <a:highlight>
                  <a:srgbClr val="FFFFFF"/>
                </a:highlight>
              </a:rPr>
              <a:t>RestTemplate</a:t>
            </a: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 is a class in Spring Framework used to make HTTP requests to RESTful services.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It provides methods for common HTTP operations like GET, POST, PUT, DELETE, etc.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Simplifies communication between microservices or external APIs.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Automatically handles data conversion between Java objects and HTTP responses using serializers like JSON or XML.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Can easily integrate with authentication, headers, and other HTTP configurations.</a:t>
            </a:r>
          </a:p>
          <a:p>
            <a:endParaRPr lang="en-IN" sz="1500">
              <a:solidFill>
                <a:schemeClr val="tx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EBDAE9-76D2-D952-ACB6-484DB8E167F3}"/>
              </a:ext>
            </a:extLst>
          </p:cNvPr>
          <p:cNvGrpSpPr/>
          <p:nvPr/>
        </p:nvGrpSpPr>
        <p:grpSpPr>
          <a:xfrm>
            <a:off x="6754761" y="3106994"/>
            <a:ext cx="5436933" cy="1149195"/>
            <a:chOff x="104330" y="4266793"/>
            <a:chExt cx="11366747" cy="2005493"/>
          </a:xfrm>
        </p:grpSpPr>
        <p:pic>
          <p:nvPicPr>
            <p:cNvPr id="15" name="Graphic 14" descr="Transfer with solid fill">
              <a:extLst>
                <a:ext uri="{FF2B5EF4-FFF2-40B4-BE49-F238E27FC236}">
                  <a16:creationId xmlns:a16="http://schemas.microsoft.com/office/drawing/2014/main" id="{1055449F-0222-F0CD-9068-8F562F123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6478" y="4874528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aptop with solid fill">
              <a:extLst>
                <a:ext uri="{FF2B5EF4-FFF2-40B4-BE49-F238E27FC236}">
                  <a16:creationId xmlns:a16="http://schemas.microsoft.com/office/drawing/2014/main" id="{B43D8D52-5B25-F819-BFD1-2BC58FCD5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73147" y="4391171"/>
              <a:ext cx="1881115" cy="1881115"/>
            </a:xfrm>
            <a:prstGeom prst="rect">
              <a:avLst/>
            </a:prstGeom>
          </p:spPr>
        </p:pic>
        <p:pic>
          <p:nvPicPr>
            <p:cNvPr id="17" name="Graphic 16" descr="Database with solid fill">
              <a:extLst>
                <a:ext uri="{FF2B5EF4-FFF2-40B4-BE49-F238E27FC236}">
                  <a16:creationId xmlns:a16="http://schemas.microsoft.com/office/drawing/2014/main" id="{287A5DCF-777A-D36E-E3C1-4C26FC66B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89962" y="4266793"/>
              <a:ext cx="1881115" cy="1881115"/>
            </a:xfrm>
            <a:prstGeom prst="rect">
              <a:avLst/>
            </a:prstGeom>
          </p:spPr>
        </p:pic>
        <p:pic>
          <p:nvPicPr>
            <p:cNvPr id="19" name="Graphic 18" descr="Laptop with solid fill">
              <a:extLst>
                <a:ext uri="{FF2B5EF4-FFF2-40B4-BE49-F238E27FC236}">
                  <a16:creationId xmlns:a16="http://schemas.microsoft.com/office/drawing/2014/main" id="{4489A693-F5AF-C3FD-D79D-B6AC7048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9495" y="4391171"/>
              <a:ext cx="1881115" cy="1881115"/>
            </a:xfrm>
            <a:prstGeom prst="rect">
              <a:avLst/>
            </a:prstGeom>
          </p:spPr>
        </p:pic>
        <p:pic>
          <p:nvPicPr>
            <p:cNvPr id="21" name="Graphic 20" descr="Programmer female with solid fill">
              <a:extLst>
                <a:ext uri="{FF2B5EF4-FFF2-40B4-BE49-F238E27FC236}">
                  <a16:creationId xmlns:a16="http://schemas.microsoft.com/office/drawing/2014/main" id="{E6497593-D6D8-2E70-1170-9F884B6A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330" y="4266793"/>
              <a:ext cx="1881115" cy="1881115"/>
            </a:xfrm>
            <a:prstGeom prst="rect">
              <a:avLst/>
            </a:prstGeom>
          </p:spPr>
        </p:pic>
        <p:pic>
          <p:nvPicPr>
            <p:cNvPr id="27" name="Graphic 26" descr="Transfer with solid fill">
              <a:extLst>
                <a:ext uri="{FF2B5EF4-FFF2-40B4-BE49-F238E27FC236}">
                  <a16:creationId xmlns:a16="http://schemas.microsoft.com/office/drawing/2014/main" id="{55F1B556-9672-E695-1444-AEC712DB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3331" y="4948084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Transfer with solid fill">
              <a:extLst>
                <a:ext uri="{FF2B5EF4-FFF2-40B4-BE49-F238E27FC236}">
                  <a16:creationId xmlns:a16="http://schemas.microsoft.com/office/drawing/2014/main" id="{8CE6E195-8CA9-DFCA-0081-43B5FE6B1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75562" y="4862238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186B5A-B932-5467-F2E2-208301ED73E4}"/>
                </a:ext>
              </a:extLst>
            </p:cNvPr>
            <p:cNvSpPr txBox="1"/>
            <p:nvPr/>
          </p:nvSpPr>
          <p:spPr>
            <a:xfrm>
              <a:off x="1788161" y="4692681"/>
              <a:ext cx="162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UI/REST Client</a:t>
              </a:r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3433E5-B01E-E5AB-75F7-05B566089348}"/>
                </a:ext>
              </a:extLst>
            </p:cNvPr>
            <p:cNvSpPr txBox="1"/>
            <p:nvPr/>
          </p:nvSpPr>
          <p:spPr>
            <a:xfrm>
              <a:off x="5282123" y="4677572"/>
              <a:ext cx="165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 Template</a:t>
              </a:r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73BF86-42E3-EE6E-0B5C-2F769583C9C7}"/>
                </a:ext>
              </a:extLst>
            </p:cNvPr>
            <p:cNvSpPr txBox="1"/>
            <p:nvPr/>
          </p:nvSpPr>
          <p:spPr>
            <a:xfrm>
              <a:off x="8734068" y="4677572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HTTP</a:t>
              </a:r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7544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33FE6-7D4C-23DF-FF2F-BAD0EF4F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896E-878E-28F7-A114-BAE45719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Use Case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</a:rPr>
              <a:t>A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can be used in an Order Service to send a request to an Inventory Service to check if items are available. The Order Service calls the Inventory Service's API using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to retrieve the stock availability before confirming the order.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DA8B28F-3916-9EAC-1959-52CFF8D10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" y="3994263"/>
            <a:ext cx="4954693" cy="904231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93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7D83B6-8783-64BA-BE6C-BF3A19EC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Content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7971-E5F8-4A0E-4DAB-BA9F87B6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In Spring Boot, </a:t>
            </a:r>
            <a:r>
              <a:rPr lang="en-IN" sz="1800" b="1" dirty="0">
                <a:solidFill>
                  <a:schemeClr val="tx2"/>
                </a:solidFill>
              </a:rPr>
              <a:t>Content Negotiation</a:t>
            </a:r>
            <a:r>
              <a:rPr lang="en-IN" sz="1800" dirty="0">
                <a:solidFill>
                  <a:schemeClr val="tx2"/>
                </a:solidFill>
              </a:rPr>
              <a:t> allows your RESTful web services to serve different formats of data, such as </a:t>
            </a:r>
            <a:r>
              <a:rPr lang="en-IN" sz="1800" b="1" dirty="0">
                <a:solidFill>
                  <a:schemeClr val="tx2"/>
                </a:solidFill>
              </a:rPr>
              <a:t>JSON</a:t>
            </a:r>
            <a:r>
              <a:rPr lang="en-IN" sz="1800" dirty="0">
                <a:solidFill>
                  <a:schemeClr val="tx2"/>
                </a:solidFill>
              </a:rPr>
              <a:t> and </a:t>
            </a:r>
            <a:r>
              <a:rPr lang="en-IN" sz="1800" b="1" dirty="0">
                <a:solidFill>
                  <a:schemeClr val="tx2"/>
                </a:solidFill>
              </a:rPr>
              <a:t>XML</a:t>
            </a:r>
            <a:r>
              <a:rPr lang="en-IN" sz="1800" dirty="0">
                <a:solidFill>
                  <a:schemeClr val="tx2"/>
                </a:solidFill>
              </a:rPr>
              <a:t>, based on the client's request. By default, Spring Boot supports JSON, but it also allows serving XML if needed. Content negotiation happens based on the </a:t>
            </a:r>
            <a:r>
              <a:rPr lang="en-IN" sz="1800" b="1" dirty="0">
                <a:solidFill>
                  <a:schemeClr val="tx2"/>
                </a:solidFill>
              </a:rPr>
              <a:t>Accept</a:t>
            </a:r>
            <a:r>
              <a:rPr lang="en-IN" sz="1800" dirty="0">
                <a:solidFill>
                  <a:schemeClr val="tx2"/>
                </a:solidFill>
              </a:rPr>
              <a:t> header or the file extension provided in the request.</a:t>
            </a:r>
          </a:p>
        </p:txBody>
      </p:sp>
    </p:spTree>
    <p:extLst>
      <p:ext uri="{BB962C8B-B14F-4D97-AF65-F5344CB8AC3E}">
        <p14:creationId xmlns:p14="http://schemas.microsoft.com/office/powerpoint/2010/main" val="266315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029F51-79E9-0060-A1D4-7C4AFF02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How Content Negotiation Works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1FE3297-E7D0-A9B2-4F9A-4B6E1892E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84" y="801866"/>
            <a:ext cx="564697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Client Request: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The client specifies the format it wants (JSON, XML, etc.) using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Accept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header or a file extension in the URL (like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.xml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Spring Response: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Spring Boot checks the requested media type and returns the response in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format if it's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supported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Spring Boot includes the </a:t>
            </a:r>
            <a:r>
              <a:rPr lang="en-US" alt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jackson-databind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 dependency by default for JSON. For XML support, you'll need the Jackson XML dependency.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Steps to Enable JSON and XML Content Negotiation in Spring Boot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@GetMapping(value = "/order", produces = { "application/</a:t>
            </a:r>
            <a:r>
              <a:rPr lang="en-IN" sz="1800" dirty="0" err="1">
                <a:solidFill>
                  <a:schemeClr val="tx2"/>
                </a:solidFill>
              </a:rPr>
              <a:t>json</a:t>
            </a:r>
            <a:r>
              <a:rPr lang="en-IN" sz="1800" dirty="0">
                <a:solidFill>
                  <a:schemeClr val="tx2"/>
                </a:solidFill>
              </a:rPr>
              <a:t>", "application/xml" })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@JacksonXmlRootElement(localName = "order") </a:t>
            </a:r>
            <a:br>
              <a:rPr lang="en-IN" sz="1800" dirty="0">
                <a:solidFill>
                  <a:schemeClr val="tx2"/>
                </a:solidFill>
              </a:rPr>
            </a:br>
            <a:r>
              <a:rPr lang="en-IN" sz="1800" dirty="0">
                <a:solidFill>
                  <a:schemeClr val="tx2"/>
                </a:solidFill>
              </a:rPr>
              <a:t>  public class Order {}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4713</TotalTime>
  <Words>723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Arial Unicode MS</vt:lpstr>
      <vt:lpstr>Calibri</vt:lpstr>
      <vt:lpstr>Office Theme</vt:lpstr>
      <vt:lpstr>Spring Boot Microservices</vt:lpstr>
      <vt:lpstr>What is Spring Boot?</vt:lpstr>
      <vt:lpstr>Spring CLI</vt:lpstr>
      <vt:lpstr>Microservices</vt:lpstr>
      <vt:lpstr>Cloud Computing</vt:lpstr>
      <vt:lpstr>Rest Template</vt:lpstr>
      <vt:lpstr>Rest Template</vt:lpstr>
      <vt:lpstr>Content Negotiation</vt:lpstr>
      <vt:lpstr>How Content Negotiation Works</vt:lpstr>
      <vt:lpstr>Spring JMS</vt:lpstr>
      <vt:lpstr>JmsTemplate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Agarwal, Prabhat (DI CTO FDS CCS COS CORE AM)</dc:creator>
  <cp:lastModifiedBy>Agarwal, Prabhat (DI CTO FDS CCS COS CORE AM)</cp:lastModifiedBy>
  <cp:revision>46</cp:revision>
  <dcterms:created xsi:type="dcterms:W3CDTF">2024-09-10T04:04:28Z</dcterms:created>
  <dcterms:modified xsi:type="dcterms:W3CDTF">2024-09-23T05:08:02Z</dcterms:modified>
</cp:coreProperties>
</file>