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si homozygote (mère porteuse + père hémophile)</a:t>
            </a:r>
          </a:p>
          <a:p>
            <a:pPr lvl="0" indent="0" marL="0">
              <a:buNone/>
            </a:pPr>
          </a:p>
          <a:p>
            <a:pPr lvl="0"/>
            <a:r>
              <a:rPr/>
              <a:t>si hétérozygote avec inactivation partielle (détailler principe)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effet ils neutralise l’activité anticoag et augmenté le taux de facteurs transféré n’est pas très efficace)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inversion intron 22 souvent retrouvé dans les formes sévères de l’hémophilie A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(mesurer le taux de suffit pas 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Hémarthrose: genou++ puis coudes, chevilles, épaules, hanche clinique: en aigùe, douloureux, chaud, gonflé -&gt; peut être confondu avec infection ! ttt = reste, ice, factor, elevation si récurrent oun non traivé : cartilage aboné, érosion os, puis avec le poids, subluxation, déformation permanente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docteur de 32 ans hémophile A, aux urgences, opéré avec facteur VIII à 100% après injection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Hegde et al 2016 https://doi.org/10.1016/j.ijscr.2016.10.046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30% hématome intramusculation - après injection IM - non mortel mais atteinte sensorielle/motrice si syndrome des loges syndrome des loges (augmenttaion de la pression ) = urence médicalle !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rétropéritonéal: patient incapable de se tenir droit. Risque = déformation permantente (attente nerfs)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10% des patients ont hémorragie IC (risque 2%) soit spontané soit traumatique (décès 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 UI/ml avec 100% = 1UI/mL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contrairement à la méthode coagulométrique = 1 temps plus reproductible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plasma patient + “mix magique” avec facteur 2,9,X9, 2 calcium, sur la figure, on voit que cela permet d’activer le X en Xa (pourquoi le IIa ?) via un complexe di complexe tenas (9 8 calcium Pl)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2 étapes sont des incubation à 37° mesure par densité optique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Hémophilie A et 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Alexis Praga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Clinique</a:t>
            </a:r>
          </a:p>
        </p:txBody>
      </p:sp>
      <p:pic>
        <p:nvPicPr>
          <p:cNvPr descr="hemarthros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210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Clinique</a:t>
            </a:r>
          </a:p>
        </p:txBody>
      </p:sp>
      <p:pic>
        <p:nvPicPr>
          <p:cNvPr descr="intracranial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Clinique : mais aussi…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hématome intra-musculaire</a:t>
            </a:r>
          </a:p>
          <a:p>
            <a:pPr lvl="0"/>
            <a:r>
              <a:rPr/>
              <a:t>hématome rétropéritonéal</a:t>
            </a:r>
          </a:p>
          <a:p>
            <a:pPr lvl="0"/>
            <a:r>
              <a:rPr/>
              <a:t>mucqueuses, gastrointestinal, génitourinaire</a:t>
            </a:r>
          </a:p>
          <a:p>
            <a:pPr lvl="0"/>
            <a:r>
              <a:rPr/>
              <a:t>intracérébral !!</a:t>
            </a:r>
          </a:p>
          <a:p>
            <a:pPr lvl="0" indent="0" marL="0">
              <a:buNone/>
            </a:pPr>
            <a:r>
              <a:rPr/>
              <a:t>Principe traitement : prévention atteinte articulaire, dosage facteur, éviter certains sports, aspirite et inhibiteur plaquette, gestion de l’hépatite C, VIH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suspcion : ATCD perso/familial saignement + TCA allongé TP normal</a:t>
            </a:r>
          </a:p>
          <a:p>
            <a:pPr lvl="0"/>
            <a:r>
              <a:rPr/>
              <a:t>confirmé facteur VIII ou IX diminué</a:t>
            </a:r>
          </a:p>
          <a:p>
            <a:pPr lvl="0" indent="0" marL="0">
              <a:buNone/>
            </a:pPr>
            <a:r>
              <a:rPr/>
              <a:t># Diagnostics différentiels</a:t>
            </a:r>
          </a:p>
          <a:p>
            <a:pPr lvl="0"/>
            <a:r>
              <a:rPr/>
              <a:t>Willebrand : vWF antigene et ristocetin cofacteur normal (sauf un variant type 2N -&gt; génétique nécessaire)</a:t>
            </a:r>
          </a:p>
          <a:p>
            <a:pPr lvl="0"/>
            <a:r>
              <a:rPr/>
              <a:t>déficit XI, XII</a:t>
            </a:r>
          </a:p>
          <a:p>
            <a:pPr lvl="0"/>
            <a:r>
              <a:rPr/>
              <a:t>déficit vitamine K : TP augmenté, déficit II, VII, IX, X</a:t>
            </a:r>
          </a:p>
          <a:p>
            <a:pPr lvl="0"/>
            <a:r>
              <a:rPr/>
              <a:t>présence héparine: TCA corrigé après passe colonne (?) absorbant héparine</a:t>
            </a:r>
          </a:p>
          <a:p>
            <a:pPr lvl="0"/>
            <a:r>
              <a:rPr/>
              <a:t>si ne se corrige pas avec plasma normal : inhibiteur</a:t>
            </a:r>
          </a:p>
          <a:p>
            <a:pPr lvl="1"/>
            <a:r>
              <a:rPr/>
              <a:t>anti VIII</a:t>
            </a:r>
          </a:p>
          <a:p>
            <a:pPr lvl="1"/>
            <a:r>
              <a:rPr/>
              <a:t>ACC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hémophilie modéré , TCA peut être normal 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 des facteurs : coagulométrique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Plasma patient dilué</a:t>
            </a:r>
          </a:p>
          <a:p>
            <a:pPr lvl="0"/>
            <a:r>
              <a:rPr/>
              <a:t>Plasma déficient en facteur à doser</a:t>
            </a:r>
          </a:p>
          <a:p>
            <a:pPr lvl="0"/>
            <a:r>
              <a:rPr/>
              <a:t>TCA sur le mélange</a:t>
            </a:r>
          </a:p>
          <a:p>
            <a:pPr lvl="0"/>
            <a:r>
              <a:rPr/>
              <a:t>temps de coagulation -&gt; %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 des facteurs : coagulométrique</a:t>
            </a:r>
          </a:p>
        </p:txBody>
      </p:sp>
      <p:pic>
        <p:nvPicPr>
          <p:cNvPr descr="calibr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 des facteurs : coagulométrique</a:t>
            </a:r>
          </a:p>
        </p:txBody>
      </p:sp>
      <p:pic>
        <p:nvPicPr>
          <p:cNvPr descr="pat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 des facteurs : coagulométrique</a:t>
            </a:r>
          </a:p>
        </p:txBody>
      </p:sp>
      <p:pic>
        <p:nvPicPr>
          <p:cNvPr descr="a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 des facteurs : coagulométrique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 cas pratique UNESS: quel dosage rendre 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Déficit en facteur</a:t>
            </a:r>
          </a:p>
          <a:p>
            <a:pPr lvl="0"/>
            <a:r>
              <a:rPr/>
              <a:t>VIII (antithromobiphlia) -&gt; type A</a:t>
            </a:r>
          </a:p>
          <a:p>
            <a:pPr lvl="0"/>
            <a:r>
              <a:rPr/>
              <a:t>IX (antithromobiphlia type B) -&gt; type B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 des facteurs : coagulométrique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Taux très abaissé sans intérférence ACC: étalonnage 0.6 et 20%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 des facteurs : chromogénique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 temps</a:t>
            </a:r>
          </a:p>
          <a:p>
            <a:pPr lvl="0"/>
            <a:r>
              <a:rPr/>
              <a:t>plus cher</a:t>
            </a:r>
          </a:p>
          <a:p>
            <a:pPr lvl="0"/>
            <a:r>
              <a:rPr/>
              <a:t>non sensible héparine et ACC</a:t>
            </a:r>
          </a:p>
          <a:p>
            <a:pPr lvl="0"/>
            <a:r>
              <a:rPr/>
              <a:t>doasge post-injection facteur VIII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 des facteurs : chromogénique : étape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https://www.osmosis.org/answers/coagulation-cascade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 des facteurs : chromogénique : étape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Inhibteur IIa</a:t>
            </a:r>
          </a:p>
          <a:p>
            <a:pPr lvl="0"/>
            <a:r>
              <a:rPr/>
              <a:t>substrat chromogène Xa</a:t>
            </a:r>
          </a:p>
          <a:p>
            <a:pPr lvl="0" indent="0" marL="0">
              <a:buNone/>
            </a:pPr>
            <a:r>
              <a:rPr/>
              <a:t>coloration proportionnelle au VIII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Traitement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Remplacer facteur manquant</a:t>
            </a:r>
          </a:p>
          <a:p>
            <a:pPr lvl="0"/>
            <a:r>
              <a:rPr/>
              <a:t>Objectif :</a:t>
            </a:r>
          </a:p>
          <a:p>
            <a:pPr lvl="1"/>
            <a:r>
              <a:rPr/>
              <a:t>25-30% éviter saignement mineurs</a:t>
            </a:r>
          </a:p>
          <a:p>
            <a:pPr lvl="1"/>
            <a:r>
              <a:rPr/>
              <a:t>50% pour saignement sévère</a:t>
            </a:r>
          </a:p>
          <a:p>
            <a:pPr lvl="1"/>
            <a:r>
              <a:rPr/>
              <a:t>80-100% pour saignement impactant pronostic vital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Traitement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Dosage : 8-12h pour facteur VIII, 18-24h pour IX</a:t>
            </a:r>
          </a:p>
          <a:p>
            <a:pPr lvl="0"/>
            <a:r>
              <a:rPr/>
              <a:t>Adaptation compliquée car individuel</a:t>
            </a:r>
          </a:p>
          <a:p>
            <a:pPr lvl="0"/>
            <a:r>
              <a:rPr/>
              <a:t>plusieurs fois par semaine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Traitement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Nouveau facteur avec durée de vie augmenté : 2x/semaine</a:t>
            </a:r>
          </a:p>
          <a:p>
            <a:pPr lvl="1"/>
            <a:r>
              <a:rPr/>
              <a:t>emicizumab : restaure fonction de VIII en combinant (?) facteur IX et X -&gt; seulement hémophilie A</a:t>
            </a:r>
          </a:p>
          <a:p>
            <a:pPr lvl="0"/>
            <a:r>
              <a:rPr/>
              <a:t>Année 70-80% facteur VIII ou IX : hépatite C, VIH -&gt; cause principale de décès = hépatite C chronique mais amélioré par ttt antiviral</a:t>
            </a:r>
          </a:p>
          <a:p>
            <a:pPr lvl="0"/>
            <a:r>
              <a:rPr/>
              <a:t>Auxilliaire : antifibrinolyse : acide ε-aminocaproique ou tranexamic (saignemeunt oral), “colle” fibrine, desmopressine (2h avnt chir (mécaninsme ??))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Complication: allo-anticorps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Réaction aux facteur VIII (et moins fréq. IX)</a:t>
            </a:r>
          </a:p>
          <a:p>
            <a:pPr lvl="0"/>
            <a:r>
              <a:rPr/>
              <a:t>Difficile à prédire mais histoire familiale</a:t>
            </a:r>
          </a:p>
          <a:p>
            <a:pPr lvl="0"/>
            <a:r>
              <a:rPr/>
              <a:t>Prévalence 15-25% pour hémophilie A, 1)-3% pour B</a:t>
            </a:r>
          </a:p>
          <a:p>
            <a:pPr lvl="0" indent="0" marL="0">
              <a:buNone/>
            </a:pPr>
            <a:r>
              <a:rPr/>
              <a:t>Y penser si pas de réponse au traitement - répondeur au Ac = ttt ne fonctionne plus du tout - faible répondeur = ok avec 3 à 4x la dose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Complication: allo-anticorps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Traitement</a:t>
            </a:r>
          </a:p>
          <a:p>
            <a:pPr lvl="0" indent="-342900" marL="342900">
              <a:buAutoNum type="arabicPeriod"/>
            </a:pPr>
            <a:r>
              <a:rPr/>
              <a:t>assurer hémostase avec “bypass” : complexe de prothrombine activé, ou facteur VII recombinant (en alternance car ne marchent psa très bie). Autre possibilité : emicizumba (pont facteur IX et X activé )</a:t>
            </a:r>
          </a:p>
          <a:p>
            <a:pPr lvl="0" indent="-342900" marL="342900">
              <a:buAutoNum type="arabicPeriod"/>
            </a:pPr>
            <a:r>
              <a:rPr/>
              <a:t>désensibilisation: on expose le patient à de faux taux de facteur jusqu’à disparation des AC</a:t>
            </a:r>
          </a:p>
          <a:p>
            <a:pPr lvl="0" indent="0" marL="0">
              <a:buNone/>
            </a:pPr>
            <a:r>
              <a:rPr/>
              <a:t>Limite : ceux qui en ont depuis longtemps et chez qui désensibilisation ipmpossible -&gt; immunosuppression possible mais ne fonctionne pas bien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Thérapie génique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Intéressant car permettrait de restaurer le facteur déficient (et maladie monogique assez délimitée au niveaux génétique)</a:t>
            </a:r>
          </a:p>
          <a:p>
            <a:pPr lvl="0"/>
            <a:r>
              <a:rPr/>
              <a:t>Plusieurs pays y travaillent</a:t>
            </a:r>
          </a:p>
          <a:p>
            <a:pPr lvl="0"/>
            <a:r>
              <a:rPr/>
              <a:t>Plusieurs traitements approuvés mais manque de données sur suivi long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 le chromosome X donc</a:t>
            </a:r>
          </a:p>
          <a:p>
            <a:pPr lvl="0"/>
            <a:r>
              <a:rPr/>
              <a:t>Garçon : atteint</a:t>
            </a:r>
          </a:p>
          <a:p>
            <a:pPr lvl="0"/>
            <a:r>
              <a:rPr/>
              <a:t>Fille : conductrice, parfois atteinte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Thérapie génique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Principe: https://www.uptodate.com/contents/gene-therapy-and-other-investigational-approaches-for-hemophilia/abstract/6</a:t>
            </a:r>
          </a:p>
          <a:p>
            <a:pPr lvl="0"/>
            <a:r>
              <a:rPr/>
              <a:t>soit modification exvivo des cellules + injection</a:t>
            </a:r>
          </a:p>
          <a:p>
            <a:pPr lvl="0"/>
            <a:r>
              <a:rPr/>
              <a:t>soit injection veut avec gène normal (ex: adeno-associate virus qui ont l’avantage de ne pas s’intégrer dnas le génome, ne peuvent pas se répliquer) Problème e immuné Seuls patients sévère : &lt; 1-2%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Thérapie génique : Hémophilie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Valoctocogene roxaparvovec (Roctavian)</a:t>
            </a:r>
          </a:p>
          <a:p>
            <a:pPr lvl="0"/>
            <a:r>
              <a:rPr/>
              <a:t>approuvé europe + USA 2022 et 2023 resp</a:t>
            </a:r>
          </a:p>
          <a:p>
            <a:pPr lvl="0"/>
            <a:r>
              <a:rPr/>
              <a:t>bonne efficacié : taux saignement annual 4.8 -&gt; 0.8, unfision facteur annuel : 136 -&gt; 2, activité VIII 43unit/dL</a:t>
            </a:r>
          </a:p>
          <a:p>
            <a:pPr lvl="0"/>
            <a:r>
              <a:rPr/>
              <a:t>suivi 2 ans avec 22unit/dL à la fin (134 individus)</a:t>
            </a:r>
          </a:p>
          <a:p>
            <a:pPr lvl="0"/>
            <a:r>
              <a:rPr/>
              <a:t>peu d’effets indésirable sauf augmentation ALT 86-89% -&gt; glucostéroide pour la majorité parfois tacrolimus/mycohpneloge.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Thérapie génique : Hémophilie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etranacogene dezaparvovec : même vecteur avec mutation augmentatino activité,</a:t>
            </a:r>
          </a:p>
          <a:p>
            <a:pPr lvl="1"/>
            <a:r>
              <a:rPr/>
              <a:t>approv FDA nov. 2022 (hemgenix): hémophilie B facteur (sévère oun no)</a:t>
            </a:r>
          </a:p>
          <a:p>
            <a:pPr lvl="1"/>
            <a:r>
              <a:rPr/>
              <a:t>effcicacité : diminution saignement (= 0 sur 26 semaines) et activité IX 31% à 26 semaine</a:t>
            </a:r>
          </a:p>
          <a:p>
            <a:pPr lvl="1"/>
            <a:r>
              <a:rPr/>
              <a:t>20% ALAT augmenté, majorité ttt glucocorticoide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Autres pistes d’amélioration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Amélioraction activité facteur</a:t>
            </a:r>
          </a:p>
          <a:p>
            <a:pPr lvl="1"/>
            <a:r>
              <a:rPr/>
              <a:t>thérapie cellulaire = transplanter cellulaire pouvant produire facteur défiction</a:t>
            </a:r>
          </a:p>
          <a:p>
            <a:pPr lvl="1"/>
            <a:r>
              <a:rPr/>
              <a:t>problème : ttt myobablation….</a:t>
            </a:r>
          </a:p>
          <a:p>
            <a:pPr lvl="1"/>
            <a:r>
              <a:rPr/>
              <a:t>augmenté demi-vie facteur</a:t>
            </a:r>
          </a:p>
          <a:p>
            <a:pPr lvl="1"/>
            <a:r>
              <a:rPr/>
              <a:t>injection SC</a:t>
            </a:r>
          </a:p>
          <a:p>
            <a:pPr lvl="0"/>
            <a:r>
              <a:rPr/>
              <a:t>autre approche intéressante : certains individus ont un variant prothrombotique (facteur V leid ou antithrombien) -&gt;_object = développer l’activité coagulante pour ré-équilibrer la balance -&gt;_object = développer l’activité coagulante pour ré-équilibrer la balance diminuer anticoag naturel</a:t>
            </a:r>
          </a:p>
          <a:p>
            <a:pPr lvl="1"/>
            <a:r>
              <a:rPr/>
              <a:t>anticorps monoclonale contre le tissue factor pathway inihibitor (inhbe coag) concizumab = approvué canada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Génétique</a:t>
            </a:r>
          </a:p>
        </p:txBody>
      </p:sp>
      <p:pic>
        <p:nvPicPr>
          <p:cNvPr descr="hemophilia-patter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51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Génétique</a:t>
            </a:r>
          </a:p>
        </p:txBody>
      </p:sp>
      <p:pic>
        <p:nvPicPr>
          <p:cNvPr descr="hemophilia-pattern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Génétique</a:t>
            </a:r>
          </a:p>
        </p:txBody>
      </p:sp>
      <p:pic>
        <p:nvPicPr>
          <p:cNvPr descr="hemophilia-pattern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19300" y="1193800"/>
            <a:ext cx="5118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Chromosome X:</a:t>
            </a:r>
          </a:p>
          <a:p>
            <a:pPr lvl="0"/>
            <a:r>
              <a:rPr/>
              <a:t>/F8/ = gène codant pour le … facteur VIII</a:t>
            </a:r>
          </a:p>
          <a:p>
            <a:pPr lvl="0"/>
            <a:r>
              <a:rPr/>
              <a:t>/F9/ = pour le facteur IX</a:t>
            </a:r>
          </a:p>
          <a:p>
            <a:pPr lvl="0" indent="0" marL="0">
              <a:buNone/>
            </a:pPr>
            <a:r>
              <a:rPr/>
              <a:t>Génétique indispensable : étude familiale + détection conductrices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Selon le taux de facteur</a:t>
            </a:r>
          </a:p>
          <a:p>
            <a:pPr lvl="0"/>
            <a:r>
              <a:rPr/>
              <a:t>&lt; 1% = sévère : 24-48 épisodes par an, hémorragie spontanée</a:t>
            </a:r>
          </a:p>
          <a:p>
            <a:pPr lvl="0"/>
            <a:r>
              <a:rPr/>
              <a:t>1-5% = mmodéré : 4-6 / an, sur traumatisme mineur</a:t>
            </a:r>
          </a:p>
          <a:p>
            <a:pPr lvl="0" indent="0" marL="1270000"/>
            <a:r>
              <a:rPr sz="2000"/>
              <a:t>5 et &lt; 10%: sur traumatisme important/chirurgie</a:t>
            </a:r>
          </a:p>
          <a:p>
            <a:pPr lvl="0" indent="0" marL="0">
              <a:buNone/>
            </a:pPr>
            <a:r>
              <a:rPr/>
              <a:t>sévère: hémorragie spontanée articulation + tissus. Si chir/trauma : hémorragie abondante</a:t>
            </a:r>
          </a:p>
          <a:p>
            <a:pPr lvl="0" indent="0" marL="0">
              <a:buNone/>
            </a:pPr>
            <a:r>
              <a:rPr/>
              <a:t>A = un peu plus de cas sévères (60% vs 20-45% pour B)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Clinique: quand y penser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Début (si sévère)</a:t>
            </a:r>
          </a:p>
          <a:p>
            <a:pPr lvl="0"/>
            <a:r>
              <a:rPr/>
              <a:t>sévère : 9-18mois chez garçon</a:t>
            </a:r>
          </a:p>
          <a:p>
            <a:pPr lvl="0"/>
            <a:r>
              <a:rPr/>
              <a:t>modéré : 2-5 ans</a:t>
            </a:r>
          </a:p>
          <a:p>
            <a:pPr lvl="0"/>
            <a:r>
              <a:rPr/>
              <a:t>pas d’antécédent familiaux mais hémorragie intracrânielle chez nouveaux né</a:t>
            </a:r>
          </a:p>
          <a:p>
            <a:pPr lvl="0"/>
            <a:r>
              <a:rPr/>
              <a:t>saignement circoncision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Hémophilie A et A</dc:title>
  <dc:creator>Alexis Praga</dc:creator>
  <cp:keywords/>
  <dcterms:created xsi:type="dcterms:W3CDTF">2024-04-07T21:00:57Z</dcterms:created>
  <dcterms:modified xsi:type="dcterms:W3CDTF">2024-04-07T21:00:57Z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2024-04-11</vt:lpwstr>
  </property>
</Properties>
</file>