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0" r:id="rId5"/>
    <p:sldId id="273" r:id="rId6"/>
    <p:sldId id="274" r:id="rId7"/>
    <p:sldId id="259" r:id="rId8"/>
    <p:sldId id="258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278" r:id="rId21"/>
    <p:sldId id="279" r:id="rId22"/>
    <p:sldId id="276" r:id="rId23"/>
    <p:sldId id="281" r:id="rId24"/>
    <p:sldId id="271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33A5-79FC-6528-0DEE-70ABDF928864}" v="718" dt="2024-06-04T21:44:2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l-PL" dirty="0"/>
              <a:t>Miłosz Grzyb 1p2t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4991F-4F36-8F44-7EB5-084913758FFE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​</a:t>
            </a: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Tutaj znajduje się kod do wywołania Hello, world! W react.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87186-79F2-D36D-1B14-3CB3622C4BFA}"/>
              </a:ext>
            </a:extLst>
          </p:cNvPr>
          <p:cNvSpPr txBox="1"/>
          <p:nvPr/>
        </p:nvSpPr>
        <p:spPr>
          <a:xfrm>
            <a:off x="3119605" y="5965596"/>
            <a:ext cx="5952790" cy="330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React 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Import 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ReactDOM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importowanie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bibliotek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pic>
        <p:nvPicPr>
          <p:cNvPr id="3" name="Obraz 2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D50167B6-C9F6-ADC0-F90D-C23DDB48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58" y="2262402"/>
            <a:ext cx="4472355" cy="231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A57704F-370C-52D8-B831-D19A61301F9A}"/>
              </a:ext>
            </a:extLst>
          </p:cNvPr>
          <p:cNvSpPr/>
          <p:nvPr/>
        </p:nvSpPr>
        <p:spPr>
          <a:xfrm>
            <a:off x="3953528" y="2266172"/>
            <a:ext cx="2732428" cy="319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762AF-C443-BE51-6905-1BC6FC4827C7}"/>
              </a:ext>
            </a:extLst>
          </p:cNvPr>
          <p:cNvSpPr txBox="1"/>
          <p:nvPr/>
        </p:nvSpPr>
        <p:spPr>
          <a:xfrm>
            <a:off x="3819187" y="1926266"/>
            <a:ext cx="4529798" cy="330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jest 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plik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4991F-4F36-8F44-7EB5-084913758FFE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​Tutaj znajduje się kod do wywołania Hello, world! W react.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B329D78-909D-9673-80B4-7C0A4DE1081C}"/>
              </a:ext>
            </a:extLst>
          </p:cNvPr>
          <p:cNvSpPr txBox="1"/>
          <p:nvPr/>
        </p:nvSpPr>
        <p:spPr>
          <a:xfrm>
            <a:off x="2689646" y="5409861"/>
            <a:ext cx="6812708" cy="9504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pl-PL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'index.css' to po prostu importowanie </a:t>
            </a:r>
            <a:r>
              <a:rPr lang="pl-PL" sz="169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stylowania</a:t>
            </a:r>
            <a:r>
              <a:rPr lang="pl-PL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z pliku </a:t>
            </a:r>
            <a:r>
              <a:rPr lang="pl-PL" sz="169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pl-PL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defTabSz="859536">
              <a:spcAft>
                <a:spcPts val="600"/>
              </a:spcAft>
            </a:pPr>
            <a:r>
              <a:rPr lang="pl-PL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import app2 pozwala na zaimportowanie  komponentu </a:t>
            </a:r>
            <a:r>
              <a:rPr lang="pl-PL" sz="169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reactowego</a:t>
            </a:r>
            <a:r>
              <a:rPr lang="pl-PL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"App2"  z osobnego pliku JS.</a:t>
            </a:r>
            <a:endParaRPr lang="pl-PL"/>
          </a:p>
        </p:txBody>
      </p:sp>
      <p:pic>
        <p:nvPicPr>
          <p:cNvPr id="6" name="Obraz 5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66BE08F-2CD3-C7D9-7E20-A4CBC038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96" y="1926266"/>
            <a:ext cx="5157045" cy="2669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A57704F-370C-52D8-B831-D19A61301F9A}"/>
              </a:ext>
            </a:extLst>
          </p:cNvPr>
          <p:cNvSpPr/>
          <p:nvPr/>
        </p:nvSpPr>
        <p:spPr>
          <a:xfrm>
            <a:off x="3459608" y="2291024"/>
            <a:ext cx="2085721" cy="341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271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4991F-4F36-8F44-7EB5-084913758FFE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​Tutaj znajduje się kod do wywołania Hello, world! W react.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B329D78-909D-9673-80B4-7C0A4DE1081C}"/>
              </a:ext>
            </a:extLst>
          </p:cNvPr>
          <p:cNvSpPr txBox="1"/>
          <p:nvPr/>
        </p:nvSpPr>
        <p:spPr>
          <a:xfrm>
            <a:off x="2401231" y="5620243"/>
            <a:ext cx="7389537" cy="663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pl-PL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Funkcja </a:t>
            </a:r>
            <a:r>
              <a:rPr lang="pl-PL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</a:t>
            </a:r>
            <a:r>
              <a:rPr lang="pl-PL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zwraca po wywołaniu kod znacznika, który wypisuje tekst: "Hello, </a:t>
            </a:r>
            <a:r>
              <a:rPr lang="pl-PL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pl-PL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!"</a:t>
            </a:r>
            <a:endParaRPr lang="pl-PL"/>
          </a:p>
        </p:txBody>
      </p:sp>
      <p:pic>
        <p:nvPicPr>
          <p:cNvPr id="6" name="Obraz 5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66BE08F-2CD3-C7D9-7E20-A4CBC038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23" y="1926266"/>
            <a:ext cx="5593689" cy="2895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A57704F-370C-52D8-B831-D19A61301F9A}"/>
              </a:ext>
            </a:extLst>
          </p:cNvPr>
          <p:cNvSpPr/>
          <p:nvPr/>
        </p:nvSpPr>
        <p:spPr>
          <a:xfrm>
            <a:off x="3225814" y="3093634"/>
            <a:ext cx="4048916" cy="613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90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4991F-4F36-8F44-7EB5-084913758FFE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​Tutaj znajduje się kod do wywołania Hello, world! W react.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B329D78-909D-9673-80B4-7C0A4DE1081C}"/>
              </a:ext>
            </a:extLst>
          </p:cNvPr>
          <p:cNvSpPr txBox="1"/>
          <p:nvPr/>
        </p:nvSpPr>
        <p:spPr>
          <a:xfrm>
            <a:off x="2400336" y="5335636"/>
            <a:ext cx="7391327" cy="1016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pl-PL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Tutaj tworzona jest stała o nazwie </a:t>
            </a:r>
            <a:r>
              <a:rPr lang="pl-PL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pl-PL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która </a:t>
            </a:r>
            <a:r>
              <a:rPr lang="pl-PL" sz="183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pozwala utworzyć katalog główny, aby wyświetlić komponenty </a:t>
            </a:r>
            <a:r>
              <a:rPr lang="pl-PL" sz="1836" kern="1200" err="1">
                <a:solidFill>
                  <a:srgbClr val="000000"/>
                </a:solidFill>
                <a:latin typeface="Aptos"/>
                <a:ea typeface="+mn-ea"/>
                <a:cs typeface="+mn-cs"/>
              </a:rPr>
              <a:t>React</a:t>
            </a:r>
            <a:r>
              <a:rPr lang="pl-PL" sz="183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 w przeglądarce,</a:t>
            </a:r>
            <a:endParaRPr lang="pl-PL" sz="18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32688">
              <a:spcAft>
                <a:spcPts val="600"/>
              </a:spcAft>
            </a:pPr>
            <a:r>
              <a:rPr lang="pl-PL" sz="183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I wykorzystuje do tego id="</a:t>
            </a:r>
            <a:r>
              <a:rPr lang="pl-PL" sz="1836" kern="1200" err="1">
                <a:solidFill>
                  <a:srgbClr val="000000"/>
                </a:solidFill>
                <a:latin typeface="Aptos"/>
                <a:ea typeface="+mn-ea"/>
                <a:cs typeface="+mn-cs"/>
              </a:rPr>
              <a:t>root</a:t>
            </a:r>
            <a:r>
              <a:rPr lang="pl-PL" sz="183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" z </a:t>
            </a:r>
            <a:r>
              <a:rPr lang="pl-PL" sz="1836" kern="1200" err="1">
                <a:solidFill>
                  <a:srgbClr val="000000"/>
                </a:solidFill>
                <a:latin typeface="Aptos"/>
                <a:ea typeface="+mn-ea"/>
                <a:cs typeface="+mn-cs"/>
              </a:rPr>
              <a:t>html</a:t>
            </a:r>
            <a:r>
              <a:rPr lang="pl-PL" sz="183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.</a:t>
            </a:r>
            <a:endParaRPr lang="pl-PL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6" name="Obraz 5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66BE08F-2CD3-C7D9-7E20-A4CBC038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94" y="1926266"/>
            <a:ext cx="5595044" cy="2895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A57704F-370C-52D8-B831-D19A61301F9A}"/>
              </a:ext>
            </a:extLst>
          </p:cNvPr>
          <p:cNvSpPr/>
          <p:nvPr/>
        </p:nvSpPr>
        <p:spPr>
          <a:xfrm>
            <a:off x="3214545" y="3686068"/>
            <a:ext cx="5339942" cy="200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6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4991F-4F36-8F44-7EB5-084913758FFE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​Tutaj znajduje się kod do wywołania Hello, world! W react.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B329D78-909D-9673-80B4-7C0A4DE1081C}"/>
              </a:ext>
            </a:extLst>
          </p:cNvPr>
          <p:cNvSpPr txBox="1"/>
          <p:nvPr/>
        </p:nvSpPr>
        <p:spPr>
          <a:xfrm>
            <a:off x="2603724" y="5387817"/>
            <a:ext cx="6984551" cy="975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pl-PL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Tutaj </a:t>
            </a:r>
            <a:r>
              <a:rPr lang="pl-PL" sz="174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renderowana</a:t>
            </a:r>
            <a:r>
              <a:rPr lang="pl-PL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jest na stronie nasza funkcja </a:t>
            </a:r>
            <a:r>
              <a:rPr lang="pl-PL" sz="174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</a:t>
            </a:r>
            <a:r>
              <a:rPr lang="pl-PL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pPr defTabSz="886968">
              <a:spcAft>
                <a:spcPts val="600"/>
              </a:spcAft>
            </a:pPr>
            <a:r>
              <a:rPr lang="pl-PL" sz="1746" kern="1200" err="1">
                <a:solidFill>
                  <a:srgbClr val="000000"/>
                </a:solidFill>
                <a:latin typeface="Aptos"/>
                <a:ea typeface="+mn-ea"/>
                <a:cs typeface="+mn-cs"/>
              </a:rPr>
              <a:t>React.StrictMode</a:t>
            </a:r>
            <a:r>
              <a:rPr lang="pl-PL" sz="174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 pozwala na </a:t>
            </a:r>
            <a:r>
              <a:rPr lang="pl-PL" sz="1746" kern="1200" err="1">
                <a:solidFill>
                  <a:srgbClr val="000000"/>
                </a:solidFill>
                <a:latin typeface="Aptos"/>
                <a:ea typeface="+mn-ea"/>
                <a:cs typeface="+mn-cs"/>
              </a:rPr>
              <a:t>debuggowanie</a:t>
            </a:r>
            <a:r>
              <a:rPr lang="pl-PL" sz="174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 i pokazywanie problemów przy </a:t>
            </a:r>
            <a:r>
              <a:rPr lang="pl-PL" sz="1746" kern="1200" err="1">
                <a:solidFill>
                  <a:srgbClr val="000000"/>
                </a:solidFill>
                <a:latin typeface="Aptos"/>
                <a:ea typeface="+mn-ea"/>
                <a:cs typeface="+mn-cs"/>
              </a:rPr>
              <a:t>renderze</a:t>
            </a:r>
            <a:r>
              <a:rPr lang="pl-PL" sz="1746" kern="1200">
                <a:solidFill>
                  <a:srgbClr val="000000"/>
                </a:solidFill>
                <a:latin typeface="Aptos"/>
                <a:ea typeface="+mn-ea"/>
                <a:cs typeface="+mn-cs"/>
              </a:rPr>
              <a:t> wszystkiego co jest w środku.</a:t>
            </a:r>
            <a:endParaRPr lang="pl-PL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6" name="Obraz 5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66BE08F-2CD3-C7D9-7E20-A4CBC038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36" y="1926266"/>
            <a:ext cx="5287125" cy="2736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A57704F-370C-52D8-B831-D19A61301F9A}"/>
              </a:ext>
            </a:extLst>
          </p:cNvPr>
          <p:cNvSpPr/>
          <p:nvPr/>
        </p:nvSpPr>
        <p:spPr>
          <a:xfrm>
            <a:off x="3572968" y="3769079"/>
            <a:ext cx="5046063" cy="709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4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JSX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1B8-F3D3-B2DE-EB96-4DC379E50516}"/>
              </a:ext>
            </a:extLst>
          </p:cNvPr>
          <p:cNvSpPr txBox="1"/>
          <p:nvPr/>
        </p:nvSpPr>
        <p:spPr>
          <a:xfrm>
            <a:off x="1063552" y="1737360"/>
            <a:ext cx="9786161" cy="236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znaczników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który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wykorzystuje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React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nazywa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się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JSX. Nie jest on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konieczny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pisaniu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jednak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bardzo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przydatny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kiedy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musimy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napisać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sporą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część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html'a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jakimś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komponencie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95528">
              <a:spcAft>
                <a:spcPts val="600"/>
              </a:spcAft>
            </a:pPr>
            <a:endParaRPr lang="en-US" sz="174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on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bardziej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restrykcyjny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niż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ponieważ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wszystkie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znaczniki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muszą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zakończyć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np. </a:t>
            </a:r>
            <a:r>
              <a:rPr lang="en-US" sz="17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 /&gt;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95528">
              <a:spcAft>
                <a:spcPts val="600"/>
              </a:spcAft>
            </a:pP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Jeśli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chcesz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zwrócić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kilka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elementów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musisz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je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opakować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we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wspólnego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4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rodzica</a:t>
            </a:r>
            <a:r>
              <a:rPr lang="en-US" sz="174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np. </a:t>
            </a:r>
            <a:r>
              <a:rPr lang="en-US" sz="1740" b="1" kern="1200">
                <a:solidFill>
                  <a:schemeClr val="tx1"/>
                </a:solidFill>
                <a:latin typeface="Aptos"/>
                <a:ea typeface="+mn-ea"/>
                <a:cs typeface="+mn-cs"/>
              </a:rPr>
              <a:t>&lt;div&gt;...&lt;/div&gt;,</a:t>
            </a:r>
            <a:endParaRPr lang="en-US" sz="1566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możesz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tego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wykorzystać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również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znaczniki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pustego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fragmentu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czyli</a:t>
            </a: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&lt;&gt;….&lt;/&gt;.</a:t>
            </a:r>
          </a:p>
          <a:p>
            <a:pPr>
              <a:spcAft>
                <a:spcPts val="600"/>
              </a:spcAft>
            </a:pPr>
            <a:endParaRPr lang="en-US" b="1"/>
          </a:p>
        </p:txBody>
      </p:sp>
      <p:pic>
        <p:nvPicPr>
          <p:cNvPr id="5" name="Picture 4" descr="A screen shot of a computer code&#10;&#10;Opis wygenerowany automatycznie">
            <a:extLst>
              <a:ext uri="{FF2B5EF4-FFF2-40B4-BE49-F238E27FC236}">
                <a16:creationId xmlns:a16="http://schemas.microsoft.com/office/drawing/2014/main" id="{A1C5E94E-C06F-E3A7-A5B2-33C5ACD6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94" y="4322068"/>
            <a:ext cx="4203601" cy="1938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B033D-1A65-9DB8-2C86-638B1BDF37DC}"/>
              </a:ext>
            </a:extLst>
          </p:cNvPr>
          <p:cNvSpPr txBox="1"/>
          <p:nvPr/>
        </p:nvSpPr>
        <p:spPr>
          <a:xfrm>
            <a:off x="6787872" y="4001926"/>
            <a:ext cx="4331432" cy="333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↓ Tutaj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mamy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użyte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znaczniki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pustego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fragmentu</a:t>
            </a:r>
            <a:endParaRPr lang="en-US" err="1"/>
          </a:p>
        </p:txBody>
      </p:sp>
      <p:pic>
        <p:nvPicPr>
          <p:cNvPr id="7" name="Picture 6" descr="A screen shot of a computer code&#10;&#10;Opis wygenerowany automatycznie">
            <a:extLst>
              <a:ext uri="{FF2B5EF4-FFF2-40B4-BE49-F238E27FC236}">
                <a16:creationId xmlns:a16="http://schemas.microsoft.com/office/drawing/2014/main" id="{9963B0F0-273A-C7A0-E167-7956D76C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75" y="4328133"/>
            <a:ext cx="4195738" cy="1944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FEF00-4B3B-22FE-1B19-0EDB4799E68F}"/>
              </a:ext>
            </a:extLst>
          </p:cNvPr>
          <p:cNvSpPr txBox="1"/>
          <p:nvPr/>
        </p:nvSpPr>
        <p:spPr>
          <a:xfrm>
            <a:off x="1674625" y="4001926"/>
            <a:ext cx="4331432" cy="333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↓ Tutaj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mamy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użyte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znaczniki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&lt;div&gt;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JSX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1B8-F3D3-B2DE-EB96-4DC379E5051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Aby dodać stylizację z CSS'a , używa się atrybutu className="". Działa on tak samo jak atrybut class w html'u.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990A2-8AB9-0E99-CF99-7B02CA2C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94" y="2193510"/>
            <a:ext cx="2605993" cy="2824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7C051-1C61-EBC3-6CCC-715F388B953C}"/>
              </a:ext>
            </a:extLst>
          </p:cNvPr>
          <p:cNvSpPr txBox="1"/>
          <p:nvPr/>
        </p:nvSpPr>
        <p:spPr>
          <a:xfrm>
            <a:off x="4654296" y="1916248"/>
            <a:ext cx="2609762" cy="275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11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↓ Tutaj </a:t>
            </a:r>
            <a:r>
              <a:rPr lang="en-US" sz="11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</a:t>
            </a:r>
            <a:r>
              <a:rPr lang="en-US" sz="11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en-US" sz="11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endParaRPr lang="en-US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C942F-2ADD-F47D-88E9-688BA05CBF8F}"/>
              </a:ext>
            </a:extLst>
          </p:cNvPr>
          <p:cNvSpPr/>
          <p:nvPr/>
        </p:nvSpPr>
        <p:spPr>
          <a:xfrm>
            <a:off x="5289303" y="4085183"/>
            <a:ext cx="1623118" cy="119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 shot of a computer&#10;&#10;Opis wygenerowany automatycznie">
            <a:extLst>
              <a:ext uri="{FF2B5EF4-FFF2-40B4-BE49-F238E27FC236}">
                <a16:creationId xmlns:a16="http://schemas.microsoft.com/office/drawing/2014/main" id="{7F590830-A9FE-8462-A938-6F1CF9AA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81" y="2573356"/>
            <a:ext cx="4555606" cy="75514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F21693-ADC9-0AFA-0879-586C1C1F087B}"/>
              </a:ext>
            </a:extLst>
          </p:cNvPr>
          <p:cNvCxnSpPr/>
          <p:nvPr/>
        </p:nvCxnSpPr>
        <p:spPr>
          <a:xfrm flipH="1" flipV="1">
            <a:off x="6168426" y="2423757"/>
            <a:ext cx="1451668" cy="433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04EC7D-AF9A-CCF9-A807-08A0E4C740F4}"/>
              </a:ext>
            </a:extLst>
          </p:cNvPr>
          <p:cNvSpPr txBox="1"/>
          <p:nvPr/>
        </p:nvSpPr>
        <p:spPr>
          <a:xfrm>
            <a:off x="7639146" y="2373201"/>
            <a:ext cx="1820002" cy="275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11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↓ Tutaj </a:t>
            </a:r>
            <a:r>
              <a:rPr lang="en-US" sz="11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</a:t>
            </a:r>
            <a:r>
              <a:rPr lang="en-US" sz="11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z 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JSX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1B8-F3D3-B2DE-EB96-4DC379E5051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Aby </a:t>
            </a:r>
            <a:r>
              <a:rPr lang="en-US" sz="2200" dirty="0" err="1"/>
              <a:t>wyświetlać</a:t>
            </a:r>
            <a:r>
              <a:rPr lang="en-US" sz="2200" dirty="0"/>
              <a:t> </a:t>
            </a:r>
            <a:r>
              <a:rPr lang="en-US" sz="2200" dirty="0" err="1"/>
              <a:t>zmienne</a:t>
            </a:r>
            <a:r>
              <a:rPr lang="en-US" sz="2200" dirty="0"/>
              <a:t> I </a:t>
            </a:r>
            <a:r>
              <a:rPr lang="en-US" sz="2200" dirty="0" err="1"/>
              <a:t>funkcje</a:t>
            </a:r>
            <a:r>
              <a:rPr lang="en-US" sz="2200" dirty="0"/>
              <a:t> z JS , </a:t>
            </a:r>
            <a:r>
              <a:rPr lang="en-US" sz="2200" dirty="0" err="1"/>
              <a:t>wpisuje</a:t>
            </a:r>
            <a:r>
              <a:rPr lang="en-US" sz="2200" dirty="0"/>
              <a:t> </a:t>
            </a:r>
            <a:r>
              <a:rPr lang="en-US" sz="2200" dirty="0" err="1"/>
              <a:t>się</a:t>
            </a:r>
            <a:r>
              <a:rPr lang="en-US" sz="2200" dirty="0"/>
              <a:t> </a:t>
            </a:r>
            <a:r>
              <a:rPr lang="en-US" sz="2200" dirty="0" err="1"/>
              <a:t>daną</a:t>
            </a:r>
            <a:r>
              <a:rPr lang="en-US" sz="2200" dirty="0"/>
              <a:t> </a:t>
            </a:r>
            <a:r>
              <a:rPr lang="en-US" sz="2200" dirty="0" err="1"/>
              <a:t>zmienną</a:t>
            </a:r>
            <a:r>
              <a:rPr lang="en-US" sz="2200" dirty="0"/>
              <a:t> w {}. Np. {number}.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Działa</a:t>
            </a:r>
            <a:r>
              <a:rPr lang="en-US" sz="2200" dirty="0"/>
              <a:t> to </a:t>
            </a:r>
            <a:r>
              <a:rPr lang="en-US" sz="2200" dirty="0" err="1"/>
              <a:t>nie</a:t>
            </a:r>
            <a:r>
              <a:rPr lang="en-US" sz="2200" dirty="0"/>
              <a:t> </a:t>
            </a:r>
            <a:r>
              <a:rPr lang="en-US" sz="2200" dirty="0" err="1"/>
              <a:t>tylko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wyświetlanie</a:t>
            </a:r>
            <a:r>
              <a:rPr lang="en-US" sz="2200" dirty="0"/>
              <a:t> ale </a:t>
            </a:r>
            <a:r>
              <a:rPr lang="en-US" sz="2200" dirty="0" err="1"/>
              <a:t>też</a:t>
            </a:r>
            <a:r>
              <a:rPr lang="en-US" sz="2200" dirty="0"/>
              <a:t> </a:t>
            </a:r>
            <a:r>
              <a:rPr lang="en-US" sz="2200" dirty="0" err="1"/>
              <a:t>i</a:t>
            </a:r>
            <a:r>
              <a:rPr lang="en-US" sz="2200" dirty="0"/>
              <a:t> 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wykorzystywanie</a:t>
            </a:r>
            <a:r>
              <a:rPr lang="en-US" sz="2200" dirty="0"/>
              <a:t> </a:t>
            </a:r>
            <a:r>
              <a:rPr lang="en-US" sz="2200" dirty="0" err="1"/>
              <a:t>tych</a:t>
            </a:r>
            <a:r>
              <a:rPr lang="en-US" sz="2200" dirty="0"/>
              <a:t> </a:t>
            </a:r>
            <a:r>
              <a:rPr lang="en-US" sz="2200" dirty="0" err="1"/>
              <a:t>danych</a:t>
            </a:r>
            <a:r>
              <a:rPr lang="en-US" sz="2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7C051-1C61-EBC3-6CCC-715F388B953C}"/>
              </a:ext>
            </a:extLst>
          </p:cNvPr>
          <p:cNvSpPr txBox="1"/>
          <p:nvPr/>
        </p:nvSpPr>
        <p:spPr>
          <a:xfrm>
            <a:off x="4657545" y="2332374"/>
            <a:ext cx="2837874" cy="29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↓Tutaj </a:t>
            </a:r>
            <a:r>
              <a:rPr lang="en-US" sz="129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wyświetlamy</a:t>
            </a: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9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zmienną</a:t>
            </a: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/>
          </a:p>
        </p:txBody>
      </p:sp>
      <p:pic>
        <p:nvPicPr>
          <p:cNvPr id="5" name="Picture 4" descr="A screen shot of a computer code&#10;&#10;Opis wygenerowany automatycznie">
            <a:extLst>
              <a:ext uri="{FF2B5EF4-FFF2-40B4-BE49-F238E27FC236}">
                <a16:creationId xmlns:a16="http://schemas.microsoft.com/office/drawing/2014/main" id="{73CBD153-42DF-6E94-2B2E-7BFD35B9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595626"/>
            <a:ext cx="2953899" cy="19201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7C942F-2ADD-F47D-88E9-688BA05CBF8F}"/>
              </a:ext>
            </a:extLst>
          </p:cNvPr>
          <p:cNvSpPr/>
          <p:nvPr/>
        </p:nvSpPr>
        <p:spPr>
          <a:xfrm>
            <a:off x="5573646" y="3622470"/>
            <a:ext cx="1162319" cy="141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EBB67B54-4AFB-7482-8A51-ADCCC9FB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521" y="2601516"/>
            <a:ext cx="2769342" cy="192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BDDC6-211D-3392-B730-306230976641}"/>
              </a:ext>
            </a:extLst>
          </p:cNvPr>
          <p:cNvSpPr txBox="1"/>
          <p:nvPr/>
        </p:nvSpPr>
        <p:spPr>
          <a:xfrm>
            <a:off x="8715048" y="2334497"/>
            <a:ext cx="2842968" cy="29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↓Tutaj </a:t>
            </a:r>
            <a:r>
              <a:rPr lang="en-US" sz="129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wykorzystujemy</a:t>
            </a: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9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ją</a:t>
            </a: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9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</a:t>
            </a: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Reagowanie</a:t>
            </a:r>
            <a:r>
              <a:rPr lang="en-US" dirty="0"/>
              <a:t> Kodu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1B8-F3D3-B2DE-EB96-4DC379E50516}"/>
              </a:ext>
            </a:extLst>
          </p:cNvPr>
          <p:cNvSpPr txBox="1"/>
          <p:nvPr/>
        </p:nvSpPr>
        <p:spPr>
          <a:xfrm>
            <a:off x="1476436" y="1926266"/>
            <a:ext cx="9239128" cy="12803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jak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nazwa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wskazuje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reaguje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zmiany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Powiedzmy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że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przykład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chcemy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stworzyć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guzik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który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kliknięciu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pokaże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ile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razy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klikneliśmy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9808">
              <a:spcAft>
                <a:spcPts val="600"/>
              </a:spcAft>
            </a:pP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tego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wykorzystamy</a:t>
            </a:r>
            <a:r>
              <a:rPr lang="en-US" sz="16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64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useState</a:t>
            </a:r>
            <a:r>
              <a:rPr lang="en-US" sz="16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4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setCount</a:t>
            </a:r>
            <a:r>
              <a:rPr lang="en-US" sz="16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b="1"/>
          </a:p>
        </p:txBody>
      </p:sp>
      <p:pic>
        <p:nvPicPr>
          <p:cNvPr id="8" name="Picture 7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427F5761-F531-987C-C3F0-9839897A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64" y="3153316"/>
            <a:ext cx="3082399" cy="31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8D154-20A4-2A16-30CD-25457CA00182}"/>
              </a:ext>
            </a:extLst>
          </p:cNvPr>
          <p:cNvSpPr/>
          <p:nvPr/>
        </p:nvSpPr>
        <p:spPr>
          <a:xfrm>
            <a:off x="2000519" y="3314311"/>
            <a:ext cx="2370216" cy="19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053B56-2401-073D-DFB1-AD35C370BEE1}"/>
              </a:ext>
            </a:extLst>
          </p:cNvPr>
          <p:cNvCxnSpPr/>
          <p:nvPr/>
        </p:nvCxnSpPr>
        <p:spPr>
          <a:xfrm flipH="1">
            <a:off x="4540674" y="3359031"/>
            <a:ext cx="1511573" cy="8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2F1A10-DE6B-3DAB-E285-28769C356088}"/>
              </a:ext>
            </a:extLst>
          </p:cNvPr>
          <p:cNvSpPr txBox="1"/>
          <p:nvPr/>
        </p:nvSpPr>
        <p:spPr>
          <a:xfrm>
            <a:off x="6195355" y="3189092"/>
            <a:ext cx="3604517" cy="3194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Importowanie</a:t>
            </a: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useState</a:t>
            </a: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en-US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bibliotek</a:t>
            </a: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3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Reagowanie Kodu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1B8-F3D3-B2DE-EB96-4DC379E5051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React </a:t>
            </a:r>
            <a:r>
              <a:rPr lang="en-US" sz="2000"/>
              <a:t>tak</a:t>
            </a:r>
            <a:r>
              <a:rPr lang="en-US" sz="2000" dirty="0"/>
              <a:t> jak </a:t>
            </a:r>
            <a:r>
              <a:rPr lang="en-US" sz="2000"/>
              <a:t>sama</a:t>
            </a:r>
            <a:r>
              <a:rPr lang="en-US" sz="2000" dirty="0"/>
              <a:t> </a:t>
            </a:r>
            <a:r>
              <a:rPr lang="en-US" sz="2000"/>
              <a:t>nazwa</a:t>
            </a:r>
            <a:r>
              <a:rPr lang="en-US" sz="2000" dirty="0"/>
              <a:t> </a:t>
            </a:r>
            <a:r>
              <a:rPr lang="en-US" sz="2000"/>
              <a:t>wskazuje</a:t>
            </a:r>
            <a:r>
              <a:rPr lang="en-US" sz="2000" dirty="0"/>
              <a:t> , </a:t>
            </a:r>
            <a:r>
              <a:rPr lang="en-US" sz="2000"/>
              <a:t>reaguje</a:t>
            </a:r>
            <a:r>
              <a:rPr lang="en-US" sz="2000" dirty="0"/>
              <a:t> </a:t>
            </a:r>
            <a:r>
              <a:rPr lang="en-US" sz="2000"/>
              <a:t>na</a:t>
            </a:r>
            <a:r>
              <a:rPr lang="en-US" sz="2000" dirty="0"/>
              <a:t> </a:t>
            </a:r>
            <a:r>
              <a:rPr lang="en-US" sz="2000"/>
              <a:t>zmiany</a:t>
            </a:r>
            <a:r>
              <a:rPr lang="en-US" sz="2000" dirty="0"/>
              <a:t>. 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Powiedzmy</a:t>
            </a:r>
            <a:r>
              <a:rPr lang="en-US" sz="2000" dirty="0"/>
              <a:t> </a:t>
            </a:r>
            <a:r>
              <a:rPr lang="en-US" sz="2000"/>
              <a:t>że</a:t>
            </a:r>
            <a:r>
              <a:rPr lang="en-US" sz="2000" dirty="0"/>
              <a:t> </a:t>
            </a:r>
            <a:r>
              <a:rPr lang="en-US" sz="2000"/>
              <a:t>na</a:t>
            </a:r>
            <a:r>
              <a:rPr lang="en-US" sz="2000" dirty="0"/>
              <a:t> </a:t>
            </a:r>
            <a:r>
              <a:rPr lang="en-US" sz="2000"/>
              <a:t>przykład</a:t>
            </a:r>
            <a:r>
              <a:rPr lang="en-US" sz="2000" dirty="0"/>
              <a:t> </a:t>
            </a:r>
            <a:r>
              <a:rPr lang="en-US" sz="2000"/>
              <a:t>chcemy</a:t>
            </a:r>
            <a:r>
              <a:rPr lang="en-US" sz="2000" dirty="0"/>
              <a:t> </a:t>
            </a:r>
            <a:r>
              <a:rPr lang="en-US" sz="2000"/>
              <a:t>stworzyć</a:t>
            </a:r>
            <a:r>
              <a:rPr lang="en-US" sz="2000" dirty="0"/>
              <a:t> </a:t>
            </a:r>
            <a:r>
              <a:rPr lang="en-US" sz="2000"/>
              <a:t>guzik</a:t>
            </a:r>
            <a:r>
              <a:rPr lang="en-US" sz="2000" dirty="0"/>
              <a:t>, </a:t>
            </a:r>
            <a:r>
              <a:rPr lang="en-US" sz="2000"/>
              <a:t>który</a:t>
            </a:r>
            <a:r>
              <a:rPr lang="en-US" sz="2000" dirty="0"/>
              <a:t> po </a:t>
            </a:r>
            <a:r>
              <a:rPr lang="en-US" sz="2000"/>
              <a:t>kliknięciu</a:t>
            </a:r>
            <a:r>
              <a:rPr lang="en-US" sz="2000" dirty="0"/>
              <a:t> </a:t>
            </a:r>
            <a:r>
              <a:rPr lang="en-US" sz="2000"/>
              <a:t>pokaże</a:t>
            </a:r>
            <a:r>
              <a:rPr lang="en-US" sz="2000" dirty="0"/>
              <a:t> </a:t>
            </a:r>
            <a:r>
              <a:rPr lang="en-US" sz="2000"/>
              <a:t>ile</a:t>
            </a:r>
            <a:r>
              <a:rPr lang="en-US" sz="2000" dirty="0"/>
              <a:t> </a:t>
            </a:r>
            <a:r>
              <a:rPr lang="en-US" sz="2000"/>
              <a:t>razy</a:t>
            </a:r>
            <a:r>
              <a:rPr lang="en-US" sz="2000" dirty="0"/>
              <a:t> go </a:t>
            </a:r>
            <a:r>
              <a:rPr lang="en-US" sz="2000"/>
              <a:t>klikneliśmy</a:t>
            </a:r>
            <a:r>
              <a:rPr lang="en-US" sz="2000" dirty="0"/>
              <a:t>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 </a:t>
            </a:r>
            <a:r>
              <a:rPr lang="en-US" sz="2000"/>
              <a:t>tego</a:t>
            </a:r>
            <a:r>
              <a:rPr lang="en-US" sz="2000" dirty="0"/>
              <a:t> </a:t>
            </a:r>
            <a:r>
              <a:rPr lang="en-US" sz="2000"/>
              <a:t>wykorzystamy</a:t>
            </a:r>
            <a:r>
              <a:rPr lang="en-US" sz="2000" dirty="0"/>
              <a:t> </a:t>
            </a:r>
            <a:r>
              <a:rPr lang="en-US" sz="2000" b="1"/>
              <a:t>useState</a:t>
            </a:r>
            <a:r>
              <a:rPr lang="en-US" sz="2000" b="1" dirty="0"/>
              <a:t>, </a:t>
            </a:r>
            <a:r>
              <a:rPr lang="en-US" sz="2000" b="1"/>
              <a:t>setCount</a:t>
            </a:r>
            <a:r>
              <a:rPr lang="en-US" sz="2000" b="1" dirty="0"/>
              <a:t>.</a:t>
            </a: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8" name="Picture 7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427F5761-F531-987C-C3F0-9839897A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50279"/>
            <a:ext cx="2518166" cy="2557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D1C90B-77BE-BBF3-7C77-AC58F296F265}"/>
              </a:ext>
            </a:extLst>
          </p:cNvPr>
          <p:cNvSpPr/>
          <p:nvPr/>
        </p:nvSpPr>
        <p:spPr>
          <a:xfrm>
            <a:off x="4945205" y="2968659"/>
            <a:ext cx="2228627" cy="182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1A4164-0BCA-7030-D4F0-609D87D1B069}"/>
              </a:ext>
            </a:extLst>
          </p:cNvPr>
          <p:cNvCxnSpPr>
            <a:cxnSpLocks/>
          </p:cNvCxnSpPr>
          <p:nvPr/>
        </p:nvCxnSpPr>
        <p:spPr>
          <a:xfrm flipH="1">
            <a:off x="7268821" y="3056343"/>
            <a:ext cx="1234880" cy="7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5CFE8E-6968-15CF-A5ED-1C002171CBA7}"/>
              </a:ext>
            </a:extLst>
          </p:cNvPr>
          <p:cNvSpPr txBox="1"/>
          <p:nvPr/>
        </p:nvSpPr>
        <p:spPr>
          <a:xfrm>
            <a:off x="8635226" y="2837134"/>
            <a:ext cx="2922790" cy="911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12648">
              <a:spcAft>
                <a:spcPts val="600"/>
              </a:spcAft>
            </a:pP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Tutaj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tworzymy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zmienna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która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przez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useState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będzie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default 0. </a:t>
            </a:r>
          </a:p>
          <a:p>
            <a:pPr defTabSz="612648">
              <a:spcAft>
                <a:spcPts val="600"/>
              </a:spcAft>
            </a:pP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setCount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pozwala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zmieniać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wartość</a:t>
            </a: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F7189E5-921F-7851-166E-993D54CC5FBC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Czym jest React?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FA1A8CD-DF1A-0D27-7000-7D6CE42509A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React jest </a:t>
            </a:r>
            <a:r>
              <a:rPr lang="en-US" sz="2200" err="1"/>
              <a:t>deklaratywną</a:t>
            </a:r>
            <a:r>
              <a:rPr lang="en-US" sz="2200" dirty="0"/>
              <a:t>, </a:t>
            </a:r>
            <a:r>
              <a:rPr lang="en-US" sz="2200" err="1"/>
              <a:t>wydajną</a:t>
            </a:r>
            <a:r>
              <a:rPr lang="en-US" sz="2200" dirty="0"/>
              <a:t> </a:t>
            </a:r>
            <a:r>
              <a:rPr lang="en-US" sz="2200" err="1"/>
              <a:t>i</a:t>
            </a:r>
            <a:r>
              <a:rPr lang="en-US" sz="2200" dirty="0"/>
              <a:t> </a:t>
            </a:r>
            <a:r>
              <a:rPr lang="en-US" sz="2200" err="1"/>
              <a:t>elastyczną</a:t>
            </a:r>
            <a:r>
              <a:rPr lang="en-US" sz="2200" dirty="0"/>
              <a:t> </a:t>
            </a:r>
            <a:r>
              <a:rPr lang="en-US" sz="2200" err="1"/>
              <a:t>biblioteką</a:t>
            </a:r>
            <a:r>
              <a:rPr lang="en-US" sz="2200" dirty="0"/>
              <a:t> </a:t>
            </a:r>
            <a:r>
              <a:rPr lang="en-US" sz="2200" err="1"/>
              <a:t>javascriptową</a:t>
            </a:r>
            <a:r>
              <a:rPr lang="en-US" sz="2200" dirty="0"/>
              <a:t> do </a:t>
            </a:r>
            <a:r>
              <a:rPr lang="en-US" sz="2200" err="1"/>
              <a:t>budowania</a:t>
            </a:r>
            <a:r>
              <a:rPr lang="en-US" sz="2200" dirty="0"/>
              <a:t> </a:t>
            </a:r>
            <a:r>
              <a:rPr lang="en-US" sz="2200" err="1"/>
              <a:t>interfejsów</a:t>
            </a:r>
            <a:r>
              <a:rPr lang="en-US" sz="2200" dirty="0"/>
              <a:t> </a:t>
            </a:r>
            <a:r>
              <a:rPr lang="en-US" sz="2200" err="1"/>
              <a:t>użytkownika</a:t>
            </a:r>
            <a:r>
              <a:rPr lang="en-US" sz="2200" dirty="0"/>
              <a:t>. </a:t>
            </a:r>
            <a:r>
              <a:rPr lang="en-US" sz="2200" dirty="0" err="1"/>
              <a:t>Pozwala</a:t>
            </a:r>
            <a:r>
              <a:rPr lang="en-US" sz="2200" dirty="0"/>
              <a:t> </a:t>
            </a:r>
            <a:r>
              <a:rPr lang="en-US" sz="2200" err="1"/>
              <a:t>na</a:t>
            </a:r>
            <a:r>
              <a:rPr lang="en-US" sz="2200" dirty="0"/>
              <a:t> </a:t>
            </a:r>
            <a:r>
              <a:rPr lang="en-US" sz="2200" err="1"/>
              <a:t>tworzenie</a:t>
            </a:r>
            <a:r>
              <a:rPr lang="en-US" sz="2200" dirty="0"/>
              <a:t> </a:t>
            </a:r>
            <a:r>
              <a:rPr lang="en-US" sz="2200" err="1"/>
              <a:t>złożonych</a:t>
            </a:r>
            <a:r>
              <a:rPr lang="en-US" sz="2200" dirty="0"/>
              <a:t> UI </a:t>
            </a:r>
            <a:r>
              <a:rPr lang="en-US" sz="2200" err="1"/>
              <a:t>przy</a:t>
            </a:r>
            <a:r>
              <a:rPr lang="en-US" sz="2200" dirty="0"/>
              <a:t> </a:t>
            </a:r>
            <a:r>
              <a:rPr lang="en-US" sz="2200" err="1"/>
              <a:t>użyciu</a:t>
            </a:r>
            <a:r>
              <a:rPr lang="en-US" sz="2200" dirty="0"/>
              <a:t> </a:t>
            </a:r>
            <a:r>
              <a:rPr lang="en-US" sz="2200" err="1"/>
              <a:t>małych</a:t>
            </a:r>
            <a:r>
              <a:rPr lang="en-US" sz="2200" dirty="0"/>
              <a:t> </a:t>
            </a:r>
            <a:r>
              <a:rPr lang="en-US" sz="2200" err="1"/>
              <a:t>i</a:t>
            </a:r>
            <a:r>
              <a:rPr lang="en-US" sz="2200" dirty="0"/>
              <a:t> </a:t>
            </a:r>
            <a:r>
              <a:rPr lang="en-US" sz="2200" err="1"/>
              <a:t>odizolowanych</a:t>
            </a:r>
            <a:r>
              <a:rPr lang="en-US" sz="2200" dirty="0"/>
              <a:t> </a:t>
            </a:r>
            <a:r>
              <a:rPr lang="en-US" sz="2200" dirty="0" err="1"/>
              <a:t>od</a:t>
            </a:r>
            <a:r>
              <a:rPr lang="en-US" sz="2200" dirty="0"/>
              <a:t> </a:t>
            </a:r>
            <a:r>
              <a:rPr lang="en-US" sz="2200" err="1"/>
              <a:t>siebie</a:t>
            </a:r>
            <a:r>
              <a:rPr lang="en-US" sz="2200" dirty="0"/>
              <a:t> </a:t>
            </a:r>
            <a:r>
              <a:rPr lang="en-US" sz="2200" err="1"/>
              <a:t>kawałków</a:t>
            </a:r>
            <a:r>
              <a:rPr lang="en-US" sz="2200" dirty="0"/>
              <a:t> </a:t>
            </a:r>
            <a:r>
              <a:rPr lang="en-US" sz="2200" err="1"/>
              <a:t>kodu</a:t>
            </a:r>
            <a:r>
              <a:rPr lang="en-US" sz="2200" dirty="0"/>
              <a:t>, </a:t>
            </a:r>
            <a:r>
              <a:rPr lang="en-US" sz="2200" err="1"/>
              <a:t>zwanych</a:t>
            </a:r>
            <a:r>
              <a:rPr lang="en-US" sz="2200" dirty="0"/>
              <a:t> “</a:t>
            </a:r>
            <a:r>
              <a:rPr lang="en-US" sz="2200" dirty="0" err="1"/>
              <a:t>komponentami</a:t>
            </a:r>
            <a:r>
              <a:rPr lang="en-US" sz="2200" dirty="0"/>
              <a:t>”.</a:t>
            </a:r>
          </a:p>
        </p:txBody>
      </p:sp>
      <p:pic>
        <p:nvPicPr>
          <p:cNvPr id="4" name="Obraz 3" descr="Obraz zawierający zrzut ekranu, światło&#10;&#10;Opis wygenerowany automatycznie">
            <a:extLst>
              <a:ext uri="{FF2B5EF4-FFF2-40B4-BE49-F238E27FC236}">
                <a16:creationId xmlns:a16="http://schemas.microsoft.com/office/drawing/2014/main" id="{44BB86C9-D08B-50CE-0A64-D740FED7F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901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Reagowanie Kodu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1B8-F3D3-B2DE-EB96-4DC379E5051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React </a:t>
            </a:r>
            <a:r>
              <a:rPr lang="en-US" sz="2200" dirty="0" err="1"/>
              <a:t>tak</a:t>
            </a:r>
            <a:r>
              <a:rPr lang="en-US" sz="2200" dirty="0"/>
              <a:t> jak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nazwa</a:t>
            </a:r>
            <a:r>
              <a:rPr lang="en-US" sz="2200" dirty="0"/>
              <a:t> </a:t>
            </a:r>
            <a:r>
              <a:rPr lang="en-US" sz="2200" dirty="0" err="1"/>
              <a:t>wskazuje</a:t>
            </a:r>
            <a:r>
              <a:rPr lang="en-US" sz="2200" dirty="0"/>
              <a:t> , </a:t>
            </a:r>
            <a:r>
              <a:rPr lang="en-US" sz="2200" dirty="0" err="1"/>
              <a:t>reaguje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zmiany</a:t>
            </a:r>
            <a:r>
              <a:rPr lang="en-US" sz="2200" dirty="0"/>
              <a:t>. </a:t>
            </a:r>
            <a:r>
              <a:rPr lang="en-US" sz="2200" dirty="0" err="1"/>
              <a:t>Powiedzmy</a:t>
            </a:r>
            <a:r>
              <a:rPr lang="en-US" sz="2200" dirty="0"/>
              <a:t> </a:t>
            </a:r>
            <a:r>
              <a:rPr lang="en-US" sz="2200" dirty="0" err="1"/>
              <a:t>że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przykład</a:t>
            </a:r>
            <a:r>
              <a:rPr lang="en-US" sz="2200" dirty="0"/>
              <a:t> </a:t>
            </a:r>
            <a:r>
              <a:rPr lang="en-US" sz="2200" dirty="0" err="1"/>
              <a:t>chcemy</a:t>
            </a:r>
            <a:r>
              <a:rPr lang="en-US" sz="2200" dirty="0"/>
              <a:t> </a:t>
            </a:r>
            <a:r>
              <a:rPr lang="en-US" sz="2200" dirty="0" err="1"/>
              <a:t>stworzyć</a:t>
            </a:r>
            <a:r>
              <a:rPr lang="en-US" sz="2200" dirty="0"/>
              <a:t> </a:t>
            </a:r>
            <a:r>
              <a:rPr lang="en-US" sz="2200" dirty="0" err="1"/>
              <a:t>guzik</a:t>
            </a:r>
            <a:r>
              <a:rPr lang="en-US" sz="2200" dirty="0"/>
              <a:t> </a:t>
            </a:r>
            <a:r>
              <a:rPr lang="en-US" sz="2200" dirty="0" err="1"/>
              <a:t>który</a:t>
            </a:r>
            <a:r>
              <a:rPr lang="en-US" sz="2200" dirty="0"/>
              <a:t> po </a:t>
            </a:r>
            <a:r>
              <a:rPr lang="en-US" sz="2200" dirty="0" err="1"/>
              <a:t>kliknięciu</a:t>
            </a:r>
            <a:r>
              <a:rPr lang="en-US" sz="2200" dirty="0"/>
              <a:t> </a:t>
            </a:r>
            <a:r>
              <a:rPr lang="en-US" sz="2200" dirty="0" err="1"/>
              <a:t>pokaże</a:t>
            </a:r>
            <a:r>
              <a:rPr lang="en-US" sz="2200" dirty="0"/>
              <a:t> </a:t>
            </a:r>
            <a:r>
              <a:rPr lang="en-US" sz="2200" dirty="0" err="1"/>
              <a:t>ile</a:t>
            </a:r>
            <a:r>
              <a:rPr lang="en-US" sz="2200" dirty="0"/>
              <a:t> </a:t>
            </a:r>
            <a:r>
              <a:rPr lang="en-US" sz="2200" dirty="0" err="1"/>
              <a:t>razy</a:t>
            </a:r>
            <a:r>
              <a:rPr lang="en-US" sz="2200" dirty="0"/>
              <a:t> go </a:t>
            </a:r>
            <a:r>
              <a:rPr lang="en-US" sz="2200" dirty="0" err="1"/>
              <a:t>klikneliśmy</a:t>
            </a:r>
            <a:r>
              <a:rPr lang="en-US" sz="2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 </a:t>
            </a:r>
            <a:r>
              <a:rPr lang="en-US" sz="2200" dirty="0" err="1"/>
              <a:t>tego</a:t>
            </a:r>
            <a:r>
              <a:rPr lang="en-US" sz="2200" dirty="0"/>
              <a:t> </a:t>
            </a:r>
            <a:r>
              <a:rPr lang="en-US" sz="2200" dirty="0" err="1"/>
              <a:t>wykorzystamy</a:t>
            </a:r>
            <a:r>
              <a:rPr lang="en-US" sz="2200" dirty="0"/>
              <a:t> </a:t>
            </a:r>
            <a:r>
              <a:rPr lang="en-US" sz="2200" b="1" dirty="0" err="1"/>
              <a:t>useState</a:t>
            </a:r>
            <a:r>
              <a:rPr lang="en-US" sz="2200" b="1" dirty="0"/>
              <a:t>, </a:t>
            </a:r>
            <a:r>
              <a:rPr lang="en-US" sz="2200" b="1" dirty="0" err="1"/>
              <a:t>setCount</a:t>
            </a:r>
            <a:r>
              <a:rPr lang="en-US" sz="2200" b="1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</p:txBody>
      </p:sp>
      <p:pic>
        <p:nvPicPr>
          <p:cNvPr id="8" name="Picture 7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427F5761-F531-987C-C3F0-9839897A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58923"/>
            <a:ext cx="2698073" cy="27401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E0F32A-11C5-4B2B-1597-5F4DDDBCD850}"/>
              </a:ext>
            </a:extLst>
          </p:cNvPr>
          <p:cNvSpPr/>
          <p:nvPr/>
        </p:nvSpPr>
        <p:spPr>
          <a:xfrm>
            <a:off x="4973817" y="3233275"/>
            <a:ext cx="1612776" cy="540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C90BDC-4467-E8EF-CD12-0E68E39074A9}"/>
              </a:ext>
            </a:extLst>
          </p:cNvPr>
          <p:cNvCxnSpPr>
            <a:cxnSpLocks/>
          </p:cNvCxnSpPr>
          <p:nvPr/>
        </p:nvCxnSpPr>
        <p:spPr>
          <a:xfrm flipH="1" flipV="1">
            <a:off x="6672711" y="3483802"/>
            <a:ext cx="1401395" cy="540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206969-A323-74FC-4868-ADAB44842330}"/>
              </a:ext>
            </a:extLst>
          </p:cNvPr>
          <p:cNvSpPr txBox="1"/>
          <p:nvPr/>
        </p:nvSpPr>
        <p:spPr>
          <a:xfrm>
            <a:off x="8230686" y="3906569"/>
            <a:ext cx="3327330" cy="288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Tutaj </a:t>
            </a:r>
            <a:r>
              <a:rPr lang="en-US" sz="127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funkcja</a:t>
            </a: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7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handleClick</a:t>
            </a: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7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zmienia</a:t>
            </a: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o 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624" y="-105608"/>
            <a:ext cx="5488753" cy="1346157"/>
          </a:xfrm>
        </p:spPr>
        <p:txBody>
          <a:bodyPr>
            <a:normAutofit/>
          </a:bodyPr>
          <a:lstStyle/>
          <a:p>
            <a:r>
              <a:rPr lang="en-US" dirty="0" err="1"/>
              <a:t>Reagowanie</a:t>
            </a:r>
            <a:r>
              <a:rPr lang="en-US" dirty="0"/>
              <a:t> Kodu</a:t>
            </a:r>
          </a:p>
        </p:txBody>
      </p:sp>
      <p:pic>
        <p:nvPicPr>
          <p:cNvPr id="8" name="Picture 7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427F5761-F531-987C-C3F0-9839897A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89" y="2166846"/>
            <a:ext cx="3751489" cy="3810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37C984-0806-D179-2A75-F1FAA92130A6}"/>
              </a:ext>
            </a:extLst>
          </p:cNvPr>
          <p:cNvSpPr/>
          <p:nvPr/>
        </p:nvSpPr>
        <p:spPr>
          <a:xfrm>
            <a:off x="1410435" y="4856205"/>
            <a:ext cx="2643462" cy="193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551257-3AE0-7E27-23C1-51757CFCA772}"/>
              </a:ext>
            </a:extLst>
          </p:cNvPr>
          <p:cNvCxnSpPr>
            <a:cxnSpLocks/>
          </p:cNvCxnSpPr>
          <p:nvPr/>
        </p:nvCxnSpPr>
        <p:spPr>
          <a:xfrm flipH="1">
            <a:off x="4147747" y="4505213"/>
            <a:ext cx="1087105" cy="498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78936E-0222-6208-992E-B90EA60D92F4}"/>
              </a:ext>
            </a:extLst>
          </p:cNvPr>
          <p:cNvSpPr txBox="1"/>
          <p:nvPr/>
        </p:nvSpPr>
        <p:spPr>
          <a:xfrm>
            <a:off x="5253387" y="4263082"/>
            <a:ext cx="4844142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Wywołanie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</a:t>
            </a:r>
            <a:r>
              <a:rPr lang="en-US" dirty="0" err="1"/>
              <a:t>handleClick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8DF62-5693-7700-EEC3-6B4428A55D94}"/>
              </a:ext>
            </a:extLst>
          </p:cNvPr>
          <p:cNvSpPr txBox="1"/>
          <p:nvPr/>
        </p:nvSpPr>
        <p:spPr>
          <a:xfrm>
            <a:off x="368643" y="790832"/>
            <a:ext cx="1146501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,Sans-Serif"/>
              <a:buChar char="•"/>
            </a:pPr>
            <a:r>
              <a:rPr lang="en-US" sz="2200">
                <a:cs typeface="Arial"/>
              </a:rPr>
              <a:t>React tak jak sama nazwa wskazuje , reaguje na zmiany. Powiedzmy że na przykład chcemy stworzyć guzik który po kliknięciu pokaże ile razy go klikneliśmy.​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200">
                <a:cs typeface="Arial"/>
              </a:rPr>
              <a:t>Do tego wykorzystamy </a:t>
            </a:r>
            <a:r>
              <a:rPr lang="en-US" sz="2200" b="1">
                <a:cs typeface="Arial"/>
              </a:rPr>
              <a:t>useState, setCount.</a:t>
            </a:r>
          </a:p>
        </p:txBody>
      </p:sp>
    </p:spTree>
    <p:extLst>
      <p:ext uri="{BB962C8B-B14F-4D97-AF65-F5344CB8AC3E}">
        <p14:creationId xmlns:p14="http://schemas.microsoft.com/office/powerpoint/2010/main" val="307661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9C4A4-D574-A7C8-AE2A-FACDA97A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Renderowanie Warunkowe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1B8-F3D3-B2DE-EB96-4DC379E50516}"/>
              </a:ext>
            </a:extLst>
          </p:cNvPr>
          <p:cNvSpPr txBox="1"/>
          <p:nvPr/>
        </p:nvSpPr>
        <p:spPr>
          <a:xfrm>
            <a:off x="838200" y="1908671"/>
            <a:ext cx="10515600" cy="130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W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Reakcie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nie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ma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specjalnej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składni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do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zapisywania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warunków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.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Zamiast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tego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możesz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zastosować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te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same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techniki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co w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normalnym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kodzie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javascriptowym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. Na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przykład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możesz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użyć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instrukcji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if, aby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warunkowo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dodać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kod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JSX-</a:t>
            </a:r>
            <a:r>
              <a:rPr lang="en-US" sz="186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owy</a:t>
            </a:r>
            <a:r>
              <a:rPr lang="en-US" sz="186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:</a:t>
            </a:r>
            <a:endParaRPr lang="en-US" sz="16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F1A10-DE6B-3DAB-E285-28769C356088}"/>
              </a:ext>
            </a:extLst>
          </p:cNvPr>
          <p:cNvSpPr txBox="1"/>
          <p:nvPr/>
        </p:nvSpPr>
        <p:spPr>
          <a:xfrm>
            <a:off x="5109648" y="3122009"/>
            <a:ext cx="4102514" cy="604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Konstrukcja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sprawdzająca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czy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jesteś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zalogowany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pic>
        <p:nvPicPr>
          <p:cNvPr id="5" name="Picture 4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2732D472-99A7-ECFD-43AA-2EFD3889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42" y="3163367"/>
            <a:ext cx="3314842" cy="2930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8CACE6-9938-20B1-626F-B182120B4C9B}"/>
              </a:ext>
            </a:extLst>
          </p:cNvPr>
          <p:cNvSpPr/>
          <p:nvPr/>
        </p:nvSpPr>
        <p:spPr>
          <a:xfrm>
            <a:off x="1241271" y="3457948"/>
            <a:ext cx="2850383" cy="127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7C7F59-6436-91AC-4511-2A2EABD34264}"/>
              </a:ext>
            </a:extLst>
          </p:cNvPr>
          <p:cNvCxnSpPr/>
          <p:nvPr/>
        </p:nvCxnSpPr>
        <p:spPr>
          <a:xfrm flipH="1">
            <a:off x="4244352" y="3539387"/>
            <a:ext cx="732955" cy="30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C0F1FB-3924-A686-E12E-1E4CA3708F55}"/>
              </a:ext>
            </a:extLst>
          </p:cNvPr>
          <p:cNvSpPr txBox="1"/>
          <p:nvPr/>
        </p:nvSpPr>
        <p:spPr>
          <a:xfrm>
            <a:off x="5445586" y="4740620"/>
            <a:ext cx="3552798" cy="604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zwracający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odpowiedni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D4612-EE7E-683D-17C7-366DFD306B24}"/>
              </a:ext>
            </a:extLst>
          </p:cNvPr>
          <p:cNvCxnSpPr>
            <a:cxnSpLocks/>
          </p:cNvCxnSpPr>
          <p:nvPr/>
        </p:nvCxnSpPr>
        <p:spPr>
          <a:xfrm flipH="1">
            <a:off x="2737721" y="5086737"/>
            <a:ext cx="2402465" cy="274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8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624FE-E5B4-6BA5-C8A3-83C8CB6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br>
              <a:rPr lang="en-US" sz="2100"/>
            </a:br>
            <a:r>
              <a:rPr lang="en-US" sz="2100" err="1"/>
              <a:t>Renderowanie</a:t>
            </a:r>
            <a:r>
              <a:rPr lang="en-US" sz="2100"/>
              <a:t> list </a:t>
            </a:r>
            <a:br>
              <a:rPr lang="en-US" sz="2100"/>
            </a:br>
            <a:endParaRPr lang="en-US" sz="2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DACC-1284-A9A5-0D91-7D7A67D25B72}"/>
              </a:ext>
            </a:extLst>
          </p:cNvPr>
          <p:cNvSpPr>
            <a:spLocks/>
          </p:cNvSpPr>
          <p:nvPr/>
        </p:nvSpPr>
        <p:spPr>
          <a:xfrm>
            <a:off x="1356806" y="1650222"/>
            <a:ext cx="9469243" cy="737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Aby </a:t>
            </a:r>
            <a:r>
              <a:rPr lang="en-US" sz="180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wyrenderować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listę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komponentów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80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możesz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użyć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b="1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pętli</a:t>
            </a:r>
            <a:r>
              <a:rPr lang="en-US" sz="1800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b="1" kern="1200">
                <a:solidFill>
                  <a:schemeClr val="tx1"/>
                </a:solidFill>
                <a:latin typeface="Aptos"/>
                <a:ea typeface="+mn-ea"/>
                <a:cs typeface="+mn-cs"/>
              </a:rPr>
              <a:t>for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lub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metodę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b="1" kern="1200">
                <a:solidFill>
                  <a:schemeClr val="tx1"/>
                </a:solidFill>
                <a:latin typeface="Aptos"/>
                <a:ea typeface="+mn-ea"/>
                <a:cs typeface="+mn-cs"/>
              </a:rPr>
              <a:t>map()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dla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tablic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.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4" name="Picture 3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88CE1205-FF2A-6DDD-2C72-F471CC7D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95" y="2289650"/>
            <a:ext cx="4185680" cy="3945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2EA668-4FA0-84DF-4BC9-5828D012258F}"/>
              </a:ext>
            </a:extLst>
          </p:cNvPr>
          <p:cNvSpPr/>
          <p:nvPr/>
        </p:nvSpPr>
        <p:spPr>
          <a:xfrm>
            <a:off x="1724003" y="2287332"/>
            <a:ext cx="3245432" cy="1010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85A1A7-05CA-933B-01E8-1D94BE7F869B}"/>
              </a:ext>
            </a:extLst>
          </p:cNvPr>
          <p:cNvCxnSpPr/>
          <p:nvPr/>
        </p:nvCxnSpPr>
        <p:spPr>
          <a:xfrm flipH="1">
            <a:off x="5179581" y="2544045"/>
            <a:ext cx="1315691" cy="194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84B65-C3F6-B982-3583-F9DF29D9A890}"/>
              </a:ext>
            </a:extLst>
          </p:cNvPr>
          <p:cNvSpPr txBox="1"/>
          <p:nvPr/>
        </p:nvSpPr>
        <p:spPr>
          <a:xfrm>
            <a:off x="6563308" y="2338048"/>
            <a:ext cx="32825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400" dirty="0"/>
              <a:t>Tutaj </a:t>
            </a:r>
            <a:r>
              <a:rPr lang="en-US" sz="1400" dirty="0" err="1"/>
              <a:t>mamy</a:t>
            </a:r>
            <a:r>
              <a:rPr lang="en-US" sz="1400" dirty="0"/>
              <a:t> </a:t>
            </a:r>
            <a:r>
              <a:rPr lang="en-US" sz="1400" dirty="0" err="1"/>
              <a:t>przykładową</a:t>
            </a:r>
            <a:r>
              <a:rPr lang="en-US" sz="1400" dirty="0"/>
              <a:t> </a:t>
            </a:r>
            <a:r>
              <a:rPr lang="en-US" sz="1400" dirty="0" err="1"/>
              <a:t>listę</a:t>
            </a:r>
            <a:r>
              <a:rPr lang="en-US" sz="1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014E5-3514-7EDA-0F36-2A511EF9BA32}"/>
              </a:ext>
            </a:extLst>
          </p:cNvPr>
          <p:cNvSpPr/>
          <p:nvPr/>
        </p:nvSpPr>
        <p:spPr>
          <a:xfrm>
            <a:off x="1937222" y="3632893"/>
            <a:ext cx="2692706" cy="1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D525F-EBE7-2F79-8442-6C5E41065E27}"/>
              </a:ext>
            </a:extLst>
          </p:cNvPr>
          <p:cNvCxnSpPr>
            <a:cxnSpLocks/>
          </p:cNvCxnSpPr>
          <p:nvPr/>
        </p:nvCxnSpPr>
        <p:spPr>
          <a:xfrm flipH="1">
            <a:off x="4813284" y="3512499"/>
            <a:ext cx="2045725" cy="15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855682-5D8E-A374-2498-5F177F408238}"/>
              </a:ext>
            </a:extLst>
          </p:cNvPr>
          <p:cNvSpPr txBox="1"/>
          <p:nvPr/>
        </p:nvSpPr>
        <p:spPr>
          <a:xfrm>
            <a:off x="6990875" y="3203480"/>
            <a:ext cx="29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Tutaj </a:t>
            </a:r>
            <a:r>
              <a:rPr lang="en-US" sz="1400" kern="1200" dirty="0" err="1">
                <a:latin typeface="+mn-lt"/>
                <a:ea typeface="+mn-ea"/>
                <a:cs typeface="+mn-cs"/>
              </a:rPr>
              <a:t>przypisujemy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latin typeface="+mn-lt"/>
                <a:ea typeface="+mn-ea"/>
                <a:cs typeface="+mn-cs"/>
              </a:rPr>
              <a:t>ListItems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latin typeface="+mn-lt"/>
                <a:ea typeface="+mn-ea"/>
                <a:cs typeface="+mn-cs"/>
              </a:rPr>
              <a:t>jako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latin typeface="+mn-lt"/>
                <a:ea typeface="+mn-ea"/>
                <a:cs typeface="+mn-cs"/>
              </a:rPr>
              <a:t>zmapowanie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latin typeface="+mn-lt"/>
                <a:ea typeface="+mn-ea"/>
                <a:cs typeface="+mn-cs"/>
              </a:rPr>
              <a:t>listy</a:t>
            </a:r>
            <a:endParaRPr lang="en-US" sz="14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AA5F7-899C-9055-A764-4512D163B5D1}"/>
              </a:ext>
            </a:extLst>
          </p:cNvPr>
          <p:cNvSpPr/>
          <p:nvPr/>
        </p:nvSpPr>
        <p:spPr>
          <a:xfrm>
            <a:off x="2150544" y="3974957"/>
            <a:ext cx="1131265" cy="185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B14258-E338-F671-E6F8-4BFBE88A142D}"/>
              </a:ext>
            </a:extLst>
          </p:cNvPr>
          <p:cNvCxnSpPr>
            <a:cxnSpLocks/>
          </p:cNvCxnSpPr>
          <p:nvPr/>
        </p:nvCxnSpPr>
        <p:spPr>
          <a:xfrm flipH="1" flipV="1">
            <a:off x="3367364" y="4070755"/>
            <a:ext cx="2461353" cy="1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F84A46-F9E9-1F54-5692-E8796BFB2756}"/>
              </a:ext>
            </a:extLst>
          </p:cNvPr>
          <p:cNvSpPr txBox="1"/>
          <p:nvPr/>
        </p:nvSpPr>
        <p:spPr>
          <a:xfrm>
            <a:off x="5987377" y="4007998"/>
            <a:ext cx="29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Key to </a:t>
            </a:r>
            <a:r>
              <a:rPr lang="en-US" sz="1400" kern="1200" err="1">
                <a:latin typeface="+mn-lt"/>
                <a:ea typeface="+mn-ea"/>
                <a:cs typeface="+mn-cs"/>
              </a:rPr>
              <a:t>atrybut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400" kern="1200" err="1">
                <a:latin typeface="+mn-lt"/>
                <a:ea typeface="+mn-ea"/>
                <a:cs typeface="+mn-cs"/>
              </a:rPr>
              <a:t>odróżniąjący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 </a:t>
            </a:r>
            <a:r>
              <a:rPr lang="en-US" sz="1400" kern="1200" err="1">
                <a:latin typeface="+mn-lt"/>
                <a:ea typeface="+mn-ea"/>
                <a:cs typeface="+mn-cs"/>
              </a:rPr>
              <a:t>rzeczy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 z </a:t>
            </a:r>
            <a:r>
              <a:rPr lang="en-US" sz="1400" kern="1200" err="1">
                <a:latin typeface="+mn-lt"/>
                <a:ea typeface="+mn-ea"/>
                <a:cs typeface="+mn-cs"/>
              </a:rPr>
              <a:t>listy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200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3895-4E30-72BE-B8FF-B62E6967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28" y="2770868"/>
            <a:ext cx="8153400" cy="1325563"/>
          </a:xfrm>
        </p:spPr>
        <p:txBody>
          <a:bodyPr/>
          <a:lstStyle/>
          <a:p>
            <a:r>
              <a:rPr lang="en-US" dirty="0" err="1"/>
              <a:t>Zapraszam</a:t>
            </a:r>
            <a:r>
              <a:rPr lang="en-US" dirty="0"/>
              <a:t> do </a:t>
            </a:r>
            <a:r>
              <a:rPr lang="en-US" dirty="0" err="1"/>
              <a:t>części</a:t>
            </a:r>
            <a:r>
              <a:rPr lang="en-US" dirty="0"/>
              <a:t> </a:t>
            </a:r>
            <a:r>
              <a:rPr lang="en-US" dirty="0" err="1"/>
              <a:t>praktycznej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22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bstrakcyjne tło">
            <a:extLst>
              <a:ext uri="{FF2B5EF4-FFF2-40B4-BE49-F238E27FC236}">
                <a16:creationId xmlns:a16="http://schemas.microsoft.com/office/drawing/2014/main" id="{DC836B8A-42AA-5B51-EB98-D7AB13F45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4" r="11324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F7189E5-921F-7851-166E-993D54CC5FBC}"/>
              </a:ext>
            </a:extLst>
          </p:cNvPr>
          <p:cNvSpPr txBox="1"/>
          <p:nvPr/>
        </p:nvSpPr>
        <p:spPr>
          <a:xfrm>
            <a:off x="761801" y="328512"/>
            <a:ext cx="4778387" cy="1628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Do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czego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służy</a:t>
            </a:r>
            <a:r>
              <a:rPr lang="en-US" sz="4000" b="1" dirty="0">
                <a:latin typeface="+mj-lt"/>
                <a:ea typeface="+mj-ea"/>
                <a:cs typeface="+mj-cs"/>
              </a:rPr>
              <a:t> react?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5914E-AC3F-BEE0-289A-46E0F98C809A}"/>
              </a:ext>
            </a:extLst>
          </p:cNvPr>
          <p:cNvSpPr txBox="1"/>
          <p:nvPr/>
        </p:nvSpPr>
        <p:spPr>
          <a:xfrm>
            <a:off x="761801" y="2884929"/>
            <a:ext cx="4659756" cy="33741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React znacznie ułatwia tworzenie interaktywnych UI.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Zaprojektuj proste widoki obsługujące stan aplikacji, a React zajmie się sprawną aktualizacją i ponownym renderowaniem odpowiednich komponentów.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Deklaratywne widoki sprawiają, że kod staje się bardziej przewidywalny i łatwiejszy do debugowania.</a:t>
            </a:r>
          </a:p>
        </p:txBody>
      </p:sp>
    </p:spTree>
    <p:extLst>
      <p:ext uri="{BB962C8B-B14F-4D97-AF65-F5344CB8AC3E}">
        <p14:creationId xmlns:p14="http://schemas.microsoft.com/office/powerpoint/2010/main" val="302526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bstrakcyjne tło">
            <a:extLst>
              <a:ext uri="{FF2B5EF4-FFF2-40B4-BE49-F238E27FC236}">
                <a16:creationId xmlns:a16="http://schemas.microsoft.com/office/drawing/2014/main" id="{DC836B8A-42AA-5B51-EB98-D7AB13F45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4" r="11324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F7189E5-921F-7851-166E-993D54CC5FBC}"/>
              </a:ext>
            </a:extLst>
          </p:cNvPr>
          <p:cNvSpPr txBox="1"/>
          <p:nvPr/>
        </p:nvSpPr>
        <p:spPr>
          <a:xfrm>
            <a:off x="761801" y="328512"/>
            <a:ext cx="4778387" cy="1628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latin typeface="+mj-lt"/>
                <a:ea typeface="+mj-ea"/>
                <a:cs typeface="+mj-cs"/>
              </a:rPr>
              <a:t>Czym</a:t>
            </a:r>
            <a:r>
              <a:rPr lang="en-US" sz="4000" b="1" dirty="0">
                <a:latin typeface="+mj-lt"/>
                <a:ea typeface="+mj-ea"/>
                <a:cs typeface="+mj-cs"/>
              </a:rPr>
              <a:t> jest React Native?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5914E-AC3F-BEE0-289A-46E0F98C809A}"/>
              </a:ext>
            </a:extLst>
          </p:cNvPr>
          <p:cNvSpPr txBox="1"/>
          <p:nvPr/>
        </p:nvSpPr>
        <p:spPr>
          <a:xfrm>
            <a:off x="761801" y="2884929"/>
            <a:ext cx="4659756" cy="33741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React za </a:t>
            </a:r>
            <a:r>
              <a:rPr lang="en-US" sz="2000" dirty="0" err="1"/>
              <a:t>pomocą</a:t>
            </a:r>
            <a:r>
              <a:rPr lang="en-US" sz="2000" dirty="0"/>
              <a:t> </a:t>
            </a:r>
            <a:r>
              <a:rPr lang="en-US" sz="2000" dirty="0" err="1"/>
              <a:t>swojego</a:t>
            </a:r>
            <a:r>
              <a:rPr lang="en-US" sz="2000" dirty="0"/>
              <a:t> </a:t>
            </a:r>
            <a:r>
              <a:rPr lang="en-US" sz="2000" dirty="0" err="1"/>
              <a:t>zestawu</a:t>
            </a:r>
            <a:r>
              <a:rPr lang="en-US" sz="2000" dirty="0"/>
              <a:t> </a:t>
            </a:r>
            <a:r>
              <a:rPr lang="en-US" sz="2000" dirty="0" err="1"/>
              <a:t>narzędzi</a:t>
            </a:r>
            <a:r>
              <a:rPr lang="en-US" sz="2000" dirty="0"/>
              <a:t> </a:t>
            </a:r>
            <a:r>
              <a:rPr lang="en-US" sz="2000" dirty="0" err="1"/>
              <a:t>pozwala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tworzenie</a:t>
            </a:r>
            <a:r>
              <a:rPr lang="en-US" sz="2000" dirty="0"/>
              <a:t> </a:t>
            </a:r>
            <a:r>
              <a:rPr lang="en-US" sz="2000" dirty="0" err="1"/>
              <a:t>aplikacji</a:t>
            </a:r>
            <a:r>
              <a:rPr lang="en-US" sz="2000" dirty="0"/>
              <a:t> 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Androida</a:t>
            </a:r>
            <a:r>
              <a:rPr lang="en-US" sz="2000" dirty="0"/>
              <a:t> </a:t>
            </a:r>
            <a:r>
              <a:rPr lang="en-US" sz="2000" dirty="0" err="1"/>
              <a:t>czy</a:t>
            </a:r>
            <a:r>
              <a:rPr lang="en-US" sz="2000" dirty="0"/>
              <a:t> </a:t>
            </a:r>
            <a:r>
              <a:rPr lang="en-US" sz="2000" dirty="0" err="1"/>
              <a:t>IOS'a</a:t>
            </a:r>
            <a:r>
              <a:rPr lang="en-US" sz="2000" dirty="0"/>
              <a:t>, </a:t>
            </a:r>
            <a:r>
              <a:rPr lang="en-US" sz="2000" dirty="0" err="1"/>
              <a:t>nazywa</a:t>
            </a:r>
            <a:r>
              <a:rPr lang="en-US" sz="2000" dirty="0"/>
              <a:t> </a:t>
            </a:r>
            <a:r>
              <a:rPr lang="en-US" sz="2000" dirty="0" err="1"/>
              <a:t>się</a:t>
            </a:r>
            <a:r>
              <a:rPr lang="en-US" sz="2000" dirty="0"/>
              <a:t> on React Native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Dzięki</a:t>
            </a:r>
            <a:r>
              <a:rPr lang="en-US" sz="2000" dirty="0"/>
              <a:t> </a:t>
            </a:r>
            <a:r>
              <a:rPr lang="en-US" sz="2000" dirty="0" err="1"/>
              <a:t>temu</a:t>
            </a:r>
            <a:r>
              <a:rPr lang="en-US" sz="2000" dirty="0"/>
              <a:t> </a:t>
            </a:r>
            <a:r>
              <a:rPr lang="en-US" sz="2000" dirty="0" err="1"/>
              <a:t>narzędziu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 </a:t>
            </a:r>
            <a:r>
              <a:rPr lang="en-US" sz="2000" dirty="0" err="1"/>
              <a:t>reactowy</a:t>
            </a:r>
            <a:r>
              <a:rPr lang="en-US" sz="2000" dirty="0"/>
              <a:t>, </a:t>
            </a:r>
            <a:r>
              <a:rPr lang="en-US" sz="2000" dirty="0" err="1"/>
              <a:t>może</a:t>
            </a:r>
            <a:r>
              <a:rPr lang="en-US" sz="2000" dirty="0"/>
              <a:t> </a:t>
            </a:r>
            <a:r>
              <a:rPr lang="en-US" sz="2000" dirty="0" err="1"/>
              <a:t>być</a:t>
            </a:r>
            <a:r>
              <a:rPr lang="en-US" sz="2000" dirty="0"/>
              <a:t> </a:t>
            </a:r>
            <a:r>
              <a:rPr lang="en-US" sz="2000" dirty="0" err="1"/>
              <a:t>wykorzystywany</a:t>
            </a:r>
            <a:r>
              <a:rPr lang="en-US" sz="2000" dirty="0"/>
              <a:t> do </a:t>
            </a:r>
            <a:r>
              <a:rPr lang="en-US" sz="2000" dirty="0" err="1"/>
              <a:t>tworzenia</a:t>
            </a:r>
            <a:r>
              <a:rPr lang="en-US" sz="2000" dirty="0"/>
              <a:t> </a:t>
            </a:r>
            <a:r>
              <a:rPr lang="en-US" sz="2000" dirty="0" err="1"/>
              <a:t>natywnych</a:t>
            </a:r>
            <a:r>
              <a:rPr lang="en-US" sz="2000" dirty="0"/>
              <a:t>, </a:t>
            </a:r>
            <a:r>
              <a:rPr lang="en-US" sz="2000" dirty="0" err="1"/>
              <a:t>wieloplatformowych</a:t>
            </a:r>
            <a:r>
              <a:rPr lang="en-US" sz="2000" dirty="0"/>
              <a:t> </a:t>
            </a:r>
            <a:r>
              <a:rPr lang="en-US" sz="2000" dirty="0" err="1"/>
              <a:t>aplikacji</a:t>
            </a:r>
            <a:r>
              <a:rPr lang="en-US" sz="2000" dirty="0"/>
              <a:t> </a:t>
            </a:r>
            <a:r>
              <a:rPr lang="en-US" sz="2000" dirty="0" err="1"/>
              <a:t>mobilnych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89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26229-D22A-2984-27EC-C0E056D0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Jak </a:t>
            </a:r>
            <a:r>
              <a:rPr lang="en-US" err="1"/>
              <a:t>stworzyć</a:t>
            </a:r>
            <a:r>
              <a:rPr lang="en-US"/>
              <a:t> </a:t>
            </a:r>
            <a:r>
              <a:rPr lang="en-US" err="1"/>
              <a:t>swój</a:t>
            </a:r>
            <a:r>
              <a:rPr lang="en-US"/>
              <a:t> </a:t>
            </a:r>
            <a:r>
              <a:rPr lang="en-US" err="1"/>
              <a:t>pierwszy</a:t>
            </a:r>
            <a:r>
              <a:rPr lang="en-US"/>
              <a:t> </a:t>
            </a:r>
            <a:r>
              <a:rPr lang="en-US" err="1"/>
              <a:t>projekt</a:t>
            </a:r>
            <a:r>
              <a:rPr lang="en-US"/>
              <a:t> w React?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2AF54-3411-34EA-6BBE-585DDD8ED9D5}"/>
              </a:ext>
            </a:extLst>
          </p:cNvPr>
          <p:cNvSpPr txBox="1"/>
          <p:nvPr/>
        </p:nvSpPr>
        <p:spPr>
          <a:xfrm>
            <a:off x="1056773" y="2703893"/>
            <a:ext cx="10170542" cy="347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Otwórz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terminal I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sprawdź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czy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masz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zainstalowanego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node'a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Przez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–version I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version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01699-1A28-86D9-A581-4E9B22CD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38" y="3173923"/>
            <a:ext cx="3119461" cy="43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86F4E-BE27-9E33-448F-CEAF03A1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83" y="3175841"/>
            <a:ext cx="3549202" cy="427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D6C6B-FAC2-D34B-D878-593C4DA0BF08}"/>
              </a:ext>
            </a:extLst>
          </p:cNvPr>
          <p:cNvSpPr txBox="1"/>
          <p:nvPr/>
        </p:nvSpPr>
        <p:spPr>
          <a:xfrm>
            <a:off x="1056773" y="3778247"/>
            <a:ext cx="9382683" cy="6075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Teraz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wpisz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terminalu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npx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react-app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nazwa-projektu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np. project1,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wszystkie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niezbędne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pliki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powinny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się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pobrać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może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trochę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zająć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pic>
        <p:nvPicPr>
          <p:cNvPr id="8" name="Picture 7" descr="A screen shot of a computer program&#10;&#10;Opis wygenerowany automatycznie">
            <a:extLst>
              <a:ext uri="{FF2B5EF4-FFF2-40B4-BE49-F238E27FC236}">
                <a16:creationId xmlns:a16="http://schemas.microsoft.com/office/drawing/2014/main" id="{0F04CD16-7FB6-DEB1-F18C-EDF372D7C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94" y="4997125"/>
            <a:ext cx="5752904" cy="1286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B30808-CAE6-1157-5905-E21185F84AE0}"/>
              </a:ext>
            </a:extLst>
          </p:cNvPr>
          <p:cNvSpPr txBox="1"/>
          <p:nvPr/>
        </p:nvSpPr>
        <p:spPr>
          <a:xfrm>
            <a:off x="964685" y="1926266"/>
            <a:ext cx="10150078" cy="347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18897" indent="-318897" defTabSz="850392">
              <a:spcAft>
                <a:spcPts val="600"/>
              </a:spcAft>
              <a:buAutoNum type="arabicPeriod"/>
            </a:pP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Stwórz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nowy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folder w </a:t>
            </a:r>
            <a:r>
              <a:rPr lang="en-US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vscode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229-D22A-2984-27EC-C0E056D0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8" y="201839"/>
            <a:ext cx="9198429" cy="98810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Jak </a:t>
            </a:r>
            <a:r>
              <a:rPr lang="en-US" sz="4000" err="1"/>
              <a:t>stworzyć</a:t>
            </a:r>
            <a:r>
              <a:rPr lang="en-US" sz="4000" dirty="0"/>
              <a:t> </a:t>
            </a:r>
            <a:r>
              <a:rPr lang="en-US" sz="4000" err="1"/>
              <a:t>swój</a:t>
            </a:r>
            <a:r>
              <a:rPr lang="en-US" sz="4000" dirty="0"/>
              <a:t> </a:t>
            </a:r>
            <a:r>
              <a:rPr lang="en-US" sz="4000" err="1"/>
              <a:t>pierwszy</a:t>
            </a:r>
            <a:r>
              <a:rPr lang="en-US" sz="4000" dirty="0"/>
              <a:t> </a:t>
            </a:r>
            <a:r>
              <a:rPr lang="en-US" sz="4000" err="1"/>
              <a:t>projekt</a:t>
            </a:r>
            <a:r>
              <a:rPr lang="en-US" sz="4000" dirty="0"/>
              <a:t> w React?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F77CA-E4B0-E47C-E153-640EE4FF9EDC}"/>
              </a:ext>
            </a:extLst>
          </p:cNvPr>
          <p:cNvSpPr txBox="1"/>
          <p:nvPr/>
        </p:nvSpPr>
        <p:spPr>
          <a:xfrm>
            <a:off x="1121228" y="1066800"/>
            <a:ext cx="94814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Gotowe</a:t>
            </a:r>
            <a:r>
              <a:rPr lang="en-US" dirty="0"/>
              <a:t> </a:t>
            </a:r>
            <a:r>
              <a:rPr lang="en-US" dirty="0" err="1"/>
              <a:t>teraz</a:t>
            </a:r>
            <a:r>
              <a:rPr lang="en-US" dirty="0"/>
              <a:t> w </a:t>
            </a:r>
            <a:r>
              <a:rPr lang="en-US" dirty="0" err="1"/>
              <a:t>utworzonym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ciebie</a:t>
            </a:r>
            <a:r>
              <a:rPr lang="en-US" dirty="0"/>
              <a:t> </a:t>
            </a:r>
            <a:r>
              <a:rPr lang="en-US" dirty="0" err="1"/>
              <a:t>folderze</a:t>
            </a:r>
            <a:r>
              <a:rPr lang="en-US" dirty="0"/>
              <a:t>, </a:t>
            </a:r>
            <a:r>
              <a:rPr lang="en-US" dirty="0" err="1"/>
              <a:t>pojawia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niezbędne</a:t>
            </a:r>
            <a:r>
              <a:rPr lang="en-US" dirty="0"/>
              <a:t> </a:t>
            </a:r>
            <a:r>
              <a:rPr lang="en-US" dirty="0" err="1"/>
              <a:t>pliki</a:t>
            </a:r>
            <a:r>
              <a:rPr lang="en-US" dirty="0"/>
              <a:t>.</a:t>
            </a:r>
          </a:p>
          <a:p>
            <a:r>
              <a:rPr lang="en-US" dirty="0"/>
              <a:t>Nas </a:t>
            </a:r>
            <a:r>
              <a:rPr lang="en-US" dirty="0" err="1"/>
              <a:t>konkretnie</a:t>
            </a:r>
            <a:r>
              <a:rPr lang="en-US" dirty="0"/>
              <a:t> </a:t>
            </a:r>
            <a:r>
              <a:rPr lang="en-US" dirty="0" err="1"/>
              <a:t>interesuje</a:t>
            </a:r>
            <a:r>
              <a:rPr lang="en-US" dirty="0"/>
              <a:t> folder </a:t>
            </a:r>
            <a:r>
              <a:rPr lang="en-US" b="1" dirty="0" err="1"/>
              <a:t>src</a:t>
            </a:r>
            <a:r>
              <a:rPr lang="en-US" b="1" dirty="0"/>
              <a:t> </a:t>
            </a:r>
            <a:r>
              <a:rPr lang="en-US" b="1" dirty="0" err="1"/>
              <a:t>i</a:t>
            </a:r>
            <a:r>
              <a:rPr lang="en-US" b="1" dirty="0"/>
              <a:t>  </a:t>
            </a:r>
            <a:r>
              <a:rPr lang="en-US" b="1" dirty="0" err="1"/>
              <a:t>plik</a:t>
            </a:r>
            <a:r>
              <a:rPr lang="en-US" b="1" dirty="0"/>
              <a:t> index.js</a:t>
            </a:r>
          </a:p>
        </p:txBody>
      </p:sp>
      <p:pic>
        <p:nvPicPr>
          <p:cNvPr id="3" name="Picture 2" descr="A screenshot of a computer&#10;&#10;Opis wygenerowany automatycznie">
            <a:extLst>
              <a:ext uri="{FF2B5EF4-FFF2-40B4-BE49-F238E27FC236}">
                <a16:creationId xmlns:a16="http://schemas.microsoft.com/office/drawing/2014/main" id="{DC2C1DE2-9D1C-5E8F-44C6-ADDB9C42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20" y="1885950"/>
            <a:ext cx="2842532" cy="41420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770890-A948-401D-3111-C24B2FCEDF6A}"/>
              </a:ext>
            </a:extLst>
          </p:cNvPr>
          <p:cNvCxnSpPr/>
          <p:nvPr/>
        </p:nvCxnSpPr>
        <p:spPr>
          <a:xfrm flipH="1">
            <a:off x="2144485" y="1665515"/>
            <a:ext cx="2296886" cy="1273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F3A64F-B6E9-1B47-6B79-D46CCEA596B8}"/>
              </a:ext>
            </a:extLst>
          </p:cNvPr>
          <p:cNvSpPr txBox="1"/>
          <p:nvPr/>
        </p:nvSpPr>
        <p:spPr>
          <a:xfrm>
            <a:off x="4310743" y="4855028"/>
            <a:ext cx="6760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4. Jeżeli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działa</a:t>
            </a:r>
            <a:r>
              <a:rPr lang="en-US" dirty="0"/>
              <a:t> ci ten </a:t>
            </a:r>
            <a:r>
              <a:rPr lang="en-US" dirty="0" err="1"/>
              <a:t>oto</a:t>
            </a:r>
            <a:r>
              <a:rPr lang="en-US" dirty="0"/>
              <a:t>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możesz</a:t>
            </a:r>
            <a:r>
              <a:rPr lang="en-US" dirty="0"/>
              <a:t> </a:t>
            </a:r>
            <a:r>
              <a:rPr lang="en-US" dirty="0" err="1"/>
              <a:t>skorzystać</a:t>
            </a:r>
            <a:r>
              <a:rPr lang="en-US" dirty="0"/>
              <a:t> z </a:t>
            </a:r>
            <a:r>
              <a:rPr lang="en-US" dirty="0" err="1"/>
              <a:t>compilera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stronie</a:t>
            </a:r>
            <a:r>
              <a:rPr lang="en-US" dirty="0"/>
              <a:t> : </a:t>
            </a:r>
            <a:r>
              <a:rPr lang="en-US" dirty="0">
                <a:ea typeface="+mn-lt"/>
                <a:cs typeface="+mn-lt"/>
              </a:rPr>
              <a:t>https://playcode.io/react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D2E98A-D9DF-5F7C-3AF6-3C3350DAC476}"/>
              </a:ext>
            </a:extLst>
          </p:cNvPr>
          <p:cNvCxnSpPr>
            <a:cxnSpLocks/>
          </p:cNvCxnSpPr>
          <p:nvPr/>
        </p:nvCxnSpPr>
        <p:spPr>
          <a:xfrm flipH="1">
            <a:off x="2579913" y="1752601"/>
            <a:ext cx="2754086" cy="2471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2A1FB7-9567-DD84-2C6A-621C2BBF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err="1">
                <a:latin typeface="Aptos"/>
              </a:rPr>
              <a:t>Komponenty</a:t>
            </a:r>
            <a:endParaRPr lang="en-US" sz="5400" b="1" kern="1200">
              <a:latin typeface="Apto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84832C-5AE0-EFAD-BC82-54515FE5BF2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Aplikacje</a:t>
            </a:r>
            <a:r>
              <a:rPr lang="en-US" sz="2200" dirty="0"/>
              <a:t> </a:t>
            </a:r>
            <a:r>
              <a:rPr lang="en-US" sz="2200" dirty="0" err="1"/>
              <a:t>reactowe</a:t>
            </a:r>
            <a:r>
              <a:rPr lang="en-US" sz="2200" dirty="0"/>
              <a:t> </a:t>
            </a:r>
            <a:r>
              <a:rPr lang="en-US" sz="2200" dirty="0" err="1"/>
              <a:t>składają</a:t>
            </a:r>
            <a:r>
              <a:rPr lang="en-US" sz="2200" dirty="0"/>
              <a:t> </a:t>
            </a:r>
            <a:r>
              <a:rPr lang="en-US" sz="2200" dirty="0" err="1"/>
              <a:t>się</a:t>
            </a:r>
            <a:r>
              <a:rPr lang="en-US" sz="2200" dirty="0"/>
              <a:t> z </a:t>
            </a:r>
            <a:r>
              <a:rPr lang="en-US" sz="2200" dirty="0" err="1"/>
              <a:t>komponentów</a:t>
            </a:r>
            <a:r>
              <a:rPr lang="en-US" sz="2200" dirty="0"/>
              <a:t>. </a:t>
            </a:r>
            <a:r>
              <a:rPr lang="en-US" sz="2200" dirty="0" err="1"/>
              <a:t>Komponent</a:t>
            </a:r>
            <a:r>
              <a:rPr lang="en-US" sz="2200" dirty="0"/>
              <a:t> to </a:t>
            </a:r>
            <a:r>
              <a:rPr lang="en-US" sz="2200" dirty="0" err="1"/>
              <a:t>kawałek</a:t>
            </a:r>
            <a:r>
              <a:rPr lang="en-US" sz="2200" dirty="0"/>
              <a:t> UI (ang. user interface), </a:t>
            </a:r>
            <a:r>
              <a:rPr lang="en-US" sz="2200" dirty="0" err="1"/>
              <a:t>który</a:t>
            </a:r>
            <a:r>
              <a:rPr lang="en-US" sz="2200" dirty="0"/>
              <a:t> ma </a:t>
            </a:r>
            <a:r>
              <a:rPr lang="en-US" sz="2200" dirty="0" err="1"/>
              <a:t>swoją</a:t>
            </a:r>
            <a:r>
              <a:rPr lang="en-US" sz="2200" dirty="0"/>
              <a:t> </a:t>
            </a:r>
            <a:r>
              <a:rPr lang="en-US" sz="2200" dirty="0" err="1"/>
              <a:t>wyodrębnioną</a:t>
            </a:r>
            <a:r>
              <a:rPr lang="en-US" sz="2200" dirty="0"/>
              <a:t> </a:t>
            </a:r>
            <a:r>
              <a:rPr lang="en-US" sz="2200" dirty="0" err="1"/>
              <a:t>logikę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wygląd</a:t>
            </a:r>
            <a:r>
              <a:rPr lang="en-US" sz="2200" dirty="0"/>
              <a:t>. </a:t>
            </a:r>
            <a:r>
              <a:rPr lang="en-US" sz="2200" dirty="0" err="1"/>
              <a:t>Komponent</a:t>
            </a:r>
            <a:r>
              <a:rPr lang="en-US" sz="2200" dirty="0"/>
              <a:t> </a:t>
            </a:r>
            <a:r>
              <a:rPr lang="en-US" sz="2200" dirty="0" err="1"/>
              <a:t>może</a:t>
            </a:r>
            <a:r>
              <a:rPr lang="en-US" sz="2200" dirty="0"/>
              <a:t> </a:t>
            </a:r>
            <a:r>
              <a:rPr lang="en-US" sz="2200" dirty="0" err="1"/>
              <a:t>być</a:t>
            </a:r>
            <a:r>
              <a:rPr lang="en-US" sz="2200" dirty="0"/>
              <a:t> </a:t>
            </a:r>
            <a:r>
              <a:rPr lang="en-US" sz="2200" dirty="0" err="1"/>
              <a:t>mały</a:t>
            </a:r>
            <a:r>
              <a:rPr lang="en-US" sz="2200" dirty="0"/>
              <a:t>, np. </a:t>
            </a:r>
            <a:r>
              <a:rPr lang="en-US" sz="2200" dirty="0" err="1"/>
              <a:t>przycisk</a:t>
            </a:r>
            <a:r>
              <a:rPr lang="en-US" sz="2200" dirty="0"/>
              <a:t>, </a:t>
            </a:r>
            <a:r>
              <a:rPr lang="en-US" sz="2200" dirty="0" err="1"/>
              <a:t>lub</a:t>
            </a:r>
            <a:r>
              <a:rPr lang="en-US" sz="2200" dirty="0"/>
              <a:t> </a:t>
            </a:r>
            <a:r>
              <a:rPr lang="en-US" sz="2200" dirty="0" err="1"/>
              <a:t>duży</a:t>
            </a:r>
            <a:r>
              <a:rPr lang="en-US" sz="2200" dirty="0"/>
              <a:t>, np. </a:t>
            </a:r>
            <a:r>
              <a:rPr lang="en-US" sz="2200" dirty="0" err="1"/>
              <a:t>cała</a:t>
            </a:r>
            <a:r>
              <a:rPr lang="en-US" sz="2200" dirty="0"/>
              <a:t> </a:t>
            </a:r>
            <a:r>
              <a:rPr lang="en-US" sz="2200" dirty="0" err="1"/>
              <a:t>strona</a:t>
            </a:r>
            <a:r>
              <a:rPr lang="en-US" sz="2200" dirty="0"/>
              <a:t>.</a:t>
            </a:r>
          </a:p>
        </p:txBody>
      </p:sp>
      <p:pic>
        <p:nvPicPr>
          <p:cNvPr id="7" name="Obraz 6" descr="Obraz zawierający Grafika, symbol, krąg, sztuka&#10;&#10;Opis wygenerowany automatycznie">
            <a:extLst>
              <a:ext uri="{FF2B5EF4-FFF2-40B4-BE49-F238E27FC236}">
                <a16:creationId xmlns:a16="http://schemas.microsoft.com/office/drawing/2014/main" id="{9B4A36FF-B104-69D9-F20D-5F1BBC09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54349"/>
            <a:ext cx="5458968" cy="47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653898-363B-966E-C148-B821063C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-511587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Komponenty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364D47D-2B0B-02B3-1560-0FA636D288A5}"/>
              </a:ext>
            </a:extLst>
          </p:cNvPr>
          <p:cNvSpPr txBox="1"/>
          <p:nvPr/>
        </p:nvSpPr>
        <p:spPr>
          <a:xfrm>
            <a:off x="638881" y="1378381"/>
            <a:ext cx="10909643" cy="4453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Komponenty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reactowe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funkcje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javascriptowe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które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zwracają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kod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znaczników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(ang. markup):</a:t>
            </a:r>
            <a:endParaRPr lang="pl-PL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2DC622-75B1-8B5F-2C4C-02681459E768}"/>
              </a:ext>
            </a:extLst>
          </p:cNvPr>
          <p:cNvSpPr txBox="1"/>
          <p:nvPr/>
        </p:nvSpPr>
        <p:spPr>
          <a:xfrm>
            <a:off x="139520" y="5881353"/>
            <a:ext cx="119129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 dirty="0"/>
              <a:t>Ten akurat, wywołuje znacznik </a:t>
            </a:r>
            <a:r>
              <a:rPr lang="pl-PL" sz="2000" dirty="0" err="1"/>
              <a:t>html</a:t>
            </a:r>
            <a:r>
              <a:rPr lang="pl-PL" sz="2000" dirty="0"/>
              <a:t> guzika. Czyli po wywołaniu funkcji, na stronie zostanie pokazany guzik.</a:t>
            </a:r>
          </a:p>
        </p:txBody>
      </p:sp>
      <p:pic>
        <p:nvPicPr>
          <p:cNvPr id="10" name="Obraz 9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72CDA94E-288B-B9C0-1872-38742785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792" y="2303239"/>
            <a:ext cx="5347683" cy="22515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815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653898-363B-966E-C148-B821063C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-726235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Komponenty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364D47D-2B0B-02B3-1560-0FA636D288A5}"/>
              </a:ext>
            </a:extLst>
          </p:cNvPr>
          <p:cNvSpPr txBox="1"/>
          <p:nvPr/>
        </p:nvSpPr>
        <p:spPr>
          <a:xfrm>
            <a:off x="746205" y="1153001"/>
            <a:ext cx="10909643" cy="5526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Teraz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gdy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już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mamy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zadeklarowany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komponent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latin typeface="Aptos"/>
              </a:rPr>
              <a:t>MyButton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możemy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go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zagnieździć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w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innym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komponencie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pl-PL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2DC622-75B1-8B5F-2C4C-02681459E768}"/>
              </a:ext>
            </a:extLst>
          </p:cNvPr>
          <p:cNvSpPr txBox="1"/>
          <p:nvPr/>
        </p:nvSpPr>
        <p:spPr>
          <a:xfrm>
            <a:off x="139520" y="5816958"/>
            <a:ext cx="119129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ea typeface="+mn-lt"/>
                <a:cs typeface="+mn-lt"/>
              </a:rPr>
              <a:t>Słowa kluczowe </a:t>
            </a:r>
            <a:r>
              <a:rPr lang="pl-PL" sz="2000" b="1" dirty="0">
                <a:latin typeface="Aptos"/>
              </a:rPr>
              <a:t>export </a:t>
            </a:r>
            <a:r>
              <a:rPr lang="pl-PL" sz="2000" b="1" dirty="0" err="1">
                <a:latin typeface="Aptos"/>
              </a:rPr>
              <a:t>default</a:t>
            </a:r>
            <a:r>
              <a:rPr lang="pl-PL" sz="2000" dirty="0">
                <a:solidFill>
                  <a:srgbClr val="000000"/>
                </a:solidFill>
                <a:ea typeface="+mn-lt"/>
                <a:cs typeface="+mn-lt"/>
              </a:rPr>
              <a:t> określają główny komponent pliku.  Komponenty </a:t>
            </a:r>
            <a:r>
              <a:rPr lang="pl-PL" sz="2000" dirty="0" err="1">
                <a:solidFill>
                  <a:srgbClr val="000000"/>
                </a:solidFill>
                <a:ea typeface="+mn-lt"/>
                <a:cs typeface="+mn-lt"/>
              </a:rPr>
              <a:t>reactowe</a:t>
            </a:r>
            <a:r>
              <a:rPr lang="pl-PL" sz="2000" dirty="0">
                <a:solidFill>
                  <a:srgbClr val="000000"/>
                </a:solidFill>
                <a:ea typeface="+mn-lt"/>
                <a:cs typeface="+mn-lt"/>
              </a:rPr>
              <a:t> muszą się zaczynać z dużej litery, aby odróżniać się od znaczników </a:t>
            </a:r>
            <a:r>
              <a:rPr lang="pl-PL" sz="2000" dirty="0" err="1">
                <a:solidFill>
                  <a:srgbClr val="000000"/>
                </a:solidFill>
                <a:ea typeface="+mn-lt"/>
                <a:cs typeface="+mn-lt"/>
              </a:rPr>
              <a:t>html</a:t>
            </a:r>
            <a:r>
              <a:rPr lang="pl-PL" sz="2000" dirty="0">
                <a:solidFill>
                  <a:srgbClr val="000000"/>
                </a:solidFill>
                <a:ea typeface="+mn-lt"/>
                <a:cs typeface="+mn-lt"/>
              </a:rPr>
              <a:t> które są pisane z małej litery.</a:t>
            </a:r>
            <a:endParaRPr lang="pl-PL" dirty="0"/>
          </a:p>
        </p:txBody>
      </p:sp>
      <p:pic>
        <p:nvPicPr>
          <p:cNvPr id="9" name="Obraz 8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C274BC3-2FDD-94B3-7301-30F7E197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271" y="1966309"/>
            <a:ext cx="4298726" cy="291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72505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React</vt:lpstr>
      <vt:lpstr>Prezentacja programu PowerPoint</vt:lpstr>
      <vt:lpstr>Prezentacja programu PowerPoint</vt:lpstr>
      <vt:lpstr>Prezentacja programu PowerPoint</vt:lpstr>
      <vt:lpstr>Jak stworzyć swój pierwszy projekt w React?</vt:lpstr>
      <vt:lpstr>Jak stworzyć swój pierwszy projekt w React?</vt:lpstr>
      <vt:lpstr>Komponenty</vt:lpstr>
      <vt:lpstr>Komponenty</vt:lpstr>
      <vt:lpstr>Komponenty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JSX</vt:lpstr>
      <vt:lpstr>JSX</vt:lpstr>
      <vt:lpstr>JSX</vt:lpstr>
      <vt:lpstr>Reagowanie Kodu</vt:lpstr>
      <vt:lpstr>Reagowanie Kodu</vt:lpstr>
      <vt:lpstr>Reagowanie Kodu</vt:lpstr>
      <vt:lpstr>Reagowanie Kodu</vt:lpstr>
      <vt:lpstr>Renderowanie Warunkowe</vt:lpstr>
      <vt:lpstr> Renderowanie list  </vt:lpstr>
      <vt:lpstr>Zapraszam do części praktycznej!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812</cp:revision>
  <dcterms:created xsi:type="dcterms:W3CDTF">2024-05-22T06:49:00Z</dcterms:created>
  <dcterms:modified xsi:type="dcterms:W3CDTF">2024-06-05T07:14:58Z</dcterms:modified>
</cp:coreProperties>
</file>