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57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BTC408015ur\Documents\DataAnalytics\personalproject\20190422%20Data%20for%20Personal%20Project-1-Graph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BTC408015ur\Documents\DataAnalytics\personalproject\20190422%20Data%20for%20Personal%20Project-1-Graph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BTC408015ur\Documents\DataAnalytics\personalproject\20190422%20Data%20for%20Personal%20Project-1-Graph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>
                <a:effectLst/>
              </a:rPr>
              <a:t>Adults with BA/BS or higher in </a:t>
            </a:r>
            <a:r>
              <a:rPr lang="en-US"/>
              <a:t>AL in Mil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Sheet1!$A$54</c:f>
              <c:strCache>
                <c:ptCount val="1"/>
                <c:pt idx="0">
                  <c:v>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027-4953-94B3-DE2933438FD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027-4953-94B3-DE2933438FD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Sheet1!$B$53:$C$53</c:f>
              <c:strCache>
                <c:ptCount val="2"/>
                <c:pt idx="0">
                  <c:v>Avg Population in Mil</c:v>
                </c:pt>
                <c:pt idx="1">
                  <c:v>Count of adults with a BA/BA or higher</c:v>
                </c:pt>
              </c:strCache>
            </c:strRef>
          </c:cat>
          <c:val>
            <c:numRef>
              <c:f>Sheet1!$B$54:$C$54</c:f>
              <c:numCache>
                <c:formatCode>0.0</c:formatCode>
                <c:ptCount val="2"/>
                <c:pt idx="0">
                  <c:v>4.8507694000000008</c:v>
                </c:pt>
                <c:pt idx="1">
                  <c:v>1.1884385030000002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027-4953-94B3-DE2933438FD4}"/>
            </c:ext>
          </c:extLst>
        </c:ser>
        <c:ser>
          <c:idx val="1"/>
          <c:order val="1"/>
          <c:tx>
            <c:strRef>
              <c:f>Sheet1!$A$55</c:f>
              <c:strCache>
                <c:ptCount val="1"/>
                <c:pt idx="0">
                  <c:v>AZ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A027-4953-94B3-DE2933438FD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A027-4953-94B3-DE2933438FD4}"/>
              </c:ext>
            </c:extLst>
          </c:dPt>
          <c:cat>
            <c:strRef>
              <c:f>Sheet1!$B$53:$C$53</c:f>
              <c:strCache>
                <c:ptCount val="2"/>
                <c:pt idx="0">
                  <c:v>Avg Population in Mil</c:v>
                </c:pt>
                <c:pt idx="1">
                  <c:v>Count of adults with a BA/BA or higher</c:v>
                </c:pt>
              </c:strCache>
            </c:strRef>
          </c:cat>
          <c:val>
            <c:numRef>
              <c:f>Sheet1!$B$55:$C$55</c:f>
              <c:numCache>
                <c:formatCode>0.0</c:formatCode>
                <c:ptCount val="2"/>
                <c:pt idx="0">
                  <c:v>6.8099466</c:v>
                </c:pt>
                <c:pt idx="1">
                  <c:v>1.9340248343999999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027-4953-94B3-DE2933438FD4}"/>
            </c:ext>
          </c:extLst>
        </c:ser>
        <c:ser>
          <c:idx val="2"/>
          <c:order val="2"/>
          <c:tx>
            <c:strRef>
              <c:f>Sheet1!$A$56</c:f>
              <c:strCache>
                <c:ptCount val="1"/>
                <c:pt idx="0">
                  <c:v>AR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027-4953-94B3-DE2933438FD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A027-4953-94B3-DE2933438FD4}"/>
              </c:ext>
            </c:extLst>
          </c:dPt>
          <c:cat>
            <c:strRef>
              <c:f>Sheet1!$B$53:$C$53</c:f>
              <c:strCache>
                <c:ptCount val="2"/>
                <c:pt idx="0">
                  <c:v>Avg Population in Mil</c:v>
                </c:pt>
                <c:pt idx="1">
                  <c:v>Count of adults with a BA/BA or higher</c:v>
                </c:pt>
              </c:strCache>
            </c:strRef>
          </c:cat>
          <c:val>
            <c:numRef>
              <c:f>Sheet1!$B$56:$C$56</c:f>
              <c:numCache>
                <c:formatCode>0.0</c:formatCode>
                <c:ptCount val="2"/>
                <c:pt idx="0">
                  <c:v>2.9779432000000003</c:v>
                </c:pt>
                <c:pt idx="1">
                  <c:v>0.6551475040000001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A027-4953-94B3-DE2933438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>
                <a:effectLst/>
              </a:rPr>
              <a:t>Adults with BA/BS or higher in </a:t>
            </a:r>
            <a:r>
              <a:rPr lang="en-US"/>
              <a:t>AZ in Mil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Sheet1!$A$76</c:f>
              <c:strCache>
                <c:ptCount val="1"/>
                <c:pt idx="0">
                  <c:v>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68F-4D12-B67D-287D1AD9EAA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68F-4D12-B67D-287D1AD9EAA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Sheet1!$B$75:$C$75</c:f>
              <c:strCache>
                <c:ptCount val="2"/>
                <c:pt idx="0">
                  <c:v>Avg Population in Mil</c:v>
                </c:pt>
                <c:pt idx="1">
                  <c:v>Count of adults with a BA/BA or higher (Mil)</c:v>
                </c:pt>
              </c:strCache>
            </c:strRef>
          </c:cat>
          <c:val>
            <c:numRef>
              <c:f>Sheet1!$B$76:$C$76</c:f>
              <c:numCache>
                <c:formatCode>0.0</c:formatCode>
                <c:ptCount val="2"/>
                <c:pt idx="0">
                  <c:v>4.8507694000000008</c:v>
                </c:pt>
                <c:pt idx="1">
                  <c:v>1.1884385030000002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68F-4D12-B67D-287D1AD9EAAE}"/>
            </c:ext>
          </c:extLst>
        </c:ser>
        <c:ser>
          <c:idx val="1"/>
          <c:order val="1"/>
          <c:tx>
            <c:strRef>
              <c:f>Sheet1!$A$77</c:f>
              <c:strCache>
                <c:ptCount val="1"/>
                <c:pt idx="0">
                  <c:v>AZ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168F-4D12-B67D-287D1AD9EAA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168F-4D12-B67D-287D1AD9EAAE}"/>
              </c:ext>
            </c:extLst>
          </c:dPt>
          <c:cat>
            <c:strRef>
              <c:f>Sheet1!$B$75:$C$75</c:f>
              <c:strCache>
                <c:ptCount val="2"/>
                <c:pt idx="0">
                  <c:v>Avg Population in Mil</c:v>
                </c:pt>
                <c:pt idx="1">
                  <c:v>Count of adults with a BA/BA or higher (Mil)</c:v>
                </c:pt>
              </c:strCache>
            </c:strRef>
          </c:cat>
          <c:val>
            <c:numRef>
              <c:f>Sheet1!$B$77:$C$77</c:f>
              <c:numCache>
                <c:formatCode>0.0</c:formatCode>
                <c:ptCount val="2"/>
                <c:pt idx="0">
                  <c:v>6.8099466</c:v>
                </c:pt>
                <c:pt idx="1">
                  <c:v>1.9340248343999999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68F-4D12-B67D-287D1AD9EA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/>
              <a:t>Adults with BA/BS or higher in AR (=in Mil)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Sheet1!$A$97</c:f>
              <c:strCache>
                <c:ptCount val="1"/>
                <c:pt idx="0">
                  <c:v>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9BE-4181-BC48-C9A4CEFF94F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9BE-4181-BC48-C9A4CEFF94F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Sheet1!$B$96:$C$96</c:f>
              <c:strCache>
                <c:ptCount val="2"/>
                <c:pt idx="0">
                  <c:v>Avg Population in Mil</c:v>
                </c:pt>
                <c:pt idx="1">
                  <c:v>Count of adults with a BA/BA or higher (Mil)</c:v>
                </c:pt>
              </c:strCache>
            </c:strRef>
          </c:cat>
          <c:val>
            <c:numRef>
              <c:f>Sheet1!$B$97:$C$97</c:f>
              <c:numCache>
                <c:formatCode>0.0</c:formatCode>
                <c:ptCount val="2"/>
                <c:pt idx="0">
                  <c:v>4.8507694000000008</c:v>
                </c:pt>
                <c:pt idx="1">
                  <c:v>1.1884385030000002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9BE-4181-BC48-C9A4CEFF94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825112"/>
            <a:ext cx="7766936" cy="1646302"/>
          </a:xfrm>
        </p:spPr>
        <p:txBody>
          <a:bodyPr/>
          <a:lstStyle/>
          <a:p>
            <a:pPr algn="l"/>
            <a:r>
              <a:rPr lang="en-US" sz="4000" dirty="0" smtClean="0"/>
              <a:t>A review of population, education and unemployment in AL, AZ and AR from 2013-2017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Aprajita</a:t>
            </a:r>
            <a:r>
              <a:rPr lang="en-US" dirty="0" smtClean="0"/>
              <a:t> Srivastava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27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94647"/>
            <a:ext cx="8596668" cy="470780"/>
          </a:xfrm>
        </p:spPr>
        <p:txBody>
          <a:bodyPr>
            <a:normAutofit fontScale="90000"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First I looked at the most </a:t>
            </a:r>
            <a:r>
              <a:rPr lang="en-US" sz="2400" dirty="0" smtClean="0">
                <a:solidFill>
                  <a:schemeClr val="tx1"/>
                </a:solidFill>
              </a:rPr>
              <a:t>popular county names in </a:t>
            </a:r>
            <a:r>
              <a:rPr lang="en-US" sz="2400" dirty="0" smtClean="0">
                <a:solidFill>
                  <a:schemeClr val="tx1"/>
                </a:solidFill>
              </a:rPr>
              <a:t>US. </a:t>
            </a:r>
            <a:r>
              <a:rPr lang="en-US" sz="2400" dirty="0" smtClean="0">
                <a:solidFill>
                  <a:schemeClr val="tx1"/>
                </a:solidFill>
              </a:rPr>
              <a:t>Did it have any co-relation to population or education? A quick glance at the data did not show any co-relation.</a:t>
            </a: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527392"/>
            <a:ext cx="7742389" cy="389410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77334" y="609600"/>
            <a:ext cx="8596668" cy="6850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The journey…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868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5046"/>
          </a:xfrm>
        </p:spPr>
        <p:txBody>
          <a:bodyPr/>
          <a:lstStyle/>
          <a:p>
            <a:r>
              <a:rPr lang="en-US" dirty="0" smtClean="0"/>
              <a:t>The journey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8594" y="2458244"/>
            <a:ext cx="4514850" cy="328612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77334" y="1461179"/>
            <a:ext cx="8596668" cy="57585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>
                <a:solidFill>
                  <a:schemeClr val="tx1"/>
                </a:solidFill>
              </a:rPr>
              <a:t>Then I looked at the data for three different states -  </a:t>
            </a:r>
            <a:r>
              <a:rPr lang="en-US" sz="2400" dirty="0">
                <a:solidFill>
                  <a:schemeClr val="tx1"/>
                </a:solidFill>
              </a:rPr>
              <a:t>AL, AZ and AR over a 5-year period (2013-2017).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They had an average population of 3.0M to 5.0M from 2013-2017. The average population seemed to be consistent – No alarming changes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37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056155"/>
            <a:ext cx="8596668" cy="653935"/>
          </a:xfrm>
        </p:spPr>
        <p:txBody>
          <a:bodyPr>
            <a:norm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Then I looked at a sample data for population distribution for all counties in  AL, AZ, and AR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I realized that the violin plot was not relevant so I did a scatter plot. 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2" y="1770144"/>
            <a:ext cx="4572000" cy="43028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394" y="1862052"/>
            <a:ext cx="4696691" cy="421098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77334" y="311056"/>
            <a:ext cx="8596668" cy="6850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The journey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366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5046"/>
          </a:xfrm>
        </p:spPr>
        <p:txBody>
          <a:bodyPr/>
          <a:lstStyle/>
          <a:p>
            <a:r>
              <a:rPr lang="en-US" dirty="0" smtClean="0"/>
              <a:t>Cleaning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had 3 sets of data and they were </a:t>
            </a:r>
            <a:r>
              <a:rPr lang="en-US" dirty="0" smtClean="0"/>
              <a:t>not in the same format. The population and unemployment were provided on a yearly basis. However, education data was available in 5-year block. I converted the population and unemployment data to match the data for education.</a:t>
            </a:r>
          </a:p>
          <a:p>
            <a:r>
              <a:rPr lang="en-US" dirty="0" smtClean="0"/>
              <a:t>I plotted the data to visualize the rate of unemployment when compared to education level.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718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5046"/>
          </a:xfrm>
        </p:spPr>
        <p:txBody>
          <a:bodyPr>
            <a:noAutofit/>
          </a:bodyPr>
          <a:lstStyle/>
          <a:p>
            <a:r>
              <a:rPr lang="en-US" sz="2400" dirty="0" smtClean="0"/>
              <a:t>View of overall population and people with BA/BA degree (2013-2017)</a:t>
            </a:r>
            <a:endParaRPr lang="en-US" sz="2400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4482202"/>
              </p:ext>
            </p:extLst>
          </p:nvPr>
        </p:nvGraphicFramePr>
        <p:xfrm>
          <a:off x="197668" y="1659047"/>
          <a:ext cx="4102728" cy="2261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3504095"/>
              </p:ext>
            </p:extLst>
          </p:nvPr>
        </p:nvGraphicFramePr>
        <p:xfrm>
          <a:off x="5294768" y="1659047"/>
          <a:ext cx="3822072" cy="2261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8688743"/>
              </p:ext>
            </p:extLst>
          </p:nvPr>
        </p:nvGraphicFramePr>
        <p:xfrm>
          <a:off x="2996697" y="4402247"/>
          <a:ext cx="4181192" cy="2288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167164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44151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Mean unemployment compared with education in AL, AZ, and AR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534" y="1416726"/>
            <a:ext cx="7781925" cy="34721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534" y="5151846"/>
            <a:ext cx="7947738" cy="106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036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5046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</a:t>
            </a:r>
            <a:r>
              <a:rPr lang="en-US" dirty="0" smtClean="0"/>
              <a:t>e rate of unemployment appears to –</a:t>
            </a:r>
          </a:p>
          <a:p>
            <a:pPr lvl="1"/>
            <a:r>
              <a:rPr lang="en-US" dirty="0" smtClean="0"/>
              <a:t>follow less similar trend compared to the rate of unemployment </a:t>
            </a:r>
          </a:p>
          <a:p>
            <a:pPr lvl="1"/>
            <a:r>
              <a:rPr lang="en-US" dirty="0" smtClean="0"/>
              <a:t>Closer trend to % of population with some college education or AA or people with BA/BS. It actually seems to follows a better trend of % with less than HS education.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761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5046"/>
          </a:xfrm>
        </p:spPr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USDA – employment, population and  education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7140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264</TotalTime>
  <Words>307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A review of population, education and unemployment in AL, AZ and AR from 2013-2017</vt:lpstr>
      <vt:lpstr>First I looked at the most popular county names in US. Did it have any co-relation to population or education? A quick glance at the data did not show any co-relation. </vt:lpstr>
      <vt:lpstr>The journey</vt:lpstr>
      <vt:lpstr>Then I looked at a sample data for population distribution for all counties in  AL, AZ, and AR I realized that the violin plot was not relevant so I did a scatter plot. </vt:lpstr>
      <vt:lpstr>Cleaning data</vt:lpstr>
      <vt:lpstr>View of overall population and people with BA/BA degree (2013-2017)</vt:lpstr>
      <vt:lpstr>Mean unemployment compared with education in AL, AZ, and AR </vt:lpstr>
      <vt:lpstr>Conclusion</vt:lpstr>
      <vt:lpstr>Data Source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Montgomery College</dc:creator>
  <cp:lastModifiedBy>Montgomery College</cp:lastModifiedBy>
  <cp:revision>16</cp:revision>
  <dcterms:created xsi:type="dcterms:W3CDTF">2019-04-19T18:07:48Z</dcterms:created>
  <dcterms:modified xsi:type="dcterms:W3CDTF">2019-04-22T16:11:54Z</dcterms:modified>
</cp:coreProperties>
</file>