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BTC408015ur\Documents\DataAnalytics\personalproject\20190422%20Data%20for%20Personal%20Project-1-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BTC408015ur\Documents\DataAnalytics\personalproject\20190422%20Data%20for%20Personal%20Project-1-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BTC408015ur\Documents\DataAnalytics\personalproject\20190422%20Data%20for%20Personal%20Project-1-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BTC408015ur\Documents\DataAnalytics\personalproject\20190422%20Data%20for%20Personal%20Project-1-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BTC408015ur\Documents\DataAnalytics\personalproject\20190422%20Data%20for%20Personal%20Project-1-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Adults with BA/BS or higher in AR (=in Mil)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>
                <a:effectLst/>
              </a:rPr>
              <a:t>Adults with BA/BS or higher in AR in Mil</a:t>
            </a:r>
            <a:endParaRPr lang="en-US" sz="1200" b="1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sz="12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>
                <a:effectLst/>
              </a:rPr>
              <a:t>Adults with BA/BS or higher in AR in Mil</a:t>
            </a:r>
            <a:endParaRPr lang="en-US" sz="1200" b="1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sz="12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Sheet1!$A$96</c:f>
              <c:strCache>
                <c:ptCount val="1"/>
                <c:pt idx="0">
                  <c:v>AR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C1-4522-B8AA-BA1E0BD191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C1-4522-B8AA-BA1E0BD191AA}"/>
              </c:ext>
            </c:extLst>
          </c:dPt>
          <c:dLbls>
            <c:dLbl>
              <c:idx val="0"/>
              <c:layout>
                <c:manualLayout>
                  <c:x val="6.7385936132983271E-2"/>
                  <c:y val="-0.1539331802274715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/>
                      <a:t>Total population =</a:t>
                    </a:r>
                    <a:r>
                      <a:rPr lang="en-US" sz="800" baseline="0"/>
                      <a:t> </a:t>
                    </a:r>
                    <a:fld id="{D465A55B-1035-45C0-BE83-36BE4D4B163F}" type="VALUE">
                      <a:rPr lang="en-US" sz="800"/>
                      <a:pPr>
                        <a:defRPr sz="800"/>
                      </a:pPr>
                      <a:t>[VALUE]</a:t>
                    </a:fld>
                    <a:r>
                      <a:rPr lang="en-US" sz="800"/>
                      <a:t>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1666666666666"/>
                      <c:h val="0.1433796296296296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AC1-4522-B8AA-BA1E0BD191AA}"/>
                </c:ext>
              </c:extLst>
            </c:dLbl>
            <c:dLbl>
              <c:idx val="1"/>
              <c:layout>
                <c:manualLayout>
                  <c:x val="7.1726128178820278E-2"/>
                  <c:y val="0.1311337819544446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/>
                      <a:t>Population with BA/BS = </a:t>
                    </a:r>
                    <a:fld id="{8B014AD4-636B-4898-AB44-FBD1FC3E9BA9}" type="VALUE">
                      <a:rPr lang="en-US" sz="800"/>
                      <a:pPr>
                        <a:defRPr sz="800"/>
                      </a:pPr>
                      <a:t>[VALUE]</a:t>
                    </a:fld>
                    <a:r>
                      <a:rPr lang="en-US" sz="800"/>
                      <a:t>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624999999999999"/>
                      <c:h val="0.18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C1-4522-B8AA-BA1E0BD191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Sheet1!$B$95:$C$95</c:f>
              <c:strCache>
                <c:ptCount val="2"/>
                <c:pt idx="0">
                  <c:v>Avg Population in Mil</c:v>
                </c:pt>
                <c:pt idx="1">
                  <c:v>Count of adults with a BA/BA or higher (Mil)</c:v>
                </c:pt>
              </c:strCache>
            </c:strRef>
          </c:cat>
          <c:val>
            <c:numRef>
              <c:f>Sheet1!$B$96:$C$96</c:f>
              <c:numCache>
                <c:formatCode>0.0</c:formatCode>
                <c:ptCount val="2"/>
                <c:pt idx="0">
                  <c:v>2.9779432000000003</c:v>
                </c:pt>
                <c:pt idx="1">
                  <c:v>0.6551475040000001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C1-4522-B8AA-BA1E0BD191A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baseline="0">
                <a:effectLst/>
              </a:rPr>
              <a:t>   </a:t>
            </a:r>
            <a:r>
              <a:rPr lang="en-US" sz="1200" b="1" i="0" baseline="0">
                <a:effectLst/>
              </a:rPr>
              <a:t>Adults with BA/BS or higher in AZ in Mil</a:t>
            </a:r>
            <a:endParaRPr lang="en-US" sz="1200" b="1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Sheet1!$A$76</c:f>
              <c:strCache>
                <c:ptCount val="1"/>
                <c:pt idx="0">
                  <c:v>AZ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D39-4792-9EE9-C717E12F44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D39-4792-9EE9-C717E12F447C}"/>
              </c:ext>
            </c:extLst>
          </c:dPt>
          <c:dLbls>
            <c:dLbl>
              <c:idx val="0"/>
              <c:layout>
                <c:manualLayout>
                  <c:x val="5.3045028412830923E-2"/>
                  <c:y val="-0.2293032644203709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/>
                      <a:t>Total</a:t>
                    </a:r>
                    <a:r>
                      <a:rPr lang="en-US" sz="800" baseline="0"/>
                      <a:t> Population=</a:t>
                    </a:r>
                    <a:fld id="{64B43DC9-856C-4754-A5FE-6731D6AE64F2}" type="VALUE">
                      <a:rPr lang="en-US" sz="800"/>
                      <a:pPr>
                        <a:defRPr sz="800"/>
                      </a:pPr>
                      <a:t>[VALUE]</a:t>
                    </a:fld>
                    <a:r>
                      <a:rPr lang="en-US" sz="800"/>
                      <a:t>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D39-4792-9EE9-C717E12F447C}"/>
                </c:ext>
              </c:extLst>
            </c:dLbl>
            <c:dLbl>
              <c:idx val="1"/>
              <c:layout>
                <c:manualLayout>
                  <c:x val="0.1130727343248194"/>
                  <c:y val="0.185873157018271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/>
                      <a:t>Population with BA/BS = </a:t>
                    </a:r>
                    <a:fld id="{989BA105-1499-4392-8A93-77B73BAC2B8C}" type="VALUE">
                      <a:rPr lang="en-US" sz="800"/>
                      <a:pPr>
                        <a:defRPr sz="800"/>
                      </a:pPr>
                      <a:t>[VALUE]</a:t>
                    </a:fld>
                    <a:r>
                      <a:rPr lang="en-US" sz="800"/>
                      <a:t>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473116835445866"/>
                      <c:h val="0.1794818327405232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D39-4792-9EE9-C717E12F44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Sheet1!$B$75:$C$75</c:f>
              <c:strCache>
                <c:ptCount val="2"/>
                <c:pt idx="0">
                  <c:v>Avg Population in Mil</c:v>
                </c:pt>
                <c:pt idx="1">
                  <c:v>Count of adults with a BA/BA or higher (Mil)</c:v>
                </c:pt>
              </c:strCache>
            </c:strRef>
          </c:cat>
          <c:val>
            <c:numRef>
              <c:f>Sheet1!$B$76:$C$76</c:f>
              <c:numCache>
                <c:formatCode>0.0</c:formatCode>
                <c:ptCount val="2"/>
                <c:pt idx="0">
                  <c:v>6.8099466</c:v>
                </c:pt>
                <c:pt idx="1">
                  <c:v>1.9340248343999999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39-4792-9EE9-C717E12F447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baseline="0">
                <a:effectLst/>
              </a:rPr>
              <a:t>Adults with BA/BS or higher in </a:t>
            </a:r>
            <a:r>
              <a:rPr lang="en-US" sz="1200" b="1"/>
              <a:t>AL in Mil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Sheet1!$A$54</c:f>
              <c:strCache>
                <c:ptCount val="1"/>
                <c:pt idx="0">
                  <c:v>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F2-4973-BFA4-6FA1E6C7AC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F2-4973-BFA4-6FA1E6C7ACE5}"/>
              </c:ext>
            </c:extLst>
          </c:dPt>
          <c:dLbls>
            <c:dLbl>
              <c:idx val="0"/>
              <c:layout>
                <c:manualLayout>
                  <c:x val="5.4686733278034541E-2"/>
                  <c:y val="-0.1639038433270964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/>
                      <a:t>Total population =</a:t>
                    </a:r>
                    <a:r>
                      <a:rPr lang="en-US" sz="800" baseline="0"/>
                      <a:t> </a:t>
                    </a:r>
                    <a:fld id="{D1C48074-7BCC-4D17-BF6A-0126BBC01C77}" type="VALUE">
                      <a:rPr lang="en-US" sz="800"/>
                      <a:pPr>
                        <a:defRPr sz="800"/>
                      </a:pPr>
                      <a:t>[VALUE]</a:t>
                    </a:fld>
                    <a:r>
                      <a:rPr lang="en-US" sz="800"/>
                      <a:t>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8F2-4973-BFA4-6FA1E6C7ACE5}"/>
                </c:ext>
              </c:extLst>
            </c:dLbl>
            <c:dLbl>
              <c:idx val="1"/>
              <c:layout>
                <c:manualLayout>
                  <c:x val="0.12084798775153106"/>
                  <c:y val="0.1497615923009623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/>
                      <a:t>Population with BA/BS = </a:t>
                    </a:r>
                    <a:fld id="{7E0AF327-A601-47C9-9DE5-B42B056899F1}" type="VALUE">
                      <a:rPr lang="en-US" sz="800"/>
                      <a:pPr>
                        <a:defRPr sz="800"/>
                      </a:pPr>
                      <a:t>[VALUE]</a:t>
                    </a:fld>
                    <a:r>
                      <a:rPr lang="en-US" sz="800"/>
                      <a:t>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8F2-4973-BFA4-6FA1E6C7AC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Sheet1!$B$53:$C$53</c:f>
              <c:strCache>
                <c:ptCount val="2"/>
                <c:pt idx="0">
                  <c:v>Avg Population in Mil</c:v>
                </c:pt>
                <c:pt idx="1">
                  <c:v>Count of adults with a BA/BA or higher</c:v>
                </c:pt>
              </c:strCache>
            </c:strRef>
          </c:cat>
          <c:val>
            <c:numRef>
              <c:f>Sheet1!$B$54:$C$54</c:f>
              <c:numCache>
                <c:formatCode>0.0</c:formatCode>
                <c:ptCount val="2"/>
                <c:pt idx="0">
                  <c:v>4.8507694000000008</c:v>
                </c:pt>
                <c:pt idx="1">
                  <c:v>1.1884385030000002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F2-4973-BFA4-6FA1E6C7A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s.usda.gov/data-products/county-level-data-sets/download-dat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25112"/>
            <a:ext cx="7766936" cy="1646302"/>
          </a:xfrm>
        </p:spPr>
        <p:txBody>
          <a:bodyPr/>
          <a:lstStyle/>
          <a:p>
            <a:pPr algn="l"/>
            <a:r>
              <a:rPr lang="en-US" sz="4000" dirty="0" smtClean="0"/>
              <a:t>A review of population, education and unemployment in AL, AZ and AR from 2013-2017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Aprajita</a:t>
            </a:r>
            <a:r>
              <a:rPr lang="en-US" dirty="0" smtClean="0"/>
              <a:t> Srivastava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94647"/>
            <a:ext cx="8596668" cy="470780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First I looked at the most </a:t>
            </a:r>
            <a:r>
              <a:rPr lang="en-US" sz="2400" dirty="0" smtClean="0">
                <a:solidFill>
                  <a:schemeClr val="tx1"/>
                </a:solidFill>
              </a:rPr>
              <a:t>popular county names in </a:t>
            </a:r>
            <a:r>
              <a:rPr lang="en-US" sz="2400" dirty="0" smtClean="0">
                <a:solidFill>
                  <a:schemeClr val="tx1"/>
                </a:solidFill>
              </a:rPr>
              <a:t>US. </a:t>
            </a:r>
            <a:r>
              <a:rPr lang="en-US" sz="2400" dirty="0" smtClean="0">
                <a:solidFill>
                  <a:schemeClr val="tx1"/>
                </a:solidFill>
              </a:rPr>
              <a:t>Did it have any co-relation to population or education? A quick glance at the data did not show any co-relation.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27392"/>
            <a:ext cx="7742389" cy="38941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7334" y="609600"/>
            <a:ext cx="8596668" cy="685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The journey…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6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046"/>
          </a:xfrm>
        </p:spPr>
        <p:txBody>
          <a:bodyPr/>
          <a:lstStyle/>
          <a:p>
            <a:r>
              <a:rPr lang="en-US" dirty="0" smtClean="0"/>
              <a:t>The journey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594" y="2458244"/>
            <a:ext cx="4514850" cy="32861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1461179"/>
            <a:ext cx="8596668" cy="5758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Then I looked at the data for three different states -  </a:t>
            </a:r>
            <a:r>
              <a:rPr lang="en-US" sz="2400" dirty="0">
                <a:solidFill>
                  <a:schemeClr val="tx1"/>
                </a:solidFill>
              </a:rPr>
              <a:t>AL, AZ and AR over a 5-year period (2013-2017).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They had an average population of 3.0M to 5.0M from 2013-2017. The average population seemed to be consistent – No alarming changes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7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6155"/>
            <a:ext cx="8596668" cy="653935"/>
          </a:xfrm>
        </p:spPr>
        <p:txBody>
          <a:bodyPr>
            <a:normAutofit fontScale="90000"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Then I looked at a sample data for population distribution for all counties in  AL, AZ, and AR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I realized that the violin plot was not relevant so I did a scatter plot. It looks like most of the counties have similar population. There is one county in AZ that is an outlier.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1770144"/>
            <a:ext cx="4572000" cy="4302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94" y="1862052"/>
            <a:ext cx="4696691" cy="421098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7334" y="311056"/>
            <a:ext cx="8596668" cy="685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The journey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6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046"/>
          </a:xfrm>
        </p:spPr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had 3 sets of data and they were </a:t>
            </a:r>
            <a:r>
              <a:rPr lang="en-US" dirty="0" smtClean="0"/>
              <a:t>not in the same format. The population and unemployment were provided on a yearly basis. However, education data was available in 5-year block. I converted the population and unemployment data to match the data for education.</a:t>
            </a:r>
          </a:p>
          <a:p>
            <a:r>
              <a:rPr lang="en-US" dirty="0" smtClean="0"/>
              <a:t>I plotted the data to visualize the rate of unemployment when compared to education level.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1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046"/>
          </a:xfrm>
        </p:spPr>
        <p:txBody>
          <a:bodyPr>
            <a:noAutofit/>
          </a:bodyPr>
          <a:lstStyle/>
          <a:p>
            <a:r>
              <a:rPr lang="en-US" sz="2400" dirty="0" smtClean="0"/>
              <a:t>View of overall population and people with BA/BA degree (2013-2017)</a:t>
            </a:r>
            <a:endParaRPr lang="en-US" sz="2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345757"/>
              </p:ext>
            </p:extLst>
          </p:nvPr>
        </p:nvGraphicFramePr>
        <p:xfrm>
          <a:off x="2996697" y="4402247"/>
          <a:ext cx="4181192" cy="2288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423009"/>
              </p:ext>
            </p:extLst>
          </p:nvPr>
        </p:nvGraphicFramePr>
        <p:xfrm>
          <a:off x="2325232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015691"/>
              </p:ext>
            </p:extLst>
          </p:nvPr>
        </p:nvGraphicFramePr>
        <p:xfrm>
          <a:off x="2525917" y="4164593"/>
          <a:ext cx="4371315" cy="2548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358049"/>
              </p:ext>
            </p:extLst>
          </p:nvPr>
        </p:nvGraphicFramePr>
        <p:xfrm>
          <a:off x="5269117" y="1579475"/>
          <a:ext cx="4004885" cy="2417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48231"/>
              </p:ext>
            </p:extLst>
          </p:nvPr>
        </p:nvGraphicFramePr>
        <p:xfrm>
          <a:off x="311626" y="1659046"/>
          <a:ext cx="4350909" cy="2360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6716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4151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Mean unemployment compared with education in AL, AZ, and AR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34" y="1416726"/>
            <a:ext cx="7781925" cy="3472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34" y="5151846"/>
            <a:ext cx="7947738" cy="10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3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04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1824"/>
            <a:ext cx="8596668" cy="3880773"/>
          </a:xfrm>
        </p:spPr>
        <p:txBody>
          <a:bodyPr/>
          <a:lstStyle/>
          <a:p>
            <a:r>
              <a:rPr lang="en-US" dirty="0" smtClean="0"/>
              <a:t>Th</a:t>
            </a:r>
            <a:r>
              <a:rPr lang="en-US" dirty="0" smtClean="0"/>
              <a:t>e rate of unemployment appears to – </a:t>
            </a:r>
          </a:p>
          <a:p>
            <a:pPr lvl="1"/>
            <a:r>
              <a:rPr lang="en-US" dirty="0" smtClean="0"/>
              <a:t>Closer </a:t>
            </a:r>
            <a:r>
              <a:rPr lang="en-US" dirty="0"/>
              <a:t>trend to % of population with some college education or AA or people with BA/BS. It actually seems to follows a better trend of % with less than HS education</a:t>
            </a:r>
          </a:p>
          <a:p>
            <a:endParaRPr lang="en-US" dirty="0" smtClean="0"/>
          </a:p>
          <a:p>
            <a:r>
              <a:rPr lang="en-US" sz="1800" dirty="0" smtClean="0"/>
              <a:t>The </a:t>
            </a:r>
            <a:r>
              <a:rPr lang="en-US" dirty="0" smtClean="0"/>
              <a:t>data related to unemployment does not include the number or % of people who are unemployed and their education level. We only know the total unemployment for the overall population so it is hard to conclude anything definitively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76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046"/>
          </a:xfrm>
        </p:spPr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USDA – employment, population and  education data at - 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1727" y="2562131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https://www.ers.usda.gov/data-products/county-level-data-sets/download-data/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140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</TotalTime>
  <Words>386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 review of population, education and unemployment in AL, AZ and AR from 2013-2017</vt:lpstr>
      <vt:lpstr>First I looked at the most popular county names in US. Did it have any co-relation to population or education? A quick glance at the data did not show any co-relation. </vt:lpstr>
      <vt:lpstr>The journey</vt:lpstr>
      <vt:lpstr>Then I looked at a sample data for population distribution for all counties in  AL, AZ, and AR I realized that the violin plot was not relevant so I did a scatter plot. It looks like most of the counties have similar population. There is one county in AZ that is an outlier.</vt:lpstr>
      <vt:lpstr>Cleaning data</vt:lpstr>
      <vt:lpstr>View of overall population and people with BA/BA degree (2013-2017)</vt:lpstr>
      <vt:lpstr>Mean unemployment compared with education in AL, AZ, and AR </vt:lpstr>
      <vt:lpstr>Conclusion</vt:lpstr>
      <vt:lpstr>Data Source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Montgomery College</dc:creator>
  <cp:lastModifiedBy>Montgomery College</cp:lastModifiedBy>
  <cp:revision>21</cp:revision>
  <dcterms:created xsi:type="dcterms:W3CDTF">2019-04-19T18:07:48Z</dcterms:created>
  <dcterms:modified xsi:type="dcterms:W3CDTF">2019-04-22T18:26:15Z</dcterms:modified>
</cp:coreProperties>
</file>