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7/17/2023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7/17/2023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7/17/2023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4D7F1-35E9-12C9-3945-E4559FCB27D3}"/>
              </a:ext>
            </a:extLst>
          </p:cNvPr>
          <p:cNvSpPr>
            <a:spLocks noGrp="1"/>
          </p:cNvSpPr>
          <p:nvPr>
            <p:ph type="ctrTitle"/>
          </p:nvPr>
        </p:nvSpPr>
        <p:spPr/>
        <p:txBody>
          <a:bodyPr/>
          <a:lstStyle/>
          <a:p>
            <a:r>
              <a:rPr lang="en-US" dirty="0"/>
              <a:t>Used Car price Analysis</a:t>
            </a:r>
            <a:endParaRPr lang="en-GB" dirty="0"/>
          </a:p>
        </p:txBody>
      </p:sp>
      <p:sp>
        <p:nvSpPr>
          <p:cNvPr id="3" name="Subtitle 2">
            <a:extLst>
              <a:ext uri="{FF2B5EF4-FFF2-40B4-BE49-F238E27FC236}">
                <a16:creationId xmlns:a16="http://schemas.microsoft.com/office/drawing/2014/main" id="{10CF5EF5-AF4D-CB99-4DF9-2BE7C97E6CAF}"/>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697527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09C20-3BF7-31CC-8995-920DF88BDA0A}"/>
              </a:ext>
            </a:extLst>
          </p:cNvPr>
          <p:cNvSpPr>
            <a:spLocks noGrp="1"/>
          </p:cNvSpPr>
          <p:nvPr>
            <p:ph type="title"/>
          </p:nvPr>
        </p:nvSpPr>
        <p:spPr>
          <a:xfrm>
            <a:off x="1451578" y="545705"/>
            <a:ext cx="9603275" cy="1049235"/>
          </a:xfrm>
        </p:spPr>
        <p:txBody>
          <a:bodyPr/>
          <a:lstStyle/>
          <a:p>
            <a:r>
              <a:rPr lang="en-US" dirty="0"/>
              <a:t>Location and owner type column insights</a:t>
            </a:r>
            <a:endParaRPr lang="en-GB" dirty="0"/>
          </a:p>
        </p:txBody>
      </p:sp>
      <p:sp>
        <p:nvSpPr>
          <p:cNvPr id="3" name="Content Placeholder 2">
            <a:extLst>
              <a:ext uri="{FF2B5EF4-FFF2-40B4-BE49-F238E27FC236}">
                <a16:creationId xmlns:a16="http://schemas.microsoft.com/office/drawing/2014/main" id="{45208A28-A573-932A-C97E-98935BA1CE2D}"/>
              </a:ext>
            </a:extLst>
          </p:cNvPr>
          <p:cNvSpPr>
            <a:spLocks noGrp="1"/>
          </p:cNvSpPr>
          <p:nvPr>
            <p:ph idx="1"/>
          </p:nvPr>
        </p:nvSpPr>
        <p:spPr>
          <a:xfrm>
            <a:off x="1451579" y="1351722"/>
            <a:ext cx="9603275" cy="3911339"/>
          </a:xfrm>
        </p:spPr>
        <p:txBody>
          <a:bodyPr/>
          <a:lstStyle/>
          <a:p>
            <a:r>
              <a:rPr lang="en-US" dirty="0"/>
              <a:t>Mumbai has the highest number of cars available for purchase, followed by Hyderabad and Coimbatore while Ahmedabad has lowest</a:t>
            </a:r>
          </a:p>
          <a:p>
            <a:r>
              <a:rPr lang="en-US" dirty="0"/>
              <a:t>~82 % of cars are First owned cars. This shows most of the buyers prefer to purchase first-owner cars.</a:t>
            </a:r>
          </a:p>
          <a:p>
            <a:endParaRPr lang="en-GB" dirty="0"/>
          </a:p>
        </p:txBody>
      </p:sp>
      <p:pic>
        <p:nvPicPr>
          <p:cNvPr id="5" name="Picture 4">
            <a:extLst>
              <a:ext uri="{FF2B5EF4-FFF2-40B4-BE49-F238E27FC236}">
                <a16:creationId xmlns:a16="http://schemas.microsoft.com/office/drawing/2014/main" id="{991FF0C9-9FC0-463C-B9E3-BCACC709E046}"/>
              </a:ext>
            </a:extLst>
          </p:cNvPr>
          <p:cNvPicPr>
            <a:picLocks noChangeAspect="1"/>
          </p:cNvPicPr>
          <p:nvPr/>
        </p:nvPicPr>
        <p:blipFill>
          <a:blip r:embed="rId2"/>
          <a:stretch>
            <a:fillRect/>
          </a:stretch>
        </p:blipFill>
        <p:spPr>
          <a:xfrm>
            <a:off x="1361893" y="3004930"/>
            <a:ext cx="9468213" cy="2847975"/>
          </a:xfrm>
          <a:prstGeom prst="rect">
            <a:avLst/>
          </a:prstGeom>
        </p:spPr>
      </p:pic>
    </p:spTree>
    <p:extLst>
      <p:ext uri="{BB962C8B-B14F-4D97-AF65-F5344CB8AC3E}">
        <p14:creationId xmlns:p14="http://schemas.microsoft.com/office/powerpoint/2010/main" val="3913289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F5DCB-FD03-4487-85F7-AF338F81D949}"/>
              </a:ext>
            </a:extLst>
          </p:cNvPr>
          <p:cNvSpPr>
            <a:spLocks noGrp="1"/>
          </p:cNvSpPr>
          <p:nvPr>
            <p:ph type="title"/>
          </p:nvPr>
        </p:nvSpPr>
        <p:spPr>
          <a:xfrm>
            <a:off x="1451579" y="368748"/>
            <a:ext cx="9603275" cy="1049235"/>
          </a:xfrm>
        </p:spPr>
        <p:txBody>
          <a:bodyPr/>
          <a:lstStyle/>
          <a:p>
            <a:r>
              <a:rPr lang="en-US" dirty="0"/>
              <a:t>Brand and model column insights</a:t>
            </a:r>
            <a:endParaRPr lang="en-GB" dirty="0"/>
          </a:p>
        </p:txBody>
      </p:sp>
      <p:sp>
        <p:nvSpPr>
          <p:cNvPr id="3" name="Content Placeholder 2">
            <a:extLst>
              <a:ext uri="{FF2B5EF4-FFF2-40B4-BE49-F238E27FC236}">
                <a16:creationId xmlns:a16="http://schemas.microsoft.com/office/drawing/2014/main" id="{1463EFF2-0036-D104-F86C-D43717D87936}"/>
              </a:ext>
            </a:extLst>
          </p:cNvPr>
          <p:cNvSpPr>
            <a:spLocks noGrp="1"/>
          </p:cNvSpPr>
          <p:nvPr>
            <p:ph idx="1"/>
          </p:nvPr>
        </p:nvSpPr>
        <p:spPr>
          <a:xfrm>
            <a:off x="1451579" y="1417983"/>
            <a:ext cx="9603275" cy="2011017"/>
          </a:xfrm>
        </p:spPr>
        <p:txBody>
          <a:bodyPr>
            <a:normAutofit/>
          </a:bodyPr>
          <a:lstStyle/>
          <a:p>
            <a:r>
              <a:rPr lang="en-US" dirty="0"/>
              <a:t>~20% of cars belong to the brand Maruti followed by 19% of cars belonging to Hyundai while Mitsubishi cars for purchase are least.</a:t>
            </a:r>
          </a:p>
          <a:p>
            <a:r>
              <a:rPr lang="en-US" dirty="0" err="1"/>
              <a:t>WagonR</a:t>
            </a:r>
            <a:r>
              <a:rPr lang="en-US" dirty="0"/>
              <a:t> ranks first among all models which are available for purchase While EONLPG is the least available for purchase</a:t>
            </a:r>
            <a:endParaRPr lang="en-GB" dirty="0"/>
          </a:p>
        </p:txBody>
      </p:sp>
      <p:pic>
        <p:nvPicPr>
          <p:cNvPr id="5" name="Picture 4">
            <a:extLst>
              <a:ext uri="{FF2B5EF4-FFF2-40B4-BE49-F238E27FC236}">
                <a16:creationId xmlns:a16="http://schemas.microsoft.com/office/drawing/2014/main" id="{D427F89D-5F7F-B86F-24FD-57635635D48D}"/>
              </a:ext>
            </a:extLst>
          </p:cNvPr>
          <p:cNvPicPr>
            <a:picLocks noChangeAspect="1"/>
          </p:cNvPicPr>
          <p:nvPr/>
        </p:nvPicPr>
        <p:blipFill>
          <a:blip r:embed="rId2"/>
          <a:stretch>
            <a:fillRect/>
          </a:stretch>
        </p:blipFill>
        <p:spPr>
          <a:xfrm>
            <a:off x="1674325" y="3005137"/>
            <a:ext cx="9603275" cy="3077611"/>
          </a:xfrm>
          <a:prstGeom prst="rect">
            <a:avLst/>
          </a:prstGeom>
        </p:spPr>
      </p:pic>
    </p:spTree>
    <p:extLst>
      <p:ext uri="{BB962C8B-B14F-4D97-AF65-F5344CB8AC3E}">
        <p14:creationId xmlns:p14="http://schemas.microsoft.com/office/powerpoint/2010/main" val="951189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CE8E5-A927-7953-50DE-41FAFE93B45D}"/>
              </a:ext>
            </a:extLst>
          </p:cNvPr>
          <p:cNvSpPr>
            <a:spLocks noGrp="1"/>
          </p:cNvSpPr>
          <p:nvPr>
            <p:ph type="title"/>
          </p:nvPr>
        </p:nvSpPr>
        <p:spPr>
          <a:xfrm>
            <a:off x="1451577" y="380450"/>
            <a:ext cx="9603275" cy="1049235"/>
          </a:xfrm>
        </p:spPr>
        <p:txBody>
          <a:bodyPr/>
          <a:lstStyle/>
          <a:p>
            <a:r>
              <a:rPr lang="en-US" dirty="0"/>
              <a:t>Bivariate analysis: Location vs. price</a:t>
            </a:r>
            <a:endParaRPr lang="en-GB" dirty="0"/>
          </a:p>
        </p:txBody>
      </p:sp>
      <p:sp>
        <p:nvSpPr>
          <p:cNvPr id="3" name="Content Placeholder 2">
            <a:extLst>
              <a:ext uri="{FF2B5EF4-FFF2-40B4-BE49-F238E27FC236}">
                <a16:creationId xmlns:a16="http://schemas.microsoft.com/office/drawing/2014/main" id="{0BFF8718-75ED-AFAE-DA5C-4F096CB083E8}"/>
              </a:ext>
            </a:extLst>
          </p:cNvPr>
          <p:cNvSpPr>
            <a:spLocks noGrp="1"/>
          </p:cNvSpPr>
          <p:nvPr>
            <p:ph idx="1"/>
          </p:nvPr>
        </p:nvSpPr>
        <p:spPr>
          <a:xfrm>
            <a:off x="1451576" y="1037589"/>
            <a:ext cx="9603275" cy="3450613"/>
          </a:xfrm>
        </p:spPr>
        <p:txBody>
          <a:bodyPr>
            <a:normAutofit/>
          </a:bodyPr>
          <a:lstStyle/>
          <a:p>
            <a:pPr algn="just"/>
            <a:r>
              <a:rPr lang="en-US" b="0" i="0" dirty="0">
                <a:solidFill>
                  <a:srgbClr val="222222"/>
                </a:solidFill>
                <a:effectLst/>
                <a:latin typeface="Lato" panose="020F0502020204030203" pitchFamily="34" charset="0"/>
              </a:rPr>
              <a:t>Now, let’s move ahead with bivariate analysis. Bivariate Analysis helps to understand how variables are related to each other and the relationship between dependent and independent variables present in the dataset.</a:t>
            </a:r>
          </a:p>
          <a:p>
            <a:pPr algn="just">
              <a:buFont typeface="Arial" panose="020B0604020202020204" pitchFamily="34" charset="0"/>
              <a:buChar char="•"/>
            </a:pPr>
            <a:r>
              <a:rPr lang="en-US" b="0" i="0" dirty="0">
                <a:solidFill>
                  <a:srgbClr val="222222"/>
                </a:solidFill>
                <a:effectLst/>
                <a:latin typeface="Lato" panose="020F0502020204030203" pitchFamily="34" charset="0"/>
              </a:rPr>
              <a:t>The price of cars is high in Coimbatore and less price in Kolkata and Jaipur </a:t>
            </a:r>
            <a:r>
              <a:rPr lang="en-US" b="0" i="0" dirty="0" err="1">
                <a:solidFill>
                  <a:srgbClr val="222222"/>
                </a:solidFill>
                <a:effectLst/>
                <a:latin typeface="Lato" panose="020F0502020204030203" pitchFamily="34" charset="0"/>
              </a:rPr>
              <a:t>whilw</a:t>
            </a:r>
            <a:r>
              <a:rPr lang="en-US" b="0" i="0" dirty="0">
                <a:solidFill>
                  <a:srgbClr val="222222"/>
                </a:solidFill>
                <a:effectLst/>
                <a:latin typeface="Lato" panose="020F0502020204030203" pitchFamily="34" charset="0"/>
              </a:rPr>
              <a:t> least in Kolkata and Jaipur.</a:t>
            </a:r>
          </a:p>
          <a:p>
            <a:br>
              <a:rPr lang="en-US" dirty="0"/>
            </a:br>
            <a:endParaRPr lang="en-GB" dirty="0"/>
          </a:p>
        </p:txBody>
      </p:sp>
      <p:pic>
        <p:nvPicPr>
          <p:cNvPr id="5" name="Picture 4">
            <a:extLst>
              <a:ext uri="{FF2B5EF4-FFF2-40B4-BE49-F238E27FC236}">
                <a16:creationId xmlns:a16="http://schemas.microsoft.com/office/drawing/2014/main" id="{E85A4C0F-0A11-ACED-DA5F-B1E833740E23}"/>
              </a:ext>
            </a:extLst>
          </p:cNvPr>
          <p:cNvPicPr>
            <a:picLocks noChangeAspect="1"/>
          </p:cNvPicPr>
          <p:nvPr/>
        </p:nvPicPr>
        <p:blipFill>
          <a:blip r:embed="rId2"/>
          <a:stretch>
            <a:fillRect/>
          </a:stretch>
        </p:blipFill>
        <p:spPr>
          <a:xfrm>
            <a:off x="6096000" y="2762895"/>
            <a:ext cx="4362450" cy="2914650"/>
          </a:xfrm>
          <a:prstGeom prst="rect">
            <a:avLst/>
          </a:prstGeom>
        </p:spPr>
      </p:pic>
    </p:spTree>
    <p:extLst>
      <p:ext uri="{BB962C8B-B14F-4D97-AF65-F5344CB8AC3E}">
        <p14:creationId xmlns:p14="http://schemas.microsoft.com/office/powerpoint/2010/main" val="3157307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A8301-ADA1-B56C-C078-2A0F432631C2}"/>
              </a:ext>
            </a:extLst>
          </p:cNvPr>
          <p:cNvSpPr>
            <a:spLocks noGrp="1"/>
          </p:cNvSpPr>
          <p:nvPr>
            <p:ph type="title"/>
          </p:nvPr>
        </p:nvSpPr>
        <p:spPr>
          <a:xfrm>
            <a:off x="1451579" y="92616"/>
            <a:ext cx="9603275" cy="1049235"/>
          </a:xfrm>
        </p:spPr>
        <p:txBody>
          <a:bodyPr>
            <a:normAutofit/>
          </a:bodyPr>
          <a:lstStyle/>
          <a:p>
            <a:r>
              <a:rPr lang="en-US" dirty="0"/>
              <a:t>Bivariate analysis :Transmission vs. price,</a:t>
            </a:r>
            <a:br>
              <a:rPr lang="en-US" dirty="0"/>
            </a:br>
            <a:r>
              <a:rPr lang="en-US" dirty="0"/>
              <a:t>Fuel type  vs. price</a:t>
            </a:r>
            <a:endParaRPr lang="en-GB" dirty="0"/>
          </a:p>
        </p:txBody>
      </p:sp>
      <p:sp>
        <p:nvSpPr>
          <p:cNvPr id="3" name="Content Placeholder 2">
            <a:extLst>
              <a:ext uri="{FF2B5EF4-FFF2-40B4-BE49-F238E27FC236}">
                <a16:creationId xmlns:a16="http://schemas.microsoft.com/office/drawing/2014/main" id="{08F32B98-D8CE-DDE8-33B6-3412ED915510}"/>
              </a:ext>
            </a:extLst>
          </p:cNvPr>
          <p:cNvSpPr>
            <a:spLocks noGrp="1"/>
          </p:cNvSpPr>
          <p:nvPr>
            <p:ph idx="1"/>
          </p:nvPr>
        </p:nvSpPr>
        <p:spPr>
          <a:xfrm>
            <a:off x="1451578" y="1313368"/>
            <a:ext cx="9603275" cy="1761138"/>
          </a:xfrm>
        </p:spPr>
        <p:txBody>
          <a:bodyPr/>
          <a:lstStyle/>
          <a:p>
            <a:pPr algn="just">
              <a:buFont typeface="Arial" panose="020B0604020202020204" pitchFamily="34" charset="0"/>
              <a:buChar char="•"/>
            </a:pPr>
            <a:r>
              <a:rPr lang="en-US" b="0" i="0" dirty="0">
                <a:solidFill>
                  <a:srgbClr val="222222"/>
                </a:solidFill>
                <a:effectLst/>
                <a:latin typeface="Lato" panose="020F0502020204030203" pitchFamily="34" charset="0"/>
              </a:rPr>
              <a:t>Automatic cars have more price than manual cars.</a:t>
            </a:r>
          </a:p>
          <a:p>
            <a:pPr algn="just"/>
            <a:r>
              <a:rPr lang="en-US" b="0" i="0" dirty="0">
                <a:solidFill>
                  <a:srgbClr val="222222"/>
                </a:solidFill>
                <a:effectLst/>
                <a:latin typeface="Lato" panose="020F0502020204030203" pitchFamily="34" charset="0"/>
              </a:rPr>
              <a:t>Diesel and Electric cars have almost the same price, which is maximum, and LPG cars have the lowest price</a:t>
            </a:r>
          </a:p>
          <a:p>
            <a:pPr algn="just">
              <a:buFont typeface="Arial" panose="020B0604020202020204" pitchFamily="34" charset="0"/>
              <a:buChar char="•"/>
            </a:pPr>
            <a:endParaRPr lang="en-US" b="0" i="0" dirty="0">
              <a:solidFill>
                <a:srgbClr val="222222"/>
              </a:solidFill>
              <a:effectLst/>
              <a:latin typeface="Lato" panose="020F0502020204030203" pitchFamily="34" charset="0"/>
            </a:endParaRPr>
          </a:p>
        </p:txBody>
      </p:sp>
      <p:pic>
        <p:nvPicPr>
          <p:cNvPr id="5" name="Picture 4">
            <a:extLst>
              <a:ext uri="{FF2B5EF4-FFF2-40B4-BE49-F238E27FC236}">
                <a16:creationId xmlns:a16="http://schemas.microsoft.com/office/drawing/2014/main" id="{B2FF50EB-28CF-ABD1-9D6E-FC23339C823E}"/>
              </a:ext>
            </a:extLst>
          </p:cNvPr>
          <p:cNvPicPr>
            <a:picLocks noChangeAspect="1"/>
          </p:cNvPicPr>
          <p:nvPr/>
        </p:nvPicPr>
        <p:blipFill>
          <a:blip r:embed="rId2"/>
          <a:stretch>
            <a:fillRect/>
          </a:stretch>
        </p:blipFill>
        <p:spPr>
          <a:xfrm>
            <a:off x="1649688" y="2754589"/>
            <a:ext cx="3724275" cy="2886075"/>
          </a:xfrm>
          <a:prstGeom prst="rect">
            <a:avLst/>
          </a:prstGeom>
        </p:spPr>
      </p:pic>
      <p:pic>
        <p:nvPicPr>
          <p:cNvPr id="7" name="Picture 6">
            <a:extLst>
              <a:ext uri="{FF2B5EF4-FFF2-40B4-BE49-F238E27FC236}">
                <a16:creationId xmlns:a16="http://schemas.microsoft.com/office/drawing/2014/main" id="{B7BB9989-FA31-8543-9253-430997E1880D}"/>
              </a:ext>
            </a:extLst>
          </p:cNvPr>
          <p:cNvPicPr>
            <a:picLocks noChangeAspect="1"/>
          </p:cNvPicPr>
          <p:nvPr/>
        </p:nvPicPr>
        <p:blipFill>
          <a:blip r:embed="rId3"/>
          <a:stretch>
            <a:fillRect/>
          </a:stretch>
        </p:blipFill>
        <p:spPr>
          <a:xfrm>
            <a:off x="6452980" y="2754589"/>
            <a:ext cx="3924300" cy="2886075"/>
          </a:xfrm>
          <a:prstGeom prst="rect">
            <a:avLst/>
          </a:prstGeom>
        </p:spPr>
      </p:pic>
    </p:spTree>
    <p:extLst>
      <p:ext uri="{BB962C8B-B14F-4D97-AF65-F5344CB8AC3E}">
        <p14:creationId xmlns:p14="http://schemas.microsoft.com/office/powerpoint/2010/main" val="4070242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A26AA-4B9E-C3DF-C599-FBC6FD3BB801}"/>
              </a:ext>
            </a:extLst>
          </p:cNvPr>
          <p:cNvSpPr>
            <a:spLocks noGrp="1"/>
          </p:cNvSpPr>
          <p:nvPr>
            <p:ph type="title"/>
          </p:nvPr>
        </p:nvSpPr>
        <p:spPr>
          <a:xfrm>
            <a:off x="1451579" y="208171"/>
            <a:ext cx="9603275" cy="1049235"/>
          </a:xfrm>
        </p:spPr>
        <p:txBody>
          <a:bodyPr/>
          <a:lstStyle/>
          <a:p>
            <a:r>
              <a:rPr lang="en-US" dirty="0"/>
              <a:t>Bivariate analysis :owner type vs. price,</a:t>
            </a:r>
            <a:br>
              <a:rPr lang="en-US" dirty="0"/>
            </a:br>
            <a:r>
              <a:rPr lang="en-US" dirty="0"/>
              <a:t>brand vs price</a:t>
            </a:r>
            <a:endParaRPr lang="en-GB" dirty="0"/>
          </a:p>
        </p:txBody>
      </p:sp>
      <p:sp>
        <p:nvSpPr>
          <p:cNvPr id="3" name="Content Placeholder 2">
            <a:extLst>
              <a:ext uri="{FF2B5EF4-FFF2-40B4-BE49-F238E27FC236}">
                <a16:creationId xmlns:a16="http://schemas.microsoft.com/office/drawing/2014/main" id="{385D7ED5-7813-1C82-03BC-51CF2769ED63}"/>
              </a:ext>
            </a:extLst>
          </p:cNvPr>
          <p:cNvSpPr>
            <a:spLocks noGrp="1"/>
          </p:cNvSpPr>
          <p:nvPr>
            <p:ph idx="1"/>
          </p:nvPr>
        </p:nvSpPr>
        <p:spPr>
          <a:xfrm>
            <a:off x="1451579" y="1389927"/>
            <a:ext cx="9603275" cy="3450613"/>
          </a:xfrm>
        </p:spPr>
        <p:txBody>
          <a:bodyPr/>
          <a:lstStyle/>
          <a:p>
            <a:pPr algn="just">
              <a:buFont typeface="Arial" panose="020B0604020202020204" pitchFamily="34" charset="0"/>
              <a:buChar char="•"/>
            </a:pPr>
            <a:r>
              <a:rPr lang="en-US" b="0" i="0" dirty="0">
                <a:solidFill>
                  <a:srgbClr val="222222"/>
                </a:solidFill>
                <a:effectLst/>
                <a:latin typeface="Lato" panose="020F0502020204030203" pitchFamily="34" charset="0"/>
              </a:rPr>
              <a:t>First-owner cars are higher in price, followed by a second the third owner’s price is lesser than the Fourth and above</a:t>
            </a:r>
          </a:p>
          <a:p>
            <a:pPr algn="just">
              <a:buFont typeface="Arial" panose="020B0604020202020204" pitchFamily="34" charset="0"/>
              <a:buChar char="•"/>
            </a:pPr>
            <a:r>
              <a:rPr lang="en-US" b="0" i="0" dirty="0">
                <a:solidFill>
                  <a:srgbClr val="222222"/>
                </a:solidFill>
                <a:effectLst/>
                <a:latin typeface="Lato" panose="020F0502020204030203" pitchFamily="34" charset="0"/>
              </a:rPr>
              <a:t>Lamborghini brand is the highest in price while</a:t>
            </a:r>
          </a:p>
          <a:p>
            <a:endParaRPr lang="en-GB" dirty="0"/>
          </a:p>
        </p:txBody>
      </p:sp>
      <p:pic>
        <p:nvPicPr>
          <p:cNvPr id="5" name="Picture 4">
            <a:extLst>
              <a:ext uri="{FF2B5EF4-FFF2-40B4-BE49-F238E27FC236}">
                <a16:creationId xmlns:a16="http://schemas.microsoft.com/office/drawing/2014/main" id="{723DE05C-5A22-D988-D4E5-267D4CBA00C0}"/>
              </a:ext>
            </a:extLst>
          </p:cNvPr>
          <p:cNvPicPr>
            <a:picLocks noChangeAspect="1"/>
          </p:cNvPicPr>
          <p:nvPr/>
        </p:nvPicPr>
        <p:blipFill>
          <a:blip r:embed="rId2"/>
          <a:stretch>
            <a:fillRect/>
          </a:stretch>
        </p:blipFill>
        <p:spPr>
          <a:xfrm>
            <a:off x="1805401" y="2723528"/>
            <a:ext cx="3571875" cy="3133725"/>
          </a:xfrm>
          <a:prstGeom prst="rect">
            <a:avLst/>
          </a:prstGeom>
        </p:spPr>
      </p:pic>
      <p:pic>
        <p:nvPicPr>
          <p:cNvPr id="7" name="Picture 6">
            <a:extLst>
              <a:ext uri="{FF2B5EF4-FFF2-40B4-BE49-F238E27FC236}">
                <a16:creationId xmlns:a16="http://schemas.microsoft.com/office/drawing/2014/main" id="{F246EEA3-43DC-A939-F1B0-89A3A01650A5}"/>
              </a:ext>
            </a:extLst>
          </p:cNvPr>
          <p:cNvPicPr>
            <a:picLocks noChangeAspect="1"/>
          </p:cNvPicPr>
          <p:nvPr/>
        </p:nvPicPr>
        <p:blipFill>
          <a:blip r:embed="rId3"/>
          <a:stretch>
            <a:fillRect/>
          </a:stretch>
        </p:blipFill>
        <p:spPr>
          <a:xfrm>
            <a:off x="6790216" y="2723528"/>
            <a:ext cx="3838575" cy="3133725"/>
          </a:xfrm>
          <a:prstGeom prst="rect">
            <a:avLst/>
          </a:prstGeom>
        </p:spPr>
      </p:pic>
    </p:spTree>
    <p:extLst>
      <p:ext uri="{BB962C8B-B14F-4D97-AF65-F5344CB8AC3E}">
        <p14:creationId xmlns:p14="http://schemas.microsoft.com/office/powerpoint/2010/main" val="101947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5B714-1FA8-12DA-91A9-324405C68B86}"/>
              </a:ext>
            </a:extLst>
          </p:cNvPr>
          <p:cNvSpPr>
            <a:spLocks noGrp="1"/>
          </p:cNvSpPr>
          <p:nvPr>
            <p:ph type="title"/>
          </p:nvPr>
        </p:nvSpPr>
        <p:spPr>
          <a:xfrm>
            <a:off x="1294362" y="0"/>
            <a:ext cx="9603275" cy="1049235"/>
          </a:xfrm>
        </p:spPr>
        <p:txBody>
          <a:bodyPr/>
          <a:lstStyle/>
          <a:p>
            <a:r>
              <a:rPr lang="en-US" dirty="0"/>
              <a:t>Model vs. price, seats vs price, car age vs. price</a:t>
            </a:r>
            <a:endParaRPr lang="en-GB" dirty="0"/>
          </a:p>
        </p:txBody>
      </p:sp>
      <p:sp>
        <p:nvSpPr>
          <p:cNvPr id="3" name="Content Placeholder 2">
            <a:extLst>
              <a:ext uri="{FF2B5EF4-FFF2-40B4-BE49-F238E27FC236}">
                <a16:creationId xmlns:a16="http://schemas.microsoft.com/office/drawing/2014/main" id="{7C14E650-4D32-9D29-246E-28F20D5CCBFA}"/>
              </a:ext>
            </a:extLst>
          </p:cNvPr>
          <p:cNvSpPr>
            <a:spLocks noGrp="1"/>
          </p:cNvSpPr>
          <p:nvPr>
            <p:ph idx="1"/>
          </p:nvPr>
        </p:nvSpPr>
        <p:spPr>
          <a:xfrm>
            <a:off x="1294362" y="783279"/>
            <a:ext cx="9603275" cy="3450613"/>
          </a:xfrm>
        </p:spPr>
        <p:txBody>
          <a:bodyPr/>
          <a:lstStyle/>
          <a:p>
            <a:pPr algn="l"/>
            <a:r>
              <a:rPr lang="en-US" b="0" i="0" dirty="0">
                <a:solidFill>
                  <a:srgbClr val="000000"/>
                </a:solidFill>
                <a:effectLst/>
                <a:latin typeface="Helvetica Neue"/>
              </a:rPr>
              <a:t>Gallardo coupe Model is the highest in price</a:t>
            </a:r>
          </a:p>
          <a:p>
            <a:pPr algn="l"/>
            <a:r>
              <a:rPr lang="en-US" b="0" i="0" dirty="0">
                <a:solidFill>
                  <a:srgbClr val="000000"/>
                </a:solidFill>
                <a:effectLst/>
                <a:latin typeface="Helvetica Neue"/>
              </a:rPr>
              <a:t>2 Seater has the highest price followed by 7 Seater</a:t>
            </a:r>
          </a:p>
          <a:p>
            <a:pPr algn="l"/>
            <a:r>
              <a:rPr lang="en-US" b="0" i="0" dirty="0">
                <a:solidFill>
                  <a:srgbClr val="000000"/>
                </a:solidFill>
                <a:effectLst/>
                <a:latin typeface="Helvetica Neue"/>
              </a:rPr>
              <a:t>The latest model cars are high in price as expected.</a:t>
            </a:r>
          </a:p>
          <a:p>
            <a:endParaRPr lang="en-GB" dirty="0"/>
          </a:p>
        </p:txBody>
      </p:sp>
      <p:pic>
        <p:nvPicPr>
          <p:cNvPr id="5" name="Picture 4">
            <a:extLst>
              <a:ext uri="{FF2B5EF4-FFF2-40B4-BE49-F238E27FC236}">
                <a16:creationId xmlns:a16="http://schemas.microsoft.com/office/drawing/2014/main" id="{F2D7D2FC-55E0-AF03-3ADB-0D1084796DD3}"/>
              </a:ext>
            </a:extLst>
          </p:cNvPr>
          <p:cNvPicPr>
            <a:picLocks noChangeAspect="1"/>
          </p:cNvPicPr>
          <p:nvPr/>
        </p:nvPicPr>
        <p:blipFill>
          <a:blip r:embed="rId2"/>
          <a:stretch>
            <a:fillRect/>
          </a:stretch>
        </p:blipFill>
        <p:spPr>
          <a:xfrm>
            <a:off x="220935" y="2508585"/>
            <a:ext cx="3476625" cy="3009900"/>
          </a:xfrm>
          <a:prstGeom prst="rect">
            <a:avLst/>
          </a:prstGeom>
        </p:spPr>
      </p:pic>
      <p:pic>
        <p:nvPicPr>
          <p:cNvPr id="7" name="Picture 6">
            <a:extLst>
              <a:ext uri="{FF2B5EF4-FFF2-40B4-BE49-F238E27FC236}">
                <a16:creationId xmlns:a16="http://schemas.microsoft.com/office/drawing/2014/main" id="{3A897E8F-0A71-182A-7C40-E463C4DF777A}"/>
              </a:ext>
            </a:extLst>
          </p:cNvPr>
          <p:cNvPicPr>
            <a:picLocks noChangeAspect="1"/>
          </p:cNvPicPr>
          <p:nvPr/>
        </p:nvPicPr>
        <p:blipFill>
          <a:blip r:embed="rId3"/>
          <a:stretch>
            <a:fillRect/>
          </a:stretch>
        </p:blipFill>
        <p:spPr>
          <a:xfrm>
            <a:off x="4377772" y="2508585"/>
            <a:ext cx="7593292" cy="3009900"/>
          </a:xfrm>
          <a:prstGeom prst="rect">
            <a:avLst/>
          </a:prstGeom>
        </p:spPr>
      </p:pic>
    </p:spTree>
    <p:extLst>
      <p:ext uri="{BB962C8B-B14F-4D97-AF65-F5344CB8AC3E}">
        <p14:creationId xmlns:p14="http://schemas.microsoft.com/office/powerpoint/2010/main" val="201207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80F6C-0F02-DA84-865F-5DB4F6C62720}"/>
              </a:ext>
            </a:extLst>
          </p:cNvPr>
          <p:cNvSpPr>
            <a:spLocks noGrp="1"/>
          </p:cNvSpPr>
          <p:nvPr>
            <p:ph type="title"/>
          </p:nvPr>
        </p:nvSpPr>
        <p:spPr>
          <a:xfrm>
            <a:off x="1451578" y="181667"/>
            <a:ext cx="9603275" cy="1049235"/>
          </a:xfrm>
        </p:spPr>
        <p:txBody>
          <a:bodyPr/>
          <a:lstStyle/>
          <a:p>
            <a:r>
              <a:rPr lang="en-US" dirty="0"/>
              <a:t>Conclusion</a:t>
            </a:r>
            <a:br>
              <a:rPr lang="en-US" dirty="0"/>
            </a:br>
            <a:endParaRPr lang="en-GB" dirty="0"/>
          </a:p>
        </p:txBody>
      </p:sp>
      <p:sp>
        <p:nvSpPr>
          <p:cNvPr id="3" name="Content Placeholder 2">
            <a:extLst>
              <a:ext uri="{FF2B5EF4-FFF2-40B4-BE49-F238E27FC236}">
                <a16:creationId xmlns:a16="http://schemas.microsoft.com/office/drawing/2014/main" id="{0DF1F2D4-1C18-A89D-AA74-22EF2EE4BE35}"/>
              </a:ext>
            </a:extLst>
          </p:cNvPr>
          <p:cNvSpPr>
            <a:spLocks noGrp="1"/>
          </p:cNvSpPr>
          <p:nvPr>
            <p:ph idx="1"/>
          </p:nvPr>
        </p:nvSpPr>
        <p:spPr>
          <a:xfrm>
            <a:off x="1451577" y="771939"/>
            <a:ext cx="9603275" cy="5314121"/>
          </a:xfrm>
        </p:spPr>
        <p:txBody>
          <a:bodyPr>
            <a:normAutofit fontScale="77500" lnSpcReduction="20000"/>
          </a:bodyPr>
          <a:lstStyle/>
          <a:p>
            <a:pPr algn="l"/>
            <a:r>
              <a:rPr lang="en-US" b="0" i="0" dirty="0">
                <a:solidFill>
                  <a:srgbClr val="000000"/>
                </a:solidFill>
                <a:effectLst/>
                <a:latin typeface="Helvetica Neue"/>
              </a:rPr>
              <a:t>Data Analysis helps to find the basic structure of the dataset.</a:t>
            </a:r>
          </a:p>
          <a:p>
            <a:pPr algn="l"/>
            <a:r>
              <a:rPr lang="en-US" b="0" i="0" dirty="0">
                <a:solidFill>
                  <a:srgbClr val="000000"/>
                </a:solidFill>
                <a:effectLst/>
                <a:latin typeface="Helvetica Neue"/>
              </a:rPr>
              <a:t>Dropped columns that are not adding value to our analysis.</a:t>
            </a:r>
          </a:p>
          <a:p>
            <a:pPr algn="l"/>
            <a:r>
              <a:rPr lang="en-US" b="0" i="0" dirty="0">
                <a:solidFill>
                  <a:srgbClr val="000000"/>
                </a:solidFill>
                <a:effectLst/>
                <a:latin typeface="Helvetica Neue"/>
              </a:rPr>
              <a:t>Performed Feature Engineering by adding some columns which contribute to our analysis.</a:t>
            </a:r>
          </a:p>
          <a:p>
            <a:pPr algn="l"/>
            <a:r>
              <a:rPr lang="en-US" b="0" i="0" dirty="0">
                <a:solidFill>
                  <a:srgbClr val="000000"/>
                </a:solidFill>
                <a:effectLst/>
                <a:latin typeface="Helvetica Neue"/>
              </a:rPr>
              <a:t>Data Transformations have been used to normalize the columns.</a:t>
            </a:r>
          </a:p>
          <a:p>
            <a:pPr algn="l"/>
            <a:r>
              <a:rPr lang="en-US" b="0" i="0" dirty="0">
                <a:solidFill>
                  <a:srgbClr val="000000"/>
                </a:solidFill>
                <a:effectLst/>
                <a:latin typeface="Helvetica Neue"/>
              </a:rPr>
              <a:t>We used different visualizations for EDA like Univariate, Bi-Variate Analysis</a:t>
            </a:r>
          </a:p>
          <a:p>
            <a:pPr algn="l"/>
            <a:r>
              <a:rPr lang="en-US" b="0" i="0" dirty="0">
                <a:solidFill>
                  <a:srgbClr val="000000"/>
                </a:solidFill>
                <a:effectLst/>
                <a:latin typeface="Helvetica Neue"/>
              </a:rPr>
              <a:t>Through EDA, we got useful insights, and below are the factors influencing the price of the car and a few takeaways:</a:t>
            </a:r>
          </a:p>
          <a:p>
            <a:pPr algn="l"/>
            <a:r>
              <a:rPr lang="en-US" b="0" i="0" dirty="0">
                <a:solidFill>
                  <a:srgbClr val="000000"/>
                </a:solidFill>
                <a:effectLst/>
                <a:latin typeface="Helvetica Neue"/>
              </a:rPr>
              <a:t>Most of the customers prefer 2 Seat cars hence the price of the 2-seat cars is higher than other cars.</a:t>
            </a:r>
          </a:p>
          <a:p>
            <a:pPr algn="l"/>
            <a:r>
              <a:rPr lang="en-US" b="0" i="0" dirty="0">
                <a:solidFill>
                  <a:srgbClr val="000000"/>
                </a:solidFill>
                <a:effectLst/>
                <a:latin typeface="Helvetica Neue"/>
              </a:rPr>
              <a:t>The price of the car decreases as the Age of the car increases.</a:t>
            </a:r>
          </a:p>
          <a:p>
            <a:pPr algn="l"/>
            <a:r>
              <a:rPr lang="en-US" b="0" i="0" dirty="0">
                <a:solidFill>
                  <a:srgbClr val="000000"/>
                </a:solidFill>
                <a:effectLst/>
                <a:latin typeface="Helvetica Neue"/>
              </a:rPr>
              <a:t>Customers prefer to purchase the First owner rather than the Second or Third.</a:t>
            </a:r>
          </a:p>
          <a:p>
            <a:pPr algn="l"/>
            <a:r>
              <a:rPr lang="en-US" b="0" i="0" dirty="0">
                <a:solidFill>
                  <a:srgbClr val="000000"/>
                </a:solidFill>
                <a:effectLst/>
                <a:latin typeface="Helvetica Neue"/>
              </a:rPr>
              <a:t>Due to increased Fuel price, the customer prefers to purchase an Electric vehicle.</a:t>
            </a:r>
          </a:p>
          <a:p>
            <a:pPr algn="l"/>
            <a:r>
              <a:rPr lang="en-US" b="0" i="0" dirty="0">
                <a:solidFill>
                  <a:srgbClr val="000000"/>
                </a:solidFill>
                <a:effectLst/>
                <a:latin typeface="Helvetica Neue"/>
              </a:rPr>
              <a:t>Automatic Transmission is easier than Manual.</a:t>
            </a:r>
          </a:p>
          <a:p>
            <a:pPr algn="l"/>
            <a:r>
              <a:rPr lang="en-US" b="0" i="0" dirty="0">
                <a:solidFill>
                  <a:srgbClr val="000000"/>
                </a:solidFill>
                <a:effectLst/>
                <a:latin typeface="Helvetica Neue"/>
              </a:rPr>
              <a:t>This way, we perform EDA on the datasets to explore the data and extract all possible insights, which can help in model building and better decision making.</a:t>
            </a:r>
          </a:p>
          <a:p>
            <a:r>
              <a:rPr lang="en-GB" dirty="0"/>
              <a:t>Reference :https://www.analyticsvidhya.com/</a:t>
            </a:r>
          </a:p>
        </p:txBody>
      </p:sp>
    </p:spTree>
    <p:extLst>
      <p:ext uri="{BB962C8B-B14F-4D97-AF65-F5344CB8AC3E}">
        <p14:creationId xmlns:p14="http://schemas.microsoft.com/office/powerpoint/2010/main" val="287216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1F0EC-6DFC-7264-3BEA-FB9287B5203A}"/>
              </a:ext>
            </a:extLst>
          </p:cNvPr>
          <p:cNvSpPr>
            <a:spLocks noGrp="1"/>
          </p:cNvSpPr>
          <p:nvPr>
            <p:ph type="ctrTitle"/>
          </p:nvPr>
        </p:nvSpPr>
        <p:spPr>
          <a:xfrm>
            <a:off x="1013049" y="46924"/>
            <a:ext cx="8637073" cy="2541431"/>
          </a:xfrm>
        </p:spPr>
        <p:txBody>
          <a:bodyPr/>
          <a:lstStyle/>
          <a:p>
            <a:r>
              <a:rPr lang="en-GB" dirty="0"/>
              <a:t>Step 1: Importing python libraries</a:t>
            </a:r>
          </a:p>
        </p:txBody>
      </p:sp>
      <p:sp>
        <p:nvSpPr>
          <p:cNvPr id="6" name="Subtitle 5">
            <a:extLst>
              <a:ext uri="{FF2B5EF4-FFF2-40B4-BE49-F238E27FC236}">
                <a16:creationId xmlns:a16="http://schemas.microsoft.com/office/drawing/2014/main" id="{A8633DD2-A7FD-1874-8FC8-D1E14D1EDC51}"/>
              </a:ext>
            </a:extLst>
          </p:cNvPr>
          <p:cNvSpPr>
            <a:spLocks noGrp="1"/>
          </p:cNvSpPr>
          <p:nvPr>
            <p:ph type="subTitle" idx="1"/>
          </p:nvPr>
        </p:nvSpPr>
        <p:spPr>
          <a:xfrm>
            <a:off x="1278093" y="2588355"/>
            <a:ext cx="8637072" cy="977621"/>
          </a:xfrm>
        </p:spPr>
        <p:txBody>
          <a:bodyPr/>
          <a:lstStyle/>
          <a:p>
            <a:r>
              <a:rPr lang="en-US" dirty="0"/>
              <a:t>Importing libraries to plot graphs</a:t>
            </a:r>
            <a:endParaRPr lang="en-GB" dirty="0"/>
          </a:p>
        </p:txBody>
      </p:sp>
      <p:pic>
        <p:nvPicPr>
          <p:cNvPr id="5" name="Content Placeholder 4">
            <a:extLst>
              <a:ext uri="{FF2B5EF4-FFF2-40B4-BE49-F238E27FC236}">
                <a16:creationId xmlns:a16="http://schemas.microsoft.com/office/drawing/2014/main" id="{991BB692-BAC2-A4BE-6344-AAC52B4DB1CB}"/>
              </a:ext>
            </a:extLst>
          </p:cNvPr>
          <p:cNvPicPr>
            <a:picLocks noGrp="1" noChangeAspect="1"/>
          </p:cNvPicPr>
          <p:nvPr>
            <p:ph idx="4294967295"/>
          </p:nvPr>
        </p:nvPicPr>
        <p:blipFill>
          <a:blip r:embed="rId2"/>
          <a:stretch>
            <a:fillRect/>
          </a:stretch>
        </p:blipFill>
        <p:spPr>
          <a:xfrm>
            <a:off x="1278093" y="3823539"/>
            <a:ext cx="8934450" cy="1543050"/>
          </a:xfrm>
        </p:spPr>
      </p:pic>
    </p:spTree>
    <p:extLst>
      <p:ext uri="{BB962C8B-B14F-4D97-AF65-F5344CB8AC3E}">
        <p14:creationId xmlns:p14="http://schemas.microsoft.com/office/powerpoint/2010/main" val="1812369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67E68-6E61-3D1B-45C2-B4DB4AE6D2DF}"/>
              </a:ext>
            </a:extLst>
          </p:cNvPr>
          <p:cNvSpPr>
            <a:spLocks noGrp="1"/>
          </p:cNvSpPr>
          <p:nvPr>
            <p:ph type="title"/>
          </p:nvPr>
        </p:nvSpPr>
        <p:spPr>
          <a:xfrm>
            <a:off x="1065452" y="321222"/>
            <a:ext cx="8643154" cy="960473"/>
          </a:xfrm>
        </p:spPr>
        <p:txBody>
          <a:bodyPr/>
          <a:lstStyle/>
          <a:p>
            <a:r>
              <a:rPr lang="en-US" dirty="0"/>
              <a:t>Step 2: reading dataset</a:t>
            </a:r>
            <a:endParaRPr lang="en-GB" dirty="0"/>
          </a:p>
        </p:txBody>
      </p:sp>
      <p:sp>
        <p:nvSpPr>
          <p:cNvPr id="6" name="Text Placeholder 5">
            <a:extLst>
              <a:ext uri="{FF2B5EF4-FFF2-40B4-BE49-F238E27FC236}">
                <a16:creationId xmlns:a16="http://schemas.microsoft.com/office/drawing/2014/main" id="{D28F1D02-772B-FD26-7F79-BE450B4653BF}"/>
              </a:ext>
            </a:extLst>
          </p:cNvPr>
          <p:cNvSpPr>
            <a:spLocks noGrp="1"/>
          </p:cNvSpPr>
          <p:nvPr>
            <p:ph type="body" idx="1"/>
          </p:nvPr>
        </p:nvSpPr>
        <p:spPr>
          <a:xfrm>
            <a:off x="1162692" y="1457739"/>
            <a:ext cx="8789471" cy="1863890"/>
          </a:xfrm>
        </p:spPr>
        <p:txBody>
          <a:bodyPr>
            <a:normAutofit fontScale="92500" lnSpcReduction="20000"/>
          </a:bodyPr>
          <a:lstStyle/>
          <a:p>
            <a:r>
              <a:rPr lang="en-US" dirty="0"/>
              <a:t>In this article, the data to predict Used car price is being used as an example. </a:t>
            </a:r>
          </a:p>
          <a:p>
            <a:r>
              <a:rPr lang="en-US" dirty="0"/>
              <a:t>In this dataset, we are trying to analyze the used car’s price and how EDA focuses on identifying the factors influencing the car price. </a:t>
            </a:r>
          </a:p>
          <a:p>
            <a:r>
              <a:rPr lang="en-US" dirty="0"/>
              <a:t>We have stored the data in the Data Frame as data. </a:t>
            </a:r>
          </a:p>
          <a:p>
            <a:r>
              <a:rPr lang="en-US" dirty="0"/>
              <a:t>Below is the command used in python to read csv file containing data named ‘used_cars_data.csv’</a:t>
            </a:r>
            <a:endParaRPr lang="en-GB" dirty="0"/>
          </a:p>
        </p:txBody>
      </p:sp>
      <p:pic>
        <p:nvPicPr>
          <p:cNvPr id="5" name="Content Placeholder 4">
            <a:extLst>
              <a:ext uri="{FF2B5EF4-FFF2-40B4-BE49-F238E27FC236}">
                <a16:creationId xmlns:a16="http://schemas.microsoft.com/office/drawing/2014/main" id="{161AC056-DDA0-35D0-E55B-8B7E373238C7}"/>
              </a:ext>
            </a:extLst>
          </p:cNvPr>
          <p:cNvPicPr>
            <a:picLocks noGrp="1" noChangeAspect="1"/>
          </p:cNvPicPr>
          <p:nvPr>
            <p:ph idx="4294967295"/>
          </p:nvPr>
        </p:nvPicPr>
        <p:blipFill>
          <a:blip r:embed="rId2"/>
          <a:stretch>
            <a:fillRect/>
          </a:stretch>
        </p:blipFill>
        <p:spPr>
          <a:xfrm>
            <a:off x="1162692" y="3918572"/>
            <a:ext cx="8448675" cy="466725"/>
          </a:xfrm>
        </p:spPr>
      </p:pic>
    </p:spTree>
    <p:extLst>
      <p:ext uri="{BB962C8B-B14F-4D97-AF65-F5344CB8AC3E}">
        <p14:creationId xmlns:p14="http://schemas.microsoft.com/office/powerpoint/2010/main" val="3240107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CABEC-BAA9-E4E2-7792-6EFCF6F836F1}"/>
              </a:ext>
            </a:extLst>
          </p:cNvPr>
          <p:cNvSpPr>
            <a:spLocks noGrp="1"/>
          </p:cNvSpPr>
          <p:nvPr>
            <p:ph type="title"/>
          </p:nvPr>
        </p:nvSpPr>
        <p:spPr>
          <a:xfrm>
            <a:off x="1228952" y="0"/>
            <a:ext cx="8643154" cy="1887950"/>
          </a:xfrm>
        </p:spPr>
        <p:txBody>
          <a:bodyPr/>
          <a:lstStyle/>
          <a:p>
            <a:pPr algn="l"/>
            <a:r>
              <a:rPr lang="en-GB" b="0" i="0" dirty="0">
                <a:solidFill>
                  <a:srgbClr val="222222"/>
                </a:solidFill>
                <a:effectLst/>
                <a:latin typeface="Lato" panose="020F0502020204030204" pitchFamily="34" charset="0"/>
              </a:rPr>
              <a:t>Analysing the Data</a:t>
            </a:r>
            <a:br>
              <a:rPr lang="en-GB" b="0" i="0" dirty="0">
                <a:solidFill>
                  <a:srgbClr val="222222"/>
                </a:solidFill>
                <a:effectLst/>
                <a:latin typeface="Lato" panose="020F0502020204030204" pitchFamily="34" charset="0"/>
              </a:rPr>
            </a:br>
            <a:br>
              <a:rPr lang="en-GB" dirty="0"/>
            </a:br>
            <a:endParaRPr lang="en-GB" dirty="0"/>
          </a:p>
        </p:txBody>
      </p:sp>
      <p:sp>
        <p:nvSpPr>
          <p:cNvPr id="3" name="Text Placeholder 2">
            <a:extLst>
              <a:ext uri="{FF2B5EF4-FFF2-40B4-BE49-F238E27FC236}">
                <a16:creationId xmlns:a16="http://schemas.microsoft.com/office/drawing/2014/main" id="{15979232-C578-8D39-AB21-9E9E985ECB53}"/>
              </a:ext>
            </a:extLst>
          </p:cNvPr>
          <p:cNvSpPr>
            <a:spLocks noGrp="1"/>
          </p:cNvSpPr>
          <p:nvPr>
            <p:ph type="body" idx="1"/>
          </p:nvPr>
        </p:nvSpPr>
        <p:spPr>
          <a:xfrm>
            <a:off x="1228952" y="943975"/>
            <a:ext cx="8630446" cy="1012929"/>
          </a:xfrm>
        </p:spPr>
        <p:txBody>
          <a:bodyPr>
            <a:normAutofit fontScale="92500" lnSpcReduction="10000"/>
          </a:bodyPr>
          <a:lstStyle/>
          <a:p>
            <a:r>
              <a:rPr lang="en-US" dirty="0"/>
              <a:t>head() command is used in python to get the first 5 rows of the data to analyze the columns and data.</a:t>
            </a:r>
            <a:r>
              <a:rPr lang="en-US" b="0" i="0" dirty="0">
                <a:solidFill>
                  <a:srgbClr val="222222"/>
                </a:solidFill>
                <a:effectLst/>
              </a:rPr>
              <a:t> The main goal of data understanding is to gain general insights about the data, which covers the number of rows and columns, values in the data, datatypes, and Missing values in the dataset.</a:t>
            </a:r>
            <a:endParaRPr lang="en-GB" dirty="0"/>
          </a:p>
        </p:txBody>
      </p:sp>
      <p:pic>
        <p:nvPicPr>
          <p:cNvPr id="5" name="Picture 4">
            <a:extLst>
              <a:ext uri="{FF2B5EF4-FFF2-40B4-BE49-F238E27FC236}">
                <a16:creationId xmlns:a16="http://schemas.microsoft.com/office/drawing/2014/main" id="{99DB81CF-C79E-6646-E92C-0D1ED3D5701D}"/>
              </a:ext>
            </a:extLst>
          </p:cNvPr>
          <p:cNvPicPr>
            <a:picLocks noChangeAspect="1"/>
          </p:cNvPicPr>
          <p:nvPr/>
        </p:nvPicPr>
        <p:blipFill>
          <a:blip r:embed="rId2"/>
          <a:stretch>
            <a:fillRect/>
          </a:stretch>
        </p:blipFill>
        <p:spPr>
          <a:xfrm>
            <a:off x="1228952" y="2130877"/>
            <a:ext cx="8610600" cy="2171700"/>
          </a:xfrm>
          <a:prstGeom prst="rect">
            <a:avLst/>
          </a:prstGeom>
        </p:spPr>
      </p:pic>
    </p:spTree>
    <p:extLst>
      <p:ext uri="{BB962C8B-B14F-4D97-AF65-F5344CB8AC3E}">
        <p14:creationId xmlns:p14="http://schemas.microsoft.com/office/powerpoint/2010/main" val="454178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0C5FC-1717-A6D1-3583-FB107A7DE027}"/>
              </a:ext>
            </a:extLst>
          </p:cNvPr>
          <p:cNvSpPr>
            <a:spLocks noGrp="1"/>
          </p:cNvSpPr>
          <p:nvPr>
            <p:ph type="title"/>
          </p:nvPr>
        </p:nvSpPr>
        <p:spPr>
          <a:xfrm>
            <a:off x="1256000" y="246148"/>
            <a:ext cx="8643154" cy="592275"/>
          </a:xfrm>
        </p:spPr>
        <p:txBody>
          <a:bodyPr/>
          <a:lstStyle/>
          <a:p>
            <a:r>
              <a:rPr lang="en-US" dirty="0"/>
              <a:t>Statistics summary</a:t>
            </a:r>
            <a:endParaRPr lang="en-GB" dirty="0"/>
          </a:p>
        </p:txBody>
      </p:sp>
      <p:sp>
        <p:nvSpPr>
          <p:cNvPr id="3" name="Text Placeholder 2">
            <a:extLst>
              <a:ext uri="{FF2B5EF4-FFF2-40B4-BE49-F238E27FC236}">
                <a16:creationId xmlns:a16="http://schemas.microsoft.com/office/drawing/2014/main" id="{C209F109-CC50-36B5-D27C-F0F8CAFCD9BB}"/>
              </a:ext>
            </a:extLst>
          </p:cNvPr>
          <p:cNvSpPr>
            <a:spLocks noGrp="1"/>
          </p:cNvSpPr>
          <p:nvPr>
            <p:ph type="body" idx="1"/>
          </p:nvPr>
        </p:nvSpPr>
        <p:spPr>
          <a:xfrm>
            <a:off x="1334227" y="838423"/>
            <a:ext cx="9294015" cy="3203490"/>
          </a:xfrm>
        </p:spPr>
        <p:txBody>
          <a:bodyPr>
            <a:normAutofit fontScale="70000" lnSpcReduction="20000"/>
          </a:bodyPr>
          <a:lstStyle/>
          <a:p>
            <a:r>
              <a:rPr lang="en-US" dirty="0"/>
              <a:t>The information gives a quick and simple description of the data . Can include Count, Mean, Standard Deviation, median, mode, minimum value, maximum value, range, standard deviation, etc.</a:t>
            </a:r>
          </a:p>
          <a:p>
            <a:pPr algn="l"/>
            <a:r>
              <a:rPr lang="en-US" b="1" dirty="0"/>
              <a:t>Insights: </a:t>
            </a:r>
            <a:r>
              <a:rPr lang="en-US" b="0" i="0" dirty="0">
                <a:solidFill>
                  <a:srgbClr val="000000"/>
                </a:solidFill>
                <a:effectLst/>
              </a:rPr>
              <a:t>Years range from 1996- 2019 and has a high in a range which shows used cars contain both latest models and old model cars.</a:t>
            </a:r>
          </a:p>
          <a:p>
            <a:pPr algn="l"/>
            <a:r>
              <a:rPr lang="en-US" b="0" i="0" dirty="0">
                <a:solidFill>
                  <a:srgbClr val="000000"/>
                </a:solidFill>
                <a:effectLst/>
              </a:rPr>
              <a:t>On average of Kilometers-driven in Used cars are ~58k KM. The range shows a huge difference between min is only 171km and max as max values show 650000 KM shows the evidence of an outlier ✔. This record can be removed.</a:t>
            </a:r>
          </a:p>
          <a:p>
            <a:pPr algn="l"/>
            <a:r>
              <a:rPr lang="en-US" b="0" i="0" dirty="0">
                <a:solidFill>
                  <a:srgbClr val="000000"/>
                </a:solidFill>
                <a:effectLst/>
              </a:rPr>
              <a:t>Min value of Mileage shows no cars is sold with 0 mileage. This sounds like a data entry issue. It looks like Engine and Power have outliers, and the data is right-skewed.</a:t>
            </a:r>
          </a:p>
          <a:p>
            <a:pPr algn="l"/>
            <a:r>
              <a:rPr lang="en-US" b="0" i="0" dirty="0">
                <a:solidFill>
                  <a:srgbClr val="000000"/>
                </a:solidFill>
                <a:effectLst/>
              </a:rPr>
              <a:t>The average number of seats in a car is 5. car seat is an important feature in price contribution.</a:t>
            </a:r>
          </a:p>
          <a:p>
            <a:pPr algn="l"/>
            <a:r>
              <a:rPr lang="en-US" b="0" i="0" dirty="0">
                <a:solidFill>
                  <a:srgbClr val="000000"/>
                </a:solidFill>
                <a:effectLst/>
              </a:rPr>
              <a:t>The max price of a used car is 160k which is quite weird, such a high price for used cars. There may be an outlier or data entry issue.</a:t>
            </a:r>
          </a:p>
          <a:p>
            <a:pPr algn="l"/>
            <a:r>
              <a:rPr lang="en-US" b="0" i="0" dirty="0">
                <a:solidFill>
                  <a:srgbClr val="000000"/>
                </a:solidFill>
                <a:effectLst/>
              </a:rPr>
              <a:t>describe(include=’all’) provides a statistics summary of all data, include object, category etc.</a:t>
            </a:r>
          </a:p>
          <a:p>
            <a:endParaRPr lang="en-GB" dirty="0"/>
          </a:p>
        </p:txBody>
      </p:sp>
      <p:pic>
        <p:nvPicPr>
          <p:cNvPr id="5" name="Picture 4">
            <a:extLst>
              <a:ext uri="{FF2B5EF4-FFF2-40B4-BE49-F238E27FC236}">
                <a16:creationId xmlns:a16="http://schemas.microsoft.com/office/drawing/2014/main" id="{AFBE921B-7004-8EAA-4CCD-48B51723EF6F}"/>
              </a:ext>
            </a:extLst>
          </p:cNvPr>
          <p:cNvPicPr>
            <a:picLocks noChangeAspect="1"/>
          </p:cNvPicPr>
          <p:nvPr/>
        </p:nvPicPr>
        <p:blipFill>
          <a:blip r:embed="rId2"/>
          <a:stretch>
            <a:fillRect/>
          </a:stretch>
        </p:blipFill>
        <p:spPr>
          <a:xfrm>
            <a:off x="1395073" y="3803373"/>
            <a:ext cx="9233169" cy="1669775"/>
          </a:xfrm>
          <a:prstGeom prst="rect">
            <a:avLst/>
          </a:prstGeom>
        </p:spPr>
      </p:pic>
    </p:spTree>
    <p:extLst>
      <p:ext uri="{BB962C8B-B14F-4D97-AF65-F5344CB8AC3E}">
        <p14:creationId xmlns:p14="http://schemas.microsoft.com/office/powerpoint/2010/main" val="4161421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2033-962A-18D1-3DAA-9CC417F5E095}"/>
              </a:ext>
            </a:extLst>
          </p:cNvPr>
          <p:cNvSpPr>
            <a:spLocks noGrp="1"/>
          </p:cNvSpPr>
          <p:nvPr>
            <p:ph type="ctrTitle"/>
          </p:nvPr>
        </p:nvSpPr>
        <p:spPr>
          <a:xfrm>
            <a:off x="1563758" y="144742"/>
            <a:ext cx="8637072" cy="977621"/>
          </a:xfrm>
        </p:spPr>
        <p:txBody>
          <a:bodyPr/>
          <a:lstStyle/>
          <a:p>
            <a:r>
              <a:rPr lang="en-US" dirty="0"/>
              <a:t>Univariate analysis</a:t>
            </a:r>
            <a:endParaRPr lang="en-GB" dirty="0"/>
          </a:p>
        </p:txBody>
      </p:sp>
      <p:sp>
        <p:nvSpPr>
          <p:cNvPr id="10" name="Subtitle 9">
            <a:extLst>
              <a:ext uri="{FF2B5EF4-FFF2-40B4-BE49-F238E27FC236}">
                <a16:creationId xmlns:a16="http://schemas.microsoft.com/office/drawing/2014/main" id="{786A5317-A69F-78DA-6F01-6921A4E6B2BD}"/>
              </a:ext>
            </a:extLst>
          </p:cNvPr>
          <p:cNvSpPr>
            <a:spLocks noGrp="1"/>
          </p:cNvSpPr>
          <p:nvPr>
            <p:ph type="subTitle" idx="1"/>
          </p:nvPr>
        </p:nvSpPr>
        <p:spPr>
          <a:xfrm>
            <a:off x="1406403" y="1122363"/>
            <a:ext cx="8637072" cy="2058159"/>
          </a:xfrm>
        </p:spPr>
        <p:txBody>
          <a:bodyPr>
            <a:normAutofit lnSpcReduction="10000"/>
          </a:bodyPr>
          <a:lstStyle/>
          <a:p>
            <a:r>
              <a:rPr lang="en-US" dirty="0"/>
              <a:t>Univariate on Year Column Insights:</a:t>
            </a:r>
          </a:p>
          <a:p>
            <a:pPr algn="l"/>
            <a:r>
              <a:rPr lang="en-US" b="0" i="0" dirty="0">
                <a:solidFill>
                  <a:srgbClr val="000000"/>
                </a:solidFill>
                <a:effectLst/>
                <a:latin typeface="Helvetica Neue"/>
              </a:rPr>
              <a:t>As expected in Year Column There are some outliers or we can say old models of cars and the graph is right skewed along new models</a:t>
            </a:r>
          </a:p>
          <a:p>
            <a:pPr algn="l"/>
            <a:r>
              <a:rPr lang="en-US" b="0" i="0" dirty="0">
                <a:solidFill>
                  <a:srgbClr val="000000"/>
                </a:solidFill>
                <a:effectLst/>
                <a:latin typeface="Helvetica Neue"/>
              </a:rPr>
              <a:t>Most of the models in the data are between 2010 and 2015</a:t>
            </a:r>
          </a:p>
          <a:p>
            <a:endParaRPr lang="en-US" dirty="0"/>
          </a:p>
          <a:p>
            <a:endParaRPr lang="en-GB" dirty="0"/>
          </a:p>
        </p:txBody>
      </p:sp>
      <p:pic>
        <p:nvPicPr>
          <p:cNvPr id="12" name="Picture 11">
            <a:extLst>
              <a:ext uri="{FF2B5EF4-FFF2-40B4-BE49-F238E27FC236}">
                <a16:creationId xmlns:a16="http://schemas.microsoft.com/office/drawing/2014/main" id="{9F4D5700-BD0C-9753-5C77-97DD081005C5}"/>
              </a:ext>
            </a:extLst>
          </p:cNvPr>
          <p:cNvPicPr>
            <a:picLocks noChangeAspect="1"/>
          </p:cNvPicPr>
          <p:nvPr/>
        </p:nvPicPr>
        <p:blipFill>
          <a:blip r:embed="rId2"/>
          <a:stretch>
            <a:fillRect/>
          </a:stretch>
        </p:blipFill>
        <p:spPr>
          <a:xfrm>
            <a:off x="1462502" y="3581679"/>
            <a:ext cx="8524875" cy="2352675"/>
          </a:xfrm>
          <a:prstGeom prst="rect">
            <a:avLst/>
          </a:prstGeom>
        </p:spPr>
      </p:pic>
    </p:spTree>
    <p:extLst>
      <p:ext uri="{BB962C8B-B14F-4D97-AF65-F5344CB8AC3E}">
        <p14:creationId xmlns:p14="http://schemas.microsoft.com/office/powerpoint/2010/main" val="1056528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81F5B-C1B0-B017-2C0E-80D723590C21}"/>
              </a:ext>
            </a:extLst>
          </p:cNvPr>
          <p:cNvSpPr>
            <a:spLocks noGrp="1"/>
          </p:cNvSpPr>
          <p:nvPr>
            <p:ph type="title"/>
          </p:nvPr>
        </p:nvSpPr>
        <p:spPr/>
        <p:txBody>
          <a:bodyPr/>
          <a:lstStyle/>
          <a:p>
            <a:r>
              <a:rPr lang="en-US" dirty="0"/>
              <a:t>Univariate analysis on Car Seats Column</a:t>
            </a:r>
            <a:endParaRPr lang="en-GB" dirty="0"/>
          </a:p>
        </p:txBody>
      </p:sp>
      <p:sp>
        <p:nvSpPr>
          <p:cNvPr id="3" name="Content Placeholder 2">
            <a:extLst>
              <a:ext uri="{FF2B5EF4-FFF2-40B4-BE49-F238E27FC236}">
                <a16:creationId xmlns:a16="http://schemas.microsoft.com/office/drawing/2014/main" id="{53FFC226-2D0D-5C5F-0CC9-C7793A8BB76C}"/>
              </a:ext>
            </a:extLst>
          </p:cNvPr>
          <p:cNvSpPr>
            <a:spLocks noGrp="1"/>
          </p:cNvSpPr>
          <p:nvPr>
            <p:ph idx="1"/>
          </p:nvPr>
        </p:nvSpPr>
        <p:spPr/>
        <p:txBody>
          <a:bodyPr/>
          <a:lstStyle/>
          <a:p>
            <a:r>
              <a:rPr lang="en-US" dirty="0"/>
              <a:t>INSIGHTS:</a:t>
            </a:r>
          </a:p>
          <a:p>
            <a:r>
              <a:rPr lang="en-US" dirty="0"/>
              <a:t>MOST OF THE CARS HAS 5 SEATS.</a:t>
            </a:r>
            <a:endParaRPr lang="en-GB" dirty="0"/>
          </a:p>
        </p:txBody>
      </p:sp>
      <p:pic>
        <p:nvPicPr>
          <p:cNvPr id="7" name="Picture 6">
            <a:extLst>
              <a:ext uri="{FF2B5EF4-FFF2-40B4-BE49-F238E27FC236}">
                <a16:creationId xmlns:a16="http://schemas.microsoft.com/office/drawing/2014/main" id="{582ACFD7-FF72-7545-B66F-E2E67F55C220}"/>
              </a:ext>
            </a:extLst>
          </p:cNvPr>
          <p:cNvPicPr>
            <a:picLocks noChangeAspect="1"/>
          </p:cNvPicPr>
          <p:nvPr/>
        </p:nvPicPr>
        <p:blipFill>
          <a:blip r:embed="rId2"/>
          <a:stretch>
            <a:fillRect/>
          </a:stretch>
        </p:blipFill>
        <p:spPr>
          <a:xfrm>
            <a:off x="1643062" y="3256598"/>
            <a:ext cx="8905875" cy="2371725"/>
          </a:xfrm>
          <a:prstGeom prst="rect">
            <a:avLst/>
          </a:prstGeom>
        </p:spPr>
      </p:pic>
    </p:spTree>
    <p:extLst>
      <p:ext uri="{BB962C8B-B14F-4D97-AF65-F5344CB8AC3E}">
        <p14:creationId xmlns:p14="http://schemas.microsoft.com/office/powerpoint/2010/main" val="1059360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8F68C-308D-E2EF-06F2-8350E27859F3}"/>
              </a:ext>
            </a:extLst>
          </p:cNvPr>
          <p:cNvSpPr>
            <a:spLocks noGrp="1"/>
          </p:cNvSpPr>
          <p:nvPr>
            <p:ph type="title"/>
          </p:nvPr>
        </p:nvSpPr>
        <p:spPr/>
        <p:txBody>
          <a:bodyPr/>
          <a:lstStyle/>
          <a:p>
            <a:r>
              <a:rPr lang="en-US" dirty="0"/>
              <a:t>Univariate analysis on car age column</a:t>
            </a:r>
            <a:endParaRPr lang="en-GB" dirty="0"/>
          </a:p>
        </p:txBody>
      </p:sp>
      <p:sp>
        <p:nvSpPr>
          <p:cNvPr id="3" name="Content Placeholder 2">
            <a:extLst>
              <a:ext uri="{FF2B5EF4-FFF2-40B4-BE49-F238E27FC236}">
                <a16:creationId xmlns:a16="http://schemas.microsoft.com/office/drawing/2014/main" id="{B8053FF1-E14C-8DC9-9970-A5DDE93D696B}"/>
              </a:ext>
            </a:extLst>
          </p:cNvPr>
          <p:cNvSpPr>
            <a:spLocks noGrp="1"/>
          </p:cNvSpPr>
          <p:nvPr>
            <p:ph idx="1"/>
          </p:nvPr>
        </p:nvSpPr>
        <p:spPr>
          <a:xfrm>
            <a:off x="1451579" y="1457740"/>
            <a:ext cx="9603275" cy="4008606"/>
          </a:xfrm>
        </p:spPr>
        <p:txBody>
          <a:bodyPr/>
          <a:lstStyle/>
          <a:p>
            <a:r>
              <a:rPr lang="en-US" dirty="0">
                <a:solidFill>
                  <a:srgbClr val="000000"/>
                </a:solidFill>
                <a:latin typeface="Helvetica Neue"/>
              </a:rPr>
              <a:t>Insights :</a:t>
            </a:r>
          </a:p>
          <a:p>
            <a:r>
              <a:rPr lang="en-US" b="0" i="0" dirty="0">
                <a:solidFill>
                  <a:srgbClr val="000000"/>
                </a:solidFill>
                <a:effectLst/>
                <a:latin typeface="Helvetica Neue"/>
              </a:rPr>
              <a:t>Car Age column is left skewed as expected as most of the cars are 8 to 13 years old</a:t>
            </a:r>
          </a:p>
          <a:p>
            <a:r>
              <a:rPr lang="en-US" dirty="0">
                <a:solidFill>
                  <a:srgbClr val="000000"/>
                </a:solidFill>
                <a:latin typeface="Helvetica Neue"/>
              </a:rPr>
              <a:t>There are some outliers that is cars older than 20 years</a:t>
            </a:r>
            <a:endParaRPr lang="en-GB" dirty="0"/>
          </a:p>
        </p:txBody>
      </p:sp>
      <p:pic>
        <p:nvPicPr>
          <p:cNvPr id="5" name="Picture 4">
            <a:extLst>
              <a:ext uri="{FF2B5EF4-FFF2-40B4-BE49-F238E27FC236}">
                <a16:creationId xmlns:a16="http://schemas.microsoft.com/office/drawing/2014/main" id="{5E8E5A8F-7005-43CD-BF1E-1B9F87998CE6}"/>
              </a:ext>
            </a:extLst>
          </p:cNvPr>
          <p:cNvPicPr>
            <a:picLocks noChangeAspect="1"/>
          </p:cNvPicPr>
          <p:nvPr/>
        </p:nvPicPr>
        <p:blipFill>
          <a:blip r:embed="rId2"/>
          <a:stretch>
            <a:fillRect/>
          </a:stretch>
        </p:blipFill>
        <p:spPr>
          <a:xfrm>
            <a:off x="1690687" y="3308695"/>
            <a:ext cx="8810625" cy="2466975"/>
          </a:xfrm>
          <a:prstGeom prst="rect">
            <a:avLst/>
          </a:prstGeom>
        </p:spPr>
      </p:pic>
    </p:spTree>
    <p:extLst>
      <p:ext uri="{BB962C8B-B14F-4D97-AF65-F5344CB8AC3E}">
        <p14:creationId xmlns:p14="http://schemas.microsoft.com/office/powerpoint/2010/main" val="406047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DB21-7353-6AE2-DEB8-0377FEC1A55D}"/>
              </a:ext>
            </a:extLst>
          </p:cNvPr>
          <p:cNvSpPr>
            <a:spLocks noGrp="1"/>
          </p:cNvSpPr>
          <p:nvPr>
            <p:ph type="title"/>
          </p:nvPr>
        </p:nvSpPr>
        <p:spPr>
          <a:xfrm>
            <a:off x="1451579" y="379362"/>
            <a:ext cx="9603275" cy="1049235"/>
          </a:xfrm>
        </p:spPr>
        <p:txBody>
          <a:bodyPr/>
          <a:lstStyle/>
          <a:p>
            <a:r>
              <a:rPr lang="en-US" dirty="0"/>
              <a:t>Transmission and fuel type insights</a:t>
            </a:r>
            <a:endParaRPr lang="en-GB" dirty="0"/>
          </a:p>
        </p:txBody>
      </p:sp>
      <p:sp>
        <p:nvSpPr>
          <p:cNvPr id="3" name="Content Placeholder 2">
            <a:extLst>
              <a:ext uri="{FF2B5EF4-FFF2-40B4-BE49-F238E27FC236}">
                <a16:creationId xmlns:a16="http://schemas.microsoft.com/office/drawing/2014/main" id="{AA873567-226E-488F-ED27-9682396433BF}"/>
              </a:ext>
            </a:extLst>
          </p:cNvPr>
          <p:cNvSpPr>
            <a:spLocks noGrp="1"/>
          </p:cNvSpPr>
          <p:nvPr>
            <p:ph idx="1"/>
          </p:nvPr>
        </p:nvSpPr>
        <p:spPr>
          <a:xfrm>
            <a:off x="1451578" y="1468466"/>
            <a:ext cx="9603275" cy="3450613"/>
          </a:xfrm>
        </p:spPr>
        <p:txBody>
          <a:bodyPr/>
          <a:lstStyle/>
          <a:p>
            <a:pPr algn="l"/>
            <a:r>
              <a:rPr lang="en-US" b="0" i="0" dirty="0">
                <a:solidFill>
                  <a:srgbClr val="000000"/>
                </a:solidFill>
                <a:effectLst/>
                <a:latin typeface="Helvetica Neue"/>
              </a:rPr>
              <a:t>~53% of cars have fuel type as Diesel this shows diesel cars provide higher performance while very few are CNG</a:t>
            </a:r>
          </a:p>
          <a:p>
            <a:pPr algn="l"/>
            <a:r>
              <a:rPr lang="en-US" b="0" i="0" dirty="0">
                <a:solidFill>
                  <a:srgbClr val="000000"/>
                </a:solidFill>
                <a:effectLst/>
                <a:latin typeface="Helvetica Neue"/>
              </a:rPr>
              <a:t>~72% of cars have manual transmission</a:t>
            </a:r>
          </a:p>
          <a:p>
            <a:endParaRPr lang="en-GB" dirty="0"/>
          </a:p>
        </p:txBody>
      </p:sp>
      <p:pic>
        <p:nvPicPr>
          <p:cNvPr id="5" name="Picture 4">
            <a:extLst>
              <a:ext uri="{FF2B5EF4-FFF2-40B4-BE49-F238E27FC236}">
                <a16:creationId xmlns:a16="http://schemas.microsoft.com/office/drawing/2014/main" id="{4DD23BB3-1E7A-A0F0-1163-0163E2BFFD38}"/>
              </a:ext>
            </a:extLst>
          </p:cNvPr>
          <p:cNvPicPr>
            <a:picLocks noChangeAspect="1"/>
          </p:cNvPicPr>
          <p:nvPr/>
        </p:nvPicPr>
        <p:blipFill>
          <a:blip r:embed="rId2"/>
          <a:stretch>
            <a:fillRect/>
          </a:stretch>
        </p:blipFill>
        <p:spPr>
          <a:xfrm>
            <a:off x="1451578" y="3008242"/>
            <a:ext cx="8705850" cy="2859707"/>
          </a:xfrm>
          <a:prstGeom prst="rect">
            <a:avLst/>
          </a:prstGeom>
        </p:spPr>
      </p:pic>
    </p:spTree>
    <p:extLst>
      <p:ext uri="{BB962C8B-B14F-4D97-AF65-F5344CB8AC3E}">
        <p14:creationId xmlns:p14="http://schemas.microsoft.com/office/powerpoint/2010/main" val="254533041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244</TotalTime>
  <Words>1008</Words>
  <Application>Microsoft Office PowerPoint</Application>
  <PresentationFormat>Widescreen</PresentationFormat>
  <Paragraphs>66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Gill Sans MT</vt:lpstr>
      <vt:lpstr>Helvetica Neue</vt:lpstr>
      <vt:lpstr>Lato</vt:lpstr>
      <vt:lpstr>Gallery</vt:lpstr>
      <vt:lpstr>Used Car price Analysis</vt:lpstr>
      <vt:lpstr>Step 1: Importing python libraries</vt:lpstr>
      <vt:lpstr>Step 2: reading dataset</vt:lpstr>
      <vt:lpstr>Analysing the Data  </vt:lpstr>
      <vt:lpstr>Statistics summary</vt:lpstr>
      <vt:lpstr>Univariate analysis</vt:lpstr>
      <vt:lpstr>Univariate analysis on Car Seats Column</vt:lpstr>
      <vt:lpstr>Univariate analysis on car age column</vt:lpstr>
      <vt:lpstr>Transmission and fuel type insights</vt:lpstr>
      <vt:lpstr>Location and owner type column insights</vt:lpstr>
      <vt:lpstr>Brand and model column insights</vt:lpstr>
      <vt:lpstr>Bivariate analysis: Location vs. price</vt:lpstr>
      <vt:lpstr>Bivariate analysis :Transmission vs. price, Fuel type  vs. price</vt:lpstr>
      <vt:lpstr>Bivariate analysis :owner type vs. price, brand vs price</vt:lpstr>
      <vt:lpstr>Model vs. price, seats vs price, car age vs. price</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Analysis</dc:title>
  <dc:creator>Apram Aulakh</dc:creator>
  <cp:lastModifiedBy>Apram Aulakh</cp:lastModifiedBy>
  <cp:revision>6</cp:revision>
  <dcterms:created xsi:type="dcterms:W3CDTF">2023-07-17T23:02:02Z</dcterms:created>
  <dcterms:modified xsi:type="dcterms:W3CDTF">2023-07-18T03:06:12Z</dcterms:modified>
</cp:coreProperties>
</file>