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3A1813-D054-483D-8A35-BD8FB2D47F15}">
  <a:tblStyle styleId="{B03A1813-D054-483D-8A35-BD8FB2D47F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508443f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508443f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c508443f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c508443f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c508443fe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c508443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c508443fe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c508443f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014a8a09_2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5014a8a0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c508443f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c508443f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c508443fe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c508443f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508443fe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508443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c508443fe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c508443f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c508443fe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c508443f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5014a8a09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5014a8a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c508443fe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c508443f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c508443fe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c508443f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c508443fe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c508443f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c508443fe_0_1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c508443f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c508443fe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c508443f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c508443fe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c508443f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c508443fe_0_1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c508443f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c508443fe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c508443f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c508443fe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c508443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014a8a09_7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014a8a0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014a8a09_2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014a8a0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c359753dc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c359753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c508443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c508443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c508443f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c508443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c508443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c508443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c508443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c508443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0.gif"/><Relationship Id="rId5" Type="http://schemas.openxmlformats.org/officeDocument/2006/relationships/image" Target="../media/image1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aakash.191cs132@nitk.edu.in" TargetMode="External"/><Relationship Id="rId4" Type="http://schemas.openxmlformats.org/officeDocument/2006/relationships/hyperlink" Target="mailto:apraeyadash.191it209@nitk.edu.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 Id="rId4" Type="http://schemas.openxmlformats.org/officeDocument/2006/relationships/image" Target="../media/image16.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32672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IET SMP 2021-Computer Vision</a:t>
            </a:r>
            <a:endParaRPr sz="4500"/>
          </a:p>
        </p:txBody>
      </p:sp>
      <p:pic>
        <p:nvPicPr>
          <p:cNvPr id="68" name="Google Shape;68;p13"/>
          <p:cNvPicPr preferRelativeResize="0"/>
          <p:nvPr/>
        </p:nvPicPr>
        <p:blipFill>
          <a:blip r:embed="rId3">
            <a:alphaModFix/>
          </a:blip>
          <a:stretch>
            <a:fillRect/>
          </a:stretch>
        </p:blipFill>
        <p:spPr>
          <a:xfrm>
            <a:off x="1391225" y="1260325"/>
            <a:ext cx="6361555" cy="3578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Activation Functions (Examples)</a:t>
            </a:r>
            <a:endParaRPr/>
          </a:p>
        </p:txBody>
      </p:sp>
      <p:pic>
        <p:nvPicPr>
          <p:cNvPr id="125" name="Google Shape;125;p22"/>
          <p:cNvPicPr preferRelativeResize="0"/>
          <p:nvPr/>
        </p:nvPicPr>
        <p:blipFill>
          <a:blip r:embed="rId3">
            <a:alphaModFix/>
          </a:blip>
          <a:stretch>
            <a:fillRect/>
          </a:stretch>
        </p:blipFill>
        <p:spPr>
          <a:xfrm>
            <a:off x="304575" y="2131700"/>
            <a:ext cx="4155826" cy="2507050"/>
          </a:xfrm>
          <a:prstGeom prst="rect">
            <a:avLst/>
          </a:prstGeom>
          <a:noFill/>
          <a:ln>
            <a:noFill/>
          </a:ln>
        </p:spPr>
      </p:pic>
      <p:pic>
        <p:nvPicPr>
          <p:cNvPr id="126" name="Google Shape;126;p22"/>
          <p:cNvPicPr preferRelativeResize="0"/>
          <p:nvPr/>
        </p:nvPicPr>
        <p:blipFill>
          <a:blip r:embed="rId4">
            <a:alphaModFix/>
          </a:blip>
          <a:stretch>
            <a:fillRect/>
          </a:stretch>
        </p:blipFill>
        <p:spPr>
          <a:xfrm>
            <a:off x="4623901" y="2131700"/>
            <a:ext cx="4211474" cy="24595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Activation Functions </a:t>
            </a:r>
            <a:r>
              <a:rPr lang="en"/>
              <a:t>(Examples)</a:t>
            </a:r>
            <a:endParaRPr/>
          </a:p>
        </p:txBody>
      </p:sp>
      <p:pic>
        <p:nvPicPr>
          <p:cNvPr id="132" name="Google Shape;132;p23"/>
          <p:cNvPicPr preferRelativeResize="0"/>
          <p:nvPr/>
        </p:nvPicPr>
        <p:blipFill>
          <a:blip r:embed="rId3">
            <a:alphaModFix/>
          </a:blip>
          <a:stretch>
            <a:fillRect/>
          </a:stretch>
        </p:blipFill>
        <p:spPr>
          <a:xfrm>
            <a:off x="137850" y="2131700"/>
            <a:ext cx="4319102" cy="2624996"/>
          </a:xfrm>
          <a:prstGeom prst="rect">
            <a:avLst/>
          </a:prstGeom>
          <a:noFill/>
          <a:ln>
            <a:noFill/>
          </a:ln>
        </p:spPr>
      </p:pic>
      <p:pic>
        <p:nvPicPr>
          <p:cNvPr id="133" name="Google Shape;133;p23"/>
          <p:cNvPicPr preferRelativeResize="0"/>
          <p:nvPr/>
        </p:nvPicPr>
        <p:blipFill>
          <a:blip r:embed="rId4">
            <a:alphaModFix/>
          </a:blip>
          <a:stretch>
            <a:fillRect/>
          </a:stretch>
        </p:blipFill>
        <p:spPr>
          <a:xfrm>
            <a:off x="4623900" y="2131700"/>
            <a:ext cx="4382249" cy="26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Working of neural networks</a:t>
            </a:r>
            <a:endParaRPr/>
          </a:p>
        </p:txBody>
      </p:sp>
      <p:sp>
        <p:nvSpPr>
          <p:cNvPr id="139" name="Google Shape;139;p24"/>
          <p:cNvSpPr txBox="1"/>
          <p:nvPr>
            <p:ph idx="1" type="body"/>
          </p:nvPr>
        </p:nvSpPr>
        <p:spPr>
          <a:xfrm>
            <a:off x="460950" y="1862425"/>
            <a:ext cx="4646100" cy="3077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Let’s look at the previously explained example of handwritten digit recognition.</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The idea is to take a large number of handwritten digits, known as training data, and then develop a system which can learn from those training examples.</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In other words, the neural network uses the examples to automatically infer rules for recognizing handwritten digits.</a:t>
            </a:r>
            <a:endParaRPr sz="1500">
              <a:solidFill>
                <a:srgbClr val="000000"/>
              </a:solidFill>
              <a:latin typeface="Montserrat"/>
              <a:ea typeface="Montserrat"/>
              <a:cs typeface="Montserrat"/>
              <a:sym typeface="Montserrat"/>
            </a:endParaRPr>
          </a:p>
        </p:txBody>
      </p:sp>
      <p:pic>
        <p:nvPicPr>
          <p:cNvPr id="140" name="Google Shape;140;p24"/>
          <p:cNvPicPr preferRelativeResize="0"/>
          <p:nvPr/>
        </p:nvPicPr>
        <p:blipFill>
          <a:blip r:embed="rId3">
            <a:alphaModFix/>
          </a:blip>
          <a:stretch>
            <a:fillRect/>
          </a:stretch>
        </p:blipFill>
        <p:spPr>
          <a:xfrm>
            <a:off x="5492700" y="2093950"/>
            <a:ext cx="3057550" cy="244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Working of neural networks</a:t>
            </a:r>
            <a:endParaRPr/>
          </a:p>
        </p:txBody>
      </p:sp>
      <p:sp>
        <p:nvSpPr>
          <p:cNvPr id="146" name="Google Shape;146;p25"/>
          <p:cNvSpPr txBox="1"/>
          <p:nvPr>
            <p:ph idx="1" type="body"/>
          </p:nvPr>
        </p:nvSpPr>
        <p:spPr>
          <a:xfrm>
            <a:off x="437400" y="1720750"/>
            <a:ext cx="8269200" cy="3215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A neural network is born in ignorance. It does not know which weights and biases will translate the input best to make the correct guesses.</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For a neural network to be able to do something, the first step after creating the neural network is to train it on some training data.</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While training, it has to start out with a guess, and then try to make better guesses sequentially as it learns from its mistakes.</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The network measures the error due to its guess, and walks the error back over its model, adjusting weights to the extent that they contributed to the error.</a:t>
            </a:r>
            <a:endParaRPr sz="1500">
              <a:solidFill>
                <a:srgbClr val="000000"/>
              </a:solidFill>
              <a:latin typeface="Montserrat"/>
              <a:ea typeface="Montserrat"/>
              <a:cs typeface="Montserrat"/>
              <a:sym typeface="Montserrat"/>
            </a:endParaRPr>
          </a:p>
          <a:p>
            <a:pPr indent="-323850" lvl="0" marL="457200" rtl="0" algn="just">
              <a:spcBef>
                <a:spcPts val="1000"/>
              </a:spcBef>
              <a:spcAft>
                <a:spcPts val="1000"/>
              </a:spcAft>
              <a:buClr>
                <a:srgbClr val="000000"/>
              </a:buClr>
              <a:buSzPts val="1500"/>
              <a:buFont typeface="Montserrat"/>
              <a:buChar char="●"/>
            </a:pPr>
            <a:r>
              <a:rPr lang="en" sz="1500">
                <a:solidFill>
                  <a:srgbClr val="000000"/>
                </a:solidFill>
                <a:latin typeface="Montserrat"/>
                <a:ea typeface="Montserrat"/>
                <a:cs typeface="Montserrat"/>
                <a:sym typeface="Montserrat"/>
              </a:rPr>
              <a:t>As the training progresses, the weights get updated and the network becomes better and better progressively. </a:t>
            </a:r>
            <a:endParaRPr sz="1500">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1339475" y="359575"/>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Introduction to Convolutional Neural Networks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Convolutional </a:t>
            </a:r>
            <a:r>
              <a:rPr lang="en"/>
              <a:t>Neural Networks (CNNs)</a:t>
            </a:r>
            <a:endParaRPr/>
          </a:p>
        </p:txBody>
      </p:sp>
      <p:sp>
        <p:nvSpPr>
          <p:cNvPr id="157" name="Google Shape;157;p27"/>
          <p:cNvSpPr txBox="1"/>
          <p:nvPr>
            <p:ph idx="1" type="body"/>
          </p:nvPr>
        </p:nvSpPr>
        <p:spPr>
          <a:xfrm>
            <a:off x="460950" y="2295275"/>
            <a:ext cx="8222100" cy="18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latin typeface="Montserrat"/>
                <a:ea typeface="Montserrat"/>
                <a:cs typeface="Montserrat"/>
                <a:sym typeface="Montserrat"/>
              </a:rPr>
              <a:t>“</a:t>
            </a:r>
            <a:r>
              <a:rPr lang="en">
                <a:solidFill>
                  <a:srgbClr val="000000"/>
                </a:solidFill>
                <a:latin typeface="Montserrat"/>
                <a:ea typeface="Montserrat"/>
                <a:cs typeface="Montserrat"/>
                <a:sym typeface="Montserrat"/>
              </a:rPr>
              <a:t>A Convolutional Neural Network (ConvNet/CNN) is a Deep Learning algorithm which can take in an input image, assign importance (learnable weights and biases) to various aspects/objects in the image and be able to differentiate one from the other.</a:t>
            </a:r>
            <a:r>
              <a:rPr lang="en">
                <a:solidFill>
                  <a:srgbClr val="000000"/>
                </a:solidFill>
                <a:latin typeface="Montserrat"/>
                <a:ea typeface="Montserrat"/>
                <a:cs typeface="Montserrat"/>
                <a:sym typeface="Montserrat"/>
              </a:rPr>
              <a:t>”</a:t>
            </a:r>
            <a:endParaRPr>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CNNs?</a:t>
            </a:r>
            <a:endParaRPr/>
          </a:p>
        </p:txBody>
      </p:sp>
      <p:sp>
        <p:nvSpPr>
          <p:cNvPr id="163" name="Google Shape;163;p28"/>
          <p:cNvSpPr txBox="1"/>
          <p:nvPr>
            <p:ph idx="1" type="body"/>
          </p:nvPr>
        </p:nvSpPr>
        <p:spPr>
          <a:xfrm>
            <a:off x="460950" y="1786225"/>
            <a:ext cx="4646100" cy="32919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In the figure, we have an RGB image which has been separated by its three color planes — Red, Green, and Blue.</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The role of the CNN is to reduce the images into a form which is easier to process, without losing features which are critical for getting a good prediction.</a:t>
            </a:r>
            <a:endParaRPr sz="1500">
              <a:solidFill>
                <a:srgbClr val="000000"/>
              </a:solidFill>
              <a:latin typeface="Montserrat"/>
              <a:ea typeface="Montserrat"/>
              <a:cs typeface="Montserrat"/>
              <a:sym typeface="Montserrat"/>
            </a:endParaRPr>
          </a:p>
          <a:p>
            <a:pPr indent="-323850" lvl="0" marL="457200" rtl="0" algn="just">
              <a:spcBef>
                <a:spcPts val="1000"/>
              </a:spcBef>
              <a:spcAft>
                <a:spcPts val="1000"/>
              </a:spcAft>
              <a:buClr>
                <a:srgbClr val="000000"/>
              </a:buClr>
              <a:buSzPts val="1500"/>
              <a:buFont typeface="Montserrat"/>
              <a:buChar char="●"/>
            </a:pPr>
            <a:r>
              <a:rPr lang="en" sz="1500">
                <a:solidFill>
                  <a:srgbClr val="000000"/>
                </a:solidFill>
                <a:latin typeface="Montserrat"/>
                <a:ea typeface="Montserrat"/>
                <a:cs typeface="Montserrat"/>
                <a:sym typeface="Montserrat"/>
              </a:rPr>
              <a:t>A CNN can understand the sophistications of an image in a better way by capturing the important features and reducing the number of parameters.</a:t>
            </a:r>
            <a:endParaRPr sz="1500">
              <a:solidFill>
                <a:srgbClr val="000000"/>
              </a:solidFill>
              <a:latin typeface="Montserrat"/>
              <a:ea typeface="Montserrat"/>
              <a:cs typeface="Montserrat"/>
              <a:sym typeface="Montserrat"/>
            </a:endParaRPr>
          </a:p>
        </p:txBody>
      </p:sp>
      <p:pic>
        <p:nvPicPr>
          <p:cNvPr id="164" name="Google Shape;164;p28"/>
          <p:cNvPicPr preferRelativeResize="0"/>
          <p:nvPr/>
        </p:nvPicPr>
        <p:blipFill>
          <a:blip r:embed="rId3">
            <a:alphaModFix/>
          </a:blip>
          <a:stretch>
            <a:fillRect/>
          </a:stretch>
        </p:blipFill>
        <p:spPr>
          <a:xfrm>
            <a:off x="5274000" y="2046350"/>
            <a:ext cx="3732150" cy="27095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Kernel &amp; Convolution</a:t>
            </a:r>
            <a:endParaRPr/>
          </a:p>
        </p:txBody>
      </p:sp>
      <p:pic>
        <p:nvPicPr>
          <p:cNvPr id="170" name="Google Shape;170;p29"/>
          <p:cNvPicPr preferRelativeResize="0"/>
          <p:nvPr/>
        </p:nvPicPr>
        <p:blipFill>
          <a:blip r:embed="rId3">
            <a:alphaModFix/>
          </a:blip>
          <a:stretch>
            <a:fillRect/>
          </a:stretch>
        </p:blipFill>
        <p:spPr>
          <a:xfrm>
            <a:off x="5252175" y="2026725"/>
            <a:ext cx="3732150" cy="2724470"/>
          </a:xfrm>
          <a:prstGeom prst="rect">
            <a:avLst/>
          </a:prstGeom>
          <a:noFill/>
          <a:ln>
            <a:noFill/>
          </a:ln>
        </p:spPr>
      </p:pic>
      <p:graphicFrame>
        <p:nvGraphicFramePr>
          <p:cNvPr id="171" name="Google Shape;171;p29"/>
          <p:cNvGraphicFramePr/>
          <p:nvPr/>
        </p:nvGraphicFramePr>
        <p:xfrm>
          <a:off x="588725" y="2398438"/>
          <a:ext cx="3000000" cy="3000000"/>
        </p:xfrm>
        <a:graphic>
          <a:graphicData uri="http://schemas.openxmlformats.org/drawingml/2006/table">
            <a:tbl>
              <a:tblPr>
                <a:noFill/>
                <a:tableStyleId>{B03A1813-D054-483D-8A35-BD8FB2D47F15}</a:tableStyleId>
              </a:tblPr>
              <a:tblGrid>
                <a:gridCol w="382850"/>
                <a:gridCol w="382850"/>
                <a:gridCol w="382850"/>
                <a:gridCol w="382850"/>
                <a:gridCol w="382850"/>
              </a:tblGrid>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72" name="Google Shape;172;p29"/>
          <p:cNvGraphicFramePr/>
          <p:nvPr/>
        </p:nvGraphicFramePr>
        <p:xfrm>
          <a:off x="3293763" y="2794650"/>
          <a:ext cx="3000000" cy="3000000"/>
        </p:xfrm>
        <a:graphic>
          <a:graphicData uri="http://schemas.openxmlformats.org/drawingml/2006/table">
            <a:tbl>
              <a:tblPr>
                <a:noFill/>
                <a:tableStyleId>{B03A1813-D054-483D-8A35-BD8FB2D47F15}</a:tableStyleId>
              </a:tblPr>
              <a:tblGrid>
                <a:gridCol w="401925"/>
                <a:gridCol w="382850"/>
                <a:gridCol w="382850"/>
              </a:tblGrid>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73" name="Google Shape;173;p29"/>
          <p:cNvSpPr txBox="1"/>
          <p:nvPr>
            <p:ph idx="1" type="body"/>
          </p:nvPr>
        </p:nvSpPr>
        <p:spPr>
          <a:xfrm>
            <a:off x="460950" y="4554225"/>
            <a:ext cx="21726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500">
                <a:solidFill>
                  <a:srgbClr val="000000"/>
                </a:solidFill>
                <a:latin typeface="Montserrat"/>
                <a:ea typeface="Montserrat"/>
                <a:cs typeface="Montserrat"/>
                <a:sym typeface="Montserrat"/>
              </a:rPr>
              <a:t>Image</a:t>
            </a:r>
            <a:endParaRPr sz="1500">
              <a:solidFill>
                <a:srgbClr val="000000"/>
              </a:solidFill>
              <a:latin typeface="Montserrat"/>
              <a:ea typeface="Montserrat"/>
              <a:cs typeface="Montserrat"/>
              <a:sym typeface="Montserrat"/>
            </a:endParaRPr>
          </a:p>
        </p:txBody>
      </p:sp>
      <p:sp>
        <p:nvSpPr>
          <p:cNvPr id="174" name="Google Shape;174;p29"/>
          <p:cNvSpPr txBox="1"/>
          <p:nvPr>
            <p:ph idx="1" type="body"/>
          </p:nvPr>
        </p:nvSpPr>
        <p:spPr>
          <a:xfrm>
            <a:off x="2791275" y="4554225"/>
            <a:ext cx="21726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500">
                <a:solidFill>
                  <a:srgbClr val="000000"/>
                </a:solidFill>
                <a:latin typeface="Montserrat"/>
                <a:ea typeface="Montserrat"/>
                <a:cs typeface="Montserrat"/>
                <a:sym typeface="Montserrat"/>
              </a:rPr>
              <a:t>Kernel</a:t>
            </a:r>
            <a:endParaRPr sz="1500">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Movement of Kernel</a:t>
            </a:r>
            <a:endParaRPr/>
          </a:p>
        </p:txBody>
      </p:sp>
      <p:pic>
        <p:nvPicPr>
          <p:cNvPr id="180" name="Google Shape;180;p30"/>
          <p:cNvPicPr preferRelativeResize="0"/>
          <p:nvPr/>
        </p:nvPicPr>
        <p:blipFill>
          <a:blip r:embed="rId3">
            <a:alphaModFix/>
          </a:blip>
          <a:stretch>
            <a:fillRect/>
          </a:stretch>
        </p:blipFill>
        <p:spPr>
          <a:xfrm>
            <a:off x="488700" y="1847875"/>
            <a:ext cx="1885050" cy="2730375"/>
          </a:xfrm>
          <a:prstGeom prst="rect">
            <a:avLst/>
          </a:prstGeom>
          <a:noFill/>
          <a:ln>
            <a:noFill/>
          </a:ln>
        </p:spPr>
      </p:pic>
      <p:pic>
        <p:nvPicPr>
          <p:cNvPr id="181" name="Google Shape;181;p30"/>
          <p:cNvPicPr preferRelativeResize="0"/>
          <p:nvPr/>
        </p:nvPicPr>
        <p:blipFill>
          <a:blip r:embed="rId4">
            <a:alphaModFix/>
          </a:blip>
          <a:stretch>
            <a:fillRect/>
          </a:stretch>
        </p:blipFill>
        <p:spPr>
          <a:xfrm>
            <a:off x="5823650" y="1847875"/>
            <a:ext cx="2830700" cy="2730375"/>
          </a:xfrm>
          <a:prstGeom prst="rect">
            <a:avLst/>
          </a:prstGeom>
          <a:noFill/>
          <a:ln>
            <a:noFill/>
          </a:ln>
        </p:spPr>
      </p:pic>
      <p:pic>
        <p:nvPicPr>
          <p:cNvPr id="182" name="Google Shape;182;p30"/>
          <p:cNvPicPr preferRelativeResize="0"/>
          <p:nvPr/>
        </p:nvPicPr>
        <p:blipFill>
          <a:blip r:embed="rId5">
            <a:alphaModFix/>
          </a:blip>
          <a:stretch>
            <a:fillRect/>
          </a:stretch>
        </p:blipFill>
        <p:spPr>
          <a:xfrm>
            <a:off x="2714375" y="1847875"/>
            <a:ext cx="2788475" cy="2730375"/>
          </a:xfrm>
          <a:prstGeom prst="rect">
            <a:avLst/>
          </a:prstGeom>
          <a:noFill/>
          <a:ln>
            <a:noFill/>
          </a:ln>
        </p:spPr>
      </p:pic>
      <p:sp>
        <p:nvSpPr>
          <p:cNvPr id="183" name="Google Shape;183;p30"/>
          <p:cNvSpPr txBox="1"/>
          <p:nvPr>
            <p:ph idx="1" type="body"/>
          </p:nvPr>
        </p:nvSpPr>
        <p:spPr>
          <a:xfrm>
            <a:off x="344925" y="4539675"/>
            <a:ext cx="21726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200">
                <a:solidFill>
                  <a:srgbClr val="000000"/>
                </a:solidFill>
                <a:latin typeface="Montserrat"/>
                <a:ea typeface="Montserrat"/>
                <a:cs typeface="Montserrat"/>
                <a:sym typeface="Montserrat"/>
              </a:rPr>
              <a:t>Movement of kernel in a image with 3 channels</a:t>
            </a:r>
            <a:endParaRPr sz="1200">
              <a:solidFill>
                <a:srgbClr val="000000"/>
              </a:solidFill>
              <a:latin typeface="Montserrat"/>
              <a:ea typeface="Montserrat"/>
              <a:cs typeface="Montserrat"/>
              <a:sym typeface="Montserrat"/>
            </a:endParaRPr>
          </a:p>
        </p:txBody>
      </p:sp>
      <p:sp>
        <p:nvSpPr>
          <p:cNvPr id="184" name="Google Shape;184;p30"/>
          <p:cNvSpPr txBox="1"/>
          <p:nvPr>
            <p:ph idx="1" type="body"/>
          </p:nvPr>
        </p:nvSpPr>
        <p:spPr>
          <a:xfrm>
            <a:off x="5823650" y="4578250"/>
            <a:ext cx="28308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200">
                <a:solidFill>
                  <a:srgbClr val="000000"/>
                </a:solidFill>
                <a:latin typeface="Montserrat"/>
                <a:ea typeface="Montserrat"/>
                <a:cs typeface="Montserrat"/>
                <a:sym typeface="Montserrat"/>
              </a:rPr>
              <a:t>Convolution Operation with Stride Length = 2</a:t>
            </a:r>
            <a:endParaRPr sz="1200">
              <a:solidFill>
                <a:srgbClr val="000000"/>
              </a:solidFill>
              <a:latin typeface="Montserrat"/>
              <a:ea typeface="Montserrat"/>
              <a:cs typeface="Montserrat"/>
              <a:sym typeface="Montserrat"/>
            </a:endParaRPr>
          </a:p>
        </p:txBody>
      </p:sp>
      <p:sp>
        <p:nvSpPr>
          <p:cNvPr id="185" name="Google Shape;185;p30"/>
          <p:cNvSpPr txBox="1"/>
          <p:nvPr>
            <p:ph idx="1" type="body"/>
          </p:nvPr>
        </p:nvSpPr>
        <p:spPr>
          <a:xfrm>
            <a:off x="2722100" y="4578250"/>
            <a:ext cx="28308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200">
                <a:solidFill>
                  <a:srgbClr val="000000"/>
                </a:solidFill>
                <a:latin typeface="Montserrat"/>
                <a:ea typeface="Montserrat"/>
                <a:cs typeface="Montserrat"/>
                <a:sym typeface="Montserrat"/>
              </a:rPr>
              <a:t>Convolution with padding</a:t>
            </a:r>
            <a:endParaRPr sz="1200">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Pooling</a:t>
            </a:r>
            <a:endParaRPr/>
          </a:p>
        </p:txBody>
      </p:sp>
      <p:sp>
        <p:nvSpPr>
          <p:cNvPr id="191" name="Google Shape;191;p31"/>
          <p:cNvSpPr txBox="1"/>
          <p:nvPr>
            <p:ph idx="1" type="body"/>
          </p:nvPr>
        </p:nvSpPr>
        <p:spPr>
          <a:xfrm>
            <a:off x="437400" y="1644550"/>
            <a:ext cx="8269200" cy="3440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The Pooling layer is responsible for reducing the spatial size of the Convolved Feature. </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This is to decrease the computational power required to process the data through dimensionality reduction. </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Furthermore, it is useful for extracting dominant features which are rotational and positional invariant, thus maintaining the process of effectively training of the model.</a:t>
            </a:r>
            <a:endParaRPr sz="1500">
              <a:solidFill>
                <a:srgbClr val="000000"/>
              </a:solidFill>
              <a:latin typeface="Montserrat"/>
              <a:ea typeface="Montserrat"/>
              <a:cs typeface="Montserrat"/>
              <a:sym typeface="Montserrat"/>
            </a:endParaRPr>
          </a:p>
          <a:p>
            <a:pPr indent="-323850" lvl="0" marL="457200" rtl="0" algn="just">
              <a:spcBef>
                <a:spcPts val="1000"/>
              </a:spcBef>
              <a:spcAft>
                <a:spcPts val="1000"/>
              </a:spcAft>
              <a:buClr>
                <a:srgbClr val="000000"/>
              </a:buClr>
              <a:buSzPts val="1500"/>
              <a:buFont typeface="Montserrat"/>
              <a:buChar char="●"/>
            </a:pPr>
            <a:r>
              <a:rPr lang="en" sz="1500">
                <a:solidFill>
                  <a:srgbClr val="000000"/>
                </a:solidFill>
                <a:latin typeface="Montserrat"/>
                <a:ea typeface="Montserrat"/>
                <a:cs typeface="Montserrat"/>
                <a:sym typeface="Montserrat"/>
              </a:rPr>
              <a:t>There are two types of Pooling: Max Pooling and Average Pooling. </a:t>
            </a:r>
            <a:r>
              <a:rPr b="1" lang="en" sz="1500">
                <a:solidFill>
                  <a:srgbClr val="000000"/>
                </a:solidFill>
                <a:latin typeface="Montserrat"/>
                <a:ea typeface="Montserrat"/>
                <a:cs typeface="Montserrat"/>
                <a:sym typeface="Montserrat"/>
              </a:rPr>
              <a:t>Max Pooling</a:t>
            </a:r>
            <a:r>
              <a:rPr lang="en" sz="1500">
                <a:solidFill>
                  <a:srgbClr val="000000"/>
                </a:solidFill>
                <a:latin typeface="Montserrat"/>
                <a:ea typeface="Montserrat"/>
                <a:cs typeface="Montserrat"/>
                <a:sym typeface="Montserrat"/>
              </a:rPr>
              <a:t> returns the </a:t>
            </a:r>
            <a:r>
              <a:rPr b="1" lang="en" sz="1500">
                <a:solidFill>
                  <a:srgbClr val="000000"/>
                </a:solidFill>
                <a:latin typeface="Montserrat"/>
                <a:ea typeface="Montserrat"/>
                <a:cs typeface="Montserrat"/>
                <a:sym typeface="Montserrat"/>
              </a:rPr>
              <a:t>maximum value from the portion of the image</a:t>
            </a:r>
            <a:r>
              <a:rPr lang="en" sz="1500">
                <a:solidFill>
                  <a:srgbClr val="000000"/>
                </a:solidFill>
                <a:latin typeface="Montserrat"/>
                <a:ea typeface="Montserrat"/>
                <a:cs typeface="Montserrat"/>
                <a:sym typeface="Montserrat"/>
              </a:rPr>
              <a:t> covered by the Kernel. On the other hand, </a:t>
            </a:r>
            <a:r>
              <a:rPr b="1" lang="en" sz="1500">
                <a:solidFill>
                  <a:srgbClr val="000000"/>
                </a:solidFill>
                <a:latin typeface="Montserrat"/>
                <a:ea typeface="Montserrat"/>
                <a:cs typeface="Montserrat"/>
                <a:sym typeface="Montserrat"/>
              </a:rPr>
              <a:t>Average Pooling</a:t>
            </a:r>
            <a:r>
              <a:rPr lang="en" sz="1500">
                <a:solidFill>
                  <a:srgbClr val="000000"/>
                </a:solidFill>
                <a:latin typeface="Montserrat"/>
                <a:ea typeface="Montserrat"/>
                <a:cs typeface="Montserrat"/>
                <a:sym typeface="Montserrat"/>
              </a:rPr>
              <a:t> returns the </a:t>
            </a:r>
            <a:r>
              <a:rPr b="1" lang="en" sz="1500">
                <a:solidFill>
                  <a:srgbClr val="000000"/>
                </a:solidFill>
                <a:latin typeface="Montserrat"/>
                <a:ea typeface="Montserrat"/>
                <a:cs typeface="Montserrat"/>
                <a:sym typeface="Montserrat"/>
              </a:rPr>
              <a:t>average of all the values from the portion of the image covered by the Kernel</a:t>
            </a:r>
            <a:r>
              <a:rPr lang="en" sz="1500">
                <a:solidFill>
                  <a:srgbClr val="000000"/>
                </a:solidFill>
                <a:latin typeface="Montserrat"/>
                <a:ea typeface="Montserrat"/>
                <a:cs typeface="Montserrat"/>
                <a:sym typeface="Montserrat"/>
              </a:rPr>
              <a:t>.</a:t>
            </a:r>
            <a:endParaRPr sz="1500">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606800" y="701425"/>
            <a:ext cx="8222100" cy="14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Welcome Guys!!!</a:t>
            </a:r>
            <a:endParaRPr/>
          </a:p>
        </p:txBody>
      </p:sp>
      <p:sp>
        <p:nvSpPr>
          <p:cNvPr id="74" name="Google Shape;74;p14"/>
          <p:cNvSpPr txBox="1"/>
          <p:nvPr>
            <p:ph idx="4294967295" type="body"/>
          </p:nvPr>
        </p:nvSpPr>
        <p:spPr>
          <a:xfrm>
            <a:off x="471900" y="1919075"/>
            <a:ext cx="2557200" cy="20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Instructors:</a:t>
            </a:r>
            <a:endParaRPr>
              <a:solidFill>
                <a:schemeClr val="lt1"/>
              </a:solidFill>
            </a:endParaRPr>
          </a:p>
          <a:p>
            <a:pPr indent="0" lvl="0" marL="0" rtl="0" algn="l">
              <a:spcBef>
                <a:spcPts val="1600"/>
              </a:spcBef>
              <a:spcAft>
                <a:spcPts val="0"/>
              </a:spcAft>
              <a:buNone/>
            </a:pPr>
            <a:r>
              <a:rPr lang="en" sz="1100">
                <a:solidFill>
                  <a:schemeClr val="lt1"/>
                </a:solidFill>
              </a:rPr>
              <a:t>M.T.Aakash Chandra-2nd Year CSE</a:t>
            </a:r>
            <a:endParaRPr sz="1100">
              <a:solidFill>
                <a:schemeClr val="lt1"/>
              </a:solidFill>
            </a:endParaRPr>
          </a:p>
          <a:p>
            <a:pPr indent="0" lvl="0" marL="0" rtl="0" algn="l">
              <a:spcBef>
                <a:spcPts val="1600"/>
              </a:spcBef>
              <a:spcAft>
                <a:spcPts val="0"/>
              </a:spcAft>
              <a:buNone/>
            </a:pPr>
            <a:r>
              <a:rPr lang="en" sz="1100">
                <a:solidFill>
                  <a:schemeClr val="lt1"/>
                </a:solidFill>
              </a:rPr>
              <a:t>Email: </a:t>
            </a:r>
            <a:r>
              <a:rPr lang="en" sz="1100" u="sng">
                <a:solidFill>
                  <a:schemeClr val="lt1"/>
                </a:solidFill>
                <a:hlinkClick r:id="rId3">
                  <a:extLst>
                    <a:ext uri="{A12FA001-AC4F-418D-AE19-62706E023703}">
                      <ahyp:hlinkClr val="tx"/>
                    </a:ext>
                  </a:extLst>
                </a:hlinkClick>
              </a:rPr>
              <a:t>aakash.191cs132@nitk.edu.in</a:t>
            </a:r>
            <a:endParaRPr sz="1100">
              <a:solidFill>
                <a:schemeClr val="lt1"/>
              </a:solidFill>
            </a:endParaRPr>
          </a:p>
          <a:p>
            <a:pPr indent="0" lvl="0" marL="0" rtl="0" algn="l">
              <a:spcBef>
                <a:spcPts val="1600"/>
              </a:spcBef>
              <a:spcAft>
                <a:spcPts val="0"/>
              </a:spcAft>
              <a:buNone/>
            </a:pPr>
            <a:r>
              <a:rPr lang="en" sz="1100">
                <a:solidFill>
                  <a:schemeClr val="lt1"/>
                </a:solidFill>
              </a:rPr>
              <a:t>Contact:9110272655</a:t>
            </a:r>
            <a:endParaRPr sz="1100">
              <a:solidFill>
                <a:schemeClr val="lt1"/>
              </a:solidFill>
            </a:endParaRPr>
          </a:p>
          <a:p>
            <a:pPr indent="0" lvl="0" marL="0" rtl="0" algn="l">
              <a:spcBef>
                <a:spcPts val="1600"/>
              </a:spcBef>
              <a:spcAft>
                <a:spcPts val="1600"/>
              </a:spcAft>
              <a:buNone/>
            </a:pPr>
            <a:r>
              <a:t/>
            </a:r>
            <a:endParaRPr/>
          </a:p>
        </p:txBody>
      </p:sp>
      <p:sp>
        <p:nvSpPr>
          <p:cNvPr id="75" name="Google Shape;75;p14"/>
          <p:cNvSpPr txBox="1"/>
          <p:nvPr>
            <p:ph idx="4294967295" type="body"/>
          </p:nvPr>
        </p:nvSpPr>
        <p:spPr>
          <a:xfrm>
            <a:off x="5369025" y="1919075"/>
            <a:ext cx="2943900" cy="20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1600"/>
              </a:spcBef>
              <a:spcAft>
                <a:spcPts val="0"/>
              </a:spcAft>
              <a:buNone/>
            </a:pPr>
            <a:r>
              <a:rPr lang="en" sz="1100">
                <a:solidFill>
                  <a:schemeClr val="lt1"/>
                </a:solidFill>
              </a:rPr>
              <a:t>Aprameya Dash -2nd Year IT</a:t>
            </a:r>
            <a:endParaRPr sz="1100">
              <a:solidFill>
                <a:schemeClr val="lt1"/>
              </a:solidFill>
            </a:endParaRPr>
          </a:p>
          <a:p>
            <a:pPr indent="0" lvl="0" marL="0" rtl="0" algn="l">
              <a:spcBef>
                <a:spcPts val="1600"/>
              </a:spcBef>
              <a:spcAft>
                <a:spcPts val="0"/>
              </a:spcAft>
              <a:buNone/>
            </a:pPr>
            <a:r>
              <a:rPr lang="en" sz="1100">
                <a:solidFill>
                  <a:schemeClr val="lt1"/>
                </a:solidFill>
              </a:rPr>
              <a:t>Email: </a:t>
            </a:r>
            <a:r>
              <a:rPr lang="en" sz="1100" u="sng">
                <a:solidFill>
                  <a:schemeClr val="lt1"/>
                </a:solidFill>
                <a:hlinkClick r:id="rId4">
                  <a:extLst>
                    <a:ext uri="{A12FA001-AC4F-418D-AE19-62706E023703}">
                      <ahyp:hlinkClr val="tx"/>
                    </a:ext>
                  </a:extLst>
                </a:hlinkClick>
              </a:rPr>
              <a:t>aprameyadash.191it209@nitk.edu.in</a:t>
            </a:r>
            <a:endParaRPr sz="1100">
              <a:solidFill>
                <a:schemeClr val="lt1"/>
              </a:solidFill>
            </a:endParaRPr>
          </a:p>
          <a:p>
            <a:pPr indent="0" lvl="0" marL="0" rtl="0" algn="l">
              <a:spcBef>
                <a:spcPts val="1600"/>
              </a:spcBef>
              <a:spcAft>
                <a:spcPts val="0"/>
              </a:spcAft>
              <a:buNone/>
            </a:pPr>
            <a:r>
              <a:rPr lang="en" sz="1100">
                <a:solidFill>
                  <a:schemeClr val="lt1"/>
                </a:solidFill>
              </a:rPr>
              <a:t>Contact:7735784564</a:t>
            </a:r>
            <a:endParaRPr sz="1100">
              <a:solidFill>
                <a:schemeClr val="lt1"/>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Pooling</a:t>
            </a:r>
            <a:endParaRPr/>
          </a:p>
        </p:txBody>
      </p:sp>
      <p:pic>
        <p:nvPicPr>
          <p:cNvPr id="197" name="Google Shape;197;p32"/>
          <p:cNvPicPr preferRelativeResize="0"/>
          <p:nvPr/>
        </p:nvPicPr>
        <p:blipFill>
          <a:blip r:embed="rId3">
            <a:alphaModFix/>
          </a:blip>
          <a:stretch>
            <a:fillRect/>
          </a:stretch>
        </p:blipFill>
        <p:spPr>
          <a:xfrm>
            <a:off x="571350" y="1808450"/>
            <a:ext cx="3656725" cy="2691325"/>
          </a:xfrm>
          <a:prstGeom prst="rect">
            <a:avLst/>
          </a:prstGeom>
          <a:noFill/>
          <a:ln>
            <a:noFill/>
          </a:ln>
        </p:spPr>
      </p:pic>
      <p:pic>
        <p:nvPicPr>
          <p:cNvPr id="198" name="Google Shape;198;p32"/>
          <p:cNvPicPr preferRelativeResize="0"/>
          <p:nvPr/>
        </p:nvPicPr>
        <p:blipFill>
          <a:blip r:embed="rId4">
            <a:alphaModFix/>
          </a:blip>
          <a:stretch>
            <a:fillRect/>
          </a:stretch>
        </p:blipFill>
        <p:spPr>
          <a:xfrm>
            <a:off x="4842224" y="1973013"/>
            <a:ext cx="3771900" cy="2362200"/>
          </a:xfrm>
          <a:prstGeom prst="rect">
            <a:avLst/>
          </a:prstGeom>
          <a:noFill/>
          <a:ln>
            <a:noFill/>
          </a:ln>
        </p:spPr>
      </p:pic>
      <p:sp>
        <p:nvSpPr>
          <p:cNvPr id="199" name="Google Shape;199;p32"/>
          <p:cNvSpPr txBox="1"/>
          <p:nvPr>
            <p:ph idx="1" type="body"/>
          </p:nvPr>
        </p:nvSpPr>
        <p:spPr>
          <a:xfrm>
            <a:off x="1167000" y="4532400"/>
            <a:ext cx="21726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200">
                <a:solidFill>
                  <a:srgbClr val="000000"/>
                </a:solidFill>
                <a:latin typeface="Montserrat"/>
                <a:ea typeface="Montserrat"/>
                <a:cs typeface="Montserrat"/>
                <a:sym typeface="Montserrat"/>
              </a:rPr>
              <a:t>Max and Average Pooling</a:t>
            </a:r>
            <a:endParaRPr sz="1200">
              <a:solidFill>
                <a:srgbClr val="000000"/>
              </a:solidFill>
              <a:latin typeface="Montserrat"/>
              <a:ea typeface="Montserrat"/>
              <a:cs typeface="Montserrat"/>
              <a:sym typeface="Montserrat"/>
            </a:endParaRPr>
          </a:p>
        </p:txBody>
      </p:sp>
      <p:sp>
        <p:nvSpPr>
          <p:cNvPr id="200" name="Google Shape;200;p32"/>
          <p:cNvSpPr txBox="1"/>
          <p:nvPr>
            <p:ph idx="1" type="body"/>
          </p:nvPr>
        </p:nvSpPr>
        <p:spPr>
          <a:xfrm>
            <a:off x="5597175" y="4532400"/>
            <a:ext cx="21726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1200">
                <a:solidFill>
                  <a:srgbClr val="000000"/>
                </a:solidFill>
                <a:latin typeface="Montserrat"/>
                <a:ea typeface="Montserrat"/>
                <a:cs typeface="Montserrat"/>
                <a:sym typeface="Montserrat"/>
              </a:rPr>
              <a:t>Max Pooling Demo</a:t>
            </a:r>
            <a:endParaRPr sz="1200">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CNN Architecture</a:t>
            </a:r>
            <a:endParaRPr/>
          </a:p>
        </p:txBody>
      </p:sp>
      <p:pic>
        <p:nvPicPr>
          <p:cNvPr id="206" name="Google Shape;206;p33"/>
          <p:cNvPicPr preferRelativeResize="0"/>
          <p:nvPr/>
        </p:nvPicPr>
        <p:blipFill>
          <a:blip r:embed="rId3">
            <a:alphaModFix/>
          </a:blip>
          <a:stretch>
            <a:fillRect/>
          </a:stretch>
        </p:blipFill>
        <p:spPr>
          <a:xfrm>
            <a:off x="1546813" y="1706225"/>
            <a:ext cx="5849214" cy="3400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1339475" y="359575"/>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Applications of</a:t>
            </a:r>
            <a:r>
              <a:rPr lang="en" sz="4800"/>
              <a:t> Convolutional Neural Networks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 Classification</a:t>
            </a:r>
            <a:endParaRPr/>
          </a:p>
        </p:txBody>
      </p:sp>
      <p:pic>
        <p:nvPicPr>
          <p:cNvPr id="217" name="Google Shape;217;p35"/>
          <p:cNvPicPr preferRelativeResize="0"/>
          <p:nvPr/>
        </p:nvPicPr>
        <p:blipFill>
          <a:blip r:embed="rId3">
            <a:alphaModFix/>
          </a:blip>
          <a:stretch>
            <a:fillRect/>
          </a:stretch>
        </p:blipFill>
        <p:spPr>
          <a:xfrm>
            <a:off x="2214000" y="2135825"/>
            <a:ext cx="4514850" cy="253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 Classification</a:t>
            </a:r>
            <a:endParaRPr/>
          </a:p>
        </p:txBody>
      </p:sp>
      <p:pic>
        <p:nvPicPr>
          <p:cNvPr id="223" name="Google Shape;223;p36"/>
          <p:cNvPicPr preferRelativeResize="0"/>
          <p:nvPr/>
        </p:nvPicPr>
        <p:blipFill>
          <a:blip r:embed="rId3">
            <a:alphaModFix/>
          </a:blip>
          <a:stretch>
            <a:fillRect/>
          </a:stretch>
        </p:blipFill>
        <p:spPr>
          <a:xfrm>
            <a:off x="1195074" y="1881200"/>
            <a:ext cx="6753850" cy="3001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Handwriting recognition</a:t>
            </a:r>
            <a:endParaRPr/>
          </a:p>
        </p:txBody>
      </p:sp>
      <p:pic>
        <p:nvPicPr>
          <p:cNvPr id="229" name="Google Shape;229;p37"/>
          <p:cNvPicPr preferRelativeResize="0"/>
          <p:nvPr/>
        </p:nvPicPr>
        <p:blipFill>
          <a:blip r:embed="rId3">
            <a:alphaModFix/>
          </a:blip>
          <a:stretch>
            <a:fillRect/>
          </a:stretch>
        </p:blipFill>
        <p:spPr>
          <a:xfrm>
            <a:off x="2699775" y="2194025"/>
            <a:ext cx="3543300" cy="2266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a:t>
            </a:r>
            <a:r>
              <a:rPr lang="en"/>
              <a:t> recognition</a:t>
            </a:r>
            <a:endParaRPr/>
          </a:p>
        </p:txBody>
      </p:sp>
      <p:pic>
        <p:nvPicPr>
          <p:cNvPr id="235" name="Google Shape;235;p38"/>
          <p:cNvPicPr preferRelativeResize="0"/>
          <p:nvPr/>
        </p:nvPicPr>
        <p:blipFill>
          <a:blip r:embed="rId3">
            <a:alphaModFix/>
          </a:blip>
          <a:stretch>
            <a:fillRect/>
          </a:stretch>
        </p:blipFill>
        <p:spPr>
          <a:xfrm>
            <a:off x="1999337" y="1772100"/>
            <a:ext cx="4944175" cy="329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Face</a:t>
            </a:r>
            <a:r>
              <a:rPr lang="en"/>
              <a:t> recognition</a:t>
            </a:r>
            <a:endParaRPr/>
          </a:p>
        </p:txBody>
      </p:sp>
      <p:pic>
        <p:nvPicPr>
          <p:cNvPr id="241" name="Google Shape;241;p39"/>
          <p:cNvPicPr preferRelativeResize="0"/>
          <p:nvPr/>
        </p:nvPicPr>
        <p:blipFill>
          <a:blip r:embed="rId3">
            <a:alphaModFix/>
          </a:blip>
          <a:stretch>
            <a:fillRect/>
          </a:stretch>
        </p:blipFill>
        <p:spPr>
          <a:xfrm>
            <a:off x="1840312" y="1837550"/>
            <a:ext cx="5463375" cy="3073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1339475" y="359575"/>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Thank You Guys!!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Topics to be covered today (Session 6)</a:t>
            </a:r>
            <a:endParaRPr/>
          </a:p>
        </p:txBody>
      </p:sp>
      <p:sp>
        <p:nvSpPr>
          <p:cNvPr id="81" name="Google Shape;81;p15"/>
          <p:cNvSpPr txBox="1"/>
          <p:nvPr>
            <p:ph idx="1" type="body"/>
          </p:nvPr>
        </p:nvSpPr>
        <p:spPr>
          <a:xfrm>
            <a:off x="460950" y="2008075"/>
            <a:ext cx="8222100" cy="25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Montserrat"/>
                <a:ea typeface="Montserrat"/>
                <a:cs typeface="Montserrat"/>
                <a:sym typeface="Montserrat"/>
              </a:rPr>
              <a:t>The main topics which we will be looking in depth today are</a:t>
            </a:r>
            <a:r>
              <a:rPr lang="en" sz="1500">
                <a:solidFill>
                  <a:srgbClr val="000000"/>
                </a:solidFill>
                <a:latin typeface="Montserrat"/>
                <a:ea typeface="Montserrat"/>
                <a:cs typeface="Montserrat"/>
                <a:sym typeface="Montserrat"/>
              </a:rPr>
              <a:t>:</a:t>
            </a:r>
            <a:endParaRPr sz="1500">
              <a:solidFill>
                <a:srgbClr val="000000"/>
              </a:solidFill>
              <a:latin typeface="Montserrat"/>
              <a:ea typeface="Montserrat"/>
              <a:cs typeface="Montserrat"/>
              <a:sym typeface="Montserrat"/>
            </a:endParaRPr>
          </a:p>
          <a:p>
            <a:pPr indent="-323850" lvl="0" marL="457200" rtl="0" algn="l">
              <a:spcBef>
                <a:spcPts val="16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Introduction to neural networks.</a:t>
            </a:r>
            <a:endParaRPr sz="1500">
              <a:solidFill>
                <a:srgbClr val="000000"/>
              </a:solidFill>
              <a:latin typeface="Montserrat"/>
              <a:ea typeface="Montserrat"/>
              <a:cs typeface="Montserrat"/>
              <a:sym typeface="Montserrat"/>
            </a:endParaRPr>
          </a:p>
          <a:p>
            <a:pPr indent="-323850" lvl="0" marL="4572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Introduction to CNNs</a:t>
            </a:r>
            <a:endParaRPr sz="1500">
              <a:solidFill>
                <a:srgbClr val="000000"/>
              </a:solidFill>
              <a:latin typeface="Montserrat"/>
              <a:ea typeface="Montserrat"/>
              <a:cs typeface="Montserrat"/>
              <a:sym typeface="Montserrat"/>
            </a:endParaRPr>
          </a:p>
          <a:p>
            <a:pPr indent="-323850" lvl="0" marL="4572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Applications of CNNs</a:t>
            </a:r>
            <a:endParaRPr b="1" sz="15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501900" y="436800"/>
            <a:ext cx="81402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Introduction to Neural Networks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60375" y="6701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Inspiration</a:t>
            </a:r>
            <a:endParaRPr/>
          </a:p>
        </p:txBody>
      </p:sp>
      <p:sp>
        <p:nvSpPr>
          <p:cNvPr id="92" name="Google Shape;92;p17"/>
          <p:cNvSpPr txBox="1"/>
          <p:nvPr>
            <p:ph idx="1" type="body"/>
          </p:nvPr>
        </p:nvSpPr>
        <p:spPr>
          <a:xfrm>
            <a:off x="460950" y="2960975"/>
            <a:ext cx="8222100" cy="19788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How do you think your brain recognises the digits in the above image? </a:t>
            </a:r>
            <a:endParaRPr sz="1500">
              <a:solidFill>
                <a:srgbClr val="000000"/>
              </a:solidFill>
              <a:latin typeface="Montserrat"/>
              <a:ea typeface="Montserrat"/>
              <a:cs typeface="Montserrat"/>
              <a:sym typeface="Montserrat"/>
            </a:endParaRPr>
          </a:p>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How do you think a machine can recognise those digits? </a:t>
            </a:r>
            <a:endParaRPr sz="1500">
              <a:solidFill>
                <a:srgbClr val="000000"/>
              </a:solidFill>
              <a:latin typeface="Montserrat"/>
              <a:ea typeface="Montserrat"/>
              <a:cs typeface="Montserrat"/>
              <a:sym typeface="Montserrat"/>
            </a:endParaRPr>
          </a:p>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Do you think you can develop an algorithm that describes how you recognised the digits?</a:t>
            </a:r>
            <a:endParaRPr sz="1500">
              <a:solidFill>
                <a:srgbClr val="000000"/>
              </a:solidFill>
              <a:latin typeface="Montserrat"/>
              <a:ea typeface="Montserrat"/>
              <a:cs typeface="Montserrat"/>
              <a:sym typeface="Montserrat"/>
            </a:endParaRPr>
          </a:p>
          <a:p>
            <a:pPr indent="0" lvl="0" marL="0" rtl="0" algn="just">
              <a:spcBef>
                <a:spcPts val="1600"/>
              </a:spcBef>
              <a:spcAft>
                <a:spcPts val="1600"/>
              </a:spcAft>
              <a:buNone/>
            </a:pPr>
            <a:r>
              <a:rPr lang="en" sz="1500">
                <a:solidFill>
                  <a:srgbClr val="000000"/>
                </a:solidFill>
                <a:latin typeface="Montserrat"/>
                <a:ea typeface="Montserrat"/>
                <a:cs typeface="Montserrat"/>
                <a:sym typeface="Montserrat"/>
              </a:rPr>
              <a:t>The concept of neural networks arises directly from how information is </a:t>
            </a:r>
            <a:r>
              <a:rPr lang="en" sz="1500">
                <a:solidFill>
                  <a:srgbClr val="000000"/>
                </a:solidFill>
                <a:latin typeface="Montserrat"/>
                <a:ea typeface="Montserrat"/>
                <a:cs typeface="Montserrat"/>
                <a:sym typeface="Montserrat"/>
              </a:rPr>
              <a:t>received, </a:t>
            </a:r>
            <a:r>
              <a:rPr lang="en" sz="1500">
                <a:solidFill>
                  <a:srgbClr val="000000"/>
                </a:solidFill>
                <a:latin typeface="Montserrat"/>
                <a:ea typeface="Montserrat"/>
                <a:cs typeface="Montserrat"/>
                <a:sym typeface="Montserrat"/>
              </a:rPr>
              <a:t>perceived and processed by the brain.</a:t>
            </a:r>
            <a:endParaRPr sz="1500">
              <a:solidFill>
                <a:srgbClr val="000000"/>
              </a:solidFill>
              <a:latin typeface="Montserrat"/>
              <a:ea typeface="Montserrat"/>
              <a:cs typeface="Montserrat"/>
              <a:sym typeface="Montserrat"/>
            </a:endParaRPr>
          </a:p>
        </p:txBody>
      </p:sp>
      <p:pic>
        <p:nvPicPr>
          <p:cNvPr id="93" name="Google Shape;93;p17"/>
          <p:cNvPicPr preferRelativeResize="0"/>
          <p:nvPr/>
        </p:nvPicPr>
        <p:blipFill>
          <a:blip r:embed="rId3">
            <a:alphaModFix/>
          </a:blip>
          <a:stretch>
            <a:fillRect/>
          </a:stretch>
        </p:blipFill>
        <p:spPr>
          <a:xfrm>
            <a:off x="2315697" y="1931875"/>
            <a:ext cx="4512599" cy="92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Neural Networks</a:t>
            </a:r>
            <a:endParaRPr/>
          </a:p>
        </p:txBody>
      </p:sp>
      <p:sp>
        <p:nvSpPr>
          <p:cNvPr id="99" name="Google Shape;99;p18"/>
          <p:cNvSpPr txBox="1"/>
          <p:nvPr>
            <p:ph idx="1" type="body"/>
          </p:nvPr>
        </p:nvSpPr>
        <p:spPr>
          <a:xfrm>
            <a:off x="460950" y="2295275"/>
            <a:ext cx="8222100" cy="18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latin typeface="Montserrat"/>
                <a:ea typeface="Montserrat"/>
                <a:cs typeface="Montserrat"/>
                <a:sym typeface="Montserrat"/>
              </a:rPr>
              <a:t>“An Artificial Neuron Network (ANN), popularly known as Neural Network is a computational model based on the structure and functions of biological neural networks. It is like an artificial human nervous system for receiving, processing, and transmitting information in terms of Computer Science”</a:t>
            </a:r>
            <a:endParaRPr>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Similarities</a:t>
            </a:r>
            <a:endParaRPr/>
          </a:p>
        </p:txBody>
      </p:sp>
      <p:pic>
        <p:nvPicPr>
          <p:cNvPr id="105" name="Google Shape;105;p19"/>
          <p:cNvPicPr preferRelativeResize="0"/>
          <p:nvPr/>
        </p:nvPicPr>
        <p:blipFill>
          <a:blip r:embed="rId3">
            <a:alphaModFix/>
          </a:blip>
          <a:stretch>
            <a:fillRect/>
          </a:stretch>
        </p:blipFill>
        <p:spPr>
          <a:xfrm>
            <a:off x="327400" y="2189900"/>
            <a:ext cx="4044950" cy="2284300"/>
          </a:xfrm>
          <a:prstGeom prst="rect">
            <a:avLst/>
          </a:prstGeom>
          <a:noFill/>
          <a:ln>
            <a:noFill/>
          </a:ln>
        </p:spPr>
      </p:pic>
      <p:pic>
        <p:nvPicPr>
          <p:cNvPr id="106" name="Google Shape;106;p19"/>
          <p:cNvPicPr preferRelativeResize="0"/>
          <p:nvPr/>
        </p:nvPicPr>
        <p:blipFill>
          <a:blip r:embed="rId4">
            <a:alphaModFix/>
          </a:blip>
          <a:stretch>
            <a:fillRect/>
          </a:stretch>
        </p:blipFill>
        <p:spPr>
          <a:xfrm>
            <a:off x="4932525" y="2189900"/>
            <a:ext cx="3891749" cy="22204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 of Neural Networks</a:t>
            </a:r>
            <a:endParaRPr/>
          </a:p>
        </p:txBody>
      </p:sp>
      <p:sp>
        <p:nvSpPr>
          <p:cNvPr id="112" name="Google Shape;112;p20"/>
          <p:cNvSpPr txBox="1"/>
          <p:nvPr>
            <p:ph idx="1" type="body"/>
          </p:nvPr>
        </p:nvSpPr>
        <p:spPr>
          <a:xfrm>
            <a:off x="460950" y="1862425"/>
            <a:ext cx="4791600" cy="307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latin typeface="Montserrat"/>
                <a:ea typeface="Montserrat"/>
                <a:cs typeface="Montserrat"/>
                <a:sym typeface="Montserrat"/>
              </a:rPr>
              <a:t>There are 3 different layers in a neural network :-</a:t>
            </a:r>
            <a:endParaRPr sz="1500">
              <a:solidFill>
                <a:srgbClr val="000000"/>
              </a:solidFill>
              <a:latin typeface="Montserrat"/>
              <a:ea typeface="Montserrat"/>
              <a:cs typeface="Montserrat"/>
              <a:sym typeface="Montserrat"/>
            </a:endParaRPr>
          </a:p>
          <a:p>
            <a:pPr indent="-323850" lvl="0" marL="457200" rtl="0" algn="just">
              <a:spcBef>
                <a:spcPts val="16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Input Layer (All the inputs are fed in the model through this layer)</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Hidden Layers (There can be more than one hidden layers which are used for processing the inputs received from the input layers)</a:t>
            </a:r>
            <a:endParaRPr sz="1500">
              <a:solidFill>
                <a:srgbClr val="000000"/>
              </a:solidFill>
              <a:latin typeface="Montserrat"/>
              <a:ea typeface="Montserrat"/>
              <a:cs typeface="Montserrat"/>
              <a:sym typeface="Montserrat"/>
            </a:endParaRPr>
          </a:p>
          <a:p>
            <a:pPr indent="-323850" lvl="0" marL="457200" rtl="0" algn="just">
              <a:spcBef>
                <a:spcPts val="1000"/>
              </a:spcBef>
              <a:spcAft>
                <a:spcPts val="1000"/>
              </a:spcAft>
              <a:buClr>
                <a:srgbClr val="000000"/>
              </a:buClr>
              <a:buSzPts val="1500"/>
              <a:buFont typeface="Montserrat"/>
              <a:buChar char="●"/>
            </a:pPr>
            <a:r>
              <a:rPr lang="en" sz="1500">
                <a:solidFill>
                  <a:srgbClr val="000000"/>
                </a:solidFill>
                <a:latin typeface="Montserrat"/>
                <a:ea typeface="Montserrat"/>
                <a:cs typeface="Montserrat"/>
                <a:sym typeface="Montserrat"/>
              </a:rPr>
              <a:t>Output Layer (The data after processing is made available at the output layer)</a:t>
            </a:r>
            <a:endParaRPr sz="1500">
              <a:solidFill>
                <a:srgbClr val="000000"/>
              </a:solidFill>
              <a:latin typeface="Montserrat"/>
              <a:ea typeface="Montserrat"/>
              <a:cs typeface="Montserrat"/>
              <a:sym typeface="Montserrat"/>
            </a:endParaRPr>
          </a:p>
        </p:txBody>
      </p:sp>
      <p:pic>
        <p:nvPicPr>
          <p:cNvPr id="113" name="Google Shape;113;p20"/>
          <p:cNvPicPr preferRelativeResize="0"/>
          <p:nvPr/>
        </p:nvPicPr>
        <p:blipFill>
          <a:blip r:embed="rId3">
            <a:alphaModFix/>
          </a:blip>
          <a:stretch>
            <a:fillRect/>
          </a:stretch>
        </p:blipFill>
        <p:spPr>
          <a:xfrm>
            <a:off x="5390400" y="2232663"/>
            <a:ext cx="3586650" cy="2336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Activation Functions</a:t>
            </a:r>
            <a:endParaRPr/>
          </a:p>
        </p:txBody>
      </p:sp>
      <p:sp>
        <p:nvSpPr>
          <p:cNvPr id="119" name="Google Shape;119;p21"/>
          <p:cNvSpPr txBox="1"/>
          <p:nvPr>
            <p:ph idx="1" type="body"/>
          </p:nvPr>
        </p:nvSpPr>
        <p:spPr>
          <a:xfrm>
            <a:off x="460950" y="1862425"/>
            <a:ext cx="8222100" cy="3077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An activation function is a function that is added into an artificial neural network in order to help the network learn complex patterns in the data.</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It takes in the output signal from the previous cell and converts it into some form that can be taken as input to the next cell.</a:t>
            </a:r>
            <a:endParaRPr sz="1500">
              <a:solidFill>
                <a:srgbClr val="000000"/>
              </a:solidFill>
              <a:latin typeface="Montserrat"/>
              <a:ea typeface="Montserrat"/>
              <a:cs typeface="Montserrat"/>
              <a:sym typeface="Montserrat"/>
            </a:endParaRPr>
          </a:p>
          <a:p>
            <a:pPr indent="-323850" lvl="0" marL="4572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Why do we need activation functions?</a:t>
            </a:r>
            <a:endParaRPr sz="1500">
              <a:solidFill>
                <a:srgbClr val="000000"/>
              </a:solidFill>
              <a:latin typeface="Montserrat"/>
              <a:ea typeface="Montserrat"/>
              <a:cs typeface="Montserrat"/>
              <a:sym typeface="Montserrat"/>
            </a:endParaRPr>
          </a:p>
          <a:p>
            <a:pPr indent="-323850" lvl="1" marL="914400" rtl="0" algn="just">
              <a:spcBef>
                <a:spcPts val="100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To restrict the value of the output to a certain limit as per our requirement.</a:t>
            </a:r>
            <a:endParaRPr sz="1500">
              <a:solidFill>
                <a:srgbClr val="000000"/>
              </a:solidFill>
              <a:latin typeface="Montserrat"/>
              <a:ea typeface="Montserrat"/>
              <a:cs typeface="Montserrat"/>
              <a:sym typeface="Montserrat"/>
            </a:endParaRPr>
          </a:p>
          <a:p>
            <a:pPr indent="-323850" lvl="1" marL="914400" rtl="0" algn="just">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To add non linearity into a neural network.</a:t>
            </a:r>
            <a:endParaRPr sz="1500">
              <a:solidFill>
                <a:srgbClr val="000000"/>
              </a:solidFill>
              <a:latin typeface="Montserrat"/>
              <a:ea typeface="Montserrat"/>
              <a:cs typeface="Montserrat"/>
              <a:sym typeface="Montserrat"/>
            </a:endParaRPr>
          </a:p>
          <a:p>
            <a:pPr indent="-323850" lvl="0" marL="457200" rtl="0" algn="just">
              <a:spcBef>
                <a:spcPts val="1000"/>
              </a:spcBef>
              <a:spcAft>
                <a:spcPts val="1000"/>
              </a:spcAft>
              <a:buClr>
                <a:srgbClr val="000000"/>
              </a:buClr>
              <a:buSzPts val="1500"/>
              <a:buFont typeface="Montserrat"/>
              <a:buChar char="●"/>
            </a:pPr>
            <a:r>
              <a:rPr lang="en" sz="1500">
                <a:solidFill>
                  <a:srgbClr val="000000"/>
                </a:solidFill>
                <a:latin typeface="Montserrat"/>
                <a:ea typeface="Montserrat"/>
                <a:cs typeface="Montserrat"/>
                <a:sym typeface="Montserrat"/>
              </a:rPr>
              <a:t>Examples: Sigmoid, softmax, tanh, ReLU etc.</a:t>
            </a:r>
            <a:endParaRPr sz="1500">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