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84" r:id="rId7"/>
    <p:sldId id="291" r:id="rId8"/>
    <p:sldId id="285" r:id="rId9"/>
    <p:sldId id="292" r:id="rId10"/>
    <p:sldId id="287" r:id="rId11"/>
    <p:sldId id="286" r:id="rId12"/>
    <p:sldId id="283" r:id="rId13"/>
    <p:sldId id="288" r:id="rId14"/>
    <p:sldId id="289" r:id="rId15"/>
    <p:sldId id="293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4"/>
            <p14:sldId id="291"/>
            <p14:sldId id="285"/>
            <p14:sldId id="292"/>
            <p14:sldId id="287"/>
            <p14:sldId id="286"/>
            <p14:sldId id="283"/>
            <p14:sldId id="288"/>
            <p14:sldId id="289"/>
            <p14:sldId id="29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79" autoAdjust="0"/>
    <p:restoredTop sz="94660"/>
  </p:normalViewPr>
  <p:slideViewPr>
    <p:cSldViewPr snapToGrid="0">
      <p:cViewPr varScale="1">
        <p:scale>
          <a:sx n="10" d="100"/>
          <a:sy n="10" d="100"/>
        </p:scale>
        <p:origin x="2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Categorization of Sports in Images</a:t>
            </a:r>
          </a:p>
        </p:txBody>
      </p:sp>
      <p:sp>
        <p:nvSpPr>
          <p:cNvPr id="5" name="About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9351552" y="488012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Team Members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280043" y="5252775"/>
            <a:ext cx="3760738" cy="13136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CHANDAN MALAMARDI</a:t>
            </a:r>
          </a:p>
          <a:p>
            <a:pPr algn="ctr"/>
            <a:r>
              <a:rPr lang="en-US" sz="1200" dirty="0"/>
              <a:t>DHRUV DUA</a:t>
            </a:r>
          </a:p>
          <a:p>
            <a:pPr algn="ctr"/>
            <a:r>
              <a:rPr lang="en-US" sz="1200" dirty="0"/>
              <a:t>JAMIE QUOLAS</a:t>
            </a:r>
          </a:p>
          <a:p>
            <a:pPr algn="ctr"/>
            <a:r>
              <a:rPr lang="en-US" sz="1200" dirty="0"/>
              <a:t>PRANAY RAO ALLAMPALLI</a:t>
            </a:r>
          </a:p>
          <a:p>
            <a:endParaRPr lang="en-US" sz="1400" dirty="0"/>
          </a:p>
        </p:txBody>
      </p:sp>
      <p:pic>
        <p:nvPicPr>
          <p:cNvPr id="1026" name="Picture 2" descr="Home | Mamba Sports Academy | Train the Mamba Way">
            <a:extLst>
              <a:ext uri="{FF2B5EF4-FFF2-40B4-BE49-F238E27FC236}">
                <a16:creationId xmlns:a16="http://schemas.microsoft.com/office/drawing/2014/main" id="{E5DB8E68-2A1F-4A8E-973B-61575D1F8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66" y="2786673"/>
            <a:ext cx="4104736" cy="273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es Playing Sports Make You More Popular? #guestpost - Night Helper">
            <a:extLst>
              <a:ext uri="{FF2B5EF4-FFF2-40B4-BE49-F238E27FC236}">
                <a16:creationId xmlns:a16="http://schemas.microsoft.com/office/drawing/2014/main" id="{EC4B1F33-771F-4235-8546-FEE1F97AD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127" y="2464900"/>
            <a:ext cx="3825832" cy="253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2E7-268A-4C2C-B69E-5685085C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Level 3: Deployment of CNN Model using Flask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D2FC0-ACFE-431D-9E35-5B0EB357895D}"/>
              </a:ext>
            </a:extLst>
          </p:cNvPr>
          <p:cNvSpPr txBox="1"/>
          <p:nvPr/>
        </p:nvSpPr>
        <p:spPr>
          <a:xfrm>
            <a:off x="1068708" y="1958077"/>
            <a:ext cx="3313652" cy="155774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37667DD-2EE0-9E4B-A7F0-B3C425E03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659" y="1699240"/>
            <a:ext cx="4740755" cy="299849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ED420E8-597A-524D-A0C1-5EF37B10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30" y="2571730"/>
            <a:ext cx="4596762" cy="37490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3AEB02-CC2B-A14B-BEEC-6C893D8DBC80}"/>
              </a:ext>
            </a:extLst>
          </p:cNvPr>
          <p:cNvSpPr txBox="1"/>
          <p:nvPr/>
        </p:nvSpPr>
        <p:spPr>
          <a:xfrm>
            <a:off x="719880" y="1958077"/>
            <a:ext cx="3662480" cy="14709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Make the Model Usable </a:t>
            </a: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the End User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211F0-9727-7D43-882D-3806E84C95DD}"/>
              </a:ext>
            </a:extLst>
          </p:cNvPr>
          <p:cNvSpPr txBox="1"/>
          <p:nvPr/>
        </p:nvSpPr>
        <p:spPr>
          <a:xfrm>
            <a:off x="5113020" y="5086350"/>
            <a:ext cx="12192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</a:rPr>
              <a:t>Front End Code</a:t>
            </a:r>
          </a:p>
        </p:txBody>
      </p:sp>
    </p:spTree>
    <p:extLst>
      <p:ext uri="{BB962C8B-B14F-4D97-AF65-F5344CB8AC3E}">
        <p14:creationId xmlns:p14="http://schemas.microsoft.com/office/powerpoint/2010/main" val="218779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2E7-268A-4C2C-B69E-5685085C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Level 3: Deployment of CNN Model using Flask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D2FC0-ACFE-431D-9E35-5B0EB357895D}"/>
              </a:ext>
            </a:extLst>
          </p:cNvPr>
          <p:cNvSpPr txBox="1"/>
          <p:nvPr/>
        </p:nvSpPr>
        <p:spPr>
          <a:xfrm>
            <a:off x="7384142" y="2129527"/>
            <a:ext cx="3313652" cy="155774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 Interface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D0C5BB-9FE0-4D44-90C5-EF455540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047" y="2828391"/>
            <a:ext cx="4450823" cy="2814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1B80D-BC19-DA4E-B005-9DDB81B585E7}"/>
              </a:ext>
            </a:extLst>
          </p:cNvPr>
          <p:cNvSpPr txBox="1"/>
          <p:nvPr/>
        </p:nvSpPr>
        <p:spPr>
          <a:xfrm>
            <a:off x="1350498" y="2546252"/>
            <a:ext cx="4375053" cy="292608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84659-AA61-5847-AF6C-9CB173428CF0}"/>
              </a:ext>
            </a:extLst>
          </p:cNvPr>
          <p:cNvSpPr txBox="1"/>
          <p:nvPr/>
        </p:nvSpPr>
        <p:spPr>
          <a:xfrm>
            <a:off x="1842868" y="316523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25E05-26EE-BE4C-814D-3B27FD5E1E47}"/>
              </a:ext>
            </a:extLst>
          </p:cNvPr>
          <p:cNvSpPr txBox="1"/>
          <p:nvPr/>
        </p:nvSpPr>
        <p:spPr>
          <a:xfrm>
            <a:off x="719879" y="2908401"/>
            <a:ext cx="5005672" cy="172919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Prediction shows Water Polo</a:t>
            </a: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can further detect multiple objects</a:t>
            </a: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 displaying it</a:t>
            </a:r>
          </a:p>
        </p:txBody>
      </p:sp>
    </p:spTree>
    <p:extLst>
      <p:ext uri="{BB962C8B-B14F-4D97-AF65-F5344CB8AC3E}">
        <p14:creationId xmlns:p14="http://schemas.microsoft.com/office/powerpoint/2010/main" val="103365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C1E4C4-8443-E642-9516-11BF616A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7F8E45-3689-D54D-AB79-61111C84E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3541" y="2404481"/>
            <a:ext cx="4264025" cy="2796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1027D-6FCB-454C-A656-CEF901024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1883633"/>
            <a:ext cx="6509507" cy="38386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CCFAFD-A235-F648-9BCF-764357F509E3}"/>
              </a:ext>
            </a:extLst>
          </p:cNvPr>
          <p:cNvSpPr/>
          <p:nvPr/>
        </p:nvSpPr>
        <p:spPr>
          <a:xfrm>
            <a:off x="536250" y="5386045"/>
            <a:ext cx="6509507" cy="2269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 – What’s Next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572B26-98AF-4AA8-9A0F-435FBBFB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98572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51C4E8-1EC2-4782-B31A-6F082712F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84814" y="3243010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AC9EC-05F8-4B36-AB81-ED946B323D50}"/>
              </a:ext>
            </a:extLst>
          </p:cNvPr>
          <p:cNvSpPr txBox="1"/>
          <p:nvPr/>
        </p:nvSpPr>
        <p:spPr>
          <a:xfrm>
            <a:off x="1139687" y="1985729"/>
            <a:ext cx="9488557" cy="96950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Scale Up the Datasets, gather at least 10000 images in Train &amp; then test the CNN model on 400 images scrapped from the social media.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31C40-F391-4046-8AB5-24B83901E15F}"/>
              </a:ext>
            </a:extLst>
          </p:cNvPr>
          <p:cNvSpPr txBox="1"/>
          <p:nvPr/>
        </p:nvSpPr>
        <p:spPr>
          <a:xfrm>
            <a:off x="1139687" y="3243010"/>
            <a:ext cx="9488557" cy="6597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0A7D363-DF6C-48EF-8ACF-889B7DE4B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4580645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76638-6519-427F-BA17-0901CD80B822}"/>
              </a:ext>
            </a:extLst>
          </p:cNvPr>
          <p:cNvSpPr txBox="1"/>
          <p:nvPr/>
        </p:nvSpPr>
        <p:spPr>
          <a:xfrm>
            <a:off x="1139687" y="4580645"/>
            <a:ext cx="7652884" cy="74776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the model is tested on the 400 images scrapped from social media. We then plan to fully functional web page which can be used by sport businesses.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B2C25-8845-4097-8AC3-81C384B9BFA9}"/>
              </a:ext>
            </a:extLst>
          </p:cNvPr>
          <p:cNvSpPr txBox="1"/>
          <p:nvPr/>
        </p:nvSpPr>
        <p:spPr>
          <a:xfrm>
            <a:off x="1139687" y="3217028"/>
            <a:ext cx="8733181" cy="7477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ts val="1800"/>
              </a:lnSpc>
              <a:spcAft>
                <a:spcPts val="600"/>
              </a:spcAft>
              <a:buNone/>
              <a:defRPr sz="14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N" dirty="0"/>
              <a:t>We also plan on improving the feature recognition by extracting sport equipment related objects out of the images &amp; saving them in separate directories so as to do a multi object detection &amp; in turn get the best accuracy on new test data.</a:t>
            </a: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ABOUT THE PROBLEM &amp; DATASET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E11470-9723-4139-9112-F359791F3590}"/>
              </a:ext>
            </a:extLst>
          </p:cNvPr>
          <p:cNvSpPr txBox="1"/>
          <p:nvPr/>
        </p:nvSpPr>
        <p:spPr>
          <a:xfrm>
            <a:off x="604435" y="1349784"/>
            <a:ext cx="10394870" cy="153545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Sports industry in the  North America has a market capitalization of $75 billion.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Sports are very pervasive and penetrating in today’s society. How can marketing companies gain a competitive advantage in this industry? By leveraging the popularity of these sports and images, we explore machine learning algorithms to accurately categorize different sport images.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37F64A-1648-4086-A391-C429B6351196}"/>
              </a:ext>
            </a:extLst>
          </p:cNvPr>
          <p:cNvSpPr txBox="1"/>
          <p:nvPr/>
        </p:nvSpPr>
        <p:spPr>
          <a:xfrm>
            <a:off x="604434" y="3038635"/>
            <a:ext cx="5018192" cy="349533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THE DATASET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Training the model, we are taking images of sports, i.e. Badminton, Table Tennis, Soccer &amp; others from Google Images.  Train Images: 250 for each sport &amp; 250 others. Approximately 1000 images.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Testing the model, we are testing it on 200 images scrapped from the social media &amp; sport blogs.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7A6EA24-7577-4A96-98AD-C84DCC55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625" y="3116063"/>
            <a:ext cx="6300274" cy="34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339A-E4A5-4AE2-BD51-B3E73CCF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Implementation Milestones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9BE9D-40A7-4DFE-9EC6-EB20B9E57D7A}"/>
              </a:ext>
            </a:extLst>
          </p:cNvPr>
          <p:cNvSpPr txBox="1"/>
          <p:nvPr/>
        </p:nvSpPr>
        <p:spPr>
          <a:xfrm>
            <a:off x="1275127" y="224825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2FF13-2E14-4513-A06E-C3F02E8D6196}"/>
              </a:ext>
            </a:extLst>
          </p:cNvPr>
          <p:cNvSpPr txBox="1"/>
          <p:nvPr/>
        </p:nvSpPr>
        <p:spPr>
          <a:xfrm>
            <a:off x="604434" y="1210490"/>
            <a:ext cx="10983132" cy="536448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 0: SGD / Single Perceptron / Binary classification</a:t>
            </a:r>
          </a:p>
          <a:p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 1: Sequential Neural Network / Multi-class classification</a:t>
            </a:r>
          </a:p>
          <a:p>
            <a:pPr marL="0" indent="0" algn="l">
              <a:buNone/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 2: CNN / Multi-class classification</a:t>
            </a:r>
          </a:p>
          <a:p>
            <a:pPr marL="0" indent="0" algn="l">
              <a:buNone/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 3: Deployment (End-user interface through Flask) </a:t>
            </a:r>
          </a:p>
          <a:p>
            <a:pPr marL="0" indent="0" algn="l">
              <a:buNone/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 4: Generalizing the Model</a:t>
            </a:r>
          </a:p>
        </p:txBody>
      </p:sp>
    </p:spTree>
    <p:extLst>
      <p:ext uri="{BB962C8B-B14F-4D97-AF65-F5344CB8AC3E}">
        <p14:creationId xmlns:p14="http://schemas.microsoft.com/office/powerpoint/2010/main" val="396590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1B2DB72-73D5-4513-B9B0-6FC10C9F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5" y="1196392"/>
            <a:ext cx="7505844" cy="3332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0E32E7-268A-4C2C-B69E-5685085C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Level 0: SGD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4D0495-4FD4-4179-97A4-975B55577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617" y="3344091"/>
            <a:ext cx="5279295" cy="35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8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BEA0-7D94-40A3-8928-397A258C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5" y="1196391"/>
            <a:ext cx="7448882" cy="3088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0E32E7-268A-4C2C-B69E-5685085C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Level 0: Single Layer Perceptron Results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46E8E3-E81F-4C85-98C4-85161C9E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177" y="3108960"/>
            <a:ext cx="5623561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3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2E7-268A-4C2C-B69E-5685085C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Level 0: MLP Classifier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DE4752-A31F-4516-B571-C6F64403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7" y="1196391"/>
            <a:ext cx="7675343" cy="3377713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146CFA70-2B57-45B6-A5F6-2453E5AFE1D0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727713" y="3276599"/>
            <a:ext cx="1215887" cy="121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830FE3-BE2D-47B0-92F4-948C181DB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668" y="3343954"/>
            <a:ext cx="5274365" cy="351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5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2E7-268A-4C2C-B69E-5685085C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Level 1: Sequential NN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D2FC0-ACFE-431D-9E35-5B0EB357895D}"/>
              </a:ext>
            </a:extLst>
          </p:cNvPr>
          <p:cNvSpPr txBox="1"/>
          <p:nvPr/>
        </p:nvSpPr>
        <p:spPr>
          <a:xfrm>
            <a:off x="1577130" y="2049517"/>
            <a:ext cx="3313652" cy="155774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Explanation</a:t>
            </a: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Code</a:t>
            </a: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Accuracy Results</a:t>
            </a: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Learning Curve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A306C8E-E98E-4715-A784-DFFD01423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38" y="4123229"/>
            <a:ext cx="3517508" cy="244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5AA66CF-4CBB-41F1-A8BB-524E9955F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1210760"/>
            <a:ext cx="3313652" cy="374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5570E96-7692-4E86-9EEE-1E7BB34F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950951"/>
            <a:ext cx="4030156" cy="290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A51CF41-4486-42D2-8A73-316F19EB5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467" y="1368668"/>
            <a:ext cx="3943580" cy="275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6300EA0-20A4-460E-B36B-5843ABD1A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735" y="1524778"/>
            <a:ext cx="3313652" cy="22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2E7-268A-4C2C-B69E-5685085C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Level 2: Convolutional NN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8E9AA-5F13-6B4B-8AC4-772CB6A3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84" y="4078067"/>
            <a:ext cx="3715663" cy="2642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A573FA-652A-3740-9243-DEA630D1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85" y="1324104"/>
            <a:ext cx="3715664" cy="2753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ED846E-9BCB-4542-BAC8-A97F49B0E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69" y="1324104"/>
            <a:ext cx="3823848" cy="2753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8A5556-F07B-074A-B208-43E4FF17D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69" y="4768960"/>
            <a:ext cx="4886831" cy="12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2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E11470-9723-4139-9112-F359791F3590}"/>
              </a:ext>
            </a:extLst>
          </p:cNvPr>
          <p:cNvSpPr txBox="1"/>
          <p:nvPr/>
        </p:nvSpPr>
        <p:spPr>
          <a:xfrm>
            <a:off x="808383" y="1749287"/>
            <a:ext cx="10190921" cy="123245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gathered images of various sports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the web to train them, we first reshaped the images gathered from URLs.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then converted images from 3D to 2D, then we shuffle the data to en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sure that models remain general and overfits less.</a:t>
            </a:r>
            <a:endParaRPr lang="en-IN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running the 3 models of SGD classifier, Perceptron algorithm &amp; Sequential Neural Network algorithm we obtained the following results: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EC2FE5-A326-4C4D-BFEC-C15ED3C18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98426"/>
              </p:ext>
            </p:extLst>
          </p:nvPr>
        </p:nvGraphicFramePr>
        <p:xfrm>
          <a:off x="3009717" y="2981739"/>
          <a:ext cx="5344062" cy="321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031">
                  <a:extLst>
                    <a:ext uri="{9D8B030D-6E8A-4147-A177-3AD203B41FA5}">
                      <a16:colId xmlns:a16="http://schemas.microsoft.com/office/drawing/2014/main" val="4261963646"/>
                    </a:ext>
                  </a:extLst>
                </a:gridCol>
                <a:gridCol w="2672031">
                  <a:extLst>
                    <a:ext uri="{9D8B030D-6E8A-4147-A177-3AD203B41FA5}">
                      <a16:colId xmlns:a16="http://schemas.microsoft.com/office/drawing/2014/main" val="1412065610"/>
                    </a:ext>
                  </a:extLst>
                </a:gridCol>
              </a:tblGrid>
              <a:tr h="34368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46107"/>
                  </a:ext>
                </a:extLst>
              </a:tr>
              <a:tr h="343684">
                <a:tc>
                  <a:txBody>
                    <a:bodyPr/>
                    <a:lstStyle/>
                    <a:p>
                      <a:r>
                        <a:rPr lang="en-IN" dirty="0"/>
                        <a:t>SGD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55592"/>
                  </a:ext>
                </a:extLst>
              </a:tr>
              <a:tr h="601447">
                <a:tc>
                  <a:txBody>
                    <a:bodyPr/>
                    <a:lstStyle/>
                    <a:p>
                      <a:r>
                        <a:rPr lang="en-IN" dirty="0"/>
                        <a:t>PERCEPTRON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37508"/>
                  </a:ext>
                </a:extLst>
              </a:tr>
              <a:tr h="601447">
                <a:tc>
                  <a:txBody>
                    <a:bodyPr/>
                    <a:lstStyle/>
                    <a:p>
                      <a:r>
                        <a:rPr lang="en-IN" dirty="0"/>
                        <a:t>MLP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28136"/>
                  </a:ext>
                </a:extLst>
              </a:tr>
              <a:tr h="601447">
                <a:tc>
                  <a:txBody>
                    <a:bodyPr/>
                    <a:lstStyle/>
                    <a:p>
                      <a:r>
                        <a:rPr lang="en-IN" dirty="0"/>
                        <a:t>SEQUENTIAL 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928336"/>
                  </a:ext>
                </a:extLst>
              </a:tr>
              <a:tr h="601447">
                <a:tc>
                  <a:txBody>
                    <a:bodyPr/>
                    <a:lstStyle/>
                    <a:p>
                      <a:r>
                        <a:rPr lang="en-IN" dirty="0"/>
                        <a:t>CONVOLUTIONAL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6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249645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47C66773D541AED34A222EB228A1" ma:contentTypeVersion="2" ma:contentTypeDescription="Create a new document." ma:contentTypeScope="" ma:versionID="dca0c3a3cee247d69a98578fca983fbc">
  <xsd:schema xmlns:xsd="http://www.w3.org/2001/XMLSchema" xmlns:xs="http://www.w3.org/2001/XMLSchema" xmlns:p="http://schemas.microsoft.com/office/2006/metadata/properties" xmlns:ns3="867fb33f-5d4a-40ff-839f-42db533609a4" targetNamespace="http://schemas.microsoft.com/office/2006/metadata/properties" ma:root="true" ma:fieldsID="8895aa37b3887cf944736fd70c0a9f4f" ns3:_="">
    <xsd:import namespace="867fb33f-5d4a-40ff-839f-42db533609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fb33f-5d4a-40ff-839f-42db533609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531515-2DBA-449E-B24B-579295C70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7fb33f-5d4a-40ff-839f-42db533609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774A73-0280-47B7-9E46-5069D2220801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867fb33f-5d4a-40ff-839f-42db533609a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486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Segoe UI Semibold</vt:lpstr>
      <vt:lpstr>Get Started with 3D</vt:lpstr>
      <vt:lpstr>Categorization of Sports in Images</vt:lpstr>
      <vt:lpstr>ABOUT THE PROBLEM &amp; DATASET</vt:lpstr>
      <vt:lpstr>Implementation Milestones </vt:lpstr>
      <vt:lpstr> Level 0: SGD </vt:lpstr>
      <vt:lpstr> Level 0: Single Layer Perceptron Results</vt:lpstr>
      <vt:lpstr> Level 0: MLP Classifier </vt:lpstr>
      <vt:lpstr> Level 1: Sequential NN Results</vt:lpstr>
      <vt:lpstr> Level 2: Convolutional NN Results</vt:lpstr>
      <vt:lpstr>SUMMARY</vt:lpstr>
      <vt:lpstr> Level 3: Deployment of CNN Model using Flask </vt:lpstr>
      <vt:lpstr> Level 3: Deployment of CNN Model using Flask </vt:lpstr>
      <vt:lpstr>CONCLUSION</vt:lpstr>
      <vt:lpstr>FUTURE PLAN – 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2020-04-15T03:31:10Z</dcterms:created>
  <dcterms:modified xsi:type="dcterms:W3CDTF">2020-05-09T04:25:02Z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0x010100009D47C66773D541AED34A222EB228A1</vt:lpwstr>
  </property>
</Properties>
</file>