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6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691" autoAdjust="0"/>
  </p:normalViewPr>
  <p:slideViewPr>
    <p:cSldViewPr>
      <p:cViewPr>
        <p:scale>
          <a:sx n="120" d="100"/>
          <a:sy n="120" d="100"/>
        </p:scale>
        <p:origin x="56" y="-27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433D4-772F-46CA-B602-4B435483FCB2}" type="datetimeFigureOut">
              <a:rPr lang="es-ES" smtClean="0"/>
              <a:t>07/07/2021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1B3D7-5CE6-4B39-AA8C-34A4C0C165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73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G:\Institut </a:t>
            </a:r>
            <a:r>
              <a:rPr lang="es-ES" dirty="0" err="1"/>
              <a:t>Campalans</a:t>
            </a:r>
            <a:r>
              <a:rPr lang="es-ES" dirty="0"/>
              <a:t>\</a:t>
            </a:r>
            <a:r>
              <a:rPr lang="es-ES" dirty="0" err="1"/>
              <a:t>Curs</a:t>
            </a:r>
            <a:r>
              <a:rPr lang="es-ES" dirty="0"/>
              <a:t> 21_22\2DAM M02 Bases de </a:t>
            </a:r>
            <a:r>
              <a:rPr lang="es-ES" dirty="0" err="1"/>
              <a:t>dades</a:t>
            </a:r>
            <a:r>
              <a:rPr lang="es-ES" dirty="0"/>
              <a:t>\DAM1_M02_Bases de </a:t>
            </a:r>
            <a:r>
              <a:rPr lang="es-ES" dirty="0" err="1"/>
              <a:t>Dades</a:t>
            </a:r>
            <a:r>
              <a:rPr lang="es-ES" dirty="0"/>
              <a:t> </a:t>
            </a:r>
            <a:r>
              <a:rPr lang="es-ES" dirty="0" err="1"/>
              <a:t>Curs</a:t>
            </a:r>
            <a:r>
              <a:rPr lang="es-ES" dirty="0"/>
              <a:t> 19-20\UF01\UF01_NF1\</a:t>
            </a:r>
            <a:r>
              <a:rPr lang="es-ES" dirty="0" err="1"/>
              <a:t>Fitxers</a:t>
            </a:r>
            <a:r>
              <a:rPr lang="es-ES" dirty="0"/>
              <a:t> vs Bdd.xlsx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1B3D7-5CE6-4B39-AA8C-34A4C0C165D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94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a-ES" dirty="0"/>
              <a:t>SQL (DDL i DML) Data </a:t>
            </a:r>
            <a:r>
              <a:rPr lang="ca-ES" dirty="0" err="1"/>
              <a:t>Definition</a:t>
            </a:r>
            <a:r>
              <a:rPr lang="ca-ES" dirty="0"/>
              <a:t> Language i Data Management Language</a:t>
            </a:r>
          </a:p>
          <a:p>
            <a:r>
              <a:rPr lang="ca-ES" dirty="0"/>
              <a:t>Llenguatges 4GL (accés mitjançant llibreries </a:t>
            </a:r>
            <a:r>
              <a:rPr lang="ca-ES" dirty="0" err="1"/>
              <a:t>p.e</a:t>
            </a:r>
            <a:r>
              <a:rPr lang="ca-ES" dirty="0"/>
              <a:t>. ODBC o JDBC) </a:t>
            </a:r>
            <a:r>
              <a:rPr lang="ca-ES" dirty="0" err="1"/>
              <a:t>Object</a:t>
            </a:r>
            <a:r>
              <a:rPr lang="ca-ES" dirty="0"/>
              <a:t> o Java </a:t>
            </a:r>
            <a:r>
              <a:rPr lang="ca-ES" dirty="0" err="1"/>
              <a:t>Database</a:t>
            </a:r>
            <a:r>
              <a:rPr lang="ca-ES" dirty="0"/>
              <a:t> </a:t>
            </a:r>
            <a:r>
              <a:rPr lang="ca-ES" dirty="0" err="1"/>
              <a:t>Connectivity</a:t>
            </a:r>
            <a:endParaRPr lang="ca-ES" dirty="0"/>
          </a:p>
          <a:p>
            <a:r>
              <a:rPr lang="ca-ES" dirty="0"/>
              <a:t>Interfícies visuals (</a:t>
            </a:r>
            <a:r>
              <a:rPr lang="ca-ES" dirty="0" err="1"/>
              <a:t>MySql</a:t>
            </a:r>
            <a:r>
              <a:rPr lang="ca-ES" dirty="0"/>
              <a:t> </a:t>
            </a:r>
            <a:r>
              <a:rPr lang="ca-ES" dirty="0" err="1"/>
              <a:t>Workbench</a:t>
            </a:r>
            <a:r>
              <a:rPr lang="ca-ES" dirty="0"/>
              <a:t>, Oracle </a:t>
            </a:r>
            <a:r>
              <a:rPr lang="ca-ES" dirty="0" err="1"/>
              <a:t>Developer</a:t>
            </a:r>
            <a:r>
              <a:rPr lang="ca-ES" dirty="0"/>
              <a:t>, </a:t>
            </a:r>
            <a:r>
              <a:rPr lang="ca-ES" dirty="0" err="1"/>
              <a:t>PgAdmin</a:t>
            </a:r>
            <a:r>
              <a:rPr lang="ca-ES" dirty="0"/>
              <a:t>, </a:t>
            </a:r>
            <a:r>
              <a:rPr lang="ca-ES" dirty="0" err="1"/>
              <a:t>SqlServer</a:t>
            </a:r>
            <a:r>
              <a:rPr lang="ca-ES" dirty="0"/>
              <a:t> Management Studio)</a:t>
            </a:r>
          </a:p>
          <a:p>
            <a:r>
              <a:rPr lang="ca-ES" dirty="0"/>
              <a:t>Llenguatge hostatjat, els </a:t>
            </a:r>
            <a:r>
              <a:rPr lang="ca-ES" dirty="0" err="1"/>
              <a:t>precompiladors</a:t>
            </a:r>
            <a:r>
              <a:rPr lang="ca-ES" dirty="0"/>
              <a:t> acceptes sentències SQL.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1B3D7-5CE6-4B39-AA8C-34A4C0C165D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36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b="1" dirty="0" err="1"/>
              <a:t>diccionari</a:t>
            </a:r>
            <a:r>
              <a:rPr lang="es-ES" b="1" dirty="0"/>
              <a:t> de </a:t>
            </a:r>
            <a:r>
              <a:rPr lang="es-ES" b="1" dirty="0" err="1"/>
              <a:t>dades</a:t>
            </a:r>
            <a:r>
              <a:rPr lang="es-ES" b="1" dirty="0"/>
              <a:t> </a:t>
            </a:r>
            <a:r>
              <a:rPr lang="es-ES" dirty="0" err="1"/>
              <a:t>d’una</a:t>
            </a:r>
            <a:r>
              <a:rPr lang="es-ES" dirty="0"/>
              <a:t> base de </a:t>
            </a:r>
            <a:r>
              <a:rPr lang="es-ES" dirty="0" err="1"/>
              <a:t>dades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el </a:t>
            </a:r>
            <a:r>
              <a:rPr lang="es-ES" dirty="0" err="1"/>
              <a:t>conjunt</a:t>
            </a:r>
            <a:r>
              <a:rPr lang="es-ES" dirty="0"/>
              <a:t> de </a:t>
            </a:r>
            <a:r>
              <a:rPr lang="es-ES" dirty="0" err="1"/>
              <a:t>metadades</a:t>
            </a:r>
            <a:r>
              <a:rPr lang="es-ES" dirty="0"/>
              <a:t> que proporcionen </a:t>
            </a:r>
            <a:r>
              <a:rPr lang="es-ES" dirty="0" err="1"/>
              <a:t>informació</a:t>
            </a:r>
            <a:r>
              <a:rPr lang="es-ES" dirty="0"/>
              <a:t> sobre el </a:t>
            </a:r>
            <a:r>
              <a:rPr lang="es-ES" dirty="0" err="1"/>
              <a:t>contingut</a:t>
            </a:r>
            <a:r>
              <a:rPr lang="es-ES" dirty="0"/>
              <a:t> i </a:t>
            </a:r>
            <a:r>
              <a:rPr lang="es-ES" dirty="0" err="1"/>
              <a:t>l’organització</a:t>
            </a:r>
            <a:r>
              <a:rPr lang="es-ES" dirty="0"/>
              <a:t> de la base de </a:t>
            </a:r>
            <a:r>
              <a:rPr lang="es-ES" dirty="0" err="1"/>
              <a:t>dades</a:t>
            </a:r>
            <a:r>
              <a:rPr lang="es-ES" dirty="0"/>
              <a:t>. </a:t>
            </a:r>
            <a:endParaRPr lang="es-ES" b="1" dirty="0"/>
          </a:p>
          <a:p>
            <a:r>
              <a:rPr lang="es-ES" dirty="0"/>
              <a:t>• </a:t>
            </a:r>
            <a:r>
              <a:rPr lang="es-ES" dirty="0" err="1"/>
              <a:t>Definicions</a:t>
            </a:r>
            <a:r>
              <a:rPr lang="es-ES" dirty="0"/>
              <a:t> de </a:t>
            </a:r>
            <a:r>
              <a:rPr lang="es-ES" dirty="0" err="1"/>
              <a:t>l’esquema</a:t>
            </a:r>
            <a:r>
              <a:rPr lang="es-ES" dirty="0"/>
              <a:t> de la base de </a:t>
            </a:r>
            <a:r>
              <a:rPr lang="es-ES" dirty="0" err="1"/>
              <a:t>dades</a:t>
            </a:r>
            <a:r>
              <a:rPr lang="es-ES" dirty="0"/>
              <a:t>. </a:t>
            </a:r>
          </a:p>
          <a:p>
            <a:r>
              <a:rPr lang="es-ES" dirty="0"/>
              <a:t>• </a:t>
            </a:r>
            <a:r>
              <a:rPr lang="es-ES" dirty="0" err="1"/>
              <a:t>Descripcions</a:t>
            </a:r>
            <a:r>
              <a:rPr lang="es-ES" dirty="0"/>
              <a:t> </a:t>
            </a:r>
            <a:r>
              <a:rPr lang="es-ES" dirty="0" err="1"/>
              <a:t>detallades</a:t>
            </a:r>
            <a:r>
              <a:rPr lang="es-ES" dirty="0"/>
              <a:t> de </a:t>
            </a:r>
            <a:r>
              <a:rPr lang="es-ES" dirty="0" err="1"/>
              <a:t>taules</a:t>
            </a:r>
            <a:r>
              <a:rPr lang="es-ES" dirty="0"/>
              <a:t> i </a:t>
            </a:r>
            <a:r>
              <a:rPr lang="es-ES" dirty="0" err="1"/>
              <a:t>camps</a:t>
            </a:r>
            <a:r>
              <a:rPr lang="es-ES" dirty="0"/>
              <a:t>, </a:t>
            </a:r>
            <a:r>
              <a:rPr lang="es-ES" dirty="0" err="1"/>
              <a:t>així</a:t>
            </a:r>
            <a:r>
              <a:rPr lang="es-ES" dirty="0"/>
              <a:t> </a:t>
            </a:r>
            <a:r>
              <a:rPr lang="es-ES" dirty="0" err="1"/>
              <a:t>com</a:t>
            </a:r>
            <a:r>
              <a:rPr lang="es-ES" dirty="0"/>
              <a:t> de </a:t>
            </a:r>
            <a:r>
              <a:rPr lang="es-ES" dirty="0" err="1"/>
              <a:t>tots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objectes</a:t>
            </a:r>
            <a:r>
              <a:rPr lang="es-ES" dirty="0"/>
              <a:t> de la base de </a:t>
            </a:r>
            <a:r>
              <a:rPr lang="es-ES" dirty="0" err="1"/>
              <a:t>dades</a:t>
            </a:r>
            <a:r>
              <a:rPr lang="es-ES" dirty="0"/>
              <a:t> (vistes, </a:t>
            </a:r>
            <a:r>
              <a:rPr lang="es-ES" dirty="0" err="1"/>
              <a:t>clusters</a:t>
            </a:r>
            <a:r>
              <a:rPr lang="es-ES" dirty="0"/>
              <a:t>, </a:t>
            </a:r>
            <a:r>
              <a:rPr lang="es-ES" dirty="0" err="1"/>
              <a:t>índexos</a:t>
            </a:r>
            <a:r>
              <a:rPr lang="es-ES" dirty="0"/>
              <a:t>, </a:t>
            </a:r>
            <a:r>
              <a:rPr lang="es-ES" dirty="0" err="1"/>
              <a:t>sinònims</a:t>
            </a:r>
            <a:r>
              <a:rPr lang="es-ES" dirty="0"/>
              <a:t>, </a:t>
            </a:r>
            <a:r>
              <a:rPr lang="es-ES" dirty="0" err="1"/>
              <a:t>funcions</a:t>
            </a:r>
            <a:r>
              <a:rPr lang="es-ES" dirty="0"/>
              <a:t> i </a:t>
            </a:r>
            <a:r>
              <a:rPr lang="es-ES" dirty="0" err="1"/>
              <a:t>procediments</a:t>
            </a:r>
            <a:r>
              <a:rPr lang="es-ES" dirty="0"/>
              <a:t>, </a:t>
            </a:r>
            <a:r>
              <a:rPr lang="es-ES" dirty="0" err="1"/>
              <a:t>triggers</a:t>
            </a:r>
            <a:r>
              <a:rPr lang="es-ES" dirty="0"/>
              <a:t>, etc.). </a:t>
            </a:r>
          </a:p>
          <a:p>
            <a:r>
              <a:rPr lang="es-ES" dirty="0"/>
              <a:t>• </a:t>
            </a:r>
            <a:r>
              <a:rPr lang="es-ES" dirty="0" err="1"/>
              <a:t>Restriccions</a:t>
            </a:r>
            <a:r>
              <a:rPr lang="es-ES" dirty="0"/>
              <a:t> </a:t>
            </a:r>
            <a:r>
              <a:rPr lang="es-ES" dirty="0" err="1"/>
              <a:t>d’integritat</a:t>
            </a:r>
            <a:r>
              <a:rPr lang="es-ES" dirty="0"/>
              <a:t> referencial. </a:t>
            </a:r>
          </a:p>
          <a:p>
            <a:r>
              <a:rPr lang="es-ES" dirty="0"/>
              <a:t>• </a:t>
            </a:r>
            <a:r>
              <a:rPr lang="es-ES" dirty="0" err="1"/>
              <a:t>Informació</a:t>
            </a:r>
            <a:r>
              <a:rPr lang="es-ES" dirty="0"/>
              <a:t> de control </a:t>
            </a:r>
            <a:r>
              <a:rPr lang="es-ES" dirty="0" err="1"/>
              <a:t>d’accés</a:t>
            </a:r>
            <a:r>
              <a:rPr lang="es-ES" dirty="0"/>
              <a:t>, </a:t>
            </a:r>
            <a:r>
              <a:rPr lang="es-ES" dirty="0" err="1"/>
              <a:t>com</a:t>
            </a:r>
            <a:r>
              <a:rPr lang="es-ES" dirty="0"/>
              <a:t> ara </a:t>
            </a:r>
            <a:r>
              <a:rPr lang="es-ES" dirty="0" err="1"/>
              <a:t>noms</a:t>
            </a:r>
            <a:r>
              <a:rPr lang="es-ES" dirty="0"/>
              <a:t> </a:t>
            </a:r>
            <a:r>
              <a:rPr lang="es-ES" dirty="0" err="1"/>
              <a:t>d’usuari</a:t>
            </a:r>
            <a:r>
              <a:rPr lang="es-ES" dirty="0"/>
              <a:t>, </a:t>
            </a:r>
            <a:r>
              <a:rPr lang="es-ES" dirty="0" err="1"/>
              <a:t>rols</a:t>
            </a:r>
            <a:r>
              <a:rPr lang="es-ES" dirty="0"/>
              <a:t>, i </a:t>
            </a:r>
            <a:r>
              <a:rPr lang="es-ES" dirty="0" err="1"/>
              <a:t>privilegis</a:t>
            </a:r>
            <a:r>
              <a:rPr lang="es-ES" dirty="0"/>
              <a:t>. </a:t>
            </a:r>
          </a:p>
          <a:p>
            <a:r>
              <a:rPr lang="es-ES" dirty="0"/>
              <a:t>• </a:t>
            </a:r>
            <a:r>
              <a:rPr lang="es-ES" dirty="0" err="1"/>
              <a:t>Paràmetres</a:t>
            </a:r>
            <a:r>
              <a:rPr lang="es-ES" dirty="0"/>
              <a:t> </a:t>
            </a:r>
            <a:r>
              <a:rPr lang="es-ES" dirty="0" err="1"/>
              <a:t>d’ubicació</a:t>
            </a:r>
            <a:r>
              <a:rPr lang="es-ES" dirty="0"/>
              <a:t> de </a:t>
            </a:r>
            <a:r>
              <a:rPr lang="es-ES" dirty="0" err="1"/>
              <a:t>l’emmagatzemament</a:t>
            </a:r>
            <a:r>
              <a:rPr lang="es-ES" dirty="0"/>
              <a:t>. </a:t>
            </a:r>
          </a:p>
          <a:p>
            <a:r>
              <a:rPr lang="es-ES" dirty="0"/>
              <a:t>• </a:t>
            </a:r>
            <a:r>
              <a:rPr lang="es-ES" dirty="0" err="1"/>
              <a:t>Estadístiques</a:t>
            </a:r>
            <a:r>
              <a:rPr lang="es-ES" dirty="0"/>
              <a:t> </a:t>
            </a:r>
            <a:r>
              <a:rPr lang="es-ES" dirty="0" err="1"/>
              <a:t>d’ús</a:t>
            </a:r>
            <a:r>
              <a:rPr lang="es-ES" dirty="0"/>
              <a:t> de la base de </a:t>
            </a:r>
            <a:r>
              <a:rPr lang="es-ES" dirty="0" err="1"/>
              <a:t>dades</a:t>
            </a:r>
            <a:r>
              <a:rPr lang="es-ES" dirty="0"/>
              <a:t>. </a:t>
            </a:r>
            <a:r>
              <a:rPr lang="es-ES" b="1" dirty="0"/>
              <a:t>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1B3D7-5CE6-4B39-AA8C-34A4C0C165D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24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35E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35E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35E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0160"/>
            <a:ext cx="532130" cy="227329"/>
          </a:xfrm>
          <a:custGeom>
            <a:avLst/>
            <a:gdLst/>
            <a:ahLst/>
            <a:cxnLst/>
            <a:rect l="l" t="t" r="r" b="b"/>
            <a:pathLst>
              <a:path w="532130" h="227330">
                <a:moveTo>
                  <a:pt x="0" y="227329"/>
                </a:moveTo>
                <a:lnTo>
                  <a:pt x="532130" y="227329"/>
                </a:lnTo>
                <a:lnTo>
                  <a:pt x="532130" y="0"/>
                </a:lnTo>
                <a:lnTo>
                  <a:pt x="0" y="0"/>
                </a:lnTo>
                <a:lnTo>
                  <a:pt x="0" y="227329"/>
                </a:lnTo>
                <a:close/>
              </a:path>
            </a:pathLst>
          </a:custGeom>
          <a:solidFill>
            <a:srgbClr val="009C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1819" y="1280160"/>
            <a:ext cx="8550910" cy="227329"/>
          </a:xfrm>
          <a:custGeom>
            <a:avLst/>
            <a:gdLst/>
            <a:ahLst/>
            <a:cxnLst/>
            <a:rect l="l" t="t" r="r" b="b"/>
            <a:pathLst>
              <a:path w="8550910" h="227330">
                <a:moveTo>
                  <a:pt x="0" y="227329"/>
                </a:moveTo>
                <a:lnTo>
                  <a:pt x="8550910" y="227329"/>
                </a:lnTo>
                <a:lnTo>
                  <a:pt x="8550910" y="0"/>
                </a:lnTo>
                <a:lnTo>
                  <a:pt x="0" y="0"/>
                </a:lnTo>
                <a:lnTo>
                  <a:pt x="0" y="227329"/>
                </a:lnTo>
                <a:close/>
              </a:path>
            </a:pathLst>
          </a:custGeom>
          <a:solidFill>
            <a:srgbClr val="0075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42730" cy="284480"/>
          </a:xfrm>
          <a:custGeom>
            <a:avLst/>
            <a:gdLst/>
            <a:ahLst/>
            <a:cxnLst/>
            <a:rect l="l" t="t" r="r" b="b"/>
            <a:pathLst>
              <a:path w="9142730" h="284480">
                <a:moveTo>
                  <a:pt x="9094470" y="0"/>
                </a:moveTo>
                <a:lnTo>
                  <a:pt x="46990" y="0"/>
                </a:lnTo>
                <a:lnTo>
                  <a:pt x="29209" y="3809"/>
                </a:lnTo>
                <a:lnTo>
                  <a:pt x="13970" y="12700"/>
                </a:lnTo>
                <a:lnTo>
                  <a:pt x="3810" y="27940"/>
                </a:lnTo>
                <a:lnTo>
                  <a:pt x="0" y="46990"/>
                </a:lnTo>
                <a:lnTo>
                  <a:pt x="0" y="237490"/>
                </a:lnTo>
                <a:lnTo>
                  <a:pt x="3810" y="255270"/>
                </a:lnTo>
                <a:lnTo>
                  <a:pt x="13970" y="270509"/>
                </a:lnTo>
                <a:lnTo>
                  <a:pt x="29209" y="280670"/>
                </a:lnTo>
                <a:lnTo>
                  <a:pt x="46990" y="284479"/>
                </a:lnTo>
                <a:lnTo>
                  <a:pt x="9094470" y="284479"/>
                </a:lnTo>
                <a:lnTo>
                  <a:pt x="9113520" y="280670"/>
                </a:lnTo>
                <a:lnTo>
                  <a:pt x="9128760" y="270509"/>
                </a:lnTo>
                <a:lnTo>
                  <a:pt x="9138920" y="255270"/>
                </a:lnTo>
                <a:lnTo>
                  <a:pt x="9142730" y="237490"/>
                </a:lnTo>
                <a:lnTo>
                  <a:pt x="9142730" y="46990"/>
                </a:lnTo>
                <a:lnTo>
                  <a:pt x="9138920" y="27940"/>
                </a:lnTo>
                <a:lnTo>
                  <a:pt x="9128760" y="12700"/>
                </a:lnTo>
                <a:lnTo>
                  <a:pt x="9113520" y="3809"/>
                </a:lnTo>
                <a:lnTo>
                  <a:pt x="9094470" y="0"/>
                </a:lnTo>
                <a:close/>
              </a:path>
            </a:pathLst>
          </a:custGeom>
          <a:solidFill>
            <a:srgbClr val="0367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25" y="525779"/>
            <a:ext cx="8362949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035E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825" y="1715770"/>
            <a:ext cx="7626350" cy="1916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rquitectura_ANSI-SPAR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1769" y="1821179"/>
            <a:ext cx="625284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alibri"/>
                <a:cs typeface="Calibri"/>
              </a:rPr>
              <a:t>MÒDUL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2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000" spc="-10" dirty="0">
                <a:latin typeface="Calibri"/>
                <a:cs typeface="Calibri"/>
              </a:rPr>
              <a:t>INTRODUCCIÓ </a:t>
            </a:r>
            <a:r>
              <a:rPr sz="4000" dirty="0">
                <a:latin typeface="Calibri"/>
                <a:cs typeface="Calibri"/>
              </a:rPr>
              <a:t>A </a:t>
            </a:r>
            <a:r>
              <a:rPr sz="4000" spc="-20" dirty="0">
                <a:latin typeface="Calibri"/>
                <a:cs typeface="Calibri"/>
              </a:rPr>
              <a:t>LES BASES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5" dirty="0">
                <a:latin typeface="Calibri"/>
                <a:cs typeface="Calibri"/>
              </a:rPr>
              <a:t>DE</a:t>
            </a:r>
            <a:endParaRPr sz="4000">
              <a:latin typeface="Calibri"/>
              <a:cs typeface="Calibri"/>
            </a:endParaRPr>
          </a:p>
          <a:p>
            <a:pPr marL="229870" algn="ctr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DADES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369" y="525779"/>
            <a:ext cx="66281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Avantatges </a:t>
            </a:r>
            <a:r>
              <a:rPr spc="-5" dirty="0"/>
              <a:t>d'usar </a:t>
            </a:r>
            <a:r>
              <a:rPr dirty="0"/>
              <a:t>un</a:t>
            </a:r>
            <a:r>
              <a:rPr spc="30" dirty="0"/>
              <a:t> </a:t>
            </a:r>
            <a:r>
              <a:rPr spc="-5" dirty="0"/>
              <a:t>SGBD(II)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819" y="1778000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8050" y="1715770"/>
            <a:ext cx="646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Realitzar consultes no </a:t>
            </a:r>
            <a:r>
              <a:rPr sz="2400" spc="-10" dirty="0">
                <a:latin typeface="Arial"/>
                <a:cs typeface="Arial"/>
              </a:rPr>
              <a:t>predefinides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complexes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0919" y="2439670"/>
            <a:ext cx="11938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4280" y="2355850"/>
            <a:ext cx="6657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Proporcionen mecanismes per manipular dades (alta,  baixa, modificació </a:t>
            </a:r>
            <a:r>
              <a:rPr sz="2200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consulta) </a:t>
            </a:r>
            <a:r>
              <a:rPr sz="2200" dirty="0">
                <a:latin typeface="Arial"/>
                <a:cs typeface="Arial"/>
              </a:rPr>
              <a:t>i </a:t>
            </a:r>
            <a:r>
              <a:rPr sz="2200" spc="-5" dirty="0">
                <a:latin typeface="Arial"/>
                <a:cs typeface="Arial"/>
              </a:rPr>
              <a:t>definir-ne de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noves.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819" y="3362960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8050" y="3300729"/>
            <a:ext cx="4246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La </a:t>
            </a:r>
            <a:r>
              <a:rPr sz="2400" spc="-10" dirty="0">
                <a:latin typeface="Arial"/>
                <a:cs typeface="Arial"/>
              </a:rPr>
              <a:t>independència </a:t>
            </a:r>
            <a:r>
              <a:rPr sz="2400" spc="-5" dirty="0">
                <a:latin typeface="Arial"/>
                <a:cs typeface="Arial"/>
              </a:rPr>
              <a:t>de les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6819" y="4037329"/>
            <a:ext cx="123189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20" dirty="0"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6819" y="3940809"/>
            <a:ext cx="705675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Els </a:t>
            </a:r>
            <a:r>
              <a:rPr sz="2400" spc="-5" dirty="0">
                <a:latin typeface="Arial"/>
                <a:cs typeface="Arial"/>
              </a:rPr>
              <a:t>canvis </a:t>
            </a:r>
            <a:r>
              <a:rPr sz="2400" spc="-10" dirty="0">
                <a:latin typeface="Arial"/>
                <a:cs typeface="Arial"/>
              </a:rPr>
              <a:t>dins </a:t>
            </a:r>
            <a:r>
              <a:rPr sz="2400" dirty="0">
                <a:latin typeface="Arial"/>
                <a:cs typeface="Arial"/>
              </a:rPr>
              <a:t>un </a:t>
            </a:r>
            <a:r>
              <a:rPr sz="2400" spc="-5" dirty="0">
                <a:latin typeface="Arial"/>
                <a:cs typeface="Arial"/>
              </a:rPr>
              <a:t>nivell no tenen efectes sobre un  altre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nivell.</a:t>
            </a:r>
            <a:endParaRPr sz="2400">
              <a:latin typeface="Arial"/>
              <a:cs typeface="Arial"/>
            </a:endParaRPr>
          </a:p>
          <a:p>
            <a:pPr marL="226060" marR="293370" indent="-21336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Independència física </a:t>
            </a:r>
            <a:r>
              <a:rPr sz="2000" b="1" dirty="0">
                <a:latin typeface="Arial"/>
                <a:cs typeface="Arial"/>
              </a:rPr>
              <a:t>de dades. </a:t>
            </a:r>
            <a:r>
              <a:rPr sz="2000" spc="5" dirty="0">
                <a:latin typeface="Arial"/>
                <a:cs typeface="Arial"/>
              </a:rPr>
              <a:t>Un </a:t>
            </a:r>
            <a:r>
              <a:rPr sz="2000" dirty="0">
                <a:latin typeface="Arial"/>
                <a:cs typeface="Arial"/>
              </a:rPr>
              <a:t>canvi sobre </a:t>
            </a:r>
            <a:r>
              <a:rPr sz="2000" spc="-5" dirty="0">
                <a:latin typeface="Arial"/>
                <a:cs typeface="Arial"/>
              </a:rPr>
              <a:t>l’esquema  físic no afecta </a:t>
            </a:r>
            <a:r>
              <a:rPr sz="2000" dirty="0">
                <a:latin typeface="Arial"/>
                <a:cs typeface="Arial"/>
              </a:rPr>
              <a:t>als esquemes lògic </a:t>
            </a:r>
            <a:r>
              <a:rPr sz="2000" spc="-5" dirty="0">
                <a:latin typeface="Arial"/>
                <a:cs typeface="Arial"/>
              </a:rPr>
              <a:t>ni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extern.</a:t>
            </a:r>
            <a:endParaRPr sz="2000">
              <a:latin typeface="Arial"/>
              <a:cs typeface="Arial"/>
            </a:endParaRPr>
          </a:p>
          <a:p>
            <a:pPr marL="226060" marR="207645" indent="-21336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Independència lògica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dades. </a:t>
            </a:r>
            <a:r>
              <a:rPr sz="2000" spc="5" dirty="0">
                <a:latin typeface="Arial"/>
                <a:cs typeface="Arial"/>
              </a:rPr>
              <a:t>Un </a:t>
            </a:r>
            <a:r>
              <a:rPr sz="2000" dirty="0">
                <a:latin typeface="Arial"/>
                <a:cs typeface="Arial"/>
              </a:rPr>
              <a:t>canvi sobre </a:t>
            </a:r>
            <a:r>
              <a:rPr sz="2000" spc="-5" dirty="0">
                <a:latin typeface="Arial"/>
                <a:cs typeface="Arial"/>
              </a:rPr>
              <a:t>l’esquema  lògic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afecta als </a:t>
            </a:r>
            <a:r>
              <a:rPr sz="2000" dirty="0">
                <a:latin typeface="Arial"/>
                <a:cs typeface="Arial"/>
              </a:rPr>
              <a:t>esquemes </a:t>
            </a:r>
            <a:r>
              <a:rPr sz="2000" spc="-5" dirty="0">
                <a:latin typeface="Arial"/>
                <a:cs typeface="Arial"/>
              </a:rPr>
              <a:t>físic ni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extern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369" y="525779"/>
            <a:ext cx="67621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Avantatges </a:t>
            </a:r>
            <a:r>
              <a:rPr spc="-5" dirty="0"/>
              <a:t>d'usar </a:t>
            </a:r>
            <a:r>
              <a:rPr dirty="0"/>
              <a:t>un</a:t>
            </a:r>
            <a:r>
              <a:rPr spc="35" dirty="0"/>
              <a:t> </a:t>
            </a:r>
            <a:r>
              <a:rPr spc="-5" dirty="0"/>
              <a:t>SGBD(III)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0550" y="1778000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Minimitzar la </a:t>
            </a:r>
            <a:r>
              <a:rPr spc="-10" dirty="0"/>
              <a:t>redundància</a:t>
            </a:r>
          </a:p>
          <a:p>
            <a:pPr marL="476250" marR="30480" indent="-212090">
              <a:lnSpc>
                <a:spcPct val="100000"/>
              </a:lnSpc>
              <a:buSzPct val="45000"/>
              <a:buFont typeface="Wingdings"/>
              <a:buChar char=""/>
              <a:tabLst>
                <a:tab pos="476884" algn="l"/>
              </a:tabLst>
            </a:pPr>
            <a:r>
              <a:rPr sz="2000" spc="-5" dirty="0"/>
              <a:t>Definim </a:t>
            </a:r>
            <a:r>
              <a:rPr sz="2000" b="1" dirty="0">
                <a:latin typeface="Arial"/>
                <a:cs typeface="Arial"/>
              </a:rPr>
              <a:t>què </a:t>
            </a:r>
            <a:r>
              <a:rPr sz="2000" dirty="0"/>
              <a:t>volem guardar a </a:t>
            </a:r>
            <a:r>
              <a:rPr sz="2000" spc="-5" dirty="0"/>
              <a:t>nivell lògic </a:t>
            </a:r>
            <a:r>
              <a:rPr sz="2000" dirty="0"/>
              <a:t>i el </a:t>
            </a:r>
            <a:r>
              <a:rPr sz="2000" spc="-5" dirty="0"/>
              <a:t>SGBD </a:t>
            </a:r>
            <a:r>
              <a:rPr sz="2000" dirty="0"/>
              <a:t>ens ajuda a  </a:t>
            </a:r>
            <a:r>
              <a:rPr sz="2000" spc="-5" dirty="0"/>
              <a:t>definir </a:t>
            </a:r>
            <a:r>
              <a:rPr sz="2000" b="1" dirty="0">
                <a:latin typeface="Arial"/>
                <a:cs typeface="Arial"/>
              </a:rPr>
              <a:t>com </a:t>
            </a:r>
            <a:r>
              <a:rPr sz="2000" dirty="0"/>
              <a:t>s’acaba guardant a </a:t>
            </a:r>
            <a:r>
              <a:rPr sz="2000" spc="-5" dirty="0"/>
              <a:t>nivell físic. </a:t>
            </a:r>
            <a:r>
              <a:rPr sz="2000" spc="-95" dirty="0"/>
              <a:t>Tant </a:t>
            </a:r>
            <a:r>
              <a:rPr sz="2000" dirty="0"/>
              <a:t>la</a:t>
            </a:r>
            <a:r>
              <a:rPr sz="2000" spc="10" dirty="0"/>
              <a:t> </a:t>
            </a:r>
            <a:r>
              <a:rPr sz="2000" spc="-5" dirty="0"/>
              <a:t>forma</a:t>
            </a:r>
            <a:endParaRPr sz="2000">
              <a:latin typeface="Arial"/>
              <a:cs typeface="Arial"/>
            </a:endParaRPr>
          </a:p>
          <a:p>
            <a:pPr marL="476250" marR="368935">
              <a:lnSpc>
                <a:spcPct val="100000"/>
              </a:lnSpc>
              <a:spcBef>
                <a:spcPts val="10"/>
              </a:spcBef>
            </a:pPr>
            <a:r>
              <a:rPr sz="2000" dirty="0"/>
              <a:t>d’enregistrar les dades com el </a:t>
            </a:r>
            <a:r>
              <a:rPr sz="2000" spc="-5" dirty="0"/>
              <a:t>manteniment </a:t>
            </a:r>
            <a:r>
              <a:rPr sz="2000" dirty="0"/>
              <a:t>de </a:t>
            </a:r>
            <a:r>
              <a:rPr sz="2000" spc="-5" dirty="0"/>
              <a:t>les </a:t>
            </a:r>
            <a:r>
              <a:rPr sz="2000" dirty="0"/>
              <a:t>relacions  entre aquestes, sovint van </a:t>
            </a:r>
            <a:r>
              <a:rPr sz="2000" spc="-5" dirty="0"/>
              <a:t>orientades </a:t>
            </a:r>
            <a:r>
              <a:rPr sz="2000" dirty="0"/>
              <a:t>a </a:t>
            </a:r>
            <a:r>
              <a:rPr sz="2000" spc="-5" dirty="0"/>
              <a:t>minimitzar la  </a:t>
            </a:r>
            <a:r>
              <a:rPr sz="2000" dirty="0"/>
              <a:t>redundància </a:t>
            </a:r>
            <a:r>
              <a:rPr sz="2000" spc="-5" dirty="0"/>
              <a:t>(característica </a:t>
            </a:r>
            <a:r>
              <a:rPr sz="2000" dirty="0"/>
              <a:t>no</a:t>
            </a:r>
            <a:r>
              <a:rPr sz="2000" spc="40" dirty="0"/>
              <a:t> </a:t>
            </a:r>
            <a:r>
              <a:rPr sz="2000" spc="-5" dirty="0"/>
              <a:t>desitjable).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590550" y="3942079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050" y="3881120"/>
            <a:ext cx="302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Integritat de </a:t>
            </a:r>
            <a:r>
              <a:rPr sz="2400" spc="-10" dirty="0">
                <a:latin typeface="Arial"/>
                <a:cs typeface="Arial"/>
              </a:rPr>
              <a:t>les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919" y="459740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3010" y="4521200"/>
            <a:ext cx="70256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Podem definir </a:t>
            </a:r>
            <a:r>
              <a:rPr sz="2000" dirty="0">
                <a:latin typeface="Arial"/>
                <a:cs typeface="Arial"/>
              </a:rPr>
              <a:t>regles semàntiques sobre determinades dades,  el </a:t>
            </a:r>
            <a:r>
              <a:rPr sz="2000" spc="-5" dirty="0">
                <a:latin typeface="Arial"/>
                <a:cs typeface="Arial"/>
              </a:rPr>
              <a:t>SGBD exigeix en tot </a:t>
            </a:r>
            <a:r>
              <a:rPr sz="2000" dirty="0">
                <a:latin typeface="Arial"/>
                <a:cs typeface="Arial"/>
              </a:rPr>
              <a:t>moment el compliment d’aquestes per  </a:t>
            </a:r>
            <a:r>
              <a:rPr sz="2000" spc="-5" dirty="0">
                <a:latin typeface="Arial"/>
                <a:cs typeface="Arial"/>
              </a:rPr>
              <a:t>mantenir la integritat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369" y="525779"/>
            <a:ext cx="68154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Avantatges </a:t>
            </a:r>
            <a:r>
              <a:rPr spc="-5" dirty="0"/>
              <a:t>d'usar </a:t>
            </a:r>
            <a:r>
              <a:rPr dirty="0"/>
              <a:t>un</a:t>
            </a:r>
            <a:r>
              <a:rPr spc="30" dirty="0"/>
              <a:t> </a:t>
            </a:r>
            <a:r>
              <a:rPr spc="-5" dirty="0"/>
              <a:t>SGBD(IV)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819" y="1778000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650" y="1715770"/>
            <a:ext cx="711771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Accés concurrent</a:t>
            </a:r>
            <a:endParaRPr sz="2400">
              <a:latin typeface="Arial"/>
              <a:cs typeface="Arial"/>
            </a:endParaRPr>
          </a:p>
          <a:p>
            <a:pPr marL="354330" marR="30480" indent="-213360">
              <a:lnSpc>
                <a:spcPct val="100000"/>
              </a:lnSpc>
              <a:buSzPct val="45000"/>
              <a:buFont typeface="Wingdings"/>
              <a:buChar char=""/>
              <a:tabLst>
                <a:tab pos="353695" algn="l"/>
                <a:tab pos="354330" algn="l"/>
              </a:tabLst>
            </a:pPr>
            <a:r>
              <a:rPr sz="2000" spc="-5" dirty="0">
                <a:latin typeface="Arial"/>
                <a:cs typeface="Arial"/>
              </a:rPr>
              <a:t>Implementa diferents </a:t>
            </a:r>
            <a:r>
              <a:rPr sz="2000" dirty="0">
                <a:latin typeface="Arial"/>
                <a:cs typeface="Arial"/>
              </a:rPr>
              <a:t>mecanismes per </a:t>
            </a:r>
            <a:r>
              <a:rPr sz="2000" spc="-5" dirty="0">
                <a:latin typeface="Arial"/>
                <a:cs typeface="Arial"/>
              </a:rPr>
              <a:t>facilitar </a:t>
            </a:r>
            <a:r>
              <a:rPr sz="2000" dirty="0">
                <a:latin typeface="Arial"/>
                <a:cs typeface="Arial"/>
              </a:rPr>
              <a:t>l’accés  concurrent a les dades </a:t>
            </a:r>
            <a:r>
              <a:rPr sz="2000" spc="-5" dirty="0">
                <a:latin typeface="Arial"/>
                <a:cs typeface="Arial"/>
              </a:rPr>
              <a:t>(múltiples </a:t>
            </a:r>
            <a:r>
              <a:rPr sz="2000" dirty="0">
                <a:latin typeface="Arial"/>
                <a:cs typeface="Arial"/>
              </a:rPr>
              <a:t>usuaris </a:t>
            </a:r>
            <a:r>
              <a:rPr sz="2000" spc="-5" dirty="0">
                <a:latin typeface="Arial"/>
                <a:cs typeface="Arial"/>
              </a:rPr>
              <a:t>treballant </a:t>
            </a:r>
            <a:r>
              <a:rPr sz="2000" dirty="0">
                <a:latin typeface="Arial"/>
                <a:cs typeface="Arial"/>
              </a:rPr>
              <a:t>sobre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endParaRPr sz="2000">
              <a:latin typeface="Arial"/>
              <a:cs typeface="Arial"/>
            </a:endParaRPr>
          </a:p>
          <a:p>
            <a:pPr marL="35433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Arial"/>
                <a:cs typeface="Arial"/>
              </a:rPr>
              <a:t>mateixa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BD).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819" y="3332479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050" y="3271520"/>
            <a:ext cx="1344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Seguretat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919" y="398780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4280" y="3911600"/>
            <a:ext cx="58235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Proporciona mecanismes per </a:t>
            </a:r>
            <a:r>
              <a:rPr sz="2000" spc="-5" dirty="0">
                <a:latin typeface="Arial"/>
                <a:cs typeface="Arial"/>
              </a:rPr>
              <a:t>la definició </a:t>
            </a:r>
            <a:r>
              <a:rPr sz="2000" dirty="0">
                <a:latin typeface="Arial"/>
                <a:cs typeface="Arial"/>
              </a:rPr>
              <a:t>d’usuaris i  permisos sobre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919" y="487172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4280" y="4795520"/>
            <a:ext cx="64223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L’encarregat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gestionar aquests permisos és un usuari  especial anomenat </a:t>
            </a:r>
            <a:r>
              <a:rPr sz="2000" spc="-5" dirty="0">
                <a:latin typeface="Arial"/>
                <a:cs typeface="Arial"/>
              </a:rPr>
              <a:t>Administrador </a:t>
            </a:r>
            <a:r>
              <a:rPr sz="2000" dirty="0">
                <a:latin typeface="Arial"/>
                <a:cs typeface="Arial"/>
              </a:rPr>
              <a:t>de la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919" y="575564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4280" y="5679440"/>
            <a:ext cx="1354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Encriptació.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370" y="525779"/>
            <a:ext cx="76060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-15" dirty="0" err="1"/>
              <a:t>Propietats</a:t>
            </a:r>
            <a:r>
              <a:rPr lang="es-MX" spc="-15" dirty="0"/>
              <a:t> ACID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84884" y="2729230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767" y="2669442"/>
            <a:ext cx="711771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s-MX" sz="2400" spc="-5" dirty="0" err="1">
                <a:latin typeface="Arial"/>
                <a:cs typeface="Arial"/>
              </a:rPr>
              <a:t>Atomicitat</a:t>
            </a:r>
            <a:endParaRPr sz="2400" dirty="0">
              <a:latin typeface="Arial"/>
              <a:cs typeface="Arial"/>
            </a:endParaRPr>
          </a:p>
          <a:p>
            <a:pPr marL="354330" marR="30480" indent="-213360">
              <a:lnSpc>
                <a:spcPct val="100000"/>
              </a:lnSpc>
              <a:buSzPct val="45000"/>
              <a:buFont typeface="Wingdings"/>
              <a:buChar char=""/>
              <a:tabLst>
                <a:tab pos="353695" algn="l"/>
                <a:tab pos="354330" algn="l"/>
              </a:tabLst>
            </a:pPr>
            <a:r>
              <a:rPr lang="ca-ES" sz="2000" dirty="0">
                <a:latin typeface="Arial"/>
                <a:cs typeface="Arial"/>
              </a:rPr>
              <a:t>És l'habilitat d'un SGBD de garantir que, o són executades totes les tasques que intervenen en una transacció, o bé no se n'executa cap.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884" y="4283709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115" y="4222750"/>
            <a:ext cx="21506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400" spc="-10" dirty="0" err="1">
                <a:latin typeface="Arial"/>
                <a:cs typeface="Arial"/>
              </a:rPr>
              <a:t>Consistència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984" y="493903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7345" y="4862830"/>
            <a:ext cx="582358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MX" sz="2000" dirty="0">
                <a:latin typeface="Arial"/>
                <a:cs typeface="Arial"/>
              </a:rPr>
              <a:t>La </a:t>
            </a:r>
            <a:r>
              <a:rPr lang="es-MX" sz="2000" dirty="0" err="1">
                <a:latin typeface="Arial"/>
                <a:cs typeface="Arial"/>
              </a:rPr>
              <a:t>consistència</a:t>
            </a:r>
            <a:r>
              <a:rPr lang="es-MX" sz="2000" dirty="0">
                <a:latin typeface="Arial"/>
                <a:cs typeface="Arial"/>
              </a:rPr>
              <a:t> es </a:t>
            </a:r>
            <a:r>
              <a:rPr lang="es-MX" sz="2000" dirty="0" err="1">
                <a:latin typeface="Arial"/>
                <a:cs typeface="Arial"/>
              </a:rPr>
              <a:t>refereix</a:t>
            </a:r>
            <a:r>
              <a:rPr lang="es-MX" sz="2000" dirty="0">
                <a:latin typeface="Arial"/>
                <a:cs typeface="Arial"/>
              </a:rPr>
              <a:t> al </a:t>
            </a:r>
            <a:r>
              <a:rPr lang="es-MX" sz="2000" dirty="0" err="1">
                <a:latin typeface="Arial"/>
                <a:cs typeface="Arial"/>
              </a:rPr>
              <a:t>fet</a:t>
            </a:r>
            <a:r>
              <a:rPr lang="es-MX" sz="2000" dirty="0">
                <a:latin typeface="Arial"/>
                <a:cs typeface="Arial"/>
              </a:rPr>
              <a:t> que la base de </a:t>
            </a:r>
            <a:r>
              <a:rPr lang="es-MX" sz="2000" dirty="0" err="1">
                <a:latin typeface="Arial"/>
                <a:cs typeface="Arial"/>
              </a:rPr>
              <a:t>dades</a:t>
            </a:r>
            <a:r>
              <a:rPr lang="es-MX" sz="2000" dirty="0">
                <a:latin typeface="Arial"/>
                <a:cs typeface="Arial"/>
              </a:rPr>
              <a:t> ha </a:t>
            </a:r>
            <a:r>
              <a:rPr lang="es-MX" sz="2000" dirty="0" err="1">
                <a:latin typeface="Arial"/>
                <a:cs typeface="Arial"/>
              </a:rPr>
              <a:t>d'estar</a:t>
            </a:r>
            <a:r>
              <a:rPr lang="es-MX" sz="2000" dirty="0">
                <a:latin typeface="Arial"/>
                <a:cs typeface="Arial"/>
              </a:rPr>
              <a:t> en un </a:t>
            </a:r>
            <a:r>
              <a:rPr lang="es-MX" sz="2000" dirty="0" err="1">
                <a:latin typeface="Arial"/>
                <a:cs typeface="Arial"/>
              </a:rPr>
              <a:t>estat</a:t>
            </a:r>
            <a:r>
              <a:rPr lang="es-MX" sz="2000" dirty="0">
                <a:latin typeface="Arial"/>
                <a:cs typeface="Arial"/>
              </a:rPr>
              <a:t> </a:t>
            </a:r>
            <a:r>
              <a:rPr lang="es-MX" sz="2000" dirty="0" err="1">
                <a:latin typeface="Arial"/>
                <a:cs typeface="Arial"/>
              </a:rPr>
              <a:t>quan</a:t>
            </a:r>
            <a:r>
              <a:rPr lang="es-MX" sz="2000" dirty="0">
                <a:latin typeface="Arial"/>
                <a:cs typeface="Arial"/>
              </a:rPr>
              <a:t> acaba una </a:t>
            </a:r>
            <a:r>
              <a:rPr lang="es-MX" sz="2000" dirty="0" err="1">
                <a:latin typeface="Arial"/>
                <a:cs typeface="Arial"/>
              </a:rPr>
              <a:t>transacció</a:t>
            </a:r>
            <a:r>
              <a:rPr lang="es-MX" sz="2000" dirty="0">
                <a:latin typeface="Arial"/>
                <a:cs typeface="Arial"/>
              </a:rPr>
              <a:t> que ha de ser </a:t>
            </a:r>
            <a:r>
              <a:rPr lang="es-MX" sz="2000" dirty="0" err="1">
                <a:latin typeface="Arial"/>
                <a:cs typeface="Arial"/>
              </a:rPr>
              <a:t>coherent</a:t>
            </a:r>
            <a:r>
              <a:rPr lang="es-MX" sz="2000" dirty="0">
                <a:latin typeface="Arial"/>
                <a:cs typeface="Arial"/>
              </a:rPr>
              <a:t> </a:t>
            </a:r>
            <a:r>
              <a:rPr lang="es-MX" sz="2000" dirty="0" err="1">
                <a:latin typeface="Arial"/>
                <a:cs typeface="Arial"/>
              </a:rPr>
              <a:t>amb</a:t>
            </a:r>
            <a:r>
              <a:rPr lang="es-MX" sz="2000" dirty="0">
                <a:latin typeface="Arial"/>
                <a:cs typeface="Arial"/>
              </a:rPr>
              <a:t> </a:t>
            </a:r>
            <a:r>
              <a:rPr lang="es-MX" sz="2000" dirty="0" err="1">
                <a:latin typeface="Arial"/>
                <a:cs typeface="Arial"/>
              </a:rPr>
              <a:t>l'estat</a:t>
            </a:r>
            <a:r>
              <a:rPr lang="es-MX" sz="2000" dirty="0">
                <a:latin typeface="Arial"/>
                <a:cs typeface="Arial"/>
              </a:rPr>
              <a:t> que tenia en </a:t>
            </a:r>
            <a:r>
              <a:rPr lang="es-MX" sz="2000" dirty="0" err="1">
                <a:latin typeface="Arial"/>
                <a:cs typeface="Arial"/>
              </a:rPr>
              <a:t>començar</a:t>
            </a:r>
            <a:r>
              <a:rPr lang="es-MX" sz="2000" dirty="0">
                <a:latin typeface="Arial"/>
                <a:cs typeface="Arial"/>
              </a:rPr>
              <a:t> la </a:t>
            </a:r>
            <a:r>
              <a:rPr lang="es-MX" sz="2000" dirty="0" err="1">
                <a:latin typeface="Arial"/>
                <a:cs typeface="Arial"/>
              </a:rPr>
              <a:t>transacció</a:t>
            </a:r>
            <a:r>
              <a:rPr lang="es-MX" sz="200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6E0611E-AE47-4205-AA62-9A2905E4CE61}"/>
              </a:ext>
            </a:extLst>
          </p:cNvPr>
          <p:cNvSpPr txBox="1"/>
          <p:nvPr/>
        </p:nvSpPr>
        <p:spPr>
          <a:xfrm>
            <a:off x="791527" y="1764665"/>
            <a:ext cx="71177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lang="es-MX" sz="2400" spc="-5" dirty="0">
                <a:latin typeface="Arial"/>
                <a:cs typeface="Arial"/>
              </a:rPr>
              <a:t>CID ( </a:t>
            </a:r>
            <a:r>
              <a:rPr lang="es-MX" sz="2400" spc="-5" dirty="0" err="1">
                <a:latin typeface="Arial"/>
                <a:cs typeface="Arial"/>
              </a:rPr>
              <a:t>Atomicity</a:t>
            </a:r>
            <a:r>
              <a:rPr lang="es-MX" sz="2400" spc="-5" dirty="0">
                <a:latin typeface="Arial"/>
                <a:cs typeface="Arial"/>
              </a:rPr>
              <a:t>, </a:t>
            </a:r>
            <a:r>
              <a:rPr lang="es-MX" sz="2400" spc="-5" dirty="0" err="1">
                <a:latin typeface="Arial"/>
                <a:cs typeface="Arial"/>
              </a:rPr>
              <a:t>Consistency</a:t>
            </a:r>
            <a:r>
              <a:rPr lang="es-MX" sz="2400" spc="-5" dirty="0">
                <a:latin typeface="Arial"/>
                <a:cs typeface="Arial"/>
              </a:rPr>
              <a:t>, </a:t>
            </a:r>
            <a:r>
              <a:rPr lang="es-MX" sz="2400" spc="-5" dirty="0" err="1">
                <a:latin typeface="Arial"/>
                <a:cs typeface="Arial"/>
              </a:rPr>
              <a:t>Isolation</a:t>
            </a:r>
            <a:r>
              <a:rPr lang="es-MX" sz="2400" spc="-5" dirty="0">
                <a:latin typeface="Arial"/>
                <a:cs typeface="Arial"/>
              </a:rPr>
              <a:t>, </a:t>
            </a:r>
            <a:r>
              <a:rPr lang="es-MX" sz="2400" spc="-5" dirty="0" err="1">
                <a:latin typeface="Arial"/>
                <a:cs typeface="Arial"/>
              </a:rPr>
              <a:t>Durability</a:t>
            </a:r>
            <a:r>
              <a:rPr lang="es-MX" sz="2400" spc="-5" dirty="0">
                <a:latin typeface="Arial"/>
                <a:cs typeface="Arial"/>
              </a:rPr>
              <a:t> 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39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370" y="525779"/>
            <a:ext cx="76060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-15" dirty="0" err="1"/>
              <a:t>Propietats</a:t>
            </a:r>
            <a:r>
              <a:rPr lang="es-MX" spc="-15" dirty="0"/>
              <a:t> ACID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84884" y="2729230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715" y="2667000"/>
            <a:ext cx="711771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s-MX" sz="2400" spc="-5" dirty="0" err="1">
                <a:latin typeface="Arial"/>
                <a:cs typeface="Arial"/>
              </a:rPr>
              <a:t>Aïllament</a:t>
            </a:r>
            <a:endParaRPr sz="2400" dirty="0">
              <a:latin typeface="Arial"/>
              <a:cs typeface="Arial"/>
            </a:endParaRPr>
          </a:p>
          <a:p>
            <a:pPr marL="354330" marR="30480" indent="-213360">
              <a:lnSpc>
                <a:spcPct val="100000"/>
              </a:lnSpc>
              <a:buSzPct val="45000"/>
              <a:buFont typeface="Wingdings"/>
              <a:buChar char=""/>
              <a:tabLst>
                <a:tab pos="353695" algn="l"/>
                <a:tab pos="354330" algn="l"/>
              </a:tabLst>
            </a:pPr>
            <a:r>
              <a:rPr lang="ca-ES" sz="2000" dirty="0">
                <a:latin typeface="Arial"/>
                <a:cs typeface="Arial"/>
              </a:rPr>
              <a:t>L'aïllament es refereix a l'habilitat de les aplicacions de fer que les operacions en una transacció estiguin aïllades de totes les altres operacions.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884" y="4283709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115" y="4222750"/>
            <a:ext cx="21506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400" spc="-10" dirty="0" err="1">
                <a:latin typeface="Arial"/>
                <a:cs typeface="Arial"/>
              </a:rPr>
              <a:t>Definitivitat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984" y="493903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7345" y="4862830"/>
            <a:ext cx="582358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ca-ES" sz="2000" dirty="0">
                <a:latin typeface="Arial"/>
                <a:cs typeface="Arial"/>
              </a:rPr>
              <a:t>La </a:t>
            </a:r>
            <a:r>
              <a:rPr lang="ca-ES" sz="2000" dirty="0" err="1">
                <a:latin typeface="Arial"/>
                <a:cs typeface="Arial"/>
              </a:rPr>
              <a:t>definitivitat</a:t>
            </a:r>
            <a:r>
              <a:rPr lang="ca-ES" sz="2000" dirty="0">
                <a:latin typeface="Arial"/>
                <a:cs typeface="Arial"/>
              </a:rPr>
              <a:t> o durabilitat es refereix a la garantia que un cop un usuari ha estat notificat de l'èxit d'una transacció, aquesta persistirà, no pot ser desfeta.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6E0611E-AE47-4205-AA62-9A2905E4CE61}"/>
              </a:ext>
            </a:extLst>
          </p:cNvPr>
          <p:cNvSpPr txBox="1"/>
          <p:nvPr/>
        </p:nvSpPr>
        <p:spPr>
          <a:xfrm>
            <a:off x="791527" y="1764665"/>
            <a:ext cx="71177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lang="es-MX" sz="2400" spc="-5" dirty="0">
                <a:latin typeface="Arial"/>
                <a:cs typeface="Arial"/>
              </a:rPr>
              <a:t>CID ( </a:t>
            </a:r>
            <a:r>
              <a:rPr lang="es-MX" sz="2400" spc="-5" dirty="0" err="1">
                <a:latin typeface="Arial"/>
                <a:cs typeface="Arial"/>
              </a:rPr>
              <a:t>Atomicity</a:t>
            </a:r>
            <a:r>
              <a:rPr lang="es-MX" sz="2400" spc="-5" dirty="0">
                <a:latin typeface="Arial"/>
                <a:cs typeface="Arial"/>
              </a:rPr>
              <a:t>, </a:t>
            </a:r>
            <a:r>
              <a:rPr lang="es-MX" sz="2400" spc="-5" dirty="0" err="1">
                <a:latin typeface="Arial"/>
                <a:cs typeface="Arial"/>
              </a:rPr>
              <a:t>Consistency</a:t>
            </a:r>
            <a:r>
              <a:rPr lang="es-MX" sz="2400" spc="-5" dirty="0">
                <a:latin typeface="Arial"/>
                <a:cs typeface="Arial"/>
              </a:rPr>
              <a:t>, </a:t>
            </a:r>
            <a:r>
              <a:rPr lang="es-MX" sz="2400" spc="-5" dirty="0" err="1">
                <a:latin typeface="Arial"/>
                <a:cs typeface="Arial"/>
              </a:rPr>
              <a:t>Isolation</a:t>
            </a:r>
            <a:r>
              <a:rPr lang="es-MX" sz="2400" spc="-5" dirty="0">
                <a:latin typeface="Arial"/>
                <a:cs typeface="Arial"/>
              </a:rPr>
              <a:t>, </a:t>
            </a:r>
            <a:r>
              <a:rPr lang="es-MX" sz="2400" spc="-5" dirty="0" err="1">
                <a:latin typeface="Arial"/>
                <a:cs typeface="Arial"/>
              </a:rPr>
              <a:t>Durability</a:t>
            </a:r>
            <a:r>
              <a:rPr lang="es-MX" sz="2400" spc="-5" dirty="0">
                <a:latin typeface="Arial"/>
                <a:cs typeface="Arial"/>
              </a:rPr>
              <a:t> 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12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421640"/>
            <a:ext cx="437134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Evolució dels</a:t>
            </a:r>
            <a:r>
              <a:rPr spc="-30" dirty="0"/>
              <a:t> </a:t>
            </a:r>
            <a:r>
              <a:rPr spc="-5" dirty="0"/>
              <a:t>SGBD</a:t>
            </a:r>
          </a:p>
        </p:txBody>
      </p:sp>
      <p:sp>
        <p:nvSpPr>
          <p:cNvPr id="5" name="object 5"/>
          <p:cNvSpPr/>
          <p:nvPr/>
        </p:nvSpPr>
        <p:spPr>
          <a:xfrm>
            <a:off x="4377690" y="2731770"/>
            <a:ext cx="1741170" cy="287020"/>
          </a:xfrm>
          <a:custGeom>
            <a:avLst/>
            <a:gdLst/>
            <a:ahLst/>
            <a:cxnLst/>
            <a:rect l="l" t="t" r="r" b="b"/>
            <a:pathLst>
              <a:path w="1741170" h="287019">
                <a:moveTo>
                  <a:pt x="0" y="287019"/>
                </a:moveTo>
                <a:lnTo>
                  <a:pt x="1741170" y="287019"/>
                </a:lnTo>
                <a:lnTo>
                  <a:pt x="174117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0129" y="2731770"/>
            <a:ext cx="2001520" cy="287020"/>
          </a:xfrm>
          <a:custGeom>
            <a:avLst/>
            <a:gdLst/>
            <a:ahLst/>
            <a:cxnLst/>
            <a:rect l="l" t="t" r="r" b="b"/>
            <a:pathLst>
              <a:path w="2001520" h="287019">
                <a:moveTo>
                  <a:pt x="0" y="287019"/>
                </a:moveTo>
                <a:lnTo>
                  <a:pt x="2001520" y="287019"/>
                </a:lnTo>
                <a:lnTo>
                  <a:pt x="2001520" y="0"/>
                </a:lnTo>
                <a:lnTo>
                  <a:pt x="0" y="0"/>
                </a:lnTo>
                <a:lnTo>
                  <a:pt x="0" y="28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0129" y="2726689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09">
                <a:moveTo>
                  <a:pt x="0" y="0"/>
                </a:moveTo>
                <a:lnTo>
                  <a:pt x="0" y="413131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129" y="2726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0129" y="65773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7690" y="2726689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09">
                <a:moveTo>
                  <a:pt x="0" y="0"/>
                </a:moveTo>
                <a:lnTo>
                  <a:pt x="0" y="413131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7690" y="2726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8959" y="65773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22919" y="2726689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09">
                <a:moveTo>
                  <a:pt x="0" y="0"/>
                </a:moveTo>
                <a:lnTo>
                  <a:pt x="0" y="413131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22919" y="27266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22919" y="65773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1509" y="1675129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010" y="1624329"/>
            <a:ext cx="671131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295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Les aplicacions </a:t>
            </a:r>
            <a:r>
              <a:rPr sz="2000" spc="-5" dirty="0">
                <a:latin typeface="Arial"/>
                <a:cs typeface="Arial"/>
              </a:rPr>
              <a:t>informàtiques </a:t>
            </a:r>
            <a:r>
              <a:rPr sz="2000" dirty="0">
                <a:latin typeface="Arial"/>
                <a:cs typeface="Arial"/>
              </a:rPr>
              <a:t>del anys 50 </a:t>
            </a:r>
            <a:r>
              <a:rPr sz="2000" spc="-5" dirty="0">
                <a:latin typeface="Arial"/>
                <a:cs typeface="Arial"/>
              </a:rPr>
              <a:t>utilitzaven  fitxers:</a:t>
            </a:r>
            <a:endParaRPr sz="200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–</a:t>
            </a:r>
            <a:r>
              <a:rPr sz="1800" spc="-5" dirty="0">
                <a:latin typeface="Arial"/>
                <a:cs typeface="Arial"/>
              </a:rPr>
              <a:t>Una </a:t>
            </a:r>
            <a:r>
              <a:rPr sz="1800" spc="-10" dirty="0">
                <a:latin typeface="Arial"/>
                <a:cs typeface="Arial"/>
              </a:rPr>
              <a:t>aplicació treballava </a:t>
            </a:r>
            <a:r>
              <a:rPr sz="1800" spc="-5" dirty="0">
                <a:latin typeface="Arial"/>
                <a:cs typeface="Arial"/>
              </a:rPr>
              <a:t>amb </a:t>
            </a:r>
            <a:r>
              <a:rPr sz="1800" spc="-10" dirty="0">
                <a:latin typeface="Arial"/>
                <a:cs typeface="Arial"/>
              </a:rPr>
              <a:t>pocs fitxers per generar </a:t>
            </a:r>
            <a:r>
              <a:rPr sz="1800" spc="-5" dirty="0">
                <a:latin typeface="Arial"/>
                <a:cs typeface="Arial"/>
              </a:rPr>
              <a:t>un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1509" y="2833370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9010" y="2508250"/>
            <a:ext cx="285432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fitxer. </a:t>
            </a:r>
            <a:r>
              <a:rPr sz="1800" spc="-5" dirty="0">
                <a:latin typeface="Arial"/>
                <a:cs typeface="Arial"/>
              </a:rPr>
              <a:t>(processos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batch)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Ex: entitat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bancària: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6429" y="3045459"/>
            <a:ext cx="11506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CompteCorren</a:t>
            </a:r>
            <a:r>
              <a:rPr sz="1300" dirty="0"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6240" y="3045459"/>
            <a:ext cx="1990089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Número_compte</a:t>
            </a:r>
            <a:endParaRPr sz="13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DNI</a:t>
            </a:r>
            <a:endParaRPr sz="1300">
              <a:latin typeface="Arial"/>
              <a:cs typeface="Arial"/>
            </a:endParaRPr>
          </a:p>
          <a:p>
            <a:pPr marL="85090" marR="14097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Nom_client  Cognoms_client  </a:t>
            </a:r>
            <a:r>
              <a:rPr sz="1300" b="1" spc="-10" dirty="0">
                <a:latin typeface="Arial"/>
                <a:cs typeface="Arial"/>
              </a:rPr>
              <a:t>Adreça_client </a:t>
            </a:r>
            <a:r>
              <a:rPr sz="1300" b="1" spc="-30" dirty="0">
                <a:latin typeface="Arial"/>
                <a:cs typeface="Arial"/>
              </a:rPr>
              <a:t>Telèfon  </a:t>
            </a:r>
            <a:r>
              <a:rPr sz="1300" spc="-5" dirty="0">
                <a:latin typeface="Arial"/>
                <a:cs typeface="Arial"/>
              </a:rPr>
              <a:t>Saldo_actual</a:t>
            </a:r>
            <a:r>
              <a:rPr sz="1300" spc="2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Ingressos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7700" y="4724400"/>
            <a:ext cx="6661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Arial"/>
                <a:cs typeface="Arial"/>
              </a:rPr>
              <a:t>P</a:t>
            </a:r>
            <a:r>
              <a:rPr sz="1300" spc="-5" dirty="0">
                <a:latin typeface="Arial"/>
                <a:cs typeface="Arial"/>
              </a:rPr>
              <a:t>ré</a:t>
            </a:r>
            <a:r>
              <a:rPr sz="1300" dirty="0">
                <a:latin typeface="Arial"/>
                <a:cs typeface="Arial"/>
              </a:rPr>
              <a:t>st</a:t>
            </a:r>
            <a:r>
              <a:rPr sz="1300" spc="-5" dirty="0">
                <a:latin typeface="Arial"/>
                <a:cs typeface="Arial"/>
              </a:rPr>
              <a:t>e</a:t>
            </a:r>
            <a:r>
              <a:rPr sz="1300" dirty="0">
                <a:latin typeface="Arial"/>
                <a:cs typeface="Arial"/>
              </a:rPr>
              <a:t>cs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20129" y="4696459"/>
            <a:ext cx="2001520" cy="1623060"/>
          </a:xfrm>
          <a:custGeom>
            <a:avLst/>
            <a:gdLst/>
            <a:ahLst/>
            <a:cxnLst/>
            <a:rect l="l" t="t" r="r" b="b"/>
            <a:pathLst>
              <a:path w="2001520" h="1623060">
                <a:moveTo>
                  <a:pt x="1000760" y="1623059"/>
                </a:moveTo>
                <a:lnTo>
                  <a:pt x="0" y="1623059"/>
                </a:lnTo>
                <a:lnTo>
                  <a:pt x="0" y="0"/>
                </a:lnTo>
                <a:lnTo>
                  <a:pt x="2001520" y="0"/>
                </a:lnTo>
                <a:lnTo>
                  <a:pt x="2001520" y="1623059"/>
                </a:lnTo>
                <a:lnTo>
                  <a:pt x="1000760" y="1623059"/>
                </a:lnTo>
                <a:close/>
              </a:path>
            </a:pathLst>
          </a:custGeom>
          <a:ln w="12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26240" y="4723129"/>
            <a:ext cx="1990089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marR="351155">
              <a:lnSpc>
                <a:spcPct val="999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Número_préstec  Número_compte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DNI  Nom_client  Cognoms_client  </a:t>
            </a:r>
            <a:r>
              <a:rPr sz="1300" b="1" spc="-10" dirty="0">
                <a:latin typeface="Arial"/>
                <a:cs typeface="Arial"/>
              </a:rPr>
              <a:t>Adreça_client  </a:t>
            </a:r>
            <a:r>
              <a:rPr sz="1300" b="1" spc="-20" dirty="0">
                <a:latin typeface="Arial"/>
                <a:cs typeface="Arial"/>
              </a:rPr>
              <a:t>Telèfon  </a:t>
            </a:r>
            <a:r>
              <a:rPr sz="1300" spc="-5" dirty="0">
                <a:latin typeface="Arial"/>
                <a:cs typeface="Arial"/>
              </a:rPr>
              <a:t>Data_alta_préstec  </a:t>
            </a:r>
            <a:r>
              <a:rPr sz="1300" spc="-10" dirty="0">
                <a:latin typeface="Arial"/>
                <a:cs typeface="Arial"/>
              </a:rPr>
              <a:t>Data_venciment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28640" y="3191510"/>
            <a:ext cx="2086610" cy="1079500"/>
          </a:xfrm>
          <a:custGeom>
            <a:avLst/>
            <a:gdLst/>
            <a:ahLst/>
            <a:cxnLst/>
            <a:rect l="l" t="t" r="r" b="b"/>
            <a:pathLst>
              <a:path w="2086609" h="1079500">
                <a:moveTo>
                  <a:pt x="0" y="539750"/>
                </a:moveTo>
                <a:lnTo>
                  <a:pt x="7620" y="477519"/>
                </a:lnTo>
                <a:lnTo>
                  <a:pt x="27939" y="416559"/>
                </a:lnTo>
                <a:lnTo>
                  <a:pt x="60960" y="358139"/>
                </a:lnTo>
                <a:lnTo>
                  <a:pt x="106680" y="302260"/>
                </a:lnTo>
                <a:lnTo>
                  <a:pt x="162560" y="250189"/>
                </a:lnTo>
                <a:lnTo>
                  <a:pt x="194310" y="226060"/>
                </a:lnTo>
                <a:lnTo>
                  <a:pt x="229870" y="203200"/>
                </a:lnTo>
                <a:lnTo>
                  <a:pt x="266700" y="180339"/>
                </a:lnTo>
                <a:lnTo>
                  <a:pt x="306070" y="158750"/>
                </a:lnTo>
                <a:lnTo>
                  <a:pt x="347980" y="138429"/>
                </a:lnTo>
                <a:lnTo>
                  <a:pt x="391160" y="119379"/>
                </a:lnTo>
                <a:lnTo>
                  <a:pt x="436880" y="101600"/>
                </a:lnTo>
                <a:lnTo>
                  <a:pt x="483870" y="85089"/>
                </a:lnTo>
                <a:lnTo>
                  <a:pt x="533400" y="69850"/>
                </a:lnTo>
                <a:lnTo>
                  <a:pt x="584200" y="55879"/>
                </a:lnTo>
                <a:lnTo>
                  <a:pt x="637539" y="43179"/>
                </a:lnTo>
                <a:lnTo>
                  <a:pt x="692150" y="31750"/>
                </a:lnTo>
                <a:lnTo>
                  <a:pt x="746760" y="22860"/>
                </a:lnTo>
                <a:lnTo>
                  <a:pt x="803910" y="15239"/>
                </a:lnTo>
                <a:lnTo>
                  <a:pt x="862330" y="8889"/>
                </a:lnTo>
                <a:lnTo>
                  <a:pt x="922019" y="3810"/>
                </a:lnTo>
                <a:lnTo>
                  <a:pt x="981710" y="1269"/>
                </a:lnTo>
                <a:lnTo>
                  <a:pt x="1043939" y="0"/>
                </a:lnTo>
                <a:lnTo>
                  <a:pt x="1104900" y="1269"/>
                </a:lnTo>
                <a:lnTo>
                  <a:pt x="1164589" y="3810"/>
                </a:lnTo>
                <a:lnTo>
                  <a:pt x="1224280" y="8889"/>
                </a:lnTo>
                <a:lnTo>
                  <a:pt x="1282700" y="15239"/>
                </a:lnTo>
                <a:lnTo>
                  <a:pt x="1339850" y="22860"/>
                </a:lnTo>
                <a:lnTo>
                  <a:pt x="1395730" y="31750"/>
                </a:lnTo>
                <a:lnTo>
                  <a:pt x="1449069" y="43179"/>
                </a:lnTo>
                <a:lnTo>
                  <a:pt x="1502410" y="55879"/>
                </a:lnTo>
                <a:lnTo>
                  <a:pt x="1553210" y="69850"/>
                </a:lnTo>
                <a:lnTo>
                  <a:pt x="1602739" y="85089"/>
                </a:lnTo>
                <a:lnTo>
                  <a:pt x="1651000" y="101600"/>
                </a:lnTo>
                <a:lnTo>
                  <a:pt x="1695450" y="119379"/>
                </a:lnTo>
                <a:lnTo>
                  <a:pt x="1739900" y="138429"/>
                </a:lnTo>
                <a:lnTo>
                  <a:pt x="1781810" y="158750"/>
                </a:lnTo>
                <a:lnTo>
                  <a:pt x="1819910" y="180339"/>
                </a:lnTo>
                <a:lnTo>
                  <a:pt x="1858010" y="203200"/>
                </a:lnTo>
                <a:lnTo>
                  <a:pt x="1892300" y="226060"/>
                </a:lnTo>
                <a:lnTo>
                  <a:pt x="1924050" y="250189"/>
                </a:lnTo>
                <a:lnTo>
                  <a:pt x="1954530" y="276860"/>
                </a:lnTo>
                <a:lnTo>
                  <a:pt x="2005330" y="330200"/>
                </a:lnTo>
                <a:lnTo>
                  <a:pt x="2043430" y="387350"/>
                </a:lnTo>
                <a:lnTo>
                  <a:pt x="2071369" y="445769"/>
                </a:lnTo>
                <a:lnTo>
                  <a:pt x="2085339" y="508000"/>
                </a:lnTo>
                <a:lnTo>
                  <a:pt x="2086610" y="539750"/>
                </a:lnTo>
                <a:lnTo>
                  <a:pt x="2085339" y="571500"/>
                </a:lnTo>
                <a:lnTo>
                  <a:pt x="2071369" y="633729"/>
                </a:lnTo>
                <a:lnTo>
                  <a:pt x="2043430" y="693419"/>
                </a:lnTo>
                <a:lnTo>
                  <a:pt x="2005330" y="750569"/>
                </a:lnTo>
                <a:lnTo>
                  <a:pt x="1954530" y="803909"/>
                </a:lnTo>
                <a:lnTo>
                  <a:pt x="1924050" y="829309"/>
                </a:lnTo>
                <a:lnTo>
                  <a:pt x="1892300" y="853439"/>
                </a:lnTo>
                <a:lnTo>
                  <a:pt x="1858010" y="877569"/>
                </a:lnTo>
                <a:lnTo>
                  <a:pt x="1819910" y="900429"/>
                </a:lnTo>
                <a:lnTo>
                  <a:pt x="1781810" y="922019"/>
                </a:lnTo>
                <a:lnTo>
                  <a:pt x="1739900" y="942339"/>
                </a:lnTo>
                <a:lnTo>
                  <a:pt x="1695450" y="961389"/>
                </a:lnTo>
                <a:lnTo>
                  <a:pt x="1651000" y="979169"/>
                </a:lnTo>
                <a:lnTo>
                  <a:pt x="1602739" y="995679"/>
                </a:lnTo>
                <a:lnTo>
                  <a:pt x="1553210" y="1010919"/>
                </a:lnTo>
                <a:lnTo>
                  <a:pt x="1502410" y="1024889"/>
                </a:lnTo>
                <a:lnTo>
                  <a:pt x="1449069" y="1037589"/>
                </a:lnTo>
                <a:lnTo>
                  <a:pt x="1395730" y="1047750"/>
                </a:lnTo>
                <a:lnTo>
                  <a:pt x="1339850" y="1057909"/>
                </a:lnTo>
                <a:lnTo>
                  <a:pt x="1282700" y="1065529"/>
                </a:lnTo>
                <a:lnTo>
                  <a:pt x="1224280" y="1071879"/>
                </a:lnTo>
                <a:lnTo>
                  <a:pt x="1164589" y="1075689"/>
                </a:lnTo>
                <a:lnTo>
                  <a:pt x="1104900" y="1078229"/>
                </a:lnTo>
                <a:lnTo>
                  <a:pt x="1043939" y="1079500"/>
                </a:lnTo>
                <a:lnTo>
                  <a:pt x="981710" y="1078229"/>
                </a:lnTo>
                <a:lnTo>
                  <a:pt x="922019" y="1075689"/>
                </a:lnTo>
                <a:lnTo>
                  <a:pt x="862330" y="1071879"/>
                </a:lnTo>
                <a:lnTo>
                  <a:pt x="803910" y="1065529"/>
                </a:lnTo>
                <a:lnTo>
                  <a:pt x="746760" y="1057909"/>
                </a:lnTo>
                <a:lnTo>
                  <a:pt x="692150" y="1047750"/>
                </a:lnTo>
                <a:lnTo>
                  <a:pt x="637539" y="1037589"/>
                </a:lnTo>
                <a:lnTo>
                  <a:pt x="584200" y="1024889"/>
                </a:lnTo>
                <a:lnTo>
                  <a:pt x="533400" y="1010919"/>
                </a:lnTo>
                <a:lnTo>
                  <a:pt x="483870" y="995679"/>
                </a:lnTo>
                <a:lnTo>
                  <a:pt x="436880" y="979169"/>
                </a:lnTo>
                <a:lnTo>
                  <a:pt x="391160" y="961389"/>
                </a:lnTo>
                <a:lnTo>
                  <a:pt x="347980" y="942339"/>
                </a:lnTo>
                <a:lnTo>
                  <a:pt x="306070" y="922019"/>
                </a:lnTo>
                <a:lnTo>
                  <a:pt x="266700" y="900429"/>
                </a:lnTo>
                <a:lnTo>
                  <a:pt x="229870" y="877569"/>
                </a:lnTo>
                <a:lnTo>
                  <a:pt x="194310" y="853439"/>
                </a:lnTo>
                <a:lnTo>
                  <a:pt x="162560" y="829309"/>
                </a:lnTo>
                <a:lnTo>
                  <a:pt x="133350" y="803909"/>
                </a:lnTo>
                <a:lnTo>
                  <a:pt x="82550" y="750569"/>
                </a:lnTo>
                <a:lnTo>
                  <a:pt x="43180" y="693419"/>
                </a:lnTo>
                <a:lnTo>
                  <a:pt x="15239" y="633729"/>
                </a:lnTo>
                <a:lnTo>
                  <a:pt x="1270" y="571500"/>
                </a:lnTo>
                <a:lnTo>
                  <a:pt x="0" y="539750"/>
                </a:lnTo>
                <a:close/>
              </a:path>
            </a:pathLst>
          </a:custGeom>
          <a:ln w="2875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28640" y="31915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75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15250" y="42722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75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76620" y="4897120"/>
            <a:ext cx="2086610" cy="1079500"/>
          </a:xfrm>
          <a:custGeom>
            <a:avLst/>
            <a:gdLst/>
            <a:ahLst/>
            <a:cxnLst/>
            <a:rect l="l" t="t" r="r" b="b"/>
            <a:pathLst>
              <a:path w="2086609" h="1079500">
                <a:moveTo>
                  <a:pt x="0" y="539749"/>
                </a:moveTo>
                <a:lnTo>
                  <a:pt x="6350" y="476249"/>
                </a:lnTo>
                <a:lnTo>
                  <a:pt x="26669" y="416559"/>
                </a:lnTo>
                <a:lnTo>
                  <a:pt x="59689" y="358139"/>
                </a:lnTo>
                <a:lnTo>
                  <a:pt x="105409" y="302259"/>
                </a:lnTo>
                <a:lnTo>
                  <a:pt x="162559" y="250189"/>
                </a:lnTo>
                <a:lnTo>
                  <a:pt x="194309" y="226059"/>
                </a:lnTo>
                <a:lnTo>
                  <a:pt x="228600" y="201929"/>
                </a:lnTo>
                <a:lnTo>
                  <a:pt x="265429" y="179069"/>
                </a:lnTo>
                <a:lnTo>
                  <a:pt x="304800" y="158749"/>
                </a:lnTo>
                <a:lnTo>
                  <a:pt x="346709" y="138429"/>
                </a:lnTo>
                <a:lnTo>
                  <a:pt x="389889" y="119379"/>
                </a:lnTo>
                <a:lnTo>
                  <a:pt x="435609" y="100329"/>
                </a:lnTo>
                <a:lnTo>
                  <a:pt x="483869" y="83819"/>
                </a:lnTo>
                <a:lnTo>
                  <a:pt x="533400" y="68579"/>
                </a:lnTo>
                <a:lnTo>
                  <a:pt x="584200" y="54609"/>
                </a:lnTo>
                <a:lnTo>
                  <a:pt x="637539" y="41909"/>
                </a:lnTo>
                <a:lnTo>
                  <a:pt x="690879" y="31749"/>
                </a:lnTo>
                <a:lnTo>
                  <a:pt x="746759" y="22859"/>
                </a:lnTo>
                <a:lnTo>
                  <a:pt x="803909" y="13969"/>
                </a:lnTo>
                <a:lnTo>
                  <a:pt x="862329" y="7619"/>
                </a:lnTo>
                <a:lnTo>
                  <a:pt x="920750" y="3809"/>
                </a:lnTo>
                <a:lnTo>
                  <a:pt x="981709" y="1269"/>
                </a:lnTo>
                <a:lnTo>
                  <a:pt x="1042670" y="0"/>
                </a:lnTo>
                <a:lnTo>
                  <a:pt x="1103629" y="1269"/>
                </a:lnTo>
                <a:lnTo>
                  <a:pt x="1164589" y="3809"/>
                </a:lnTo>
                <a:lnTo>
                  <a:pt x="1224279" y="7619"/>
                </a:lnTo>
                <a:lnTo>
                  <a:pt x="1281429" y="13969"/>
                </a:lnTo>
                <a:lnTo>
                  <a:pt x="1338579" y="22859"/>
                </a:lnTo>
                <a:lnTo>
                  <a:pt x="1394459" y="31749"/>
                </a:lnTo>
                <a:lnTo>
                  <a:pt x="1449070" y="41909"/>
                </a:lnTo>
                <a:lnTo>
                  <a:pt x="1501139" y="54609"/>
                </a:lnTo>
                <a:lnTo>
                  <a:pt x="1553209" y="68579"/>
                </a:lnTo>
                <a:lnTo>
                  <a:pt x="1601470" y="83819"/>
                </a:lnTo>
                <a:lnTo>
                  <a:pt x="1649729" y="100329"/>
                </a:lnTo>
                <a:lnTo>
                  <a:pt x="1695450" y="119379"/>
                </a:lnTo>
                <a:lnTo>
                  <a:pt x="1738629" y="138429"/>
                </a:lnTo>
                <a:lnTo>
                  <a:pt x="1780539" y="158749"/>
                </a:lnTo>
                <a:lnTo>
                  <a:pt x="1819909" y="179069"/>
                </a:lnTo>
                <a:lnTo>
                  <a:pt x="1856739" y="201929"/>
                </a:lnTo>
                <a:lnTo>
                  <a:pt x="1891029" y="226059"/>
                </a:lnTo>
                <a:lnTo>
                  <a:pt x="1924050" y="250189"/>
                </a:lnTo>
                <a:lnTo>
                  <a:pt x="1953259" y="275589"/>
                </a:lnTo>
                <a:lnTo>
                  <a:pt x="2004059" y="330199"/>
                </a:lnTo>
                <a:lnTo>
                  <a:pt x="2043429" y="386079"/>
                </a:lnTo>
                <a:lnTo>
                  <a:pt x="2070100" y="445769"/>
                </a:lnTo>
                <a:lnTo>
                  <a:pt x="2084070" y="507999"/>
                </a:lnTo>
                <a:lnTo>
                  <a:pt x="2086609" y="539749"/>
                </a:lnTo>
                <a:lnTo>
                  <a:pt x="2084070" y="571499"/>
                </a:lnTo>
                <a:lnTo>
                  <a:pt x="2070100" y="633729"/>
                </a:lnTo>
                <a:lnTo>
                  <a:pt x="2043429" y="693419"/>
                </a:lnTo>
                <a:lnTo>
                  <a:pt x="2004059" y="749299"/>
                </a:lnTo>
                <a:lnTo>
                  <a:pt x="1953259" y="803909"/>
                </a:lnTo>
                <a:lnTo>
                  <a:pt x="1924050" y="829309"/>
                </a:lnTo>
                <a:lnTo>
                  <a:pt x="1891029" y="853439"/>
                </a:lnTo>
                <a:lnTo>
                  <a:pt x="1856739" y="877569"/>
                </a:lnTo>
                <a:lnTo>
                  <a:pt x="1819909" y="899159"/>
                </a:lnTo>
                <a:lnTo>
                  <a:pt x="1780539" y="920749"/>
                </a:lnTo>
                <a:lnTo>
                  <a:pt x="1738629" y="942339"/>
                </a:lnTo>
                <a:lnTo>
                  <a:pt x="1695450" y="961389"/>
                </a:lnTo>
                <a:lnTo>
                  <a:pt x="1649729" y="979169"/>
                </a:lnTo>
                <a:lnTo>
                  <a:pt x="1601470" y="995679"/>
                </a:lnTo>
                <a:lnTo>
                  <a:pt x="1553209" y="1010919"/>
                </a:lnTo>
                <a:lnTo>
                  <a:pt x="1501139" y="1024889"/>
                </a:lnTo>
                <a:lnTo>
                  <a:pt x="1449070" y="1036319"/>
                </a:lnTo>
                <a:lnTo>
                  <a:pt x="1394459" y="1047749"/>
                </a:lnTo>
                <a:lnTo>
                  <a:pt x="1338579" y="1057909"/>
                </a:lnTo>
                <a:lnTo>
                  <a:pt x="1281429" y="1065529"/>
                </a:lnTo>
                <a:lnTo>
                  <a:pt x="1224279" y="1071879"/>
                </a:lnTo>
                <a:lnTo>
                  <a:pt x="1164589" y="1075689"/>
                </a:lnTo>
                <a:lnTo>
                  <a:pt x="1103629" y="1078229"/>
                </a:lnTo>
                <a:lnTo>
                  <a:pt x="1042670" y="1079499"/>
                </a:lnTo>
                <a:lnTo>
                  <a:pt x="981709" y="1078229"/>
                </a:lnTo>
                <a:lnTo>
                  <a:pt x="920750" y="1075689"/>
                </a:lnTo>
                <a:lnTo>
                  <a:pt x="862329" y="1071879"/>
                </a:lnTo>
                <a:lnTo>
                  <a:pt x="803909" y="1065529"/>
                </a:lnTo>
                <a:lnTo>
                  <a:pt x="746759" y="1057909"/>
                </a:lnTo>
                <a:lnTo>
                  <a:pt x="690879" y="1047749"/>
                </a:lnTo>
                <a:lnTo>
                  <a:pt x="637539" y="1036319"/>
                </a:lnTo>
                <a:lnTo>
                  <a:pt x="584200" y="1024889"/>
                </a:lnTo>
                <a:lnTo>
                  <a:pt x="533400" y="1010919"/>
                </a:lnTo>
                <a:lnTo>
                  <a:pt x="483869" y="995679"/>
                </a:lnTo>
                <a:lnTo>
                  <a:pt x="435609" y="979169"/>
                </a:lnTo>
                <a:lnTo>
                  <a:pt x="389889" y="961389"/>
                </a:lnTo>
                <a:lnTo>
                  <a:pt x="346709" y="942339"/>
                </a:lnTo>
                <a:lnTo>
                  <a:pt x="304800" y="920749"/>
                </a:lnTo>
                <a:lnTo>
                  <a:pt x="265429" y="899159"/>
                </a:lnTo>
                <a:lnTo>
                  <a:pt x="228600" y="877569"/>
                </a:lnTo>
                <a:lnTo>
                  <a:pt x="194309" y="853439"/>
                </a:lnTo>
                <a:lnTo>
                  <a:pt x="162559" y="829309"/>
                </a:lnTo>
                <a:lnTo>
                  <a:pt x="132079" y="803909"/>
                </a:lnTo>
                <a:lnTo>
                  <a:pt x="81279" y="749299"/>
                </a:lnTo>
                <a:lnTo>
                  <a:pt x="41909" y="693419"/>
                </a:lnTo>
                <a:lnTo>
                  <a:pt x="15239" y="633729"/>
                </a:lnTo>
                <a:lnTo>
                  <a:pt x="1269" y="571499"/>
                </a:lnTo>
                <a:lnTo>
                  <a:pt x="0" y="539749"/>
                </a:lnTo>
                <a:close/>
              </a:path>
            </a:pathLst>
          </a:custGeom>
          <a:ln w="2875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76620" y="48971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75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3230" y="59766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752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83000" y="4145279"/>
            <a:ext cx="81279" cy="7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55390" y="3690620"/>
            <a:ext cx="1871980" cy="494030"/>
          </a:xfrm>
          <a:custGeom>
            <a:avLst/>
            <a:gdLst/>
            <a:ahLst/>
            <a:cxnLst/>
            <a:rect l="l" t="t" r="r" b="b"/>
            <a:pathLst>
              <a:path w="1871979" h="494029">
                <a:moveTo>
                  <a:pt x="1869439" y="0"/>
                </a:moveTo>
                <a:lnTo>
                  <a:pt x="0" y="485139"/>
                </a:lnTo>
                <a:lnTo>
                  <a:pt x="2539" y="494029"/>
                </a:lnTo>
                <a:lnTo>
                  <a:pt x="1871980" y="8889"/>
                </a:lnTo>
                <a:lnTo>
                  <a:pt x="1869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26509" y="4445000"/>
            <a:ext cx="2076450" cy="881380"/>
          </a:xfrm>
          <a:custGeom>
            <a:avLst/>
            <a:gdLst/>
            <a:ahLst/>
            <a:cxnLst/>
            <a:rect l="l" t="t" r="r" b="b"/>
            <a:pathLst>
              <a:path w="2076450" h="881379">
                <a:moveTo>
                  <a:pt x="6350" y="0"/>
                </a:moveTo>
                <a:lnTo>
                  <a:pt x="0" y="5080"/>
                </a:lnTo>
                <a:lnTo>
                  <a:pt x="2070100" y="881380"/>
                </a:lnTo>
                <a:lnTo>
                  <a:pt x="2076450" y="87630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56659" y="4417059"/>
            <a:ext cx="95250" cy="53340"/>
          </a:xfrm>
          <a:custGeom>
            <a:avLst/>
            <a:gdLst/>
            <a:ahLst/>
            <a:cxnLst/>
            <a:rect l="l" t="t" r="r" b="b"/>
            <a:pathLst>
              <a:path w="95250" h="53339">
                <a:moveTo>
                  <a:pt x="0" y="0"/>
                </a:moveTo>
                <a:lnTo>
                  <a:pt x="48260" y="53339"/>
                </a:lnTo>
                <a:lnTo>
                  <a:pt x="68579" y="33019"/>
                </a:lnTo>
                <a:lnTo>
                  <a:pt x="57150" y="27939"/>
                </a:lnTo>
                <a:lnTo>
                  <a:pt x="63500" y="21589"/>
                </a:lnTo>
                <a:lnTo>
                  <a:pt x="80010" y="21589"/>
                </a:lnTo>
                <a:lnTo>
                  <a:pt x="9525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3809" y="4439920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60">
                <a:moveTo>
                  <a:pt x="6350" y="0"/>
                </a:moveTo>
                <a:lnTo>
                  <a:pt x="0" y="5079"/>
                </a:lnTo>
                <a:lnTo>
                  <a:pt x="11429" y="10159"/>
                </a:lnTo>
                <a:lnTo>
                  <a:pt x="17779" y="380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20159" y="4439920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510" y="0"/>
                </a:moveTo>
                <a:lnTo>
                  <a:pt x="0" y="0"/>
                </a:lnTo>
                <a:lnTo>
                  <a:pt x="11429" y="3809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32000" y="4150359"/>
            <a:ext cx="142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Redundància!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800" y="4733290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1800" y="5007609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800" y="5281929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1800" y="5556250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1800" y="6379209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430" y="4662170"/>
            <a:ext cx="334962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Integritat</a:t>
            </a:r>
            <a:endParaRPr sz="1800">
              <a:latin typeface="Arial"/>
              <a:cs typeface="Arial"/>
            </a:endParaRPr>
          </a:p>
          <a:p>
            <a:pPr marL="12700" marR="122364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No Accés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concurrent  No</a:t>
            </a:r>
            <a:r>
              <a:rPr sz="1800" spc="-10" dirty="0">
                <a:latin typeface="Arial"/>
                <a:cs typeface="Arial"/>
              </a:rPr>
              <a:t> Seguretat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Poca </a:t>
            </a:r>
            <a:r>
              <a:rPr sz="1800" spc="-10" dirty="0">
                <a:latin typeface="Arial"/>
                <a:cs typeface="Arial"/>
              </a:rPr>
              <a:t>flexibilitat </a:t>
            </a:r>
            <a:r>
              <a:rPr sz="1800" spc="-5" dirty="0">
                <a:latin typeface="Arial"/>
                <a:cs typeface="Arial"/>
              </a:rPr>
              <a:t>(calia reescriure  </a:t>
            </a:r>
            <a:r>
              <a:rPr sz="1800" spc="-10" dirty="0">
                <a:latin typeface="Arial"/>
                <a:cs typeface="Arial"/>
              </a:rPr>
              <a:t>les </a:t>
            </a:r>
            <a:r>
              <a:rPr sz="1800" spc="-5" dirty="0">
                <a:latin typeface="Arial"/>
                <a:cs typeface="Arial"/>
              </a:rPr>
              <a:t>aplicacions </a:t>
            </a:r>
            <a:r>
              <a:rPr sz="1800" dirty="0">
                <a:latin typeface="Arial"/>
                <a:cs typeface="Arial"/>
              </a:rPr>
              <a:t>si </a:t>
            </a:r>
            <a:r>
              <a:rPr sz="1800" spc="-5" dirty="0">
                <a:latin typeface="Arial"/>
                <a:cs typeface="Arial"/>
              </a:rPr>
              <a:t>hi </a:t>
            </a:r>
            <a:r>
              <a:rPr sz="1800" spc="-10" dirty="0">
                <a:latin typeface="Arial"/>
                <a:cs typeface="Arial"/>
              </a:rPr>
              <a:t>havia canvi  </a:t>
            </a:r>
            <a:r>
              <a:rPr sz="1800" spc="-5" dirty="0">
                <a:latin typeface="Arial"/>
                <a:cs typeface="Arial"/>
              </a:rPr>
              <a:t>en les </a:t>
            </a:r>
            <a:r>
              <a:rPr sz="1800" spc="-10" dirty="0">
                <a:latin typeface="Arial"/>
                <a:cs typeface="Arial"/>
              </a:rPr>
              <a:t>dades, en les</a:t>
            </a:r>
            <a:r>
              <a:rPr sz="1800" spc="-5" dirty="0">
                <a:latin typeface="Arial"/>
                <a:cs typeface="Arial"/>
              </a:rPr>
              <a:t> consultes...)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421640"/>
            <a:ext cx="509651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Evolució </a:t>
            </a:r>
            <a:r>
              <a:rPr spc="-10" dirty="0"/>
              <a:t>dels </a:t>
            </a:r>
            <a:r>
              <a:rPr dirty="0"/>
              <a:t>SGBD</a:t>
            </a:r>
            <a:r>
              <a:rPr spc="-25" dirty="0"/>
              <a:t> </a:t>
            </a:r>
            <a:r>
              <a:rPr dirty="0"/>
              <a:t>(II)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419" y="1682750"/>
            <a:ext cx="18288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650" y="1617979"/>
            <a:ext cx="1276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Anys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60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350" y="2338070"/>
            <a:ext cx="114935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Wingdings"/>
                <a:cs typeface="Wingdings"/>
              </a:rPr>
              <a:t>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980" y="2258059"/>
            <a:ext cx="67722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Sistemes centralitzats: gran </a:t>
            </a:r>
            <a:r>
              <a:rPr sz="2100" spc="-10" dirty="0" err="1">
                <a:latin typeface="Arial"/>
                <a:cs typeface="Arial"/>
              </a:rPr>
              <a:t>ordinador</a:t>
            </a:r>
            <a:r>
              <a:rPr lang="ca-ES" sz="2100" spc="-10" dirty="0">
                <a:latin typeface="Arial"/>
                <a:cs typeface="Arial"/>
              </a:rPr>
              <a:t> (</a:t>
            </a:r>
            <a:r>
              <a:rPr lang="ca-ES" sz="2100" spc="-10" dirty="0" err="1">
                <a:latin typeface="Arial"/>
                <a:cs typeface="Arial"/>
              </a:rPr>
              <a:t>mainframes</a:t>
            </a:r>
            <a:r>
              <a:rPr lang="ca-ES" sz="2100" spc="-10" dirty="0">
                <a:latin typeface="Arial"/>
                <a:cs typeface="Arial"/>
              </a:rPr>
              <a:t>)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 </a:t>
            </a:r>
            <a:r>
              <a:rPr sz="2100" spc="-5" dirty="0">
                <a:latin typeface="Arial"/>
                <a:cs typeface="Arial"/>
              </a:rPr>
              <a:t>terminals</a:t>
            </a:r>
            <a:r>
              <a:rPr sz="2100" spc="1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“tontos”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5350" y="292862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9980" y="2852420"/>
            <a:ext cx="7325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Arial"/>
                <a:cs typeface="Arial"/>
              </a:rPr>
              <a:t>Van </a:t>
            </a:r>
            <a:r>
              <a:rPr sz="2000" spc="-5" dirty="0">
                <a:latin typeface="Arial"/>
                <a:cs typeface="Arial"/>
              </a:rPr>
              <a:t>aparèixer les </a:t>
            </a:r>
            <a:r>
              <a:rPr sz="2000" dirty="0">
                <a:latin typeface="Arial"/>
                <a:cs typeface="Arial"/>
              </a:rPr>
              <a:t>primeres bases de dades basades </a:t>
            </a:r>
            <a:r>
              <a:rPr sz="2000" spc="-5" dirty="0">
                <a:latin typeface="Arial"/>
                <a:cs typeface="Arial"/>
              </a:rPr>
              <a:t>en </a:t>
            </a:r>
            <a:r>
              <a:rPr sz="2000" dirty="0">
                <a:latin typeface="Arial"/>
                <a:cs typeface="Arial"/>
              </a:rPr>
              <a:t>el </a:t>
            </a:r>
            <a:r>
              <a:rPr sz="2000" spc="-5" dirty="0">
                <a:latin typeface="Arial"/>
                <a:cs typeface="Arial"/>
              </a:rPr>
              <a:t>model 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b="1" spc="-5" dirty="0">
                <a:latin typeface="Arial"/>
                <a:cs typeface="Arial"/>
              </a:rPr>
              <a:t>dades jeràrquic </a:t>
            </a:r>
            <a:r>
              <a:rPr sz="2000" b="1" dirty="0">
                <a:latin typeface="Arial"/>
                <a:cs typeface="Arial"/>
              </a:rPr>
              <a:t>i en </a:t>
            </a:r>
            <a:r>
              <a:rPr sz="2000" b="1" spc="-5" dirty="0">
                <a:latin typeface="Arial"/>
                <a:cs typeface="Arial"/>
              </a:rPr>
              <a:t>xarxa.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419" y="3736340"/>
            <a:ext cx="156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00"/>
              </a:spcBef>
              <a:buFont typeface="Wingdings"/>
              <a:buChar char=""/>
              <a:tabLst>
                <a:tab pos="354330" algn="l"/>
              </a:tabLst>
            </a:pPr>
            <a:r>
              <a:rPr sz="2400" b="1" spc="-10" dirty="0">
                <a:latin typeface="Arial"/>
                <a:cs typeface="Arial"/>
              </a:rPr>
              <a:t>197</a:t>
            </a:r>
            <a:r>
              <a:rPr sz="2400" b="1" dirty="0">
                <a:latin typeface="Arial"/>
                <a:cs typeface="Arial"/>
              </a:rPr>
              <a:t>0-</a:t>
            </a:r>
            <a:r>
              <a:rPr sz="2400" b="1" spc="-5" dirty="0">
                <a:latin typeface="Arial"/>
                <a:cs typeface="Arial"/>
              </a:rPr>
              <a:t>7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350" y="445262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9980" y="4376420"/>
            <a:ext cx="4453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Edgar </a:t>
            </a:r>
            <a:r>
              <a:rPr sz="2000" dirty="0">
                <a:latin typeface="Arial"/>
                <a:cs typeface="Arial"/>
              </a:rPr>
              <a:t>Codd </a:t>
            </a:r>
            <a:r>
              <a:rPr sz="2000" spc="-5" dirty="0">
                <a:latin typeface="Arial"/>
                <a:cs typeface="Arial"/>
              </a:rPr>
              <a:t>(IBM) </a:t>
            </a:r>
            <a:r>
              <a:rPr sz="2000" dirty="0">
                <a:latin typeface="Arial"/>
                <a:cs typeface="Arial"/>
              </a:rPr>
              <a:t>proposa </a:t>
            </a:r>
            <a:r>
              <a:rPr sz="2000" spc="-5" dirty="0">
                <a:latin typeface="Arial"/>
                <a:cs typeface="Arial"/>
              </a:rPr>
              <a:t>el </a:t>
            </a:r>
            <a:r>
              <a:rPr sz="2000" i="1" dirty="0">
                <a:latin typeface="Arial"/>
                <a:cs typeface="Arial"/>
              </a:rPr>
              <a:t>Model </a:t>
            </a:r>
            <a:r>
              <a:rPr sz="2000" i="1" spc="-5" dirty="0">
                <a:latin typeface="Arial"/>
                <a:cs typeface="Arial"/>
              </a:rPr>
              <a:t>de </a:t>
            </a:r>
            <a:r>
              <a:rPr sz="2000" i="1" dirty="0" err="1">
                <a:latin typeface="Arial"/>
                <a:cs typeface="Arial"/>
              </a:rPr>
              <a:t>Dades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Relacional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36690" y="3815079"/>
            <a:ext cx="1598929" cy="2284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421640"/>
            <a:ext cx="52298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Evolució </a:t>
            </a:r>
            <a:r>
              <a:rPr spc="-10" dirty="0"/>
              <a:t>dels </a:t>
            </a:r>
            <a:r>
              <a:rPr dirty="0"/>
              <a:t>SGBD</a:t>
            </a:r>
            <a:r>
              <a:rPr spc="-10" dirty="0"/>
              <a:t> </a:t>
            </a:r>
            <a:r>
              <a:rPr spc="-5" dirty="0"/>
              <a:t>(III)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7880" y="2105660"/>
            <a:ext cx="18288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5380" y="2040890"/>
            <a:ext cx="6000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El </a:t>
            </a:r>
            <a:r>
              <a:rPr sz="2400" spc="-5" dirty="0">
                <a:latin typeface="Arial"/>
                <a:cs typeface="Arial"/>
              </a:rPr>
              <a:t>programari de gestió de fitxers era massa  senzill: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1080" y="31229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1080" y="34277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5710" y="3046729"/>
            <a:ext cx="5626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Tractament </a:t>
            </a:r>
            <a:r>
              <a:rPr sz="2000" dirty="0">
                <a:latin typeface="Arial"/>
                <a:cs typeface="Arial"/>
              </a:rPr>
              <a:t>d’interrelacions no </a:t>
            </a:r>
            <a:r>
              <a:rPr sz="2000" spc="-5" dirty="0">
                <a:latin typeface="Arial"/>
                <a:cs typeface="Arial"/>
              </a:rPr>
              <a:t>estava suportat.  </a:t>
            </a:r>
            <a:r>
              <a:rPr sz="2000" spc="-50" dirty="0">
                <a:latin typeface="Arial"/>
                <a:cs typeface="Arial"/>
              </a:rPr>
              <a:t>Varis </a:t>
            </a:r>
            <a:r>
              <a:rPr sz="2000" dirty="0">
                <a:latin typeface="Arial"/>
                <a:cs typeface="Arial"/>
              </a:rPr>
              <a:t>usuaris </a:t>
            </a:r>
            <a:r>
              <a:rPr sz="2000" spc="-5" dirty="0">
                <a:latin typeface="Arial"/>
                <a:cs typeface="Arial"/>
              </a:rPr>
              <a:t>no </a:t>
            </a:r>
            <a:r>
              <a:rPr sz="2000" dirty="0">
                <a:latin typeface="Arial"/>
                <a:cs typeface="Arial"/>
              </a:rPr>
              <a:t>podien </a:t>
            </a:r>
            <a:r>
              <a:rPr sz="2000" spc="-5" dirty="0">
                <a:latin typeface="Arial"/>
                <a:cs typeface="Arial"/>
              </a:rPr>
              <a:t>actualitzar </a:t>
            </a:r>
            <a:r>
              <a:rPr sz="2000" dirty="0">
                <a:latin typeface="Arial"/>
                <a:cs typeface="Arial"/>
              </a:rPr>
              <a:t>dades a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l’hora.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1080" y="373380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5710" y="3656329"/>
            <a:ext cx="462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880" y="4530090"/>
            <a:ext cx="18288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5380" y="4464050"/>
            <a:ext cx="73812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Durant la 2ª meitat </a:t>
            </a:r>
            <a:r>
              <a:rPr sz="2400" spc="-10" dirty="0">
                <a:latin typeface="Arial"/>
                <a:cs typeface="Arial"/>
              </a:rPr>
              <a:t>dels </a:t>
            </a:r>
            <a:r>
              <a:rPr sz="2400" spc="-5" dirty="0">
                <a:latin typeface="Arial"/>
                <a:cs typeface="Arial"/>
              </a:rPr>
              <a:t>anys 70 sorgeix un programari  més sofisticat: </a:t>
            </a:r>
            <a:r>
              <a:rPr sz="2400" spc="-10" dirty="0">
                <a:latin typeface="Arial"/>
                <a:cs typeface="Arial"/>
              </a:rPr>
              <a:t>els </a:t>
            </a:r>
            <a:r>
              <a:rPr sz="2400" b="1" i="1" spc="-5" dirty="0">
                <a:latin typeface="Arial"/>
                <a:cs typeface="Arial"/>
              </a:rPr>
              <a:t>Data </a:t>
            </a:r>
            <a:r>
              <a:rPr sz="2400" b="1" i="1" spc="-10" dirty="0">
                <a:latin typeface="Arial"/>
                <a:cs typeface="Arial"/>
              </a:rPr>
              <a:t>Base Management </a:t>
            </a:r>
            <a:r>
              <a:rPr sz="2400" b="1" i="1" spc="-5" dirty="0">
                <a:latin typeface="Arial"/>
                <a:cs typeface="Arial"/>
              </a:rPr>
              <a:t>System  </a:t>
            </a:r>
            <a:r>
              <a:rPr sz="2400" spc="-5" dirty="0">
                <a:latin typeface="Arial"/>
                <a:cs typeface="Arial"/>
              </a:rPr>
              <a:t>(DBMS)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b="1" i="1" spc="-5" dirty="0">
                <a:latin typeface="Arial"/>
                <a:cs typeface="Arial"/>
              </a:rPr>
              <a:t>Sistemes Gestors de </a:t>
            </a:r>
            <a:r>
              <a:rPr sz="2400" b="1" i="1" spc="-10" dirty="0">
                <a:latin typeface="Arial"/>
                <a:cs typeface="Arial"/>
              </a:rPr>
              <a:t>Bases </a:t>
            </a:r>
            <a:r>
              <a:rPr sz="2400" b="1" i="1" dirty="0">
                <a:latin typeface="Arial"/>
                <a:cs typeface="Arial"/>
              </a:rPr>
              <a:t>de </a:t>
            </a:r>
            <a:r>
              <a:rPr sz="2400" b="1" i="1" spc="-10" dirty="0">
                <a:latin typeface="Arial"/>
                <a:cs typeface="Arial"/>
              </a:rPr>
              <a:t>dades  </a:t>
            </a:r>
            <a:r>
              <a:rPr sz="2400" spc="-5" dirty="0">
                <a:latin typeface="Arial"/>
                <a:cs typeface="Arial"/>
              </a:rPr>
              <a:t>(SGBD)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42129" y="4138929"/>
            <a:ext cx="429259" cy="177800"/>
          </a:xfrm>
          <a:custGeom>
            <a:avLst/>
            <a:gdLst/>
            <a:ahLst/>
            <a:cxnLst/>
            <a:rect l="l" t="t" r="r" b="b"/>
            <a:pathLst>
              <a:path w="429260" h="177800">
                <a:moveTo>
                  <a:pt x="429260" y="0"/>
                </a:moveTo>
                <a:lnTo>
                  <a:pt x="0" y="0"/>
                </a:lnTo>
                <a:lnTo>
                  <a:pt x="214630" y="177800"/>
                </a:lnTo>
                <a:lnTo>
                  <a:pt x="429260" y="0"/>
                </a:lnTo>
                <a:close/>
              </a:path>
            </a:pathLst>
          </a:custGeom>
          <a:solidFill>
            <a:srgbClr val="0C6C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0079" y="3727450"/>
            <a:ext cx="214629" cy="410209"/>
          </a:xfrm>
          <a:custGeom>
            <a:avLst/>
            <a:gdLst/>
            <a:ahLst/>
            <a:cxnLst/>
            <a:rect l="l" t="t" r="r" b="b"/>
            <a:pathLst>
              <a:path w="214629" h="410210">
                <a:moveTo>
                  <a:pt x="0" y="410210"/>
                </a:moveTo>
                <a:lnTo>
                  <a:pt x="214630" y="410210"/>
                </a:lnTo>
                <a:lnTo>
                  <a:pt x="214630" y="0"/>
                </a:lnTo>
                <a:lnTo>
                  <a:pt x="0" y="0"/>
                </a:lnTo>
                <a:lnTo>
                  <a:pt x="0" y="410210"/>
                </a:lnTo>
                <a:close/>
              </a:path>
            </a:pathLst>
          </a:custGeom>
          <a:solidFill>
            <a:srgbClr val="0C6C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421640"/>
            <a:ext cx="52832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Evolució </a:t>
            </a:r>
            <a:r>
              <a:rPr spc="-10" dirty="0"/>
              <a:t>dels </a:t>
            </a:r>
            <a:r>
              <a:rPr dirty="0"/>
              <a:t>SGBD</a:t>
            </a:r>
            <a:r>
              <a:rPr spc="-15" dirty="0"/>
              <a:t> </a:t>
            </a:r>
            <a:r>
              <a:rPr spc="-5" dirty="0"/>
              <a:t>(IV)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2056129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069" y="2381250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369" y="2005329"/>
            <a:ext cx="67430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Anys</a:t>
            </a:r>
            <a:r>
              <a:rPr sz="2000" b="1" dirty="0">
                <a:latin typeface="Arial"/>
                <a:cs typeface="Arial"/>
              </a:rPr>
              <a:t> 80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76200" marR="5080" indent="38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Es consolida </a:t>
            </a:r>
            <a:r>
              <a:rPr sz="1800" spc="-10" dirty="0">
                <a:latin typeface="Arial"/>
                <a:cs typeface="Arial"/>
              </a:rPr>
              <a:t>el </a:t>
            </a:r>
            <a:r>
              <a:rPr sz="1800" spc="-5" dirty="0">
                <a:latin typeface="Arial"/>
                <a:cs typeface="Arial"/>
              </a:rPr>
              <a:t>model </a:t>
            </a:r>
            <a:r>
              <a:rPr sz="1800" spc="-10" dirty="0">
                <a:latin typeface="Arial"/>
                <a:cs typeface="Arial"/>
              </a:rPr>
              <a:t>relacional </a:t>
            </a:r>
            <a:r>
              <a:rPr sz="180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la </a:t>
            </a:r>
            <a:r>
              <a:rPr sz="1800" spc="-10" dirty="0">
                <a:latin typeface="Arial"/>
                <a:cs typeface="Arial"/>
              </a:rPr>
              <a:t>base </a:t>
            </a:r>
            <a:r>
              <a:rPr sz="1800" spc="-5" dirty="0">
                <a:latin typeface="Arial"/>
                <a:cs typeface="Arial"/>
              </a:rPr>
              <a:t>teòrica dels SGBDs  Comercials. (Oracle </a:t>
            </a:r>
            <a:r>
              <a:rPr sz="1800" dirty="0">
                <a:latin typeface="Arial"/>
                <a:cs typeface="Arial"/>
              </a:rPr>
              <a:t>va </a:t>
            </a:r>
            <a:r>
              <a:rPr sz="1800" spc="-10" dirty="0">
                <a:latin typeface="Arial"/>
                <a:cs typeface="Arial"/>
              </a:rPr>
              <a:t>néixer el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1980)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3183890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069" y="3509009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8369" y="3133090"/>
            <a:ext cx="73564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Finals </a:t>
            </a:r>
            <a:r>
              <a:rPr sz="2000" b="1" spc="-10" dirty="0">
                <a:latin typeface="Arial"/>
                <a:cs typeface="Arial"/>
              </a:rPr>
              <a:t>anys</a:t>
            </a:r>
            <a:r>
              <a:rPr sz="2000" b="1" dirty="0">
                <a:latin typeface="Arial"/>
                <a:cs typeface="Arial"/>
              </a:rPr>
              <a:t> 80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143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Estandarització </a:t>
            </a:r>
            <a:r>
              <a:rPr sz="1800" spc="-10" dirty="0">
                <a:latin typeface="Arial"/>
                <a:cs typeface="Arial"/>
              </a:rPr>
              <a:t>del llenguatge </a:t>
            </a:r>
            <a:r>
              <a:rPr sz="1800" spc="-5" dirty="0">
                <a:latin typeface="Arial"/>
                <a:cs typeface="Arial"/>
              </a:rPr>
              <a:t>SQL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Structured </a:t>
            </a:r>
            <a:r>
              <a:rPr sz="1800" i="1" spc="-5" dirty="0">
                <a:latin typeface="Arial"/>
                <a:cs typeface="Arial"/>
              </a:rPr>
              <a:t>Query </a:t>
            </a:r>
            <a:r>
              <a:rPr sz="1800" i="1" spc="-10" dirty="0">
                <a:latin typeface="Arial"/>
                <a:cs typeface="Arial"/>
              </a:rPr>
              <a:t>Language</a:t>
            </a:r>
            <a:r>
              <a:rPr sz="1800" spc="-10" dirty="0">
                <a:latin typeface="Arial"/>
                <a:cs typeface="Arial"/>
              </a:rPr>
              <a:t>) per </a:t>
            </a:r>
            <a:r>
              <a:rPr sz="1800" spc="-5" dirty="0">
                <a:latin typeface="Arial"/>
                <a:cs typeface="Arial"/>
              </a:rPr>
              <a:t>la  </a:t>
            </a:r>
            <a:r>
              <a:rPr sz="1800" spc="-10" dirty="0">
                <a:latin typeface="Arial"/>
                <a:cs typeface="Arial"/>
              </a:rPr>
              <a:t>manipulació </a:t>
            </a:r>
            <a:r>
              <a:rPr sz="1800" spc="-5" dirty="0">
                <a:latin typeface="Arial"/>
                <a:cs typeface="Arial"/>
              </a:rPr>
              <a:t>dels SBGD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Relacionals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4311650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069" y="4636770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069" y="5185409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8369" y="4260850"/>
            <a:ext cx="741870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/>
                <a:cs typeface="Arial"/>
              </a:rPr>
              <a:t>Anys</a:t>
            </a:r>
            <a:r>
              <a:rPr sz="2000" b="1" dirty="0">
                <a:latin typeface="Arial"/>
                <a:cs typeface="Arial"/>
              </a:rPr>
              <a:t> 90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14300" marR="508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Els </a:t>
            </a:r>
            <a:r>
              <a:rPr sz="1800" spc="-5" dirty="0">
                <a:latin typeface="Arial"/>
                <a:cs typeface="Arial"/>
              </a:rPr>
              <a:t>fabricants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SBGD </a:t>
            </a:r>
            <a:r>
              <a:rPr sz="1800" spc="-10" dirty="0">
                <a:latin typeface="Arial"/>
                <a:cs typeface="Arial"/>
              </a:rPr>
              <a:t>consoliden </a:t>
            </a:r>
            <a:r>
              <a:rPr sz="1800" spc="-5" dirty="0">
                <a:latin typeface="Arial"/>
                <a:cs typeface="Arial"/>
              </a:rPr>
              <a:t>els seus </a:t>
            </a:r>
            <a:r>
              <a:rPr sz="1800" spc="-10" dirty="0">
                <a:latin typeface="Arial"/>
                <a:cs typeface="Arial"/>
              </a:rPr>
              <a:t>productes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10" dirty="0">
                <a:latin typeface="Arial"/>
                <a:cs typeface="Arial"/>
              </a:rPr>
              <a:t>proporcionen  extensions pel </a:t>
            </a:r>
            <a:r>
              <a:rPr sz="1800" spc="-5" dirty="0">
                <a:latin typeface="Arial"/>
                <a:cs typeface="Arial"/>
              </a:rPr>
              <a:t>suport </a:t>
            </a:r>
            <a:r>
              <a:rPr sz="1800" spc="-10" dirty="0">
                <a:latin typeface="Arial"/>
                <a:cs typeface="Arial"/>
              </a:rPr>
              <a:t>de nous </a:t>
            </a:r>
            <a:r>
              <a:rPr sz="1800" spc="-5" dirty="0">
                <a:latin typeface="Arial"/>
                <a:cs typeface="Arial"/>
              </a:rPr>
              <a:t>tipus de </a:t>
            </a:r>
            <a:r>
              <a:rPr sz="1800" spc="-10" dirty="0">
                <a:latin typeface="Arial"/>
                <a:cs typeface="Arial"/>
              </a:rPr>
              <a:t>dades </a:t>
            </a:r>
            <a:r>
              <a:rPr sz="1800" spc="-5" dirty="0">
                <a:latin typeface="Arial"/>
                <a:cs typeface="Arial"/>
              </a:rPr>
              <a:t>(imatges, multimèdia,...)  SGBD </a:t>
            </a:r>
            <a:r>
              <a:rPr sz="1800" dirty="0">
                <a:latin typeface="Arial"/>
                <a:cs typeface="Arial"/>
              </a:rPr>
              <a:t>són </a:t>
            </a:r>
            <a:r>
              <a:rPr sz="1800" spc="-10" dirty="0">
                <a:latin typeface="Arial"/>
                <a:cs typeface="Arial"/>
              </a:rPr>
              <a:t>el </a:t>
            </a:r>
            <a:r>
              <a:rPr sz="1800" spc="-5" dirty="0">
                <a:latin typeface="Arial"/>
                <a:cs typeface="Arial"/>
              </a:rPr>
              <a:t>pilar de molts sistemes </a:t>
            </a:r>
            <a:r>
              <a:rPr sz="1800" spc="-10" dirty="0">
                <a:latin typeface="Arial"/>
                <a:cs typeface="Arial"/>
              </a:rPr>
              <a:t>Client </a:t>
            </a: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Servidor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través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d’Internet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421640"/>
            <a:ext cx="52832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Evolució </a:t>
            </a:r>
            <a:r>
              <a:rPr spc="-10" dirty="0"/>
              <a:t>dels </a:t>
            </a:r>
            <a:r>
              <a:rPr dirty="0"/>
              <a:t>SGBD</a:t>
            </a:r>
            <a:r>
              <a:rPr spc="-15" dirty="0"/>
              <a:t> </a:t>
            </a:r>
            <a:r>
              <a:rPr spc="-5" dirty="0"/>
              <a:t>(IV)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5640" y="1451609"/>
            <a:ext cx="25742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230">
              <a:lnSpc>
                <a:spcPct val="100000"/>
              </a:lnSpc>
              <a:spcBef>
                <a:spcPts val="100"/>
              </a:spcBef>
              <a:buClr>
                <a:srgbClr val="009CD8"/>
              </a:buClr>
              <a:buSzPct val="60000"/>
              <a:buFont typeface="Wingdings"/>
              <a:buChar char=""/>
              <a:tabLst>
                <a:tab pos="328295" algn="l"/>
                <a:tab pos="328930" algn="l"/>
              </a:tabLst>
            </a:pPr>
            <a:r>
              <a:rPr sz="2000" b="1" spc="-10" dirty="0">
                <a:latin typeface="Arial"/>
                <a:cs typeface="Arial"/>
              </a:rPr>
              <a:t>Anys </a:t>
            </a:r>
            <a:r>
              <a:rPr sz="2000" b="1" dirty="0">
                <a:latin typeface="Arial"/>
                <a:cs typeface="Arial"/>
              </a:rPr>
              <a:t>90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actualitat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2101850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469" y="2030729"/>
            <a:ext cx="7517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 marR="5080" indent="-63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SGBD </a:t>
            </a:r>
            <a:r>
              <a:rPr sz="1800" spc="-10" dirty="0">
                <a:latin typeface="Arial"/>
                <a:cs typeface="Arial"/>
              </a:rPr>
              <a:t>Relacionals </a:t>
            </a:r>
            <a:r>
              <a:rPr sz="1800" spc="-5" dirty="0">
                <a:latin typeface="Arial"/>
                <a:cs typeface="Arial"/>
              </a:rPr>
              <a:t>són part </a:t>
            </a:r>
            <a:r>
              <a:rPr sz="1800" spc="-10" dirty="0">
                <a:latin typeface="Arial"/>
                <a:cs typeface="Arial"/>
              </a:rPr>
              <a:t>fonamental de </a:t>
            </a:r>
            <a:r>
              <a:rPr sz="1800" spc="-5" dirty="0">
                <a:latin typeface="Arial"/>
                <a:cs typeface="Arial"/>
              </a:rPr>
              <a:t>sistemes de gestió empresarial 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de la majoria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d’aplicacions.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2924810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469" y="2853690"/>
            <a:ext cx="6970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Nous paradigmes: Objecte-Relacionals, </a:t>
            </a:r>
            <a:r>
              <a:rPr sz="1800" spc="-5" dirty="0">
                <a:latin typeface="Arial"/>
                <a:cs typeface="Arial"/>
              </a:rPr>
              <a:t>Orientació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Objectes, XML,  documentals, </a:t>
            </a:r>
            <a:r>
              <a:rPr sz="1800" spc="-10" dirty="0">
                <a:latin typeface="Arial"/>
                <a:cs typeface="Arial"/>
              </a:rPr>
              <a:t>Datawarehouse,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Geolocalització...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300" y="3676650"/>
            <a:ext cx="192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Panorama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actual: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569" y="4296409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469" y="4225290"/>
            <a:ext cx="74123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Arial"/>
                <a:cs typeface="Arial"/>
              </a:rPr>
              <a:t>Tot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10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dia d’avui </a:t>
            </a:r>
            <a:r>
              <a:rPr sz="1800" spc="-5" dirty="0">
                <a:latin typeface="Arial"/>
                <a:cs typeface="Arial"/>
              </a:rPr>
              <a:t>els sistemes </a:t>
            </a:r>
            <a:r>
              <a:rPr sz="1800" spc="-10" dirty="0">
                <a:latin typeface="Arial"/>
                <a:cs typeface="Arial"/>
              </a:rPr>
              <a:t>relacionals encara </a:t>
            </a:r>
            <a:r>
              <a:rPr sz="1800" dirty="0">
                <a:latin typeface="Arial"/>
                <a:cs typeface="Arial"/>
              </a:rPr>
              <a:t>són </a:t>
            </a:r>
            <a:r>
              <a:rPr sz="1800" spc="-5" dirty="0">
                <a:latin typeface="Arial"/>
                <a:cs typeface="Arial"/>
              </a:rPr>
              <a:t>els </a:t>
            </a:r>
            <a:r>
              <a:rPr sz="1800" spc="-10" dirty="0">
                <a:latin typeface="Arial"/>
                <a:cs typeface="Arial"/>
              </a:rPr>
              <a:t>que  predominen en </a:t>
            </a:r>
            <a:r>
              <a:rPr sz="1800" spc="-5" dirty="0">
                <a:latin typeface="Arial"/>
                <a:cs typeface="Arial"/>
              </a:rPr>
              <a:t>el mercat </a:t>
            </a:r>
            <a:r>
              <a:rPr sz="1800" dirty="0">
                <a:latin typeface="Arial"/>
                <a:cs typeface="Arial"/>
              </a:rPr>
              <a:t>i </a:t>
            </a:r>
            <a:r>
              <a:rPr sz="1800" spc="-5" dirty="0">
                <a:latin typeface="Arial"/>
                <a:cs typeface="Arial"/>
              </a:rPr>
              <a:t>la gran </a:t>
            </a:r>
            <a:r>
              <a:rPr sz="1800" spc="-10" dirty="0">
                <a:latin typeface="Arial"/>
                <a:cs typeface="Arial"/>
              </a:rPr>
              <a:t>majoria d’aplicacions </a:t>
            </a:r>
            <a:r>
              <a:rPr sz="1800" spc="-5" dirty="0">
                <a:latin typeface="Arial"/>
                <a:cs typeface="Arial"/>
              </a:rPr>
              <a:t>els utilitzen, en la  </a:t>
            </a:r>
            <a:r>
              <a:rPr sz="1800" spc="-10" dirty="0">
                <a:latin typeface="Arial"/>
                <a:cs typeface="Arial"/>
              </a:rPr>
              <a:t>última dècada </a:t>
            </a:r>
            <a:r>
              <a:rPr sz="1800" spc="-5" dirty="0">
                <a:latin typeface="Arial"/>
                <a:cs typeface="Arial"/>
              </a:rPr>
              <a:t>estan prenent força </a:t>
            </a:r>
            <a:r>
              <a:rPr sz="1800" spc="-10" dirty="0">
                <a:latin typeface="Arial"/>
                <a:cs typeface="Arial"/>
              </a:rPr>
              <a:t>un nou </a:t>
            </a:r>
            <a:r>
              <a:rPr sz="1800" spc="-5" dirty="0">
                <a:latin typeface="Arial"/>
                <a:cs typeface="Arial"/>
              </a:rPr>
              <a:t>tipus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base </a:t>
            </a:r>
            <a:r>
              <a:rPr sz="1800" spc="-10" dirty="0">
                <a:latin typeface="Arial"/>
                <a:cs typeface="Arial"/>
              </a:rPr>
              <a:t>de dades  anomenades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NoSQL.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7339" y="5668009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7339" y="5942329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7339" y="6216650"/>
            <a:ext cx="100330" cy="146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10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4670" y="5596890"/>
            <a:ext cx="61677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Capacitat </a:t>
            </a:r>
            <a:r>
              <a:rPr sz="1800" spc="-5" dirty="0">
                <a:latin typeface="Arial"/>
                <a:cs typeface="Arial"/>
              </a:rPr>
              <a:t>de tractar </a:t>
            </a:r>
            <a:r>
              <a:rPr sz="1800" spc="-10" dirty="0">
                <a:latin typeface="Arial"/>
                <a:cs typeface="Arial"/>
              </a:rPr>
              <a:t>grans volums </a:t>
            </a:r>
            <a:r>
              <a:rPr sz="1800" spc="-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dades </a:t>
            </a:r>
            <a:r>
              <a:rPr sz="1800" spc="-5" dirty="0">
                <a:latin typeface="Arial"/>
                <a:cs typeface="Arial"/>
              </a:rPr>
              <a:t>de forma òptima  </a:t>
            </a:r>
            <a:r>
              <a:rPr sz="1800" spc="-10" dirty="0">
                <a:latin typeface="Arial"/>
                <a:cs typeface="Arial"/>
              </a:rPr>
              <a:t>Escalabilitat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Exemple: Facebook, Amazon,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Google...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421640"/>
            <a:ext cx="12052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Í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e</a:t>
            </a:r>
            <a:r>
              <a:rPr dirty="0"/>
              <a:t>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8969" y="1912620"/>
            <a:ext cx="188595" cy="2439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469" y="1850390"/>
            <a:ext cx="60267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Concepte 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definició de base de </a:t>
            </a:r>
            <a:r>
              <a:rPr sz="2400" spc="-10" dirty="0">
                <a:latin typeface="Arial"/>
                <a:cs typeface="Arial"/>
              </a:rPr>
              <a:t>dades  </a:t>
            </a:r>
            <a:r>
              <a:rPr sz="2400" spc="-5" dirty="0">
                <a:latin typeface="Arial"/>
                <a:cs typeface="Arial"/>
              </a:rPr>
              <a:t>Sistemes gestor de bases de </a:t>
            </a:r>
            <a:r>
              <a:rPr sz="2400" spc="-10" dirty="0">
                <a:latin typeface="Arial"/>
                <a:cs typeface="Arial"/>
              </a:rPr>
              <a:t>dades </a:t>
            </a:r>
            <a:r>
              <a:rPr sz="2400" spc="-5" dirty="0">
                <a:latin typeface="Arial"/>
                <a:cs typeface="Arial"/>
              </a:rPr>
              <a:t>(SGBD)  Objectius </a:t>
            </a:r>
            <a:r>
              <a:rPr sz="2400" spc="-10" dirty="0">
                <a:latin typeface="Arial"/>
                <a:cs typeface="Arial"/>
              </a:rPr>
              <a:t>dels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SGBD</a:t>
            </a:r>
            <a:endParaRPr sz="2400">
              <a:latin typeface="Arial"/>
              <a:cs typeface="Arial"/>
            </a:endParaRPr>
          </a:p>
          <a:p>
            <a:pPr marL="12700" marR="1940560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Visió </a:t>
            </a:r>
            <a:r>
              <a:rPr sz="2400" spc="-5" dirty="0">
                <a:latin typeface="Arial"/>
                <a:cs typeface="Arial"/>
              </a:rPr>
              <a:t>de les </a:t>
            </a:r>
            <a:r>
              <a:rPr sz="2400" spc="-10" dirty="0">
                <a:latin typeface="Arial"/>
                <a:cs typeface="Arial"/>
              </a:rPr>
              <a:t>dades </a:t>
            </a:r>
            <a:r>
              <a:rPr sz="2400" spc="-5" dirty="0">
                <a:latin typeface="Arial"/>
                <a:cs typeface="Arial"/>
              </a:rPr>
              <a:t>d'un SGBD  </a:t>
            </a:r>
            <a:r>
              <a:rPr sz="2400" spc="-10" dirty="0">
                <a:latin typeface="Arial"/>
                <a:cs typeface="Arial"/>
              </a:rPr>
              <a:t>Avantatges dels </a:t>
            </a:r>
            <a:r>
              <a:rPr sz="2400" spc="-5" dirty="0">
                <a:latin typeface="Arial"/>
                <a:cs typeface="Arial"/>
              </a:rPr>
              <a:t>SGBD  </a:t>
            </a:r>
            <a:r>
              <a:rPr sz="2400" spc="-10" dirty="0">
                <a:latin typeface="Arial"/>
                <a:cs typeface="Arial"/>
              </a:rPr>
              <a:t>Evolució dels SGBD  Llenguatges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usuaris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421640"/>
            <a:ext cx="45847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Llenguatges </a:t>
            </a:r>
            <a:r>
              <a:rPr dirty="0"/>
              <a:t>i</a:t>
            </a:r>
            <a:r>
              <a:rPr spc="-40" dirty="0"/>
              <a:t> </a:t>
            </a:r>
            <a:r>
              <a:rPr spc="-5" dirty="0"/>
              <a:t>usuaris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419" y="1649729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9650" y="1587500"/>
            <a:ext cx="4231640" cy="188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Arial"/>
                <a:cs typeface="Arial"/>
              </a:rPr>
              <a:t>Tipus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d'usuaris</a:t>
            </a:r>
            <a:endParaRPr sz="2400">
              <a:latin typeface="Arial"/>
              <a:cs typeface="Arial"/>
            </a:endParaRPr>
          </a:p>
          <a:p>
            <a:pPr marL="425450" indent="-285115">
              <a:lnSpc>
                <a:spcPct val="100000"/>
              </a:lnSpc>
              <a:spcBef>
                <a:spcPts val="2160"/>
              </a:spcBef>
              <a:buFont typeface="Times New Roman"/>
              <a:buChar char="–"/>
              <a:tabLst>
                <a:tab pos="424815" algn="l"/>
                <a:tab pos="425450" algn="l"/>
              </a:tabLst>
            </a:pPr>
            <a:r>
              <a:rPr sz="2000" spc="-5" dirty="0">
                <a:latin typeface="Arial"/>
                <a:cs typeface="Arial"/>
              </a:rPr>
              <a:t>Administradors </a:t>
            </a:r>
            <a:r>
              <a:rPr sz="2000" dirty="0">
                <a:latin typeface="Arial"/>
                <a:cs typeface="Arial"/>
              </a:rPr>
              <a:t>de base de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dades</a:t>
            </a:r>
            <a:endParaRPr sz="2000">
              <a:latin typeface="Arial"/>
              <a:cs typeface="Arial"/>
            </a:endParaRPr>
          </a:p>
          <a:p>
            <a:pPr marL="425450" indent="-285115">
              <a:lnSpc>
                <a:spcPct val="100000"/>
              </a:lnSpc>
              <a:spcBef>
                <a:spcPts val="10"/>
              </a:spcBef>
              <a:buFont typeface="Times New Roman"/>
              <a:buChar char="–"/>
              <a:tabLst>
                <a:tab pos="424815" algn="l"/>
                <a:tab pos="425450" algn="l"/>
              </a:tabLst>
            </a:pPr>
            <a:r>
              <a:rPr sz="2000" dirty="0">
                <a:latin typeface="Arial"/>
                <a:cs typeface="Arial"/>
              </a:rPr>
              <a:t>Programadors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d'aplicacions</a:t>
            </a:r>
            <a:endParaRPr sz="2000">
              <a:latin typeface="Arial"/>
              <a:cs typeface="Arial"/>
            </a:endParaRPr>
          </a:p>
          <a:p>
            <a:pPr marL="425450" indent="-285115">
              <a:lnSpc>
                <a:spcPct val="100000"/>
              </a:lnSpc>
              <a:buFont typeface="Times New Roman"/>
              <a:buChar char="–"/>
              <a:tabLst>
                <a:tab pos="424815" algn="l"/>
                <a:tab pos="425450" algn="l"/>
              </a:tabLst>
            </a:pPr>
            <a:r>
              <a:rPr sz="2000" dirty="0">
                <a:latin typeface="Arial"/>
                <a:cs typeface="Arial"/>
              </a:rPr>
              <a:t>Usuaris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especialitzats</a:t>
            </a:r>
            <a:endParaRPr sz="2000">
              <a:latin typeface="Arial"/>
              <a:cs typeface="Arial"/>
            </a:endParaRPr>
          </a:p>
          <a:p>
            <a:pPr marL="425450" indent="-285115">
              <a:lnSpc>
                <a:spcPct val="100000"/>
              </a:lnSpc>
              <a:buFont typeface="Times New Roman"/>
              <a:buChar char="–"/>
              <a:tabLst>
                <a:tab pos="424815" algn="l"/>
                <a:tab pos="425450" algn="l"/>
              </a:tabLst>
            </a:pPr>
            <a:r>
              <a:rPr sz="2000" dirty="0">
                <a:latin typeface="Arial"/>
                <a:cs typeface="Arial"/>
              </a:rPr>
              <a:t>Usuaris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d'aplicacions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19" y="3783329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9650" y="3722370"/>
            <a:ext cx="1682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Llenguatges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7919" y="4362450"/>
            <a:ext cx="48901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Font typeface="Times New Roman"/>
              <a:buChar char="–"/>
              <a:tabLst>
                <a:tab pos="296545" algn="l"/>
                <a:tab pos="297180" algn="l"/>
              </a:tabLst>
            </a:pPr>
            <a:r>
              <a:rPr sz="2000" spc="-5" dirty="0">
                <a:latin typeface="Arial"/>
                <a:cs typeface="Arial"/>
              </a:rPr>
              <a:t>SQL (Structured </a:t>
            </a:r>
            <a:r>
              <a:rPr sz="2000" dirty="0">
                <a:latin typeface="Arial"/>
                <a:cs typeface="Arial"/>
              </a:rPr>
              <a:t>Query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Language)</a:t>
            </a:r>
          </a:p>
          <a:p>
            <a:pPr marL="297180" indent="-284480">
              <a:lnSpc>
                <a:spcPct val="100000"/>
              </a:lnSpc>
              <a:buFont typeface="Times New Roman"/>
              <a:buChar char="–"/>
              <a:tabLst>
                <a:tab pos="296545" algn="l"/>
                <a:tab pos="297180" algn="l"/>
              </a:tabLst>
            </a:pPr>
            <a:r>
              <a:rPr sz="2000" spc="-5" dirty="0">
                <a:latin typeface="Arial"/>
                <a:cs typeface="Arial"/>
              </a:rPr>
              <a:t>Llenguatges </a:t>
            </a:r>
            <a:r>
              <a:rPr sz="2000" dirty="0">
                <a:latin typeface="Arial"/>
                <a:cs typeface="Arial"/>
              </a:rPr>
              <a:t>4GL (C#,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Java...)</a:t>
            </a:r>
            <a:endParaRPr sz="2000" dirty="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buFont typeface="Times New Roman"/>
              <a:buChar char="–"/>
              <a:tabLst>
                <a:tab pos="296545" algn="l"/>
                <a:tab pos="297180" algn="l"/>
              </a:tabLst>
            </a:pPr>
            <a:r>
              <a:rPr sz="2000" spc="-5" dirty="0">
                <a:latin typeface="Arial"/>
                <a:cs typeface="Arial"/>
              </a:rPr>
              <a:t>Interfícies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visuals</a:t>
            </a:r>
            <a:endParaRPr sz="2000" dirty="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buFont typeface="Times New Roman"/>
              <a:buChar char="–"/>
              <a:tabLst>
                <a:tab pos="296545" algn="l"/>
                <a:tab pos="297180" algn="l"/>
              </a:tabLst>
            </a:pPr>
            <a:r>
              <a:rPr sz="2000" dirty="0">
                <a:latin typeface="Arial"/>
                <a:cs typeface="Arial"/>
              </a:rPr>
              <a:t>Accés a </a:t>
            </a:r>
            <a:r>
              <a:rPr sz="2000" spc="-5" dirty="0">
                <a:latin typeface="Arial"/>
                <a:cs typeface="Arial"/>
              </a:rPr>
              <a:t>diferents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SGBD</a:t>
            </a:r>
            <a:endParaRPr sz="2000" dirty="0">
              <a:latin typeface="Arial"/>
              <a:cs typeface="Arial"/>
            </a:endParaRPr>
          </a:p>
          <a:p>
            <a:pPr marL="297180" marR="5080" indent="-284480">
              <a:lnSpc>
                <a:spcPct val="100000"/>
              </a:lnSpc>
              <a:buFont typeface="Times New Roman"/>
              <a:buChar char="–"/>
              <a:tabLst>
                <a:tab pos="296545" algn="l"/>
                <a:tab pos="297180" algn="l"/>
              </a:tabLst>
            </a:pPr>
            <a:r>
              <a:rPr sz="2000" spc="-5" dirty="0">
                <a:latin typeface="Arial"/>
                <a:cs typeface="Arial"/>
              </a:rPr>
              <a:t>Llenguatge hostatjat </a:t>
            </a:r>
            <a:r>
              <a:rPr sz="2000" dirty="0">
                <a:latin typeface="Arial"/>
                <a:cs typeface="Arial"/>
              </a:rPr>
              <a:t>(precompiladors: C,  COBOL)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" y="421640"/>
            <a:ext cx="51625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Arquitectura d'un SGBD</a:t>
            </a:r>
          </a:p>
        </p:txBody>
      </p:sp>
      <p:sp>
        <p:nvSpPr>
          <p:cNvPr id="5" name="object 5"/>
          <p:cNvSpPr/>
          <p:nvPr/>
        </p:nvSpPr>
        <p:spPr>
          <a:xfrm>
            <a:off x="2237739" y="1877060"/>
            <a:ext cx="4378960" cy="4560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Concepte </a:t>
            </a:r>
            <a:r>
              <a:rPr dirty="0"/>
              <a:t>i </a:t>
            </a:r>
            <a:r>
              <a:rPr spc="-5" dirty="0"/>
              <a:t>definició de base de</a:t>
            </a:r>
            <a:r>
              <a:rPr spc="10" dirty="0"/>
              <a:t> </a:t>
            </a:r>
            <a:r>
              <a:rPr spc="-5" dirty="0"/>
              <a:t>dades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4850" y="2044700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080" y="1993900"/>
            <a:ext cx="33762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Que </a:t>
            </a:r>
            <a:r>
              <a:rPr sz="2000" b="1" dirty="0">
                <a:latin typeface="Arial"/>
                <a:cs typeface="Arial"/>
              </a:rPr>
              <a:t>és </a:t>
            </a:r>
            <a:r>
              <a:rPr sz="2000" b="1" spc="-5" dirty="0">
                <a:latin typeface="Arial"/>
                <a:cs typeface="Arial"/>
              </a:rPr>
              <a:t>una </a:t>
            </a:r>
            <a:r>
              <a:rPr sz="2000" b="1" dirty="0">
                <a:latin typeface="Arial"/>
                <a:cs typeface="Arial"/>
              </a:rPr>
              <a:t>base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dades?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290" y="2573020"/>
            <a:ext cx="6960234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marR="17780" indent="2540">
              <a:lnSpc>
                <a:spcPct val="100000"/>
              </a:lnSpc>
              <a:spcBef>
                <a:spcPts val="100"/>
              </a:spcBef>
              <a:tabLst>
                <a:tab pos="711835" algn="l"/>
              </a:tabLst>
            </a:pPr>
            <a:r>
              <a:rPr sz="2000" dirty="0">
                <a:latin typeface="Arial"/>
                <a:cs typeface="Arial"/>
              </a:rPr>
              <a:t>Conjunt estructurat de dades que representa </a:t>
            </a:r>
            <a:r>
              <a:rPr sz="2000" spc="-5" dirty="0">
                <a:latin typeface="Arial"/>
                <a:cs typeface="Arial"/>
              </a:rPr>
              <a:t>entitats (fets  </a:t>
            </a:r>
            <a:r>
              <a:rPr sz="2000" dirty="0">
                <a:latin typeface="Arial"/>
                <a:cs typeface="Arial"/>
              </a:rPr>
              <a:t>o	ocurrències del </a:t>
            </a:r>
            <a:r>
              <a:rPr sz="2000" spc="-5" dirty="0">
                <a:latin typeface="Arial"/>
                <a:cs typeface="Arial"/>
              </a:rPr>
              <a:t>món </a:t>
            </a:r>
            <a:r>
              <a:rPr sz="2000" dirty="0">
                <a:latin typeface="Arial"/>
                <a:cs typeface="Arial"/>
              </a:rPr>
              <a:t>real) i les seves </a:t>
            </a:r>
            <a:r>
              <a:rPr sz="2000" spc="-5" dirty="0">
                <a:latin typeface="Arial"/>
                <a:cs typeface="Arial"/>
              </a:rPr>
              <a:t>interrelacions  (comparteixen algun vincle </a:t>
            </a:r>
            <a:r>
              <a:rPr sz="2000" dirty="0">
                <a:latin typeface="Arial"/>
                <a:cs typeface="Arial"/>
              </a:rPr>
              <a:t>entre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elles).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000" spc="5" dirty="0">
                <a:latin typeface="Arial"/>
                <a:cs typeface="Arial"/>
              </a:rPr>
              <a:t>No </a:t>
            </a:r>
            <a:r>
              <a:rPr sz="2000" dirty="0">
                <a:latin typeface="Arial"/>
                <a:cs typeface="Arial"/>
              </a:rPr>
              <a:t>necessàriament el suport ha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ser</a:t>
            </a:r>
            <a:r>
              <a:rPr sz="2000" spc="-5" dirty="0">
                <a:latin typeface="Arial"/>
                <a:cs typeface="Arial"/>
              </a:rPr>
              <a:t> informàtic: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680720" indent="-213360">
              <a:lnSpc>
                <a:spcPct val="100000"/>
              </a:lnSpc>
              <a:buSzPct val="45000"/>
              <a:buFont typeface="Wingdings"/>
              <a:buChar char=""/>
              <a:tabLst>
                <a:tab pos="680085" algn="l"/>
                <a:tab pos="680720" algn="l"/>
              </a:tabLst>
            </a:pPr>
            <a:r>
              <a:rPr sz="2000" spc="-5" dirty="0">
                <a:latin typeface="Arial"/>
                <a:cs typeface="Arial"/>
              </a:rPr>
              <a:t>Exemples: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9850" y="499745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9850" y="530225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3210" y="4919979"/>
            <a:ext cx="1721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Guia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telefònica  Biblioteca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48150" y="4608829"/>
            <a:ext cx="2301240" cy="1398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0559" y="4681220"/>
            <a:ext cx="1762759" cy="1324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Concepte </a:t>
            </a:r>
            <a:r>
              <a:rPr dirty="0"/>
              <a:t>i </a:t>
            </a:r>
            <a:r>
              <a:rPr spc="-5" dirty="0"/>
              <a:t>definició de base de</a:t>
            </a:r>
            <a:r>
              <a:rPr spc="10" dirty="0"/>
              <a:t> </a:t>
            </a:r>
            <a:r>
              <a:rPr spc="-5" dirty="0"/>
              <a:t>dades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1340" y="1760220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1709420"/>
            <a:ext cx="72307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90550" algn="l"/>
              </a:tabLst>
            </a:pPr>
            <a:r>
              <a:rPr sz="2000" spc="-5" dirty="0">
                <a:latin typeface="Arial"/>
                <a:cs typeface="Arial"/>
              </a:rPr>
              <a:t>Actualment, </a:t>
            </a:r>
            <a:r>
              <a:rPr sz="2000" dirty="0">
                <a:latin typeface="Arial"/>
                <a:cs typeface="Arial"/>
              </a:rPr>
              <a:t>degut </a:t>
            </a:r>
            <a:r>
              <a:rPr sz="2000" spc="-5" dirty="0">
                <a:latin typeface="Arial"/>
                <a:cs typeface="Arial"/>
              </a:rPr>
              <a:t>al </a:t>
            </a:r>
            <a:r>
              <a:rPr sz="2000" dirty="0">
                <a:latin typeface="Arial"/>
                <a:cs typeface="Arial"/>
              </a:rPr>
              <a:t>desenvolupament tecnològic, </a:t>
            </a:r>
            <a:r>
              <a:rPr sz="2000" spc="-5" dirty="0">
                <a:latin typeface="Arial"/>
                <a:cs typeface="Arial"/>
              </a:rPr>
              <a:t>la </a:t>
            </a:r>
            <a:r>
              <a:rPr sz="2000" dirty="0">
                <a:latin typeface="Arial"/>
                <a:cs typeface="Arial"/>
              </a:rPr>
              <a:t>majoria de  base de dades </a:t>
            </a:r>
            <a:r>
              <a:rPr sz="2000" spc="-5" dirty="0">
                <a:latin typeface="Arial"/>
                <a:cs typeface="Arial"/>
              </a:rPr>
              <a:t>estan </a:t>
            </a:r>
            <a:r>
              <a:rPr sz="2000" dirty="0">
                <a:latin typeface="Arial"/>
                <a:cs typeface="Arial"/>
              </a:rPr>
              <a:t>en suport </a:t>
            </a:r>
            <a:r>
              <a:rPr sz="2000" spc="-5" dirty="0">
                <a:latin typeface="Arial"/>
                <a:cs typeface="Arial"/>
              </a:rPr>
              <a:t>digital </a:t>
            </a:r>
            <a:r>
              <a:rPr sz="2000" dirty="0">
                <a:latin typeface="Arial"/>
                <a:cs typeface="Arial"/>
              </a:rPr>
              <a:t>i són </a:t>
            </a:r>
            <a:r>
              <a:rPr sz="2000" spc="-5" dirty="0">
                <a:latin typeface="Arial"/>
                <a:cs typeface="Arial"/>
              </a:rPr>
              <a:t>utilitzades </a:t>
            </a:r>
            <a:r>
              <a:rPr sz="2000" dirty="0">
                <a:latin typeface="Arial"/>
                <a:cs typeface="Arial"/>
              </a:rPr>
              <a:t>per gran  part	d'aplicacions.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340" y="2950209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2898140"/>
            <a:ext cx="7075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Exemples </a:t>
            </a:r>
            <a:r>
              <a:rPr sz="2000" dirty="0">
                <a:latin typeface="Arial"/>
                <a:cs typeface="Arial"/>
              </a:rPr>
              <a:t>d'aplicacions que </a:t>
            </a:r>
            <a:r>
              <a:rPr sz="2000" spc="-5" dirty="0">
                <a:latin typeface="Arial"/>
                <a:cs typeface="Arial"/>
              </a:rPr>
              <a:t>utilitzen BD </a:t>
            </a:r>
            <a:r>
              <a:rPr sz="2000" dirty="0">
                <a:latin typeface="Arial"/>
                <a:cs typeface="Arial"/>
              </a:rPr>
              <a:t>pel seu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funcionament: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0439" y="35547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0439" y="38595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439" y="41643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0439" y="44691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0439" y="47739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3800" y="3477259"/>
            <a:ext cx="232029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5220" algn="just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p  Facebook  Amazon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"/>
                <a:cs typeface="Arial"/>
              </a:rPr>
              <a:t>Cercador 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Google  </a:t>
            </a:r>
            <a:r>
              <a:rPr sz="2000" dirty="0">
                <a:latin typeface="Arial"/>
                <a:cs typeface="Arial"/>
              </a:rPr>
              <a:t>MMO,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0439" y="535305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439" y="565785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439" y="596265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439" y="626745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3800" y="5276850"/>
            <a:ext cx="71558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064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Instituts 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v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rsi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Empreses de </a:t>
            </a:r>
            <a:r>
              <a:rPr sz="2000" spc="-5" dirty="0">
                <a:latin typeface="Arial"/>
                <a:cs typeface="Arial"/>
              </a:rPr>
              <a:t>tot tipus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Gestors de </a:t>
            </a:r>
            <a:r>
              <a:rPr sz="2000" spc="-5" dirty="0">
                <a:latin typeface="Arial"/>
                <a:cs typeface="Arial"/>
              </a:rPr>
              <a:t>continguts: Wordpress, Joomla, </a:t>
            </a:r>
            <a:r>
              <a:rPr sz="2000" dirty="0">
                <a:latin typeface="Arial"/>
                <a:cs typeface="Arial"/>
              </a:rPr>
              <a:t>Drupal,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Prestashop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72890" y="3743959"/>
            <a:ext cx="3268979" cy="1982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Concepte </a:t>
            </a:r>
            <a:r>
              <a:rPr dirty="0"/>
              <a:t>i </a:t>
            </a:r>
            <a:r>
              <a:rPr spc="-5" dirty="0"/>
              <a:t>definició de base de</a:t>
            </a:r>
            <a:r>
              <a:rPr spc="10" dirty="0"/>
              <a:t> </a:t>
            </a:r>
            <a:r>
              <a:rPr spc="-5" dirty="0"/>
              <a:t>dades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369" y="1684020"/>
            <a:ext cx="768604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3 </a:t>
            </a:r>
            <a:r>
              <a:rPr sz="2400" b="1" spc="-5" dirty="0">
                <a:latin typeface="Arial"/>
                <a:cs typeface="Arial"/>
              </a:rPr>
              <a:t>Elements que caracteritzen les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informacions: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292735" marR="128905" indent="-280670">
              <a:lnSpc>
                <a:spcPct val="100200"/>
              </a:lnSpc>
              <a:buFont typeface="Arial"/>
              <a:buAutoNum type="arabicPeriod"/>
              <a:tabLst>
                <a:tab pos="294640" algn="l"/>
              </a:tabLst>
            </a:pPr>
            <a:r>
              <a:rPr sz="2000" b="1" spc="-5" dirty="0">
                <a:latin typeface="Arial"/>
                <a:cs typeface="Arial"/>
              </a:rPr>
              <a:t>Les entitats </a:t>
            </a:r>
            <a:r>
              <a:rPr sz="2000" dirty="0">
                <a:latin typeface="Arial"/>
                <a:cs typeface="Arial"/>
              </a:rPr>
              <a:t>són els objectes del </a:t>
            </a:r>
            <a:r>
              <a:rPr sz="2000" spc="-5" dirty="0">
                <a:latin typeface="Arial"/>
                <a:cs typeface="Arial"/>
              </a:rPr>
              <a:t>món </a:t>
            </a:r>
            <a:r>
              <a:rPr sz="2000" dirty="0">
                <a:latin typeface="Arial"/>
                <a:cs typeface="Arial"/>
              </a:rPr>
              <a:t>real que </a:t>
            </a:r>
            <a:r>
              <a:rPr sz="2000" spc="-5" dirty="0">
                <a:latin typeface="Arial"/>
                <a:cs typeface="Arial"/>
              </a:rPr>
              <a:t>conceptualitzem.  </a:t>
            </a:r>
            <a:r>
              <a:rPr sz="2000" dirty="0">
                <a:latin typeface="Arial"/>
                <a:cs typeface="Arial"/>
              </a:rPr>
              <a:t>Són </a:t>
            </a:r>
            <a:r>
              <a:rPr sz="2000" spc="-5" dirty="0">
                <a:latin typeface="Arial"/>
                <a:cs typeface="Arial"/>
              </a:rPr>
              <a:t>identificables, </a:t>
            </a:r>
            <a:r>
              <a:rPr sz="2000" dirty="0">
                <a:latin typeface="Arial"/>
                <a:cs typeface="Arial"/>
              </a:rPr>
              <a:t>és a </a:t>
            </a:r>
            <a:r>
              <a:rPr sz="2000" spc="-30" dirty="0">
                <a:latin typeface="Arial"/>
                <a:cs typeface="Arial"/>
              </a:rPr>
              <a:t>dir, </a:t>
            </a:r>
            <a:r>
              <a:rPr sz="2000" spc="-5" dirty="0">
                <a:latin typeface="Arial"/>
                <a:cs typeface="Arial"/>
              </a:rPr>
              <a:t>distingibles els </a:t>
            </a:r>
            <a:r>
              <a:rPr sz="2000" dirty="0">
                <a:latin typeface="Arial"/>
                <a:cs typeface="Arial"/>
              </a:rPr>
              <a:t>uns dels </a:t>
            </a:r>
            <a:r>
              <a:rPr sz="2000" spc="-5" dirty="0">
                <a:latin typeface="Arial"/>
                <a:cs typeface="Arial"/>
              </a:rPr>
              <a:t>altres. </a:t>
            </a:r>
            <a:r>
              <a:rPr sz="2000" dirty="0">
                <a:latin typeface="Arial"/>
                <a:cs typeface="Arial"/>
              </a:rPr>
              <a:t>I ens  interessen </a:t>
            </a:r>
            <a:r>
              <a:rPr sz="2000" spc="-5" dirty="0">
                <a:latin typeface="Arial"/>
                <a:cs typeface="Arial"/>
              </a:rPr>
              <a:t>algunes </a:t>
            </a:r>
            <a:r>
              <a:rPr sz="2000" dirty="0">
                <a:latin typeface="Arial"/>
                <a:cs typeface="Arial"/>
              </a:rPr>
              <a:t>(com a </a:t>
            </a:r>
            <a:r>
              <a:rPr sz="2000" spc="-5" dirty="0">
                <a:latin typeface="Arial"/>
                <a:cs typeface="Arial"/>
              </a:rPr>
              <a:t>mínim una) de </a:t>
            </a:r>
            <a:r>
              <a:rPr sz="2000" dirty="0">
                <a:latin typeface="Arial"/>
                <a:cs typeface="Arial"/>
              </a:rPr>
              <a:t>les seves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propietats.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94640" indent="-281940">
              <a:lnSpc>
                <a:spcPct val="100000"/>
              </a:lnSpc>
              <a:buFont typeface="Arial"/>
              <a:buAutoNum type="arabicPeriod"/>
              <a:tabLst>
                <a:tab pos="294640" algn="l"/>
              </a:tabLst>
            </a:pPr>
            <a:r>
              <a:rPr sz="2000" b="1" spc="-5" dirty="0">
                <a:latin typeface="Arial"/>
                <a:cs typeface="Arial"/>
              </a:rPr>
              <a:t>Els atributs </a:t>
            </a:r>
            <a:r>
              <a:rPr sz="2000" dirty="0">
                <a:latin typeface="Arial"/>
                <a:cs typeface="Arial"/>
              </a:rPr>
              <a:t>són </a:t>
            </a:r>
            <a:r>
              <a:rPr sz="2000" spc="-5" dirty="0">
                <a:latin typeface="Arial"/>
                <a:cs typeface="Arial"/>
              </a:rPr>
              <a:t>les propietats </a:t>
            </a:r>
            <a:r>
              <a:rPr sz="2000" dirty="0">
                <a:latin typeface="Arial"/>
                <a:cs typeface="Arial"/>
              </a:rPr>
              <a:t>de les </a:t>
            </a:r>
            <a:r>
              <a:rPr sz="2000" spc="-5" dirty="0">
                <a:latin typeface="Arial"/>
                <a:cs typeface="Arial"/>
              </a:rPr>
              <a:t>entitats </a:t>
            </a:r>
            <a:r>
              <a:rPr sz="2000" dirty="0">
                <a:latin typeface="Arial"/>
                <a:cs typeface="Arial"/>
              </a:rPr>
              <a:t>que ens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interessen.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293370" marR="1139825" indent="-280670">
              <a:lnSpc>
                <a:spcPct val="100000"/>
              </a:lnSpc>
              <a:buFont typeface="Arial"/>
              <a:buAutoNum type="arabicPeriod"/>
              <a:tabLst>
                <a:tab pos="294640" algn="l"/>
              </a:tabLst>
            </a:pPr>
            <a:r>
              <a:rPr sz="2000" b="1" spc="-5" dirty="0">
                <a:latin typeface="Arial"/>
                <a:cs typeface="Arial"/>
              </a:rPr>
              <a:t>Els valors </a:t>
            </a:r>
            <a:r>
              <a:rPr sz="2000" dirty="0">
                <a:latin typeface="Arial"/>
                <a:cs typeface="Arial"/>
              </a:rPr>
              <a:t>són els </a:t>
            </a:r>
            <a:r>
              <a:rPr sz="2000" spc="-5" dirty="0">
                <a:latin typeface="Arial"/>
                <a:cs typeface="Arial"/>
              </a:rPr>
              <a:t>continguts </a:t>
            </a:r>
            <a:r>
              <a:rPr sz="2000" dirty="0">
                <a:latin typeface="Arial"/>
                <a:cs typeface="Arial"/>
              </a:rPr>
              <a:t>concrets </a:t>
            </a:r>
            <a:r>
              <a:rPr sz="2000" spc="-5" dirty="0">
                <a:latin typeface="Arial"/>
                <a:cs typeface="Arial"/>
              </a:rPr>
              <a:t>dels atributs, les  determinacions </a:t>
            </a:r>
            <a:r>
              <a:rPr sz="2000" dirty="0">
                <a:latin typeface="Arial"/>
                <a:cs typeface="Arial"/>
              </a:rPr>
              <a:t>concretes que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assoleixen.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369" y="525779"/>
            <a:ext cx="770000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Sistemes gestors de </a:t>
            </a:r>
            <a:r>
              <a:rPr dirty="0"/>
              <a:t>base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dades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1340" y="1760220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Per </a:t>
            </a:r>
            <a:r>
              <a:rPr sz="2000" dirty="0"/>
              <a:t>poder treballar amb la </a:t>
            </a:r>
            <a:r>
              <a:rPr sz="2000" spc="-5" dirty="0"/>
              <a:t>informació continguda en </a:t>
            </a:r>
            <a:r>
              <a:rPr sz="2000" dirty="0"/>
              <a:t>una base de  dades (crear la seva estructura, </a:t>
            </a:r>
            <a:r>
              <a:rPr sz="2000" spc="-20" dirty="0"/>
              <a:t>afegir, </a:t>
            </a:r>
            <a:r>
              <a:rPr sz="2000" spc="-15" dirty="0"/>
              <a:t>modificar, </a:t>
            </a:r>
            <a:r>
              <a:rPr sz="2000" spc="-5" dirty="0"/>
              <a:t>eliminar  dades...consultar </a:t>
            </a:r>
            <a:r>
              <a:rPr sz="2000" dirty="0"/>
              <a:t>dades) </a:t>
            </a:r>
            <a:r>
              <a:rPr sz="2000" spc="-5" dirty="0"/>
              <a:t>hi </a:t>
            </a:r>
            <a:r>
              <a:rPr sz="2000" dirty="0"/>
              <a:t>ha aplicacions especialitzades en  aquesta </a:t>
            </a:r>
            <a:r>
              <a:rPr sz="2000" spc="-5" dirty="0"/>
              <a:t>tasca anomenats </a:t>
            </a:r>
            <a:r>
              <a:rPr sz="2000" b="1" spc="-5" dirty="0">
                <a:latin typeface="Arial"/>
                <a:cs typeface="Arial"/>
              </a:rPr>
              <a:t>Sistemes gestors de </a:t>
            </a:r>
            <a:r>
              <a:rPr sz="2000" b="1" dirty="0">
                <a:latin typeface="Arial"/>
                <a:cs typeface="Arial"/>
              </a:rPr>
              <a:t>base </a:t>
            </a:r>
            <a:r>
              <a:rPr sz="2000" b="1" spc="-5" dirty="0">
                <a:latin typeface="Arial"/>
                <a:cs typeface="Arial"/>
              </a:rPr>
              <a:t>de dades  </a:t>
            </a:r>
            <a:r>
              <a:rPr sz="2000" spc="-5" dirty="0"/>
              <a:t>(SGBD)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340" y="3559809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3507740"/>
            <a:ext cx="7164705" cy="636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000" dirty="0">
                <a:latin typeface="Arial"/>
                <a:cs typeface="Arial"/>
              </a:rPr>
              <a:t>Més </a:t>
            </a:r>
            <a:r>
              <a:rPr sz="2000" spc="-5" dirty="0">
                <a:latin typeface="Arial"/>
                <a:cs typeface="Arial"/>
              </a:rPr>
              <a:t>formalment: És </a:t>
            </a:r>
            <a:r>
              <a:rPr sz="2000" dirty="0">
                <a:latin typeface="Arial"/>
                <a:cs typeface="Arial"/>
              </a:rPr>
              <a:t>una col·lecció de dades interrelacionades i  un conjunt </a:t>
            </a:r>
            <a:r>
              <a:rPr sz="2000" spc="-5" dirty="0">
                <a:latin typeface="Arial"/>
                <a:cs typeface="Arial"/>
              </a:rPr>
              <a:t>de </a:t>
            </a:r>
            <a:r>
              <a:rPr sz="2000" dirty="0">
                <a:latin typeface="Arial"/>
                <a:cs typeface="Arial"/>
              </a:rPr>
              <a:t>programes per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gestionar-les.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1659" y="4610100"/>
            <a:ext cx="3779519" cy="1833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0450" y="4599809"/>
            <a:ext cx="2336800" cy="1878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369" y="525779"/>
            <a:ext cx="45593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Objectius dels</a:t>
            </a:r>
            <a:r>
              <a:rPr spc="-20" dirty="0"/>
              <a:t> </a:t>
            </a:r>
            <a:r>
              <a:rPr spc="-5" dirty="0"/>
              <a:t>SGBD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1340" y="2345690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569" y="2283459"/>
            <a:ext cx="75145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Proporcionar una </a:t>
            </a:r>
            <a:r>
              <a:rPr sz="2400" dirty="0">
                <a:latin typeface="Arial"/>
                <a:cs typeface="Arial"/>
              </a:rPr>
              <a:t>forma </a:t>
            </a:r>
            <a:r>
              <a:rPr sz="2400" spc="-5" dirty="0">
                <a:latin typeface="Arial"/>
                <a:cs typeface="Arial"/>
              </a:rPr>
              <a:t>d'emmagatzemar 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recuperar la  informació </a:t>
            </a:r>
            <a:r>
              <a:rPr sz="2400" spc="-10" dirty="0">
                <a:latin typeface="Arial"/>
                <a:cs typeface="Arial"/>
              </a:rPr>
              <a:t>d'una Base </a:t>
            </a:r>
            <a:r>
              <a:rPr sz="2400" spc="-5" dirty="0">
                <a:latin typeface="Arial"/>
                <a:cs typeface="Arial"/>
              </a:rPr>
              <a:t>de Dades de manera pràctica </a:t>
            </a:r>
            <a:r>
              <a:rPr sz="2400" dirty="0">
                <a:latin typeface="Arial"/>
                <a:cs typeface="Arial"/>
              </a:rPr>
              <a:t>i  </a:t>
            </a:r>
            <a:r>
              <a:rPr sz="2400" spc="-5" dirty="0">
                <a:latin typeface="Arial"/>
                <a:cs typeface="Arial"/>
              </a:rPr>
              <a:t>eficient.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340" y="3717290"/>
            <a:ext cx="1885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569" y="3655059"/>
            <a:ext cx="72015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Oferir als usuaris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visió abstracte de les dades. El  sistema oculta </a:t>
            </a:r>
            <a:r>
              <a:rPr sz="2400" dirty="0">
                <a:latin typeface="Arial"/>
                <a:cs typeface="Arial"/>
              </a:rPr>
              <a:t>certs </a:t>
            </a:r>
            <a:r>
              <a:rPr sz="2400" spc="-5" dirty="0">
                <a:latin typeface="Arial"/>
                <a:cs typeface="Arial"/>
              </a:rPr>
              <a:t>detalls en la </a:t>
            </a:r>
            <a:r>
              <a:rPr sz="2400" dirty="0">
                <a:latin typeface="Arial"/>
                <a:cs typeface="Arial"/>
              </a:rPr>
              <a:t>forma </a:t>
            </a:r>
            <a:r>
              <a:rPr sz="2400" spc="-5" dirty="0">
                <a:latin typeface="Arial"/>
                <a:cs typeface="Arial"/>
              </a:rPr>
              <a:t>en </a:t>
            </a:r>
            <a:r>
              <a:rPr sz="2400" spc="-10" dirty="0">
                <a:latin typeface="Arial"/>
                <a:cs typeface="Arial"/>
              </a:rPr>
              <a:t>que  </a:t>
            </a:r>
            <a:r>
              <a:rPr sz="2400" spc="-5" dirty="0">
                <a:latin typeface="Arial"/>
                <a:cs typeface="Arial"/>
              </a:rPr>
              <a:t>s'emmagatzemen 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es mantenen les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dades.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770" y="528320"/>
            <a:ext cx="8274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Visió </a:t>
            </a:r>
            <a:r>
              <a:rPr sz="3200" spc="-10" dirty="0"/>
              <a:t>de les dades d'un </a:t>
            </a:r>
            <a:r>
              <a:rPr sz="3200" spc="-5" dirty="0"/>
              <a:t>SGBD</a:t>
            </a:r>
            <a:r>
              <a:rPr sz="3200" spc="65" dirty="0"/>
              <a:t> </a:t>
            </a:r>
            <a:r>
              <a:rPr sz="3200" spc="-30" dirty="0"/>
              <a:t>(ANSI-SPARC)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1193800" y="2072639"/>
            <a:ext cx="6465570" cy="3510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1410" y="6003290"/>
            <a:ext cx="557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  <a:hlinkClick r:id="rId3"/>
              </a:rPr>
              <a:t>https://es.wikipedia.org/wiki/Arquitectura_ANSI-SPARC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300" y="0"/>
            <a:ext cx="3088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UF1/RA1.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Introducció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BDD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5400"/>
            <a:ext cx="29730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M02-Gestió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bases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369" y="525779"/>
            <a:ext cx="60401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Avantatges </a:t>
            </a:r>
            <a:r>
              <a:rPr dirty="0"/>
              <a:t>d'usar </a:t>
            </a:r>
            <a:r>
              <a:rPr spc="-5" dirty="0"/>
              <a:t>un</a:t>
            </a:r>
            <a:r>
              <a:rPr spc="15" dirty="0"/>
              <a:t> </a:t>
            </a:r>
            <a:r>
              <a:rPr spc="-5" dirty="0"/>
              <a:t>SGBD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6580" y="1986279"/>
            <a:ext cx="188595" cy="2439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50" spc="-10" dirty="0">
                <a:solidFill>
                  <a:srgbClr val="009CD8"/>
                </a:solidFill>
                <a:latin typeface="Wingdings"/>
                <a:cs typeface="Wingdings"/>
              </a:rPr>
              <a:t>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080" y="1925320"/>
            <a:ext cx="64693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Realitzar consultes no </a:t>
            </a:r>
            <a:r>
              <a:rPr sz="2400" spc="-10" dirty="0">
                <a:latin typeface="Arial"/>
                <a:cs typeface="Arial"/>
              </a:rPr>
              <a:t>predefinides </a:t>
            </a:r>
            <a:r>
              <a:rPr sz="2400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complexes  La </a:t>
            </a:r>
            <a:r>
              <a:rPr sz="2400" spc="-10" dirty="0">
                <a:latin typeface="Arial"/>
                <a:cs typeface="Arial"/>
              </a:rPr>
              <a:t>independència </a:t>
            </a:r>
            <a:r>
              <a:rPr sz="2400" spc="-5" dirty="0">
                <a:latin typeface="Arial"/>
                <a:cs typeface="Arial"/>
              </a:rPr>
              <a:t>física de les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dades</a:t>
            </a:r>
            <a:endParaRPr sz="2400">
              <a:latin typeface="Arial"/>
              <a:cs typeface="Arial"/>
            </a:endParaRPr>
          </a:p>
          <a:p>
            <a:pPr marL="12700" marR="134493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La </a:t>
            </a:r>
            <a:r>
              <a:rPr sz="2400" spc="-10" dirty="0">
                <a:latin typeface="Arial"/>
                <a:cs typeface="Arial"/>
              </a:rPr>
              <a:t>independència </a:t>
            </a:r>
            <a:r>
              <a:rPr sz="2400" spc="-5" dirty="0">
                <a:latin typeface="Arial"/>
                <a:cs typeface="Arial"/>
              </a:rPr>
              <a:t>lògica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les </a:t>
            </a:r>
            <a:r>
              <a:rPr sz="2400" spc="-10" dirty="0">
                <a:latin typeface="Arial"/>
                <a:cs typeface="Arial"/>
              </a:rPr>
              <a:t>dades  </a:t>
            </a:r>
            <a:r>
              <a:rPr sz="2400" spc="-5" dirty="0">
                <a:latin typeface="Arial"/>
                <a:cs typeface="Arial"/>
              </a:rPr>
              <a:t>Minimitzar la </a:t>
            </a:r>
            <a:r>
              <a:rPr sz="2400" spc="-10" dirty="0">
                <a:latin typeface="Arial"/>
                <a:cs typeface="Arial"/>
              </a:rPr>
              <a:t>redundància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spc="-10" dirty="0">
                <a:latin typeface="Arial"/>
                <a:cs typeface="Arial"/>
              </a:rPr>
              <a:t>dades  </a:t>
            </a:r>
            <a:r>
              <a:rPr sz="2400" spc="-35" dirty="0">
                <a:latin typeface="Arial"/>
                <a:cs typeface="Arial"/>
              </a:rPr>
              <a:t>Vetllar </a:t>
            </a:r>
            <a:r>
              <a:rPr sz="2400" spc="-5" dirty="0">
                <a:latin typeface="Arial"/>
                <a:cs typeface="Arial"/>
              </a:rPr>
              <a:t>per la integritat de les </a:t>
            </a:r>
            <a:r>
              <a:rPr sz="2400" spc="-10" dirty="0">
                <a:latin typeface="Arial"/>
                <a:cs typeface="Arial"/>
              </a:rPr>
              <a:t>dades  </a:t>
            </a:r>
            <a:r>
              <a:rPr sz="2400" spc="-5" dirty="0">
                <a:latin typeface="Arial"/>
                <a:cs typeface="Arial"/>
              </a:rPr>
              <a:t>Accés concurrent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Seguretat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1806</Words>
  <Application>Microsoft Office PowerPoint</Application>
  <PresentationFormat>Presentación en pantalla (4:3)</PresentationFormat>
  <Paragraphs>267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Presentación de PowerPoint</vt:lpstr>
      <vt:lpstr>Índex</vt:lpstr>
      <vt:lpstr>Concepte i definició de base de dades</vt:lpstr>
      <vt:lpstr>Concepte i definició de base de dades</vt:lpstr>
      <vt:lpstr>Concepte i definició de base de dades</vt:lpstr>
      <vt:lpstr>Sistemes gestors de base de dades</vt:lpstr>
      <vt:lpstr>Objectius dels SGBD</vt:lpstr>
      <vt:lpstr>Visió de les dades d'un SGBD (ANSI-SPARC)</vt:lpstr>
      <vt:lpstr>Avantatges d'usar un SGBD</vt:lpstr>
      <vt:lpstr>Avantatges d'usar un SGBD(II)</vt:lpstr>
      <vt:lpstr>Avantatges d'usar un SGBD(III)</vt:lpstr>
      <vt:lpstr>Avantatges d'usar un SGBD(IV)</vt:lpstr>
      <vt:lpstr>Propietats ACID</vt:lpstr>
      <vt:lpstr>Propietats ACID</vt:lpstr>
      <vt:lpstr>Evolució dels SGBD</vt:lpstr>
      <vt:lpstr>Evolució dels SGBD (II)</vt:lpstr>
      <vt:lpstr>Evolució dels SGBD (III)</vt:lpstr>
      <vt:lpstr>Evolució dels SGBD (IV)</vt:lpstr>
      <vt:lpstr>Evolució dels SGBD (IV)</vt:lpstr>
      <vt:lpstr>Llenguatges i usuaris</vt:lpstr>
      <vt:lpstr>Arquitectura d'un SGBD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 A LES BASE DE DADES</dc:title>
  <dc:creator>admin</dc:creator>
  <cp:lastModifiedBy>Josep Angel Prat Zapata</cp:lastModifiedBy>
  <cp:revision>9</cp:revision>
  <dcterms:created xsi:type="dcterms:W3CDTF">2019-06-26T20:30:21Z</dcterms:created>
  <dcterms:modified xsi:type="dcterms:W3CDTF">2021-07-07T17:11:33Z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2018-09-15T00:00:00Z</vt:filetime>
  </property>
  <property fmtid="{D5CDD505-2E9C-101B-9397-08002B2CF9AE}" pid="3" name="Creator">
    <vt:lpwstr>Impress</vt:lpwstr>
  </property>
  <property fmtid="{D5CDD505-2E9C-101B-9397-08002B2CF9AE}" pid="4" name="LastSaved">
    <vt:filetime>2018-09-15T00:00:00Z</vt:filetime>
  </property>
</Properties>
</file>