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FC2D4-8FE0-4088-A4F2-184BCA51D2DC}"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53FA4-A256-4572-806B-0E6E00D6449D}" type="slidenum">
              <a:rPr lang="en-IN" smtClean="0"/>
              <a:t>‹#›</a:t>
            </a:fld>
            <a:endParaRPr lang="en-IN"/>
          </a:p>
        </p:txBody>
      </p:sp>
    </p:spTree>
    <p:extLst>
      <p:ext uri="{BB962C8B-B14F-4D97-AF65-F5344CB8AC3E}">
        <p14:creationId xmlns:p14="http://schemas.microsoft.com/office/powerpoint/2010/main" val="401548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BBBC2-5741-4990-98D2-7FD5057F4E8D}" type="datetimeFigureOut">
              <a:rPr lang="en-IN" smtClean="0"/>
              <a:t>14-04-2024</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185379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BBBC2-5741-4990-98D2-7FD5057F4E8D}"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358123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BBBC2-5741-4990-98D2-7FD5057F4E8D}"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124067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BBBC2-5741-4990-98D2-7FD5057F4E8D}"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21096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BBBC2-5741-4990-98D2-7FD5057F4E8D}"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292973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BBBC2-5741-4990-98D2-7FD5057F4E8D}"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310779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BBBC2-5741-4990-98D2-7FD5057F4E8D}"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85834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BBBC2-5741-4990-98D2-7FD5057F4E8D}"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214253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BBBC2-5741-4990-98D2-7FD5057F4E8D}"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324386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BBBC2-5741-4990-98D2-7FD5057F4E8D}"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1351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6BBBC2-5741-4990-98D2-7FD5057F4E8D}" type="datetimeFigureOut">
              <a:rPr lang="en-IN" smtClean="0"/>
              <a:t>14-04-2024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24DA425-120A-4C93-9172-C31E5388AD4A}" type="slidenum">
              <a:rPr lang="en-IN" smtClean="0"/>
              <a:t>‹#›</a:t>
            </a:fld>
            <a:endParaRPr lang="en-IN"/>
          </a:p>
        </p:txBody>
      </p:sp>
    </p:spTree>
    <p:extLst>
      <p:ext uri="{BB962C8B-B14F-4D97-AF65-F5344CB8AC3E}">
        <p14:creationId xmlns:p14="http://schemas.microsoft.com/office/powerpoint/2010/main" val="419946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6BBBC2-5741-4990-98D2-7FD5057F4E8D}" type="datetimeFigureOut">
              <a:rPr lang="en-IN" smtClean="0"/>
              <a:t>14-04-2024</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4DA425-120A-4C93-9172-C31E5388AD4A}"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73696"/>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3E50D9-8B4E-5165-3FE3-4136060077F4}"/>
              </a:ext>
            </a:extLst>
          </p:cNvPr>
          <p:cNvPicPr>
            <a:picLocks noChangeAspect="1"/>
          </p:cNvPicPr>
          <p:nvPr/>
        </p:nvPicPr>
        <p:blipFill rotWithShape="1">
          <a:blip r:embed="rId3">
            <a:extLst>
              <a:ext uri="{28A0092B-C50C-407E-A947-70E740481C1C}">
                <a14:useLocalDpi xmlns:a14="http://schemas.microsoft.com/office/drawing/2010/main" val="0"/>
              </a:ext>
            </a:extLst>
          </a:blip>
          <a:srcRect l="30272" t="14329" r="29814" b="38875"/>
          <a:stretch/>
        </p:blipFill>
        <p:spPr>
          <a:xfrm>
            <a:off x="10690985" y="102638"/>
            <a:ext cx="1016592" cy="884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FDFD479E-AF03-4112-03BA-512007B88030}"/>
              </a:ext>
            </a:extLst>
          </p:cNvPr>
          <p:cNvSpPr txBox="1"/>
          <p:nvPr/>
        </p:nvSpPr>
        <p:spPr>
          <a:xfrm>
            <a:off x="10255046" y="908629"/>
            <a:ext cx="2124446"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white"/>
                </a:solidFill>
                <a:effectLst/>
                <a:uLnTx/>
                <a:uFillTx/>
                <a:latin typeface="Rockwell" panose="02060603020205020403"/>
                <a:ea typeface="+mn-ea"/>
                <a:cs typeface="+mn-cs"/>
              </a:rPr>
              <a:t>Cropee</a:t>
            </a:r>
            <a:r>
              <a:rPr kumimoji="0" lang="en-US" sz="2400" b="1" i="0" u="none" strike="noStrike" kern="1200" cap="none" spc="0" normalizeH="0" baseline="0" noProof="0" dirty="0" err="1">
                <a:ln>
                  <a:noFill/>
                </a:ln>
                <a:solidFill>
                  <a:srgbClr val="A2C476">
                    <a:lumMod val="75000"/>
                  </a:srgbClr>
                </a:solidFill>
                <a:effectLst/>
                <a:uLnTx/>
                <a:uFillTx/>
                <a:latin typeface="Rockwell" panose="02060603020205020403"/>
                <a:ea typeface="+mn-ea"/>
                <a:cs typeface="+mn-cs"/>
              </a:rPr>
              <a:t>Phy</a:t>
            </a:r>
            <a:endParaRPr kumimoji="0" lang="en-IN" sz="2400" b="1" i="0" u="none" strike="noStrike" kern="1200" cap="none" spc="0" normalizeH="0" baseline="0" noProof="0" dirty="0">
              <a:ln>
                <a:noFill/>
              </a:ln>
              <a:solidFill>
                <a:srgbClr val="A2C476">
                  <a:lumMod val="75000"/>
                </a:srgbClr>
              </a:solidFill>
              <a:effectLst/>
              <a:uLnTx/>
              <a:uFillTx/>
              <a:latin typeface="Rockwell" panose="02060603020205020403"/>
              <a:ea typeface="+mn-ea"/>
              <a:cs typeface="+mn-cs"/>
            </a:endParaRPr>
          </a:p>
          <a:p>
            <a:endParaRPr lang="en-IN" dirty="0"/>
          </a:p>
        </p:txBody>
      </p:sp>
      <p:graphicFrame>
        <p:nvGraphicFramePr>
          <p:cNvPr id="9" name="Table 8">
            <a:extLst>
              <a:ext uri="{FF2B5EF4-FFF2-40B4-BE49-F238E27FC236}">
                <a16:creationId xmlns:a16="http://schemas.microsoft.com/office/drawing/2014/main" id="{72B8E038-6D51-8AEF-B3D7-0C7F6462B3D6}"/>
              </a:ext>
            </a:extLst>
          </p:cNvPr>
          <p:cNvGraphicFramePr>
            <a:graphicFrameLocks noGrp="1"/>
          </p:cNvGraphicFramePr>
          <p:nvPr>
            <p:extLst>
              <p:ext uri="{D42A27DB-BD31-4B8C-83A1-F6EECF244321}">
                <p14:modId xmlns:p14="http://schemas.microsoft.com/office/powerpoint/2010/main" val="2485817777"/>
              </p:ext>
            </p:extLst>
          </p:nvPr>
        </p:nvGraphicFramePr>
        <p:xfrm>
          <a:off x="88490" y="3723967"/>
          <a:ext cx="4218040" cy="2103120"/>
        </p:xfrm>
        <a:graphic>
          <a:graphicData uri="http://schemas.openxmlformats.org/drawingml/2006/table">
            <a:tbl>
              <a:tblPr/>
              <a:tblGrid>
                <a:gridCol w="4218040">
                  <a:extLst>
                    <a:ext uri="{9D8B030D-6E8A-4147-A177-3AD203B41FA5}">
                      <a16:colId xmlns:a16="http://schemas.microsoft.com/office/drawing/2014/main" val="683877312"/>
                    </a:ext>
                  </a:extLst>
                </a:gridCol>
              </a:tblGrid>
              <a:tr h="1984640">
                <a:tc>
                  <a:txBody>
                    <a:bodyPr/>
                    <a:lstStyle/>
                    <a:p>
                      <a:r>
                        <a:rPr lang="en-US" sz="2400" u="none" dirty="0"/>
                        <a:t>       </a:t>
                      </a:r>
                      <a:r>
                        <a:rPr lang="en-US" sz="2400" u="sng" dirty="0">
                          <a:solidFill>
                            <a:schemeClr val="accent2">
                              <a:lumMod val="75000"/>
                            </a:schemeClr>
                          </a:solidFill>
                        </a:rPr>
                        <a:t>Product Perspective</a:t>
                      </a:r>
                      <a:endParaRPr lang="en-US" u="sng" dirty="0"/>
                    </a:p>
                    <a:p>
                      <a:pPr algn="l"/>
                      <a:r>
                        <a:rPr lang="en-US" u="none" dirty="0">
                          <a:latin typeface="Calibri" panose="020F0502020204030204" pitchFamily="34" charset="0"/>
                          <a:ea typeface="Calibri" panose="020F0502020204030204" pitchFamily="34" charset="0"/>
                          <a:cs typeface="Calibri" panose="020F0502020204030204" pitchFamily="34" charset="0"/>
                        </a:rPr>
                        <a:t>The Smart Agriculture Platform integrates weather forecasting, crop advice, disease detection, and crop auctions. It empowers farmers with tailored guidance, allows advisors to manage availability, enables businessmen to participate in auctions.</a:t>
                      </a:r>
                      <a:endParaRPr lang="en-IN" u="none"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bg2"/>
                      </a:solidFill>
                      <a:prstDash val="solid"/>
                    </a:lnL>
                    <a:lnR w="12700" cmpd="sng">
                      <a:solidFill>
                        <a:schemeClr val="bg2"/>
                      </a:solidFill>
                      <a:prstDash val="solid"/>
                    </a:lnR>
                    <a:lnT w="12700" cmpd="sng">
                      <a:solidFill>
                        <a:schemeClr val="bg2"/>
                      </a:solidFill>
                      <a:prstDash val="solid"/>
                    </a:lnT>
                    <a:lnB w="12700" cmpd="sng">
                      <a:solidFill>
                        <a:schemeClr val="bg2"/>
                      </a:solidFill>
                      <a:prstDash val="solid"/>
                    </a:lnB>
                    <a:solidFill>
                      <a:schemeClr val="bg1"/>
                    </a:solidFill>
                  </a:tcPr>
                </a:tc>
                <a:extLst>
                  <a:ext uri="{0D108BD9-81ED-4DB2-BD59-A6C34878D82A}">
                    <a16:rowId xmlns:a16="http://schemas.microsoft.com/office/drawing/2014/main" val="669601071"/>
                  </a:ext>
                </a:extLst>
              </a:tr>
            </a:tbl>
          </a:graphicData>
        </a:graphic>
      </p:graphicFrame>
    </p:spTree>
    <p:extLst>
      <p:ext uri="{BB962C8B-B14F-4D97-AF65-F5344CB8AC3E}">
        <p14:creationId xmlns:p14="http://schemas.microsoft.com/office/powerpoint/2010/main" val="239588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EFA842-D7D1-C2D1-DC1F-0DAB8E457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982" y="109377"/>
            <a:ext cx="372432" cy="324160"/>
          </a:xfrm>
          <a:prstGeom prst="rect">
            <a:avLst/>
          </a:prstGeom>
          <a:ln>
            <a:noFill/>
          </a:ln>
        </p:spPr>
      </p:pic>
      <p:graphicFrame>
        <p:nvGraphicFramePr>
          <p:cNvPr id="15" name="Table 14">
            <a:extLst>
              <a:ext uri="{FF2B5EF4-FFF2-40B4-BE49-F238E27FC236}">
                <a16:creationId xmlns:a16="http://schemas.microsoft.com/office/drawing/2014/main" id="{2967F9AE-C146-9721-24FA-25B9088B7CAE}"/>
              </a:ext>
            </a:extLst>
          </p:cNvPr>
          <p:cNvGraphicFramePr>
            <a:graphicFrameLocks noGrp="1"/>
          </p:cNvGraphicFramePr>
          <p:nvPr>
            <p:extLst>
              <p:ext uri="{D42A27DB-BD31-4B8C-83A1-F6EECF244321}">
                <p14:modId xmlns:p14="http://schemas.microsoft.com/office/powerpoint/2010/main" val="1167249135"/>
              </p:ext>
            </p:extLst>
          </p:nvPr>
        </p:nvGraphicFramePr>
        <p:xfrm>
          <a:off x="9753600" y="86791"/>
          <a:ext cx="2025445" cy="369332"/>
        </p:xfrm>
        <a:graphic>
          <a:graphicData uri="http://schemas.openxmlformats.org/drawingml/2006/table">
            <a:tbl>
              <a:tblPr/>
              <a:tblGrid>
                <a:gridCol w="2025445">
                  <a:extLst>
                    <a:ext uri="{9D8B030D-6E8A-4147-A177-3AD203B41FA5}">
                      <a16:colId xmlns:a16="http://schemas.microsoft.com/office/drawing/2014/main" val="142283895"/>
                    </a:ext>
                  </a:extLst>
                </a:gridCol>
              </a:tblGrid>
              <a:tr h="369332">
                <a:tc>
                  <a:txBody>
                    <a:bodyPr/>
                    <a:lstStyle/>
                    <a:p>
                      <a:r>
                        <a:rPr lang="en-US" dirty="0"/>
                        <a:t>  Sign in/Sign up</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solidFill>
                  </a:tcPr>
                </a:tc>
                <a:extLst>
                  <a:ext uri="{0D108BD9-81ED-4DB2-BD59-A6C34878D82A}">
                    <a16:rowId xmlns:a16="http://schemas.microsoft.com/office/drawing/2014/main" val="2751818548"/>
                  </a:ext>
                </a:extLst>
              </a:tr>
            </a:tbl>
          </a:graphicData>
        </a:graphic>
      </p:graphicFrame>
      <p:sp>
        <p:nvSpPr>
          <p:cNvPr id="19" name="TextBox 18">
            <a:extLst>
              <a:ext uri="{FF2B5EF4-FFF2-40B4-BE49-F238E27FC236}">
                <a16:creationId xmlns:a16="http://schemas.microsoft.com/office/drawing/2014/main" id="{82FE03C1-B908-A3FE-2C4B-80B32F63E7A1}"/>
              </a:ext>
            </a:extLst>
          </p:cNvPr>
          <p:cNvSpPr txBox="1"/>
          <p:nvPr/>
        </p:nvSpPr>
        <p:spPr>
          <a:xfrm>
            <a:off x="1571807" y="685820"/>
            <a:ext cx="1068493" cy="369332"/>
          </a:xfrm>
          <a:prstGeom prst="rect">
            <a:avLst/>
          </a:prstGeom>
          <a:noFill/>
        </p:spPr>
        <p:txBody>
          <a:bodyPr wrap="square" rtlCol="0">
            <a:spAutoFit/>
          </a:bodyPr>
          <a:lstStyle/>
          <a:p>
            <a:r>
              <a:rPr lang="en-US" b="1" u="sng" dirty="0">
                <a:solidFill>
                  <a:schemeClr val="bg1"/>
                </a:solidFill>
              </a:rPr>
              <a:t>Home</a:t>
            </a:r>
            <a:endParaRPr lang="en-IN" b="1" u="sng" dirty="0">
              <a:solidFill>
                <a:schemeClr val="bg1"/>
              </a:solidFill>
            </a:endParaRPr>
          </a:p>
        </p:txBody>
      </p:sp>
      <p:sp>
        <p:nvSpPr>
          <p:cNvPr id="20" name="TextBox 19">
            <a:extLst>
              <a:ext uri="{FF2B5EF4-FFF2-40B4-BE49-F238E27FC236}">
                <a16:creationId xmlns:a16="http://schemas.microsoft.com/office/drawing/2014/main" id="{687EA9D8-E76F-5C97-2DD0-4F8F8BF31E41}"/>
              </a:ext>
            </a:extLst>
          </p:cNvPr>
          <p:cNvSpPr txBox="1"/>
          <p:nvPr/>
        </p:nvSpPr>
        <p:spPr>
          <a:xfrm>
            <a:off x="2467896" y="683362"/>
            <a:ext cx="1179871" cy="369332"/>
          </a:xfrm>
          <a:prstGeom prst="rect">
            <a:avLst/>
          </a:prstGeom>
          <a:noFill/>
        </p:spPr>
        <p:txBody>
          <a:bodyPr wrap="square" rtlCol="0">
            <a:spAutoFit/>
          </a:bodyPr>
          <a:lstStyle/>
          <a:p>
            <a:r>
              <a:rPr lang="en-US" b="1" u="sng" dirty="0">
                <a:solidFill>
                  <a:schemeClr val="bg1"/>
                </a:solidFill>
              </a:rPr>
              <a:t>Weather</a:t>
            </a:r>
            <a:endParaRPr lang="en-IN" b="1" u="sng" dirty="0">
              <a:solidFill>
                <a:schemeClr val="bg1"/>
              </a:solidFill>
            </a:endParaRPr>
          </a:p>
        </p:txBody>
      </p:sp>
      <p:sp>
        <p:nvSpPr>
          <p:cNvPr id="21" name="TextBox 20">
            <a:extLst>
              <a:ext uri="{FF2B5EF4-FFF2-40B4-BE49-F238E27FC236}">
                <a16:creationId xmlns:a16="http://schemas.microsoft.com/office/drawing/2014/main" id="{17773FD5-D7AF-BC80-C27D-C40914433EE1}"/>
              </a:ext>
            </a:extLst>
          </p:cNvPr>
          <p:cNvSpPr txBox="1"/>
          <p:nvPr/>
        </p:nvSpPr>
        <p:spPr>
          <a:xfrm>
            <a:off x="3647766" y="683362"/>
            <a:ext cx="3057831" cy="369332"/>
          </a:xfrm>
          <a:prstGeom prst="rect">
            <a:avLst/>
          </a:prstGeom>
          <a:noFill/>
        </p:spPr>
        <p:txBody>
          <a:bodyPr wrap="square" rtlCol="0">
            <a:spAutoFit/>
          </a:bodyPr>
          <a:lstStyle/>
          <a:p>
            <a:r>
              <a:rPr lang="en-US" b="1" u="sng" dirty="0">
                <a:solidFill>
                  <a:schemeClr val="bg1"/>
                </a:solidFill>
              </a:rPr>
              <a:t>Crop Recommendation</a:t>
            </a:r>
            <a:endParaRPr lang="en-IN" b="1" u="sng" dirty="0">
              <a:solidFill>
                <a:schemeClr val="bg1"/>
              </a:solidFill>
            </a:endParaRPr>
          </a:p>
        </p:txBody>
      </p:sp>
      <p:sp>
        <p:nvSpPr>
          <p:cNvPr id="22" name="TextBox 21">
            <a:extLst>
              <a:ext uri="{FF2B5EF4-FFF2-40B4-BE49-F238E27FC236}">
                <a16:creationId xmlns:a16="http://schemas.microsoft.com/office/drawing/2014/main" id="{4288E641-D1CE-5DE4-2F36-1CE9842194A5}"/>
              </a:ext>
            </a:extLst>
          </p:cNvPr>
          <p:cNvSpPr txBox="1"/>
          <p:nvPr/>
        </p:nvSpPr>
        <p:spPr>
          <a:xfrm>
            <a:off x="6335875" y="676319"/>
            <a:ext cx="2782107" cy="369332"/>
          </a:xfrm>
          <a:prstGeom prst="rect">
            <a:avLst/>
          </a:prstGeom>
          <a:noFill/>
        </p:spPr>
        <p:txBody>
          <a:bodyPr wrap="square" rtlCol="0">
            <a:spAutoFit/>
          </a:bodyPr>
          <a:lstStyle/>
          <a:p>
            <a:r>
              <a:rPr lang="en-US" b="1" dirty="0"/>
              <a:t>  </a:t>
            </a:r>
            <a:r>
              <a:rPr lang="en-US" b="1" u="sng" dirty="0">
                <a:solidFill>
                  <a:schemeClr val="bg1"/>
                </a:solidFill>
              </a:rPr>
              <a:t>Disease Detection</a:t>
            </a:r>
            <a:endParaRPr lang="en-IN" b="1" u="sng" dirty="0">
              <a:solidFill>
                <a:schemeClr val="bg1"/>
              </a:solidFill>
            </a:endParaRPr>
          </a:p>
        </p:txBody>
      </p:sp>
      <p:sp>
        <p:nvSpPr>
          <p:cNvPr id="23" name="TextBox 22">
            <a:extLst>
              <a:ext uri="{FF2B5EF4-FFF2-40B4-BE49-F238E27FC236}">
                <a16:creationId xmlns:a16="http://schemas.microsoft.com/office/drawing/2014/main" id="{6FA5879F-FE5F-3275-CB6C-C31945C1D01A}"/>
              </a:ext>
            </a:extLst>
          </p:cNvPr>
          <p:cNvSpPr txBox="1"/>
          <p:nvPr/>
        </p:nvSpPr>
        <p:spPr>
          <a:xfrm>
            <a:off x="8651369" y="676319"/>
            <a:ext cx="1102231" cy="369332"/>
          </a:xfrm>
          <a:prstGeom prst="rect">
            <a:avLst/>
          </a:prstGeom>
          <a:noFill/>
        </p:spPr>
        <p:txBody>
          <a:bodyPr wrap="square" rtlCol="0">
            <a:spAutoFit/>
          </a:bodyPr>
          <a:lstStyle/>
          <a:p>
            <a:r>
              <a:rPr lang="en-US" b="1" u="sng" dirty="0">
                <a:solidFill>
                  <a:schemeClr val="bg1"/>
                </a:solidFill>
              </a:rPr>
              <a:t>Auction</a:t>
            </a:r>
            <a:endParaRPr lang="en-IN" b="1" u="sng" dirty="0">
              <a:solidFill>
                <a:schemeClr val="bg1"/>
              </a:solidFill>
            </a:endParaRPr>
          </a:p>
        </p:txBody>
      </p:sp>
      <p:pic>
        <p:nvPicPr>
          <p:cNvPr id="25" name="Picture 24">
            <a:extLst>
              <a:ext uri="{FF2B5EF4-FFF2-40B4-BE49-F238E27FC236}">
                <a16:creationId xmlns:a16="http://schemas.microsoft.com/office/drawing/2014/main" id="{B8A9957F-050D-E1C9-88F8-2F174A941CC6}"/>
              </a:ext>
            </a:extLst>
          </p:cNvPr>
          <p:cNvPicPr>
            <a:picLocks noChangeAspect="1"/>
          </p:cNvPicPr>
          <p:nvPr/>
        </p:nvPicPr>
        <p:blipFill rotWithShape="1">
          <a:blip r:embed="rId4">
            <a:extLst>
              <a:ext uri="{28A0092B-C50C-407E-A947-70E740481C1C}">
                <a14:useLocalDpi xmlns:a14="http://schemas.microsoft.com/office/drawing/2010/main" val="0"/>
              </a:ext>
            </a:extLst>
          </a:blip>
          <a:srcRect l="30272" t="14329" r="29814" b="38875"/>
          <a:stretch/>
        </p:blipFill>
        <p:spPr>
          <a:xfrm>
            <a:off x="303444" y="159152"/>
            <a:ext cx="630619" cy="548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08C132C7-9E13-BF3C-EFB4-5FD3A03E683D}"/>
              </a:ext>
            </a:extLst>
          </p:cNvPr>
          <p:cNvSpPr txBox="1"/>
          <p:nvPr/>
        </p:nvSpPr>
        <p:spPr>
          <a:xfrm>
            <a:off x="-50516" y="707923"/>
            <a:ext cx="1622323" cy="400110"/>
          </a:xfrm>
          <a:prstGeom prst="rect">
            <a:avLst/>
          </a:prstGeom>
          <a:noFill/>
        </p:spPr>
        <p:txBody>
          <a:bodyPr wrap="square" rtlCol="0">
            <a:spAutoFit/>
          </a:bodyPr>
          <a:lstStyle/>
          <a:p>
            <a:r>
              <a:rPr lang="en-US" sz="2000" b="1" dirty="0" err="1"/>
              <a:t>Cropee</a:t>
            </a:r>
            <a:r>
              <a:rPr lang="en-US" sz="2000" b="1" dirty="0" err="1">
                <a:solidFill>
                  <a:schemeClr val="accent4">
                    <a:lumMod val="75000"/>
                  </a:schemeClr>
                </a:solidFill>
              </a:rPr>
              <a:t>Phy</a:t>
            </a:r>
            <a:endParaRPr lang="en-IN" sz="2000" b="1" dirty="0">
              <a:solidFill>
                <a:schemeClr val="accent4">
                  <a:lumMod val="75000"/>
                </a:schemeClr>
              </a:solidFill>
            </a:endParaRPr>
          </a:p>
        </p:txBody>
      </p:sp>
      <p:sp>
        <p:nvSpPr>
          <p:cNvPr id="27" name="TextBox 26">
            <a:extLst>
              <a:ext uri="{FF2B5EF4-FFF2-40B4-BE49-F238E27FC236}">
                <a16:creationId xmlns:a16="http://schemas.microsoft.com/office/drawing/2014/main" id="{7D97125E-F08D-FC02-08BB-C2E829746C0A}"/>
              </a:ext>
            </a:extLst>
          </p:cNvPr>
          <p:cNvSpPr txBox="1"/>
          <p:nvPr/>
        </p:nvSpPr>
        <p:spPr>
          <a:xfrm>
            <a:off x="9753600" y="676319"/>
            <a:ext cx="1876946" cy="369332"/>
          </a:xfrm>
          <a:prstGeom prst="rect">
            <a:avLst/>
          </a:prstGeom>
          <a:noFill/>
        </p:spPr>
        <p:txBody>
          <a:bodyPr wrap="square" rtlCol="0">
            <a:spAutoFit/>
          </a:bodyPr>
          <a:lstStyle/>
          <a:p>
            <a:r>
              <a:rPr lang="en-US" b="1" u="sng" dirty="0">
                <a:solidFill>
                  <a:schemeClr val="bg1"/>
                </a:solidFill>
              </a:rPr>
              <a:t>Contact Us</a:t>
            </a:r>
            <a:endParaRPr lang="en-IN" b="1" u="sng" dirty="0">
              <a:solidFill>
                <a:schemeClr val="bg1"/>
              </a:solidFill>
            </a:endParaRPr>
          </a:p>
        </p:txBody>
      </p:sp>
    </p:spTree>
    <p:extLst>
      <p:ext uri="{BB962C8B-B14F-4D97-AF65-F5344CB8AC3E}">
        <p14:creationId xmlns:p14="http://schemas.microsoft.com/office/powerpoint/2010/main" val="290305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52A460-CF2F-DBEF-48FB-F97E1E2B3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58" y="713784"/>
            <a:ext cx="10938387" cy="5430431"/>
          </a:xfrm>
          <a:prstGeom prst="rect">
            <a:avLst/>
          </a:prstGeom>
          <a:ln>
            <a:solidFill>
              <a:schemeClr val="accent2">
                <a:lumMod val="60000"/>
                <a:lumOff val="40000"/>
              </a:schemeClr>
            </a:solidFill>
          </a:ln>
        </p:spPr>
      </p:pic>
      <p:sp>
        <p:nvSpPr>
          <p:cNvPr id="6" name="TextBox 5">
            <a:extLst>
              <a:ext uri="{FF2B5EF4-FFF2-40B4-BE49-F238E27FC236}">
                <a16:creationId xmlns:a16="http://schemas.microsoft.com/office/drawing/2014/main" id="{4C09CB4F-1E0F-7455-08A4-AA6495D2827D}"/>
              </a:ext>
            </a:extLst>
          </p:cNvPr>
          <p:cNvSpPr txBox="1"/>
          <p:nvPr/>
        </p:nvSpPr>
        <p:spPr>
          <a:xfrm>
            <a:off x="3647768" y="0"/>
            <a:ext cx="5289754" cy="584775"/>
          </a:xfrm>
          <a:prstGeom prst="rect">
            <a:avLst/>
          </a:prstGeom>
          <a:noFill/>
        </p:spPr>
        <p:txBody>
          <a:bodyPr wrap="square" rtlCol="0">
            <a:spAutoFit/>
          </a:bodyPr>
          <a:lstStyle/>
          <a:p>
            <a:r>
              <a:rPr lang="en-US" sz="3200" b="1" u="sng" dirty="0">
                <a:solidFill>
                  <a:schemeClr val="accent2">
                    <a:lumMod val="75000"/>
                  </a:schemeClr>
                </a:solidFill>
                <a:latin typeface="Arial Black" panose="020B0A04020102020204" pitchFamily="34" charset="0"/>
              </a:rPr>
              <a:t>WEATHER REPORT</a:t>
            </a:r>
            <a:endParaRPr lang="en-IN" sz="3200" b="1" u="sng"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183078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2E6FDD-2B15-AE29-F12E-EB0250246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12" y="1936955"/>
            <a:ext cx="11234375" cy="3661287"/>
          </a:xfrm>
          <a:prstGeom prst="rect">
            <a:avLst/>
          </a:prstGeom>
          <a:ln>
            <a:solidFill>
              <a:schemeClr val="bg2"/>
            </a:solidFill>
          </a:ln>
        </p:spPr>
      </p:pic>
      <p:sp>
        <p:nvSpPr>
          <p:cNvPr id="6" name="TextBox 5">
            <a:extLst>
              <a:ext uri="{FF2B5EF4-FFF2-40B4-BE49-F238E27FC236}">
                <a16:creationId xmlns:a16="http://schemas.microsoft.com/office/drawing/2014/main" id="{BD7B0B36-BC59-4E05-FD06-D58F3A9CDE59}"/>
              </a:ext>
            </a:extLst>
          </p:cNvPr>
          <p:cNvSpPr txBox="1"/>
          <p:nvPr/>
        </p:nvSpPr>
        <p:spPr>
          <a:xfrm>
            <a:off x="3239729" y="206722"/>
            <a:ext cx="5997678" cy="584775"/>
          </a:xfrm>
          <a:prstGeom prst="rect">
            <a:avLst/>
          </a:prstGeom>
          <a:noFill/>
        </p:spPr>
        <p:txBody>
          <a:bodyPr wrap="square" rtlCol="0">
            <a:spAutoFit/>
          </a:bodyPr>
          <a:lstStyle/>
          <a:p>
            <a:r>
              <a:rPr lang="en-US" sz="3200" b="1" u="sng" dirty="0">
                <a:solidFill>
                  <a:schemeClr val="accent2">
                    <a:lumMod val="75000"/>
                  </a:schemeClr>
                </a:solidFill>
                <a:latin typeface="Arial Black" panose="020B0A04020102020204" pitchFamily="34" charset="0"/>
              </a:rPr>
              <a:t>CROP RECOMMENDATION</a:t>
            </a:r>
            <a:endParaRPr lang="en-IN" sz="3200" b="1" u="sng"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102210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9347C-DD55-5DBD-F820-FA4E506A3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19" y="2152603"/>
            <a:ext cx="5562599" cy="2925097"/>
          </a:xfrm>
          <a:prstGeom prst="rect">
            <a:avLst/>
          </a:prstGeom>
          <a:ln>
            <a:solidFill>
              <a:schemeClr val="tx1"/>
            </a:solidFill>
          </a:ln>
        </p:spPr>
      </p:pic>
      <p:pic>
        <p:nvPicPr>
          <p:cNvPr id="5" name="Picture 4">
            <a:extLst>
              <a:ext uri="{FF2B5EF4-FFF2-40B4-BE49-F238E27FC236}">
                <a16:creationId xmlns:a16="http://schemas.microsoft.com/office/drawing/2014/main" id="{C007347E-6A02-9724-1285-9427FE80A684}"/>
              </a:ext>
            </a:extLst>
          </p:cNvPr>
          <p:cNvPicPr>
            <a:picLocks noChangeAspect="1"/>
          </p:cNvPicPr>
          <p:nvPr/>
        </p:nvPicPr>
        <p:blipFill rotWithShape="1">
          <a:blip r:embed="rId3">
            <a:extLst>
              <a:ext uri="{28A0092B-C50C-407E-A947-70E740481C1C}">
                <a14:useLocalDpi xmlns:a14="http://schemas.microsoft.com/office/drawing/2010/main" val="0"/>
              </a:ext>
            </a:extLst>
          </a:blip>
          <a:srcRect l="38307" t="17733" r="38226" b="74371"/>
          <a:stretch/>
        </p:blipFill>
        <p:spPr>
          <a:xfrm>
            <a:off x="1707124" y="1408218"/>
            <a:ext cx="2861188" cy="540774"/>
          </a:xfrm>
          <a:prstGeom prst="rect">
            <a:avLst/>
          </a:prstGeom>
        </p:spPr>
      </p:pic>
      <p:sp>
        <p:nvSpPr>
          <p:cNvPr id="6" name="TextBox 5">
            <a:extLst>
              <a:ext uri="{FF2B5EF4-FFF2-40B4-BE49-F238E27FC236}">
                <a16:creationId xmlns:a16="http://schemas.microsoft.com/office/drawing/2014/main" id="{0F779D85-6200-6BAA-4792-48A3556DE0D4}"/>
              </a:ext>
            </a:extLst>
          </p:cNvPr>
          <p:cNvSpPr txBox="1"/>
          <p:nvPr/>
        </p:nvSpPr>
        <p:spPr>
          <a:xfrm>
            <a:off x="352734" y="308195"/>
            <a:ext cx="8514735" cy="584775"/>
          </a:xfrm>
          <a:prstGeom prst="rect">
            <a:avLst/>
          </a:prstGeom>
          <a:noFill/>
        </p:spPr>
        <p:txBody>
          <a:bodyPr wrap="square" rtlCol="0">
            <a:spAutoFit/>
          </a:bodyPr>
          <a:lstStyle/>
          <a:p>
            <a:r>
              <a:rPr lang="en-US" sz="3200" u="sng" dirty="0">
                <a:solidFill>
                  <a:schemeClr val="accent2">
                    <a:lumMod val="75000"/>
                  </a:schemeClr>
                </a:solidFill>
                <a:latin typeface="Arial Black" panose="020B0A04020102020204" pitchFamily="34" charset="0"/>
              </a:rPr>
              <a:t>PLANT DISEASE DETECTION</a:t>
            </a:r>
            <a:endParaRPr lang="en-IN" sz="3200" u="sng" dirty="0">
              <a:solidFill>
                <a:schemeClr val="accent2">
                  <a:lumMod val="75000"/>
                </a:schemeClr>
              </a:solidFill>
              <a:latin typeface="Arial Black" panose="020B0A04020102020204" pitchFamily="34" charset="0"/>
            </a:endParaRPr>
          </a:p>
        </p:txBody>
      </p:sp>
      <p:graphicFrame>
        <p:nvGraphicFramePr>
          <p:cNvPr id="7" name="Table 6">
            <a:extLst>
              <a:ext uri="{FF2B5EF4-FFF2-40B4-BE49-F238E27FC236}">
                <a16:creationId xmlns:a16="http://schemas.microsoft.com/office/drawing/2014/main" id="{DD42A102-B779-24C1-E85D-3B2414285E91}"/>
              </a:ext>
            </a:extLst>
          </p:cNvPr>
          <p:cNvGraphicFramePr>
            <a:graphicFrameLocks noGrp="1"/>
          </p:cNvGraphicFramePr>
          <p:nvPr>
            <p:extLst>
              <p:ext uri="{D42A27DB-BD31-4B8C-83A1-F6EECF244321}">
                <p14:modId xmlns:p14="http://schemas.microsoft.com/office/powerpoint/2010/main" val="3087207192"/>
              </p:ext>
            </p:extLst>
          </p:nvPr>
        </p:nvGraphicFramePr>
        <p:xfrm>
          <a:off x="2400298" y="5281311"/>
          <a:ext cx="1474839" cy="365760"/>
        </p:xfrm>
        <a:graphic>
          <a:graphicData uri="http://schemas.openxmlformats.org/drawingml/2006/table">
            <a:tbl>
              <a:tblPr/>
              <a:tblGrid>
                <a:gridCol w="1474839">
                  <a:extLst>
                    <a:ext uri="{9D8B030D-6E8A-4147-A177-3AD203B41FA5}">
                      <a16:colId xmlns:a16="http://schemas.microsoft.com/office/drawing/2014/main" val="2973698033"/>
                    </a:ext>
                  </a:extLst>
                </a:gridCol>
              </a:tblGrid>
              <a:tr h="276042">
                <a:tc>
                  <a:txBody>
                    <a:bodyPr/>
                    <a:lstStyle/>
                    <a:p>
                      <a:r>
                        <a:rPr lang="en-US" dirty="0">
                          <a:solidFill>
                            <a:schemeClr val="bg1"/>
                          </a:solidFill>
                        </a:rPr>
                        <a:t>     Predict</a:t>
                      </a:r>
                      <a:endParaRPr lang="en-IN"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solidFill>
                  </a:tcPr>
                </a:tc>
                <a:extLst>
                  <a:ext uri="{0D108BD9-81ED-4DB2-BD59-A6C34878D82A}">
                    <a16:rowId xmlns:a16="http://schemas.microsoft.com/office/drawing/2014/main" val="3763062884"/>
                  </a:ext>
                </a:extLst>
              </a:tr>
            </a:tbl>
          </a:graphicData>
        </a:graphic>
      </p:graphicFrame>
      <p:pic>
        <p:nvPicPr>
          <p:cNvPr id="12" name="Picture 11">
            <a:extLst>
              <a:ext uri="{FF2B5EF4-FFF2-40B4-BE49-F238E27FC236}">
                <a16:creationId xmlns:a16="http://schemas.microsoft.com/office/drawing/2014/main" id="{F0BFCBBF-DB3B-2614-F3CD-CF00B32F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8996" y="393290"/>
            <a:ext cx="3757879" cy="5617238"/>
          </a:xfrm>
          <a:prstGeom prst="rect">
            <a:avLst/>
          </a:prstGeom>
          <a:ln>
            <a:solidFill>
              <a:schemeClr val="accent1"/>
            </a:solidFill>
          </a:ln>
        </p:spPr>
      </p:pic>
    </p:spTree>
    <p:extLst>
      <p:ext uri="{BB962C8B-B14F-4D97-AF65-F5344CB8AC3E}">
        <p14:creationId xmlns:p14="http://schemas.microsoft.com/office/powerpoint/2010/main" val="67484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2F722-7149-990E-4395-94DB478DEF35}"/>
              </a:ext>
            </a:extLst>
          </p:cNvPr>
          <p:cNvPicPr>
            <a:picLocks noChangeAspect="1"/>
          </p:cNvPicPr>
          <p:nvPr/>
        </p:nvPicPr>
        <p:blipFill rotWithShape="1">
          <a:blip r:embed="rId3">
            <a:extLst>
              <a:ext uri="{28A0092B-C50C-407E-A947-70E740481C1C}">
                <a14:useLocalDpi xmlns:a14="http://schemas.microsoft.com/office/drawing/2010/main" val="0"/>
              </a:ext>
            </a:extLst>
          </a:blip>
          <a:srcRect l="37419" t="28388" r="32796" b="12545"/>
          <a:stretch/>
        </p:blipFill>
        <p:spPr>
          <a:xfrm>
            <a:off x="5427407" y="1651821"/>
            <a:ext cx="2723537" cy="4050890"/>
          </a:xfrm>
          <a:prstGeom prst="rect">
            <a:avLst/>
          </a:prstGeom>
        </p:spPr>
      </p:pic>
      <p:pic>
        <p:nvPicPr>
          <p:cNvPr id="5" name="Picture 4">
            <a:extLst>
              <a:ext uri="{FF2B5EF4-FFF2-40B4-BE49-F238E27FC236}">
                <a16:creationId xmlns:a16="http://schemas.microsoft.com/office/drawing/2014/main" id="{85937F17-8300-C8DC-7DCC-EDDE761323DB}"/>
              </a:ext>
            </a:extLst>
          </p:cNvPr>
          <p:cNvPicPr>
            <a:picLocks noChangeAspect="1"/>
          </p:cNvPicPr>
          <p:nvPr/>
        </p:nvPicPr>
        <p:blipFill rotWithShape="1">
          <a:blip r:embed="rId3">
            <a:extLst>
              <a:ext uri="{28A0092B-C50C-407E-A947-70E740481C1C}">
                <a14:useLocalDpi xmlns:a14="http://schemas.microsoft.com/office/drawing/2010/main" val="0"/>
              </a:ext>
            </a:extLst>
          </a:blip>
          <a:srcRect l="66774" t="22150" r="2365"/>
          <a:stretch/>
        </p:blipFill>
        <p:spPr>
          <a:xfrm>
            <a:off x="8849031" y="572728"/>
            <a:ext cx="2821858" cy="5338917"/>
          </a:xfrm>
          <a:prstGeom prst="rect">
            <a:avLst/>
          </a:prstGeom>
        </p:spPr>
      </p:pic>
      <p:sp>
        <p:nvSpPr>
          <p:cNvPr id="6" name="TextBox 5">
            <a:extLst>
              <a:ext uri="{FF2B5EF4-FFF2-40B4-BE49-F238E27FC236}">
                <a16:creationId xmlns:a16="http://schemas.microsoft.com/office/drawing/2014/main" id="{57A02FC2-F3EA-F251-26C3-0014AD3A9A9E}"/>
              </a:ext>
            </a:extLst>
          </p:cNvPr>
          <p:cNvSpPr txBox="1"/>
          <p:nvPr/>
        </p:nvSpPr>
        <p:spPr>
          <a:xfrm>
            <a:off x="3716593" y="4671"/>
            <a:ext cx="5928852" cy="584775"/>
          </a:xfrm>
          <a:prstGeom prst="rect">
            <a:avLst/>
          </a:prstGeom>
          <a:noFill/>
        </p:spPr>
        <p:txBody>
          <a:bodyPr wrap="square" rtlCol="0">
            <a:spAutoFit/>
          </a:bodyPr>
          <a:lstStyle/>
          <a:p>
            <a:r>
              <a:rPr lang="en-US" sz="3200" b="1" u="sng" dirty="0">
                <a:solidFill>
                  <a:schemeClr val="accent2">
                    <a:lumMod val="75000"/>
                  </a:schemeClr>
                </a:solidFill>
                <a:latin typeface="Arial Black" panose="020B0A04020102020204" pitchFamily="34" charset="0"/>
              </a:rPr>
              <a:t>LOGIN &amp; SIGN UP</a:t>
            </a:r>
            <a:endParaRPr lang="en-IN" sz="3200" b="1" u="sng"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25461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A764B-137B-0C34-C791-453DE07AB386}"/>
              </a:ext>
            </a:extLst>
          </p:cNvPr>
          <p:cNvPicPr>
            <a:picLocks noChangeAspect="1"/>
          </p:cNvPicPr>
          <p:nvPr/>
        </p:nvPicPr>
        <p:blipFill rotWithShape="1">
          <a:blip r:embed="rId2"/>
          <a:srcRect l="37661" t="30537" r="20404" b="7527"/>
          <a:stretch/>
        </p:blipFill>
        <p:spPr>
          <a:xfrm>
            <a:off x="6096000" y="984434"/>
            <a:ext cx="5624052" cy="4672289"/>
          </a:xfrm>
          <a:prstGeom prst="rect">
            <a:avLst/>
          </a:prstGeom>
          <a:ln>
            <a:solidFill>
              <a:schemeClr val="accent3">
                <a:lumMod val="60000"/>
                <a:lumOff val="40000"/>
              </a:schemeClr>
            </a:solidFill>
          </a:ln>
        </p:spPr>
      </p:pic>
      <p:pic>
        <p:nvPicPr>
          <p:cNvPr id="5" name="Picture 4">
            <a:extLst>
              <a:ext uri="{FF2B5EF4-FFF2-40B4-BE49-F238E27FC236}">
                <a16:creationId xmlns:a16="http://schemas.microsoft.com/office/drawing/2014/main" id="{B794F7B6-BD42-C1A5-29A7-471B6C782064}"/>
              </a:ext>
            </a:extLst>
          </p:cNvPr>
          <p:cNvPicPr>
            <a:picLocks noChangeAspect="1"/>
          </p:cNvPicPr>
          <p:nvPr/>
        </p:nvPicPr>
        <p:blipFill rotWithShape="1">
          <a:blip r:embed="rId3"/>
          <a:srcRect l="41048" t="24373" r="21774" b="8243"/>
          <a:stretch/>
        </p:blipFill>
        <p:spPr>
          <a:xfrm>
            <a:off x="825909" y="1000758"/>
            <a:ext cx="4566811" cy="4655966"/>
          </a:xfrm>
          <a:prstGeom prst="rect">
            <a:avLst/>
          </a:prstGeom>
          <a:ln>
            <a:solidFill>
              <a:schemeClr val="accent2">
                <a:lumMod val="75000"/>
              </a:schemeClr>
            </a:solidFill>
          </a:ln>
        </p:spPr>
      </p:pic>
      <p:sp>
        <p:nvSpPr>
          <p:cNvPr id="6" name="TextBox 5">
            <a:extLst>
              <a:ext uri="{FF2B5EF4-FFF2-40B4-BE49-F238E27FC236}">
                <a16:creationId xmlns:a16="http://schemas.microsoft.com/office/drawing/2014/main" id="{9CF5B245-6488-118D-2FF5-F7754C9CC347}"/>
              </a:ext>
            </a:extLst>
          </p:cNvPr>
          <p:cNvSpPr txBox="1"/>
          <p:nvPr/>
        </p:nvSpPr>
        <p:spPr>
          <a:xfrm>
            <a:off x="3470787" y="12412"/>
            <a:ext cx="5073445" cy="584775"/>
          </a:xfrm>
          <a:prstGeom prst="rect">
            <a:avLst/>
          </a:prstGeom>
          <a:noFill/>
        </p:spPr>
        <p:txBody>
          <a:bodyPr wrap="square" rtlCol="0">
            <a:spAutoFit/>
          </a:bodyPr>
          <a:lstStyle/>
          <a:p>
            <a:r>
              <a:rPr lang="en-US" sz="3200" b="1" u="sng" dirty="0">
                <a:solidFill>
                  <a:schemeClr val="accent2">
                    <a:lumMod val="75000"/>
                  </a:schemeClr>
                </a:solidFill>
                <a:latin typeface="Arial Black" panose="020B0A04020102020204" pitchFamily="34" charset="0"/>
              </a:rPr>
              <a:t>AUCTION SYSYTEM</a:t>
            </a:r>
            <a:endParaRPr lang="en-IN" sz="3200" b="1" u="sng"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139655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1B4AC-A052-9B75-A301-5BF3D3DE7720}"/>
              </a:ext>
            </a:extLst>
          </p:cNvPr>
          <p:cNvSpPr txBox="1"/>
          <p:nvPr/>
        </p:nvSpPr>
        <p:spPr>
          <a:xfrm>
            <a:off x="2920181" y="2309679"/>
            <a:ext cx="7010400" cy="923330"/>
          </a:xfrm>
          <a:prstGeom prst="rect">
            <a:avLst/>
          </a:prstGeom>
          <a:noFill/>
        </p:spPr>
        <p:txBody>
          <a:bodyPr wrap="square" rtlCol="0">
            <a:spAutoFit/>
          </a:bodyPr>
          <a:lstStyle/>
          <a:p>
            <a:r>
              <a:rPr lang="en-US" sz="5400" b="1" dirty="0">
                <a:solidFill>
                  <a:schemeClr val="accent2">
                    <a:lumMod val="75000"/>
                  </a:schemeClr>
                </a:solidFill>
                <a:latin typeface="Arial Black" panose="020B0A04020102020204" pitchFamily="34" charset="0"/>
              </a:rPr>
              <a:t>THANK YOU…</a:t>
            </a:r>
            <a:endParaRPr lang="en-IN" sz="5400" b="1"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25316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155</TotalTime>
  <Words>77</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Pratihar</dc:creator>
  <cp:lastModifiedBy>Ankita Pratihar</cp:lastModifiedBy>
  <cp:revision>1</cp:revision>
  <dcterms:created xsi:type="dcterms:W3CDTF">2024-04-14T08:19:40Z</dcterms:created>
  <dcterms:modified xsi:type="dcterms:W3CDTF">2024-04-14T10:55:00Z</dcterms:modified>
</cp:coreProperties>
</file>