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7">
  <p:sldMasterIdLst>
    <p:sldMasterId id="2147483648" r:id="rId1"/>
  </p:sldMasterIdLst>
  <p:notesMasterIdLst>
    <p:notesMasterId r:id="rId46"/>
  </p:notesMasterIdLst>
  <p:handoutMasterIdLst>
    <p:handoutMasterId r:id="rId47"/>
  </p:handoutMasterIdLst>
  <p:sldIdLst>
    <p:sldId id="318" r:id="rId2"/>
    <p:sldId id="319" r:id="rId3"/>
    <p:sldId id="320" r:id="rId4"/>
    <p:sldId id="313" r:id="rId5"/>
    <p:sldId id="321" r:id="rId6"/>
    <p:sldId id="331" r:id="rId7"/>
    <p:sldId id="332" r:id="rId8"/>
    <p:sldId id="333" r:id="rId9"/>
    <p:sldId id="342" r:id="rId10"/>
    <p:sldId id="343" r:id="rId11"/>
    <p:sldId id="344" r:id="rId12"/>
    <p:sldId id="334" r:id="rId13"/>
    <p:sldId id="335" r:id="rId14"/>
    <p:sldId id="336" r:id="rId15"/>
    <p:sldId id="338" r:id="rId16"/>
    <p:sldId id="340" r:id="rId17"/>
    <p:sldId id="341" r:id="rId18"/>
    <p:sldId id="305" r:id="rId19"/>
    <p:sldId id="346" r:id="rId20"/>
    <p:sldId id="357" r:id="rId21"/>
    <p:sldId id="358" r:id="rId22"/>
    <p:sldId id="361" r:id="rId23"/>
    <p:sldId id="362" r:id="rId24"/>
    <p:sldId id="363" r:id="rId25"/>
    <p:sldId id="352" r:id="rId26"/>
    <p:sldId id="353" r:id="rId27"/>
    <p:sldId id="354" r:id="rId28"/>
    <p:sldId id="355" r:id="rId29"/>
    <p:sldId id="356" r:id="rId30"/>
    <p:sldId id="359" r:id="rId31"/>
    <p:sldId id="360" r:id="rId32"/>
    <p:sldId id="347" r:id="rId33"/>
    <p:sldId id="348" r:id="rId34"/>
    <p:sldId id="349" r:id="rId35"/>
    <p:sldId id="350" r:id="rId36"/>
    <p:sldId id="322" r:id="rId37"/>
    <p:sldId id="351" r:id="rId38"/>
    <p:sldId id="323" r:id="rId39"/>
    <p:sldId id="324" r:id="rId40"/>
    <p:sldId id="345" r:id="rId41"/>
    <p:sldId id="306" r:id="rId42"/>
    <p:sldId id="329" r:id="rId43"/>
    <p:sldId id="326" r:id="rId44"/>
    <p:sldId id="301" r:id="rId45"/>
  </p:sldIdLst>
  <p:sldSz cx="9906000" cy="6858000" type="A4"/>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709" autoAdjust="0"/>
  </p:normalViewPr>
  <p:slideViewPr>
    <p:cSldViewPr>
      <p:cViewPr varScale="1">
        <p:scale>
          <a:sx n="73" d="100"/>
          <a:sy n="73" d="100"/>
        </p:scale>
        <p:origin x="1122" y="54"/>
      </p:cViewPr>
      <p:guideLst>
        <p:guide orient="horz" pos="2160"/>
        <p:guide pos="31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FDBD6149-F860-46EB-888F-B7F54A879ACB}" type="datetimeFigureOut">
              <a:rPr lang="en-US" smtClean="0"/>
              <a:pPr/>
              <a:t>7/16/2020</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2271421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54DE4C5-FD42-43C3-A107-FC2F226E7727}" type="datetimeFigureOut">
              <a:rPr lang="en-US" smtClean="0"/>
              <a:pPr/>
              <a:t>7/16/2020</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360870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62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ECAC74B9-463D-434F-AF84-A33D1083F538}" type="datetime1">
              <a:rPr lang="en-US" smtClean="0"/>
              <a:pPr/>
              <a:t>7/16/2020</a:t>
            </a:fld>
            <a:endParaRPr lang="en-US"/>
          </a:p>
        </p:txBody>
      </p:sp>
      <p:sp>
        <p:nvSpPr>
          <p:cNvPr id="6" name="Slide Number Placeholder 5"/>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5"/>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81E18827-50A3-47FD-B052-056CCE2BA648}" type="datetime1">
              <a:rPr lang="en-US" smtClean="0"/>
              <a:pPr/>
              <a:t>7/16/2020</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3"/>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43"/>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66142703-080D-431C-9210-448AAAFC7019}" type="datetime1">
              <a:rPr lang="en-US" smtClean="0"/>
              <a:pPr/>
              <a:t>7/16/2020</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5"/>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55E837F8-EB33-4E02-A530-F97B6BB9F42E}" type="datetime1">
              <a:rPr lang="en-US" smtClean="0"/>
              <a:pPr/>
              <a:t>7/16/2020</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12F7C6BA-89E0-46D9-AF87-BEF8C6E8A245}" type="datetime1">
              <a:rPr lang="en-US" smtClean="0"/>
              <a:pPr/>
              <a:t>7/16/2020</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08FD1041-A4C8-4355-BE7B-136FF7B1949A}" type="datetime1">
              <a:rPr lang="en-US" smtClean="0"/>
              <a:pPr/>
              <a:t>7/16/2020</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5"/>
            <a:ext cx="2311400" cy="365125"/>
          </a:xfrm>
          <a:prstGeom prst="rect">
            <a:avLst/>
          </a:prstGeom>
        </p:spPr>
        <p:txBody>
          <a:bodyPr/>
          <a:lstStyle/>
          <a:p>
            <a:fld id="{1A9D615E-C225-414F-9D2E-349345C695EC}" type="datetime1">
              <a:rPr lang="en-US" smtClean="0"/>
              <a:pPr/>
              <a:t>7/16/2020</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5"/>
            <a:ext cx="2311400" cy="365125"/>
          </a:xfrm>
          <a:prstGeom prst="rect">
            <a:avLst/>
          </a:prstGeom>
        </p:spPr>
        <p:txBody>
          <a:bodyPr/>
          <a:lstStyle/>
          <a:p>
            <a:fld id="{ECD0D04D-971F-4E0F-A46E-E6FFB652D52C}" type="datetime1">
              <a:rPr lang="en-US" smtClean="0"/>
              <a:pPr/>
              <a:t>7/16/2020</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5"/>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B5C8B040-290F-4763-95A1-D8D3A4135CA3}" type="datetime1">
              <a:rPr lang="en-US" smtClean="0"/>
              <a:pPr/>
              <a:t>7/16/2020</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C17AE36B-98A3-4826-AB3B-5EF0368DCC4D}" type="datetime1">
              <a:rPr lang="en-US" smtClean="0"/>
              <a:pPr/>
              <a:t>7/16/2020</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16" y="6655360"/>
            <a:ext cx="2505814" cy="253916"/>
          </a:xfrm>
          <a:prstGeom prst="rect">
            <a:avLst/>
          </a:prstGeom>
          <a:noFill/>
        </p:spPr>
        <p:txBody>
          <a:bodyPr wrap="none" rtlCol="0">
            <a:spAutoFit/>
          </a:bodyPr>
          <a:lstStyle/>
          <a:p>
            <a:r>
              <a:rPr lang="en-US" sz="1050" dirty="0">
                <a:solidFill>
                  <a:schemeClr val="bg1"/>
                </a:solidFill>
              </a:rPr>
              <a:t>© </a:t>
            </a:r>
            <a:r>
              <a:rPr lang="en-US" sz="1050" dirty="0" err="1">
                <a:solidFill>
                  <a:schemeClr val="bg1"/>
                </a:solidFill>
              </a:rPr>
              <a:t>Ramaiah</a:t>
            </a:r>
            <a:r>
              <a:rPr lang="en-US" sz="1050" dirty="0">
                <a:solidFill>
                  <a:schemeClr val="bg1"/>
                </a:solidFill>
              </a:rPr>
              <a:t> University of Applied Sciences</a:t>
            </a: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8" name="Picture 7" descr="Fe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75883" y="171132"/>
            <a:ext cx="3234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14"/>
          <a:stretch>
            <a:fillRect/>
          </a:stretch>
        </p:blipFill>
        <p:spPr>
          <a:xfrm>
            <a:off x="63252" y="6075927"/>
            <a:ext cx="497260" cy="5904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rive.google.com/drive/folders/1mlZKNEPD5iATFSX5uIaqCOfTG-IZnsOo?usp=shar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rive.google.com/drive/folders/1l_JEOwPqkvBVolxpfIgVivh-XeaLzjw1?usp=shari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80592" y="1736532"/>
            <a:ext cx="7696200" cy="2124516"/>
          </a:xfrm>
        </p:spPr>
        <p:txBody>
          <a:bodyPr anchor="ctr"/>
          <a:lstStyle/>
          <a:p>
            <a:r>
              <a:rPr lang="en-US" altLang="en-US" sz="3200" b="1" dirty="0">
                <a:solidFill>
                  <a:srgbClr val="FF0000"/>
                </a:solidFill>
              </a:rPr>
              <a:t>Final Project Presentation </a:t>
            </a:r>
            <a:r>
              <a:rPr lang="en-US" altLang="en-US" sz="3600" b="1" dirty="0">
                <a:solidFill>
                  <a:srgbClr val="002060"/>
                </a:solidFill>
              </a:rPr>
              <a:t/>
            </a:r>
            <a:br>
              <a:rPr lang="en-US" altLang="en-US" sz="3600" b="1" dirty="0">
                <a:solidFill>
                  <a:srgbClr val="002060"/>
                </a:solidFill>
              </a:rPr>
            </a:br>
            <a:r>
              <a:rPr lang="en-US" altLang="en-US" sz="2800" b="1" dirty="0">
                <a:solidFill>
                  <a:srgbClr val="002060"/>
                </a:solidFill>
              </a:rPr>
              <a:t>Project Work</a:t>
            </a:r>
            <a:br>
              <a:rPr lang="en-US" altLang="en-US" sz="2800" b="1" dirty="0">
                <a:solidFill>
                  <a:srgbClr val="002060"/>
                </a:solidFill>
              </a:rPr>
            </a:br>
            <a:r>
              <a:rPr lang="en-US" altLang="en-US" sz="2400" b="1" dirty="0">
                <a:solidFill>
                  <a:srgbClr val="002060"/>
                </a:solidFill>
              </a:rPr>
              <a:t>&lt;Programme&gt;</a:t>
            </a: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extLst>
      <p:ext uri="{BB962C8B-B14F-4D97-AF65-F5344CB8AC3E}">
        <p14:creationId xmlns:p14="http://schemas.microsoft.com/office/powerpoint/2010/main" val="28179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8743"/>
            <a:ext cx="9906000" cy="629219"/>
          </a:xfrm>
        </p:spPr>
        <p:txBody>
          <a:bodyPr/>
          <a:lstStyle/>
          <a:p>
            <a:r>
              <a:rPr lang="en-US" sz="3200" b="1" dirty="0">
                <a:solidFill>
                  <a:srgbClr val="FF0000"/>
                </a:solidFill>
              </a:rPr>
              <a:t>Objectives</a:t>
            </a:r>
          </a:p>
        </p:txBody>
      </p:sp>
      <p:sp>
        <p:nvSpPr>
          <p:cNvPr id="3" name="Content Placeholder 2"/>
          <p:cNvSpPr>
            <a:spLocks noGrp="1"/>
          </p:cNvSpPr>
          <p:nvPr>
            <p:ph idx="1"/>
          </p:nvPr>
        </p:nvSpPr>
        <p:spPr>
          <a:xfrm>
            <a:off x="495300" y="1052737"/>
            <a:ext cx="8915400" cy="5073428"/>
          </a:xfrm>
        </p:spPr>
        <p:txBody>
          <a:bodyPr/>
          <a:lstStyle/>
          <a:p>
            <a:pPr marL="0" indent="0" algn="just">
              <a:buNone/>
            </a:pPr>
            <a:endParaRPr lang="en-US" sz="2200" dirty="0"/>
          </a:p>
          <a:p>
            <a:pPr marL="0" indent="0">
              <a:buNone/>
            </a:pPr>
            <a:endParaRPr lang="en-US" sz="2200" dirty="0"/>
          </a:p>
        </p:txBody>
      </p:sp>
      <p:sp>
        <p:nvSpPr>
          <p:cNvPr id="4" name="Rectangle 3">
            <a:extLst>
              <a:ext uri="{FF2B5EF4-FFF2-40B4-BE49-F238E27FC236}">
                <a16:creationId xmlns:a16="http://schemas.microsoft.com/office/drawing/2014/main" id="{E943E33A-1B6B-4825-977B-7E49FD3D5623}"/>
              </a:ext>
            </a:extLst>
          </p:cNvPr>
          <p:cNvSpPr/>
          <p:nvPr/>
        </p:nvSpPr>
        <p:spPr>
          <a:xfrm>
            <a:off x="485103" y="901429"/>
            <a:ext cx="8915400" cy="6453049"/>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r>
              <a:rPr lang="en-IN" sz="2000" dirty="0"/>
              <a:t>To detect and analyse the emotional states of a person by  using pitch and frequency features in speech recognition. </a:t>
            </a:r>
          </a:p>
          <a:p>
            <a:pPr marL="342900" marR="0" lvl="0" indent="-342900" algn="just"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r>
              <a:rPr lang="en-IN" sz="2000" dirty="0"/>
              <a:t>Essential to have a framework that includes various modules performing actions like speech to text conversion, feature extraction, feature selection and classification of those features to identify the emotions. </a:t>
            </a:r>
          </a:p>
          <a:p>
            <a:pPr marL="342900" marR="0" lvl="0" indent="-342900" algn="just"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r>
              <a:rPr lang="en-IN" sz="2000" dirty="0"/>
              <a:t>The pitch and Formants are first extracted from the speech signal and then their analysis is carried out to recognize different emotional states as Neutral, Happy, Sad etc. </a:t>
            </a:r>
          </a:p>
          <a:p>
            <a:pPr marL="342900" indent="-342900" algn="just">
              <a:spcAft>
                <a:spcPts val="800"/>
              </a:spcAft>
              <a:buFont typeface="Arial" panose="020B0604020202020204" pitchFamily="34" charset="0"/>
              <a:buChar char="•"/>
              <a:defRPr/>
            </a:pPr>
            <a:r>
              <a:rPr lang="en-IN" sz="2000" dirty="0"/>
              <a:t>In taking Voice samples from user to detect the emotional state of the person.</a:t>
            </a:r>
          </a:p>
          <a:p>
            <a:pPr marL="342900" indent="-342900" algn="just">
              <a:spcAft>
                <a:spcPts val="800"/>
              </a:spcAft>
              <a:buFont typeface="Arial" panose="020B0604020202020204" pitchFamily="34" charset="0"/>
              <a:buChar char="•"/>
              <a:defRPr/>
            </a:pPr>
            <a:r>
              <a:rPr lang="en-IN" sz="2000" dirty="0"/>
              <a:t>Using pitch and frequency features in speech recognition</a:t>
            </a:r>
            <a:r>
              <a:rPr lang="en-US" sz="2000" dirty="0"/>
              <a:t>.</a:t>
            </a:r>
          </a:p>
          <a:p>
            <a:pPr marL="342900" indent="-342900" algn="just">
              <a:spcAft>
                <a:spcPts val="800"/>
              </a:spcAft>
              <a:buFont typeface="Arial" panose="020B0604020202020204" pitchFamily="34" charset="0"/>
              <a:buChar char="•"/>
              <a:defRPr/>
            </a:pPr>
            <a:r>
              <a:rPr lang="en-US" sz="2000" dirty="0"/>
              <a:t>To analyze the features extracted from the voice samples.</a:t>
            </a:r>
          </a:p>
          <a:p>
            <a:pPr marL="342900" indent="-342900" algn="just">
              <a:spcAft>
                <a:spcPts val="800"/>
              </a:spcAft>
              <a:buFont typeface="Arial" panose="020B0604020202020204" pitchFamily="34" charset="0"/>
              <a:buChar char="•"/>
              <a:defRPr/>
            </a:pPr>
            <a:r>
              <a:rPr lang="en-US" sz="2000" dirty="0"/>
              <a:t>To determine the feature of the voice sample and select the state as per input.</a:t>
            </a:r>
          </a:p>
          <a:p>
            <a:pPr marL="342900" indent="-342900" algn="just">
              <a:spcAft>
                <a:spcPts val="800"/>
              </a:spcAft>
              <a:buFont typeface="Arial" panose="020B0604020202020204" pitchFamily="34" charset="0"/>
              <a:buChar char="•"/>
              <a:defRPr/>
            </a:pPr>
            <a:r>
              <a:rPr lang="en-IN" sz="2000" dirty="0"/>
              <a:t>To classify the features of voice samples that taken as an input</a:t>
            </a:r>
          </a:p>
          <a:p>
            <a:pPr marL="342900" indent="-342900" algn="just">
              <a:spcAft>
                <a:spcPts val="800"/>
              </a:spcAft>
              <a:buFont typeface="Arial" panose="020B0604020202020204" pitchFamily="34" charset="0"/>
              <a:buChar char="•"/>
              <a:defRPr/>
            </a:pPr>
            <a:r>
              <a:rPr lang="en-US" sz="2000" dirty="0"/>
              <a:t>To store the voice samples in the database for efficient recognition output</a:t>
            </a:r>
          </a:p>
          <a:p>
            <a:pPr marL="342900" indent="-342900" algn="just">
              <a:spcAft>
                <a:spcPts val="800"/>
              </a:spcAft>
              <a:buFont typeface="Arial" panose="020B0604020202020204" pitchFamily="34" charset="0"/>
              <a:buChar char="•"/>
              <a:defRPr/>
            </a:pPr>
            <a:endParaRPr lang="en-US" sz="2000" dirty="0"/>
          </a:p>
          <a:p>
            <a:pPr marL="342900" marR="0" lvl="0" indent="-342900" algn="just"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srgbClr val="333333"/>
              </a:solidFill>
              <a:effectLst/>
              <a:uLnTx/>
              <a:uFillTx/>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just"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09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2622-753D-4B8B-AA22-5A64408D4600}"/>
              </a:ext>
            </a:extLst>
          </p:cNvPr>
          <p:cNvSpPr>
            <a:spLocks noGrp="1"/>
          </p:cNvSpPr>
          <p:nvPr>
            <p:ph type="title"/>
          </p:nvPr>
        </p:nvSpPr>
        <p:spPr/>
        <p:txBody>
          <a:bodyPr/>
          <a:lstStyle/>
          <a:p>
            <a:r>
              <a:rPr lang="en-US" b="1" dirty="0">
                <a:solidFill>
                  <a:srgbClr val="FF0000"/>
                </a:solidFill>
              </a:rPr>
              <a:t>Methods and Methodology</a:t>
            </a:r>
            <a:endParaRPr lang="en-US" dirty="0"/>
          </a:p>
        </p:txBody>
      </p:sp>
      <p:sp>
        <p:nvSpPr>
          <p:cNvPr id="3" name="Content Placeholder 2">
            <a:extLst>
              <a:ext uri="{FF2B5EF4-FFF2-40B4-BE49-F238E27FC236}">
                <a16:creationId xmlns:a16="http://schemas.microsoft.com/office/drawing/2014/main" id="{640D09B7-DBAD-440B-A79D-989EFD0010F0}"/>
              </a:ext>
            </a:extLst>
          </p:cNvPr>
          <p:cNvSpPr>
            <a:spLocks noGrp="1"/>
          </p:cNvSpPr>
          <p:nvPr>
            <p:ph idx="1"/>
          </p:nvPr>
        </p:nvSpPr>
        <p:spPr/>
        <p:txBody>
          <a:bodyPr/>
          <a:lstStyle/>
          <a:p>
            <a:pPr algn="just"/>
            <a:r>
              <a:rPr lang="en-US" sz="2400" dirty="0"/>
              <a:t>Preprocessing</a:t>
            </a:r>
            <a:endParaRPr lang="en-US" sz="1800" dirty="0"/>
          </a:p>
          <a:p>
            <a:pPr algn="just"/>
            <a:r>
              <a:rPr lang="en-US" sz="2400" dirty="0"/>
              <a:t>Feature extraction</a:t>
            </a:r>
            <a:endParaRPr lang="en-US" sz="1400" dirty="0"/>
          </a:p>
          <a:p>
            <a:pPr algn="just"/>
            <a:r>
              <a:rPr lang="en-US" sz="2400" dirty="0"/>
              <a:t>Feature selection</a:t>
            </a:r>
          </a:p>
          <a:p>
            <a:pPr algn="just"/>
            <a:r>
              <a:rPr lang="en-US" sz="2400" dirty="0"/>
              <a:t>Classification</a:t>
            </a:r>
          </a:p>
          <a:p>
            <a:pPr algn="just"/>
            <a:r>
              <a:rPr lang="en-US" sz="2400" dirty="0"/>
              <a:t>Database</a:t>
            </a:r>
          </a:p>
        </p:txBody>
      </p:sp>
    </p:spTree>
    <p:extLst>
      <p:ext uri="{BB962C8B-B14F-4D97-AF65-F5344CB8AC3E}">
        <p14:creationId xmlns:p14="http://schemas.microsoft.com/office/powerpoint/2010/main" val="20261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2622-753D-4B8B-AA22-5A64408D4600}"/>
              </a:ext>
            </a:extLst>
          </p:cNvPr>
          <p:cNvSpPr>
            <a:spLocks noGrp="1"/>
          </p:cNvSpPr>
          <p:nvPr>
            <p:ph type="title"/>
          </p:nvPr>
        </p:nvSpPr>
        <p:spPr>
          <a:xfrm>
            <a:off x="495300" y="274638"/>
            <a:ext cx="8915400" cy="994122"/>
          </a:xfrm>
        </p:spPr>
        <p:txBody>
          <a:bodyPr/>
          <a:lstStyle/>
          <a:p>
            <a:r>
              <a:rPr lang="en-US" b="1" dirty="0">
                <a:solidFill>
                  <a:srgbClr val="FF0000"/>
                </a:solidFill>
              </a:rPr>
              <a:t>Methods and Methodology</a:t>
            </a:r>
            <a:endParaRPr lang="en-US" dirty="0"/>
          </a:p>
        </p:txBody>
      </p:sp>
      <p:sp>
        <p:nvSpPr>
          <p:cNvPr id="3" name="Content Placeholder 2">
            <a:extLst>
              <a:ext uri="{FF2B5EF4-FFF2-40B4-BE49-F238E27FC236}">
                <a16:creationId xmlns:a16="http://schemas.microsoft.com/office/drawing/2014/main" id="{640D09B7-DBAD-440B-A79D-989EFD0010F0}"/>
              </a:ext>
            </a:extLst>
          </p:cNvPr>
          <p:cNvSpPr>
            <a:spLocks noGrp="1"/>
          </p:cNvSpPr>
          <p:nvPr>
            <p:ph idx="1"/>
          </p:nvPr>
        </p:nvSpPr>
        <p:spPr/>
        <p:txBody>
          <a:bodyPr/>
          <a:lstStyle/>
          <a:p>
            <a:pPr algn="just"/>
            <a:r>
              <a:rPr lang="en-IN" u="sng" dirty="0">
                <a:solidFill>
                  <a:srgbClr val="333333"/>
                </a:solidFill>
                <a:latin typeface="Calibri" panose="020F0502020204030204" pitchFamily="34" charset="0"/>
                <a:ea typeface="Times New Roman" panose="02020603050405020304" pitchFamily="18" charset="0"/>
                <a:cs typeface="Calibri" panose="020F0502020204030204" pitchFamily="34" charset="0"/>
              </a:rPr>
              <a:t>In taking Voice samples from user to detect the emotional state of the person</a:t>
            </a:r>
            <a:r>
              <a:rPr lang="en-IN" dirty="0">
                <a:solidFill>
                  <a:srgbClr val="333333"/>
                </a:solidFill>
                <a:latin typeface="Calibri" panose="020F0502020204030204" pitchFamily="34" charset="0"/>
                <a:ea typeface="Times New Roman" panose="02020603050405020304" pitchFamily="18" charset="0"/>
                <a:cs typeface="Calibri" panose="020F0502020204030204" pitchFamily="34" charset="0"/>
              </a:rPr>
              <a:t>.</a:t>
            </a:r>
            <a:endParaRPr lang="en-US" b="1" dirty="0"/>
          </a:p>
          <a:p>
            <a:pPr algn="just"/>
            <a:r>
              <a:rPr lang="en-US" b="1" dirty="0"/>
              <a:t>Preprocessing:</a:t>
            </a:r>
            <a:endParaRPr lang="en-US" sz="1800" b="1" dirty="0"/>
          </a:p>
          <a:p>
            <a:pPr marL="400050" lvl="1" indent="0" algn="just">
              <a:buNone/>
            </a:pPr>
            <a:r>
              <a:rPr lang="en-US" sz="2000" dirty="0"/>
              <a:t>Converting the acoustic sound pressure wave into a digital signal which is suitable for voice processing. A microphone can be used to convert the acoustic wave into an analog signal. This analog signal is passed through ant aliasing filter to compensate for any channel impairments. </a:t>
            </a:r>
          </a:p>
          <a:p>
            <a:pPr algn="just"/>
            <a:endParaRPr lang="en-US" sz="2400" dirty="0"/>
          </a:p>
        </p:txBody>
      </p:sp>
    </p:spTree>
    <p:extLst>
      <p:ext uri="{BB962C8B-B14F-4D97-AF65-F5344CB8AC3E}">
        <p14:creationId xmlns:p14="http://schemas.microsoft.com/office/powerpoint/2010/main" val="179646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2622-753D-4B8B-AA22-5A64408D4600}"/>
              </a:ext>
            </a:extLst>
          </p:cNvPr>
          <p:cNvSpPr>
            <a:spLocks noGrp="1"/>
          </p:cNvSpPr>
          <p:nvPr>
            <p:ph type="title"/>
          </p:nvPr>
        </p:nvSpPr>
        <p:spPr/>
        <p:txBody>
          <a:bodyPr/>
          <a:lstStyle/>
          <a:p>
            <a:r>
              <a:rPr lang="en-US" b="1" dirty="0">
                <a:solidFill>
                  <a:srgbClr val="FF0000"/>
                </a:solidFill>
              </a:rPr>
              <a:t>Methods and Methodology</a:t>
            </a:r>
            <a:endParaRPr lang="en-US" dirty="0"/>
          </a:p>
        </p:txBody>
      </p:sp>
      <p:sp>
        <p:nvSpPr>
          <p:cNvPr id="3" name="Content Placeholder 2">
            <a:extLst>
              <a:ext uri="{FF2B5EF4-FFF2-40B4-BE49-F238E27FC236}">
                <a16:creationId xmlns:a16="http://schemas.microsoft.com/office/drawing/2014/main" id="{640D09B7-DBAD-440B-A79D-989EFD0010F0}"/>
              </a:ext>
            </a:extLst>
          </p:cNvPr>
          <p:cNvSpPr>
            <a:spLocks noGrp="1"/>
          </p:cNvSpPr>
          <p:nvPr>
            <p:ph idx="1"/>
          </p:nvPr>
        </p:nvSpPr>
        <p:spPr>
          <a:xfrm>
            <a:off x="495300" y="908721"/>
            <a:ext cx="8915400" cy="5217444"/>
          </a:xfrm>
        </p:spPr>
        <p:txBody>
          <a:bodyPr/>
          <a:lstStyle/>
          <a:p>
            <a:pPr marL="0" indent="0" algn="just">
              <a:buNone/>
            </a:pPr>
            <a:endParaRPr lang="en-US" sz="1800" dirty="0"/>
          </a:p>
          <a:p>
            <a:pPr algn="just"/>
            <a:r>
              <a:rPr lang="en-IN" u="sng" dirty="0">
                <a:solidFill>
                  <a:srgbClr val="333333"/>
                </a:solidFill>
                <a:latin typeface="Calibri" panose="020F0502020204030204" pitchFamily="34" charset="0"/>
                <a:ea typeface="Times New Roman" panose="02020603050405020304" pitchFamily="18" charset="0"/>
                <a:cs typeface="Calibri" panose="020F0502020204030204" pitchFamily="34" charset="0"/>
              </a:rPr>
              <a:t>Using pitch and frequency features in speech recognition. </a:t>
            </a:r>
          </a:p>
          <a:p>
            <a:pPr algn="just"/>
            <a:r>
              <a:rPr lang="en-US" b="1" dirty="0"/>
              <a:t>Feature extraction:</a:t>
            </a:r>
          </a:p>
          <a:p>
            <a:pPr marL="400050" lvl="1" indent="0" algn="just">
              <a:buNone/>
            </a:pPr>
            <a:r>
              <a:rPr lang="en-US" sz="2000" dirty="0"/>
              <a:t>The next part is to represent the speech signal by a sequence of feature vectors. The speech signal contains a large number of parameters that reflect the emotional characteristics.</a:t>
            </a:r>
          </a:p>
          <a:p>
            <a:pPr marL="400050" lvl="1" indent="0" algn="just">
              <a:buNone/>
            </a:pPr>
            <a:endParaRPr lang="en-US" sz="2000" dirty="0"/>
          </a:p>
          <a:p>
            <a:pPr marL="400050" lvl="1" indent="0" algn="just">
              <a:buNone/>
            </a:pPr>
            <a:endParaRPr lang="en-US" sz="2000" dirty="0"/>
          </a:p>
        </p:txBody>
      </p:sp>
    </p:spTree>
    <p:extLst>
      <p:ext uri="{BB962C8B-B14F-4D97-AF65-F5344CB8AC3E}">
        <p14:creationId xmlns:p14="http://schemas.microsoft.com/office/powerpoint/2010/main" val="60367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2622-753D-4B8B-AA22-5A64408D4600}"/>
              </a:ext>
            </a:extLst>
          </p:cNvPr>
          <p:cNvSpPr>
            <a:spLocks noGrp="1"/>
          </p:cNvSpPr>
          <p:nvPr>
            <p:ph type="title"/>
          </p:nvPr>
        </p:nvSpPr>
        <p:spPr>
          <a:xfrm>
            <a:off x="495300" y="274638"/>
            <a:ext cx="8915400" cy="778098"/>
          </a:xfrm>
        </p:spPr>
        <p:txBody>
          <a:bodyPr/>
          <a:lstStyle/>
          <a:p>
            <a:r>
              <a:rPr lang="en-US" b="1" dirty="0">
                <a:solidFill>
                  <a:srgbClr val="FF0000"/>
                </a:solidFill>
              </a:rPr>
              <a:t>Methods and Methodology</a:t>
            </a:r>
            <a:endParaRPr lang="en-US" dirty="0"/>
          </a:p>
        </p:txBody>
      </p:sp>
      <p:sp>
        <p:nvSpPr>
          <p:cNvPr id="3" name="Content Placeholder 2">
            <a:extLst>
              <a:ext uri="{FF2B5EF4-FFF2-40B4-BE49-F238E27FC236}">
                <a16:creationId xmlns:a16="http://schemas.microsoft.com/office/drawing/2014/main" id="{640D09B7-DBAD-440B-A79D-989EFD0010F0}"/>
              </a:ext>
            </a:extLst>
          </p:cNvPr>
          <p:cNvSpPr>
            <a:spLocks noGrp="1"/>
          </p:cNvSpPr>
          <p:nvPr>
            <p:ph idx="1"/>
          </p:nvPr>
        </p:nvSpPr>
        <p:spPr>
          <a:xfrm>
            <a:off x="495300" y="1052737"/>
            <a:ext cx="8915400" cy="5073428"/>
          </a:xfrm>
        </p:spPr>
        <p:txBody>
          <a:bodyPr/>
          <a:lstStyle/>
          <a:p>
            <a:pPr marL="857250" lvl="1" indent="-457200" algn="just">
              <a:buFont typeface="Arial" panose="020B0604020202020204" pitchFamily="34" charset="0"/>
              <a:buChar char="•"/>
            </a:pPr>
            <a:r>
              <a:rPr lang="en-US" u="sng" dirty="0"/>
              <a:t>To analyze the features extracted from the voice samples</a:t>
            </a:r>
            <a:r>
              <a:rPr lang="en-US" dirty="0"/>
              <a:t>  </a:t>
            </a:r>
          </a:p>
          <a:p>
            <a:pPr marL="400050" lvl="1" indent="0" algn="just">
              <a:buNone/>
            </a:pPr>
            <a:r>
              <a:rPr lang="en-US" dirty="0"/>
              <a:t>Techniques used:</a:t>
            </a:r>
          </a:p>
          <a:p>
            <a:pPr marL="914400" lvl="1" indent="-514350" algn="just">
              <a:buFont typeface="+mj-lt"/>
              <a:buAutoNum type="romanUcPeriod"/>
            </a:pPr>
            <a:r>
              <a:rPr lang="en-US" sz="2000" b="1" dirty="0"/>
              <a:t>MFCC Features (Mel-frequency </a:t>
            </a:r>
            <a:r>
              <a:rPr lang="en-US" sz="2000" b="1" dirty="0" err="1"/>
              <a:t>cepstrum</a:t>
            </a:r>
            <a:r>
              <a:rPr lang="en-US" sz="2000" b="1" dirty="0"/>
              <a:t> coefficient) </a:t>
            </a:r>
          </a:p>
          <a:p>
            <a:pPr marL="400050" lvl="1" indent="0" algn="just">
              <a:buNone/>
            </a:pPr>
            <a:r>
              <a:rPr lang="en-US" sz="2000" dirty="0"/>
              <a:t>These are the best for speech recognition as it takes human perception sensitivity with respect to frequencies into consideration. For each frame, the Fourier transform and the energy spectrum were estimated and mapped into the Mel-frequency scale. The discrete cosine transform (DCT) of the Mel log energies was estimated, and the first 12 DCT coefficients provided the MFCC values used in the classification process. </a:t>
            </a:r>
          </a:p>
          <a:p>
            <a:pPr marL="400050" lvl="1" indent="0">
              <a:buNone/>
            </a:pPr>
            <a:r>
              <a:rPr lang="en-US" sz="2000" dirty="0"/>
              <a:t>Techniques used:</a:t>
            </a:r>
          </a:p>
          <a:p>
            <a:pPr marL="914400" lvl="1" indent="-514350">
              <a:buFont typeface="+mj-lt"/>
              <a:buAutoNum type="romanUcPeriod"/>
            </a:pPr>
            <a:r>
              <a:rPr lang="en-US" sz="2000" b="1" dirty="0"/>
              <a:t>MS Features (Modulation spectral features)</a:t>
            </a:r>
          </a:p>
          <a:p>
            <a:pPr marL="400050" lvl="1" indent="0" algn="just">
              <a:buNone/>
            </a:pPr>
            <a:r>
              <a:rPr lang="en-US" sz="2000" dirty="0"/>
              <a:t>These features are obtained by emulating the </a:t>
            </a:r>
            <a:r>
              <a:rPr lang="en-US" sz="2000" dirty="0" err="1"/>
              <a:t>spectro</a:t>
            </a:r>
            <a:r>
              <a:rPr lang="en-US" sz="2000" dirty="0"/>
              <a:t>-temporal (ST) processing performed in the human auditory system and consider regular acoustic frequency jointly with modulation frequency. </a:t>
            </a:r>
          </a:p>
          <a:p>
            <a:pPr marL="400050" lvl="1" indent="0" algn="just">
              <a:buNone/>
            </a:pPr>
            <a:endParaRPr lang="en-US" sz="2000" dirty="0"/>
          </a:p>
        </p:txBody>
      </p:sp>
    </p:spTree>
    <p:extLst>
      <p:ext uri="{BB962C8B-B14F-4D97-AF65-F5344CB8AC3E}">
        <p14:creationId xmlns:p14="http://schemas.microsoft.com/office/powerpoint/2010/main" val="308103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2622-753D-4B8B-AA22-5A64408D4600}"/>
              </a:ext>
            </a:extLst>
          </p:cNvPr>
          <p:cNvSpPr>
            <a:spLocks noGrp="1"/>
          </p:cNvSpPr>
          <p:nvPr>
            <p:ph type="title"/>
          </p:nvPr>
        </p:nvSpPr>
        <p:spPr>
          <a:xfrm>
            <a:off x="495300" y="86470"/>
            <a:ext cx="8915400" cy="706090"/>
          </a:xfrm>
        </p:spPr>
        <p:txBody>
          <a:bodyPr/>
          <a:lstStyle/>
          <a:p>
            <a:r>
              <a:rPr lang="en-US" b="1" dirty="0">
                <a:solidFill>
                  <a:srgbClr val="FF0000"/>
                </a:solidFill>
              </a:rPr>
              <a:t>Methods and Methodology</a:t>
            </a:r>
            <a:endParaRPr lang="en-US" dirty="0"/>
          </a:p>
        </p:txBody>
      </p:sp>
      <p:sp>
        <p:nvSpPr>
          <p:cNvPr id="3" name="Content Placeholder 2">
            <a:extLst>
              <a:ext uri="{FF2B5EF4-FFF2-40B4-BE49-F238E27FC236}">
                <a16:creationId xmlns:a16="http://schemas.microsoft.com/office/drawing/2014/main" id="{640D09B7-DBAD-440B-A79D-989EFD0010F0}"/>
              </a:ext>
            </a:extLst>
          </p:cNvPr>
          <p:cNvSpPr>
            <a:spLocks noGrp="1"/>
          </p:cNvSpPr>
          <p:nvPr>
            <p:ph idx="1"/>
          </p:nvPr>
        </p:nvSpPr>
        <p:spPr>
          <a:xfrm>
            <a:off x="495300" y="764704"/>
            <a:ext cx="8915400" cy="5040559"/>
          </a:xfrm>
        </p:spPr>
        <p:txBody>
          <a:bodyPr/>
          <a:lstStyle/>
          <a:p>
            <a:pPr algn="just"/>
            <a:r>
              <a:rPr lang="en-US" u="sng" dirty="0"/>
              <a:t>To determine the feature of the voice sample and select the state as per input.</a:t>
            </a:r>
          </a:p>
          <a:p>
            <a:pPr algn="just"/>
            <a:r>
              <a:rPr lang="en-US" sz="2800" b="1" dirty="0"/>
              <a:t>Feature selection:</a:t>
            </a:r>
          </a:p>
          <a:p>
            <a:pPr marL="400050" lvl="1" indent="0" algn="just">
              <a:buNone/>
            </a:pPr>
            <a:r>
              <a:rPr lang="en-US" sz="2000" dirty="0"/>
              <a:t>Feature selection (FS) aims to choose a subset of the relevant features from the original ones according to certain relevance evaluation criterion, which usually leads to higher recognition accuracy. It can drastically reduce the running time of the learning algorithms. In this section, we present an effective feature selection method used in our work, named recursive feature elimination with linear regression (LR-RFE).</a:t>
            </a:r>
          </a:p>
          <a:p>
            <a:pPr marL="0" indent="0" algn="just">
              <a:buNone/>
            </a:pPr>
            <a:r>
              <a:rPr lang="en-US" sz="2800" dirty="0"/>
              <a:t>Techniques used:</a:t>
            </a:r>
          </a:p>
          <a:p>
            <a:pPr marL="914400" lvl="1" indent="-514350" algn="just">
              <a:buFont typeface="+mj-lt"/>
              <a:buAutoNum type="romanUcPeriod"/>
            </a:pPr>
            <a:r>
              <a:rPr lang="en-US" sz="2000" b="1" dirty="0"/>
              <a:t>LR-RFE (Linear regression-Recursive feature elimination)</a:t>
            </a:r>
          </a:p>
          <a:p>
            <a:pPr marL="400050" lvl="1" indent="0" algn="just">
              <a:buNone/>
            </a:pPr>
            <a:r>
              <a:rPr lang="en-US" sz="2000" dirty="0"/>
              <a:t>Uses a model ( linear regression) to select either the best- or worst-performing feature and then excludes this feature. These estimators assign weights to features (e.g., the coefficients of a linear model), so the goal of recursive feature elimination (RFE) is to select features by recursively considering smaller and smaller sets of features</a:t>
            </a:r>
          </a:p>
          <a:p>
            <a:pPr marL="400050" lvl="1" indent="0" algn="just">
              <a:buNone/>
            </a:pPr>
            <a:endParaRPr lang="en-US" sz="2000" dirty="0"/>
          </a:p>
        </p:txBody>
      </p:sp>
    </p:spTree>
    <p:extLst>
      <p:ext uri="{BB962C8B-B14F-4D97-AF65-F5344CB8AC3E}">
        <p14:creationId xmlns:p14="http://schemas.microsoft.com/office/powerpoint/2010/main" val="395919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2622-753D-4B8B-AA22-5A64408D4600}"/>
              </a:ext>
            </a:extLst>
          </p:cNvPr>
          <p:cNvSpPr>
            <a:spLocks noGrp="1"/>
          </p:cNvSpPr>
          <p:nvPr>
            <p:ph type="title"/>
          </p:nvPr>
        </p:nvSpPr>
        <p:spPr/>
        <p:txBody>
          <a:bodyPr/>
          <a:lstStyle/>
          <a:p>
            <a:r>
              <a:rPr lang="en-US" b="1" dirty="0">
                <a:solidFill>
                  <a:srgbClr val="FF0000"/>
                </a:solidFill>
              </a:rPr>
              <a:t>Methods and Methodology</a:t>
            </a:r>
            <a:endParaRPr lang="en-US" dirty="0"/>
          </a:p>
        </p:txBody>
      </p:sp>
      <p:sp>
        <p:nvSpPr>
          <p:cNvPr id="3" name="Content Placeholder 2">
            <a:extLst>
              <a:ext uri="{FF2B5EF4-FFF2-40B4-BE49-F238E27FC236}">
                <a16:creationId xmlns:a16="http://schemas.microsoft.com/office/drawing/2014/main" id="{640D09B7-DBAD-440B-A79D-989EFD0010F0}"/>
              </a:ext>
            </a:extLst>
          </p:cNvPr>
          <p:cNvSpPr>
            <a:spLocks noGrp="1"/>
          </p:cNvSpPr>
          <p:nvPr>
            <p:ph idx="1"/>
          </p:nvPr>
        </p:nvSpPr>
        <p:spPr>
          <a:xfrm>
            <a:off x="495300" y="1124745"/>
            <a:ext cx="8915400" cy="5001420"/>
          </a:xfrm>
        </p:spPr>
        <p:txBody>
          <a:bodyPr/>
          <a:lstStyle/>
          <a:p>
            <a:pPr algn="just"/>
            <a:r>
              <a:rPr lang="en-IN" u="sng" dirty="0">
                <a:solidFill>
                  <a:srgbClr val="333333"/>
                </a:solidFill>
                <a:latin typeface="Calibri" panose="020F0502020204030204" pitchFamily="34" charset="0"/>
                <a:ea typeface="Times New Roman" panose="02020603050405020304" pitchFamily="18" charset="0"/>
                <a:cs typeface="Calibri" panose="020F0502020204030204" pitchFamily="34" charset="0"/>
              </a:rPr>
              <a:t>To classify the features of voice samples that taken as an input</a:t>
            </a:r>
            <a:endParaRPr lang="en-US" dirty="0"/>
          </a:p>
          <a:p>
            <a:pPr algn="just"/>
            <a:r>
              <a:rPr lang="en-US" b="1" dirty="0"/>
              <a:t>Classification:</a:t>
            </a:r>
          </a:p>
          <a:p>
            <a:pPr marL="400050" lvl="1" indent="0" algn="just">
              <a:buNone/>
            </a:pPr>
            <a:r>
              <a:rPr lang="en-US" sz="2000" dirty="0"/>
              <a:t>Many machine learning algorithms have been used for discrete emotion classification. The goal of these algorithms is to learn from the training samples and then use this learning to classify new observation.</a:t>
            </a:r>
          </a:p>
          <a:p>
            <a:pPr marL="914400" lvl="1" indent="-514350" algn="just">
              <a:buFont typeface="+mj-lt"/>
              <a:buAutoNum type="romanUcPeriod"/>
            </a:pPr>
            <a:r>
              <a:rPr lang="en-US" sz="2000" b="1" dirty="0"/>
              <a:t>RNN (Recurrent neural networks)</a:t>
            </a:r>
          </a:p>
          <a:p>
            <a:pPr marL="914400" lvl="1" indent="-514350" algn="just">
              <a:buFont typeface="+mj-lt"/>
              <a:buAutoNum type="romanUcPeriod"/>
            </a:pPr>
            <a:r>
              <a:rPr lang="en-US" sz="2000" b="1" dirty="0"/>
              <a:t>SVM (Support vector machines)</a:t>
            </a:r>
          </a:p>
        </p:txBody>
      </p:sp>
    </p:spTree>
    <p:extLst>
      <p:ext uri="{BB962C8B-B14F-4D97-AF65-F5344CB8AC3E}">
        <p14:creationId xmlns:p14="http://schemas.microsoft.com/office/powerpoint/2010/main" val="1591215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2622-753D-4B8B-AA22-5A64408D4600}"/>
              </a:ext>
            </a:extLst>
          </p:cNvPr>
          <p:cNvSpPr>
            <a:spLocks noGrp="1"/>
          </p:cNvSpPr>
          <p:nvPr>
            <p:ph type="title"/>
          </p:nvPr>
        </p:nvSpPr>
        <p:spPr/>
        <p:txBody>
          <a:bodyPr/>
          <a:lstStyle/>
          <a:p>
            <a:r>
              <a:rPr lang="en-US" b="1" dirty="0">
                <a:solidFill>
                  <a:srgbClr val="FF0000"/>
                </a:solidFill>
              </a:rPr>
              <a:t>Methods and Methodology</a:t>
            </a:r>
            <a:endParaRPr lang="en-US" dirty="0"/>
          </a:p>
        </p:txBody>
      </p:sp>
      <p:sp>
        <p:nvSpPr>
          <p:cNvPr id="3" name="Content Placeholder 2">
            <a:extLst>
              <a:ext uri="{FF2B5EF4-FFF2-40B4-BE49-F238E27FC236}">
                <a16:creationId xmlns:a16="http://schemas.microsoft.com/office/drawing/2014/main" id="{640D09B7-DBAD-440B-A79D-989EFD0010F0}"/>
              </a:ext>
            </a:extLst>
          </p:cNvPr>
          <p:cNvSpPr>
            <a:spLocks noGrp="1"/>
          </p:cNvSpPr>
          <p:nvPr>
            <p:ph idx="1"/>
          </p:nvPr>
        </p:nvSpPr>
        <p:spPr>
          <a:xfrm>
            <a:off x="495300" y="1052737"/>
            <a:ext cx="8915400" cy="5073428"/>
          </a:xfrm>
        </p:spPr>
        <p:txBody>
          <a:bodyPr/>
          <a:lstStyle/>
          <a:p>
            <a:r>
              <a:rPr lang="en-US" u="sng" dirty="0"/>
              <a:t>To store the voice samples in the database for efficient recognition output</a:t>
            </a:r>
          </a:p>
          <a:p>
            <a:r>
              <a:rPr lang="en-US" b="1" dirty="0"/>
              <a:t>Database:</a:t>
            </a:r>
          </a:p>
          <a:p>
            <a:pPr marL="400050" lvl="1" indent="0" algn="just">
              <a:buNone/>
            </a:pPr>
            <a:r>
              <a:rPr lang="en-US" sz="2000" dirty="0"/>
              <a:t>The performance and robustness of the recognition systems will be easily affected if it is not well trained with a suitable database. Therefore, it is essential to have sufficient and suitable phrases in the database to train the emotion recognition system and subsequently evaluate its performance. </a:t>
            </a:r>
          </a:p>
        </p:txBody>
      </p:sp>
    </p:spTree>
    <p:extLst>
      <p:ext uri="{BB962C8B-B14F-4D97-AF65-F5344CB8AC3E}">
        <p14:creationId xmlns:p14="http://schemas.microsoft.com/office/powerpoint/2010/main" val="2705226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633520" cy="792088"/>
          </a:xfrm>
        </p:spPr>
        <p:txBody>
          <a:bodyPr/>
          <a:lstStyle/>
          <a:p>
            <a:r>
              <a:rPr lang="en-US" altLang="en-US" sz="3200" b="1" dirty="0">
                <a:solidFill>
                  <a:srgbClr val="FF0000"/>
                </a:solidFill>
              </a:rPr>
              <a:t>Problem Solving</a:t>
            </a:r>
          </a:p>
        </p:txBody>
      </p:sp>
      <p:sp>
        <p:nvSpPr>
          <p:cNvPr id="3" name="Content Placeholder 2"/>
          <p:cNvSpPr>
            <a:spLocks noGrp="1"/>
          </p:cNvSpPr>
          <p:nvPr>
            <p:ph idx="1"/>
          </p:nvPr>
        </p:nvSpPr>
        <p:spPr>
          <a:xfrm>
            <a:off x="488504" y="1060704"/>
            <a:ext cx="8915400" cy="5217448"/>
          </a:xfrm>
        </p:spPr>
        <p:txBody>
          <a:bodyPr/>
          <a:lstStyle/>
          <a:p>
            <a:pPr marL="0" indent="0">
              <a:buNone/>
            </a:pPr>
            <a:r>
              <a:rPr lang="en-GB" sz="2000" dirty="0"/>
              <a:t>The Design we implement in our code are follow:</a:t>
            </a:r>
            <a:endParaRPr lang="en-IN" sz="2000" dirty="0"/>
          </a:p>
          <a:p>
            <a:pPr lvl="0"/>
            <a:r>
              <a:rPr lang="en-GB" sz="2000" dirty="0"/>
              <a:t>Collected labelled data. </a:t>
            </a:r>
            <a:endParaRPr lang="en-IN" sz="2000" dirty="0"/>
          </a:p>
          <a:p>
            <a:pPr lvl="0"/>
            <a:r>
              <a:rPr lang="en-GB" sz="2000" dirty="0"/>
              <a:t>Created a CNN model with 5 layers. </a:t>
            </a:r>
            <a:endParaRPr lang="en-IN" sz="2000" dirty="0"/>
          </a:p>
          <a:p>
            <a:pPr lvl="0"/>
            <a:r>
              <a:rPr lang="en-GB" sz="2000" dirty="0"/>
              <a:t>Trained the model using 80% of available data </a:t>
            </a:r>
            <a:endParaRPr lang="en-IN" sz="2000" dirty="0"/>
          </a:p>
          <a:p>
            <a:pPr lvl="0"/>
            <a:r>
              <a:rPr lang="en-GB" sz="2000" dirty="0"/>
              <a:t>Tested the model using 20% of data with a max accuracy of 60% - 70%.</a:t>
            </a:r>
            <a:endParaRPr lang="en-IN" sz="2000" dirty="0"/>
          </a:p>
          <a:p>
            <a:pPr lvl="0"/>
            <a:r>
              <a:rPr lang="en-GB" sz="2000" dirty="0"/>
              <a:t>Setting parameters: like sampling rate, window size (choosing one audio from the file) </a:t>
            </a:r>
            <a:endParaRPr lang="en-IN" sz="2000" dirty="0"/>
          </a:p>
          <a:p>
            <a:pPr lvl="0"/>
            <a:r>
              <a:rPr lang="en-GB" sz="2000" dirty="0"/>
              <a:t>Setting the labels of feelings. </a:t>
            </a:r>
            <a:endParaRPr lang="en-IN" sz="2000" dirty="0"/>
          </a:p>
          <a:p>
            <a:pPr lvl="0"/>
            <a:r>
              <a:rPr lang="en-GB" sz="2000" dirty="0"/>
              <a:t>Getting the features of audio files using </a:t>
            </a:r>
            <a:r>
              <a:rPr lang="en-GB" sz="2000" dirty="0" err="1"/>
              <a:t>Librosa</a:t>
            </a:r>
            <a:r>
              <a:rPr lang="en-GB" sz="2000" dirty="0"/>
              <a:t>.  </a:t>
            </a:r>
            <a:endParaRPr lang="en-IN" sz="2000" dirty="0"/>
          </a:p>
          <a:p>
            <a:pPr lvl="0"/>
            <a:r>
              <a:rPr lang="en-GB" sz="2000" dirty="0"/>
              <a:t>Dividing the data into test and train. </a:t>
            </a:r>
            <a:endParaRPr lang="en-IN" sz="2000" dirty="0"/>
          </a:p>
          <a:p>
            <a:pPr lvl="0"/>
            <a:r>
              <a:rPr lang="en-GB" sz="2000" dirty="0"/>
              <a:t>Building the model. </a:t>
            </a:r>
            <a:endParaRPr lang="en-IN" sz="2000" dirty="0"/>
          </a:p>
          <a:p>
            <a:pPr lvl="0"/>
            <a:r>
              <a:rPr lang="en-GB" sz="2000" dirty="0"/>
              <a:t>Save model and evaluate it on test data. </a:t>
            </a:r>
            <a:endParaRPr lang="en-IN" sz="2000" dirty="0"/>
          </a:p>
          <a:p>
            <a:pPr lvl="0"/>
            <a:r>
              <a:rPr lang="en-GB" sz="2000" dirty="0"/>
              <a:t>Test on real world samples.</a:t>
            </a:r>
            <a:endParaRPr lang="en-IN" sz="2000" dirty="0"/>
          </a:p>
          <a:p>
            <a:pPr lvl="0"/>
            <a:r>
              <a:rPr lang="en-GB" sz="2000" dirty="0"/>
              <a:t>Detect the Emotion.</a:t>
            </a:r>
            <a:endParaRPr lang="en-IN" sz="2000" dirty="0"/>
          </a:p>
          <a:p>
            <a:pPr marL="0" indent="0">
              <a:buNone/>
            </a:pPr>
            <a:endParaRPr lang="en-US" b="1" i="1"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FF0000"/>
                </a:solidFill>
              </a:rPr>
              <a:t>Problem Solving</a:t>
            </a:r>
            <a:endParaRPr lang="en-IN" dirty="0"/>
          </a:p>
        </p:txBody>
      </p:sp>
      <p:pic>
        <p:nvPicPr>
          <p:cNvPr id="4" name="officeArt object"/>
          <p:cNvPicPr>
            <a:picLocks noGrp="1"/>
          </p:cNvPicPr>
          <p:nvPr>
            <p:ph idx="1"/>
          </p:nvPr>
        </p:nvPicPr>
        <p:blipFill>
          <a:blip r:embed="rId2"/>
          <a:stretch>
            <a:fillRect/>
          </a:stretch>
        </p:blipFill>
        <p:spPr>
          <a:xfrm>
            <a:off x="1064568" y="1388227"/>
            <a:ext cx="7560840" cy="3483530"/>
          </a:xfrm>
          <a:prstGeom prst="rect">
            <a:avLst/>
          </a:prstGeom>
          <a:ln w="12700" cap="flat">
            <a:noFill/>
            <a:miter lim="400000"/>
          </a:ln>
          <a:effectLst/>
        </p:spPr>
      </p:pic>
      <p:sp>
        <p:nvSpPr>
          <p:cNvPr id="5" name="Rectangle 4"/>
          <p:cNvSpPr/>
          <p:nvPr/>
        </p:nvSpPr>
        <p:spPr>
          <a:xfrm>
            <a:off x="3584848" y="5229200"/>
            <a:ext cx="3744416" cy="400110"/>
          </a:xfrm>
          <a:prstGeom prst="rect">
            <a:avLst/>
          </a:prstGeom>
        </p:spPr>
        <p:txBody>
          <a:bodyPr wrap="square">
            <a:spAutoFit/>
          </a:bodyPr>
          <a:lstStyle/>
          <a:p>
            <a:r>
              <a:rPr lang="en-GB" sz="2000" b="1" dirty="0">
                <a:ea typeface="Times New Roman" panose="02020603050405020304" pitchFamily="18" charset="0"/>
              </a:rPr>
              <a:t>Raw Figure of design Approach </a:t>
            </a:r>
            <a:endParaRPr lang="en-IN" sz="2000" b="1" dirty="0"/>
          </a:p>
        </p:txBody>
      </p:sp>
    </p:spTree>
    <p:extLst>
      <p:ext uri="{BB962C8B-B14F-4D97-AF65-F5344CB8AC3E}">
        <p14:creationId xmlns:p14="http://schemas.microsoft.com/office/powerpoint/2010/main" val="171645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990600" y="4643446"/>
            <a:ext cx="8915400" cy="10653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Batch		: 	</a:t>
            </a:r>
            <a:r>
              <a:rPr lang="en-US" u="sng" dirty="0"/>
              <a:t>2017</a:t>
            </a:r>
            <a:r>
              <a:rPr lang="en-US" dirty="0"/>
              <a:t>  	</a:t>
            </a:r>
          </a:p>
        </p:txBody>
      </p:sp>
      <p:sp>
        <p:nvSpPr>
          <p:cNvPr id="9" name="TextBox 8"/>
          <p:cNvSpPr txBox="1"/>
          <p:nvPr/>
        </p:nvSpPr>
        <p:spPr>
          <a:xfrm>
            <a:off x="1273706" y="260648"/>
            <a:ext cx="7272808" cy="584775"/>
          </a:xfrm>
          <a:prstGeom prst="rect">
            <a:avLst/>
          </a:prstGeom>
          <a:noFill/>
        </p:spPr>
        <p:txBody>
          <a:bodyPr wrap="square" rtlCol="0">
            <a:spAutoFit/>
          </a:bodyPr>
          <a:lstStyle/>
          <a:p>
            <a:pPr algn="ctr"/>
            <a:r>
              <a:rPr lang="en-US" sz="3200" b="1" dirty="0">
                <a:solidFill>
                  <a:srgbClr val="FF0000"/>
                </a:solidFill>
              </a:rPr>
              <a:t>Group Details</a:t>
            </a:r>
          </a:p>
        </p:txBody>
      </p:sp>
      <p:pic>
        <p:nvPicPr>
          <p:cNvPr id="5" name="table">
            <a:extLst>
              <a:ext uri="{FF2B5EF4-FFF2-40B4-BE49-F238E27FC236}">
                <a16:creationId xmlns:a16="http://schemas.microsoft.com/office/drawing/2014/main" id="{F834E40B-4767-42BE-AD0F-1B36D227A237}"/>
              </a:ext>
            </a:extLst>
          </p:cNvPr>
          <p:cNvPicPr>
            <a:picLocks noChangeAspect="1"/>
          </p:cNvPicPr>
          <p:nvPr/>
        </p:nvPicPr>
        <p:blipFill>
          <a:blip r:embed="rId2"/>
          <a:stretch>
            <a:fillRect/>
          </a:stretch>
        </p:blipFill>
        <p:spPr>
          <a:xfrm>
            <a:off x="979117" y="1149255"/>
            <a:ext cx="7947765" cy="2495770"/>
          </a:xfrm>
          <a:prstGeom prst="rect">
            <a:avLst/>
          </a:prstGeom>
        </p:spPr>
      </p:pic>
    </p:spTree>
    <p:extLst>
      <p:ext uri="{BB962C8B-B14F-4D97-AF65-F5344CB8AC3E}">
        <p14:creationId xmlns:p14="http://schemas.microsoft.com/office/powerpoint/2010/main" val="125898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922114"/>
          </a:xfrm>
        </p:spPr>
        <p:txBody>
          <a:bodyPr/>
          <a:lstStyle/>
          <a:p>
            <a:r>
              <a:rPr lang="en-GB" sz="3600" b="1" dirty="0">
                <a:solidFill>
                  <a:srgbClr val="FF0000"/>
                </a:solidFill>
              </a:rPr>
              <a:t>Data</a:t>
            </a:r>
            <a:r>
              <a:rPr lang="en-GB" sz="3600" b="1" dirty="0"/>
              <a:t> </a:t>
            </a:r>
            <a:r>
              <a:rPr lang="en-GB" sz="3600" b="1" dirty="0" smtClean="0">
                <a:solidFill>
                  <a:srgbClr val="FF0000"/>
                </a:solidFill>
              </a:rPr>
              <a:t>Collection</a:t>
            </a:r>
            <a:endParaRPr lang="en-IN" sz="3600" b="1" dirty="0">
              <a:solidFill>
                <a:srgbClr val="FF0000"/>
              </a:solidFill>
            </a:endParaRPr>
          </a:p>
        </p:txBody>
      </p:sp>
      <p:sp>
        <p:nvSpPr>
          <p:cNvPr id="3" name="Content Placeholder 2"/>
          <p:cNvSpPr>
            <a:spLocks noGrp="1"/>
          </p:cNvSpPr>
          <p:nvPr>
            <p:ph idx="1"/>
          </p:nvPr>
        </p:nvSpPr>
        <p:spPr>
          <a:xfrm>
            <a:off x="416496" y="1484785"/>
            <a:ext cx="8994204" cy="4641384"/>
          </a:xfrm>
        </p:spPr>
        <p:txBody>
          <a:bodyPr/>
          <a:lstStyle/>
          <a:p>
            <a:pPr marL="0" indent="0">
              <a:buNone/>
            </a:pPr>
            <a:r>
              <a:rPr lang="en-GB" sz="2200" dirty="0" smtClean="0"/>
              <a:t>The </a:t>
            </a:r>
            <a:r>
              <a:rPr lang="en-GB" sz="2200" dirty="0"/>
              <a:t>data-sets we used to build the train models and for testing are as </a:t>
            </a:r>
            <a:r>
              <a:rPr lang="en-GB" sz="2200" dirty="0" smtClean="0"/>
              <a:t>follow:</a:t>
            </a:r>
            <a:endParaRPr lang="en-IN" sz="2200" dirty="0"/>
          </a:p>
          <a:p>
            <a:pPr marL="457200" indent="-457200">
              <a:buAutoNum type="arabicParenR"/>
            </a:pPr>
            <a:r>
              <a:rPr lang="en-GB" sz="2200" b="1" dirty="0" smtClean="0"/>
              <a:t>The </a:t>
            </a:r>
            <a:r>
              <a:rPr lang="en-GB" sz="2200" b="1" dirty="0"/>
              <a:t>Ryerson Audio-Visual Database of Emotional Speech and Song (RAVDESS</a:t>
            </a:r>
            <a:r>
              <a:rPr lang="en-GB" sz="2200" b="1" dirty="0" smtClean="0"/>
              <a:t>).</a:t>
            </a:r>
          </a:p>
          <a:p>
            <a:pPr marL="0" indent="0">
              <a:buNone/>
            </a:pPr>
            <a:r>
              <a:rPr lang="en-GB" sz="2200" dirty="0"/>
              <a:t>	</a:t>
            </a:r>
            <a:r>
              <a:rPr lang="en-GB" sz="2200" dirty="0" smtClean="0"/>
              <a:t> It </a:t>
            </a:r>
            <a:r>
              <a:rPr lang="en-GB" sz="2200" dirty="0"/>
              <a:t>is a database comprising of  voice samples of 24 actors (12 </a:t>
            </a:r>
            <a:r>
              <a:rPr lang="en-GB" sz="2200" dirty="0" smtClean="0"/>
              <a:t>	male</a:t>
            </a:r>
            <a:r>
              <a:rPr lang="en-GB" sz="2200" dirty="0"/>
              <a:t>, 12 female). The speech of these are in various emotions </a:t>
            </a:r>
            <a:r>
              <a:rPr lang="en-GB" sz="2200" dirty="0" smtClean="0"/>
              <a:t>	and </a:t>
            </a:r>
            <a:r>
              <a:rPr lang="en-GB" sz="2200" dirty="0"/>
              <a:t>all the actors speak in North American English </a:t>
            </a:r>
            <a:r>
              <a:rPr lang="en-GB" sz="2200" dirty="0" smtClean="0"/>
              <a:t>accent.</a:t>
            </a:r>
          </a:p>
          <a:p>
            <a:pPr marL="0" indent="0">
              <a:buNone/>
            </a:pPr>
            <a:r>
              <a:rPr lang="en-GB" sz="2200" dirty="0" smtClean="0"/>
              <a:t>2)  </a:t>
            </a:r>
            <a:r>
              <a:rPr lang="en-GB" sz="2200" b="1" dirty="0" smtClean="0"/>
              <a:t>Surrey </a:t>
            </a:r>
            <a:r>
              <a:rPr lang="en-GB" sz="2200" b="1" dirty="0"/>
              <a:t>Audio-Visual Expressed Emotion (SAVEE) Dataset. </a:t>
            </a:r>
            <a:endParaRPr lang="en-IN" sz="2200" b="1" dirty="0"/>
          </a:p>
          <a:p>
            <a:pPr marL="400050" lvl="1" indent="0">
              <a:buNone/>
            </a:pPr>
            <a:r>
              <a:rPr lang="en-GB" sz="2200" dirty="0"/>
              <a:t>SAVEE (Surrey Audio-Visual Expressed Emotion) is an emotion recognition dataset. It consists of recordings from 4 male actors in 7 different emotions, 480 British English utterances in total. </a:t>
            </a:r>
          </a:p>
          <a:p>
            <a:pPr marL="457200" lvl="1" indent="0">
              <a:buNone/>
            </a:pPr>
            <a:endParaRPr lang="en-GB" sz="2400" dirty="0"/>
          </a:p>
          <a:p>
            <a:pPr marL="457200" lvl="1" indent="0">
              <a:buNone/>
            </a:pPr>
            <a:endParaRPr lang="en-IN" dirty="0"/>
          </a:p>
        </p:txBody>
      </p:sp>
    </p:spTree>
    <p:extLst>
      <p:ext uri="{BB962C8B-B14F-4D97-AF65-F5344CB8AC3E}">
        <p14:creationId xmlns:p14="http://schemas.microsoft.com/office/powerpoint/2010/main" val="104942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476673"/>
            <a:ext cx="8915400" cy="5649496"/>
          </a:xfrm>
        </p:spPr>
        <p:txBody>
          <a:bodyPr/>
          <a:lstStyle/>
          <a:p>
            <a:pPr marL="0" lvl="0" indent="0">
              <a:buNone/>
            </a:pPr>
            <a:endParaRPr lang="en-GB" sz="2000" dirty="0"/>
          </a:p>
          <a:p>
            <a:pPr marL="0" lvl="0" indent="0">
              <a:buNone/>
            </a:pPr>
            <a:r>
              <a:rPr lang="en-GB" b="1" dirty="0" smtClean="0"/>
              <a:t>Note</a:t>
            </a:r>
            <a:r>
              <a:rPr lang="en-GB" b="1" dirty="0"/>
              <a:t>: </a:t>
            </a:r>
            <a:endParaRPr lang="en-GB" b="1" dirty="0" smtClean="0"/>
          </a:p>
          <a:p>
            <a:pPr marL="0" lvl="0" indent="0">
              <a:buNone/>
            </a:pPr>
            <a:r>
              <a:rPr lang="en-GB" dirty="0" smtClean="0"/>
              <a:t>The </a:t>
            </a:r>
            <a:r>
              <a:rPr lang="en-GB" dirty="0"/>
              <a:t>datasets which we used have speech voice </a:t>
            </a:r>
            <a:r>
              <a:rPr lang="en-GB" dirty="0" err="1" smtClean="0"/>
              <a:t>upto</a:t>
            </a:r>
            <a:r>
              <a:rPr lang="en-GB" dirty="0" smtClean="0"/>
              <a:t> </a:t>
            </a:r>
            <a:r>
              <a:rPr lang="en-GB" dirty="0"/>
              <a:t>3 – 5 seconds because we use large amount of files so the  data-sets must have smaller memory size</a:t>
            </a:r>
            <a:r>
              <a:rPr lang="en-GB" dirty="0" smtClean="0"/>
              <a:t>.</a:t>
            </a:r>
          </a:p>
          <a:p>
            <a:pPr marL="0" lvl="0" indent="0">
              <a:buNone/>
            </a:pPr>
            <a:endParaRPr lang="en-GB" dirty="0"/>
          </a:p>
          <a:p>
            <a:pPr marL="0" lvl="0" indent="0">
              <a:buNone/>
            </a:pPr>
            <a:endParaRPr lang="en-IN" dirty="0"/>
          </a:p>
          <a:p>
            <a:r>
              <a:rPr lang="en-GB" dirty="0"/>
              <a:t>Google Drive Link of Dataset: </a:t>
            </a:r>
            <a:r>
              <a:rPr lang="en-GB" u="sng" dirty="0">
                <a:hlinkClick r:id="rId2"/>
              </a:rPr>
              <a:t>https://drive.google.com/drive/folders/1mlZKNEPD5iATFSX5uIaqCOfTG-IZnsOo?usp=sharing</a:t>
            </a:r>
            <a:endParaRPr lang="en-IN" dirty="0"/>
          </a:p>
        </p:txBody>
      </p:sp>
    </p:spTree>
    <p:extLst>
      <p:ext uri="{BB962C8B-B14F-4D97-AF65-F5344CB8AC3E}">
        <p14:creationId xmlns:p14="http://schemas.microsoft.com/office/powerpoint/2010/main" val="805578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r>
              <a:rPr lang="en-IN" sz="3200" b="1" dirty="0" smtClean="0">
                <a:solidFill>
                  <a:srgbClr val="FF0000"/>
                </a:solidFill>
              </a:rPr>
              <a:t>CNN MODEL </a:t>
            </a:r>
            <a:endParaRPr lang="en-IN" sz="3200" b="1" dirty="0">
              <a:solidFill>
                <a:srgbClr val="FF0000"/>
              </a:solidFill>
            </a:endParaRPr>
          </a:p>
        </p:txBody>
      </p:sp>
      <p:sp>
        <p:nvSpPr>
          <p:cNvPr id="3" name="Content Placeholder 2"/>
          <p:cNvSpPr>
            <a:spLocks noGrp="1"/>
          </p:cNvSpPr>
          <p:nvPr>
            <p:ph idx="1"/>
          </p:nvPr>
        </p:nvSpPr>
        <p:spPr>
          <a:xfrm>
            <a:off x="495300" y="980728"/>
            <a:ext cx="8915400" cy="5544615"/>
          </a:xfrm>
        </p:spPr>
        <p:txBody>
          <a:bodyPr/>
          <a:lstStyle/>
          <a:p>
            <a:r>
              <a:rPr lang="en-GB" sz="1800" dirty="0"/>
              <a:t>We built a LSTM model and CNN models. The MLP and LSTM were not suitable as it gave us low accuracy. As our project is a classification problem where were categorize the different emotions, CNN worked best for us.</a:t>
            </a:r>
            <a:endParaRPr lang="en-IN" sz="1800" dirty="0"/>
          </a:p>
          <a:p>
            <a:r>
              <a:rPr lang="en-GB" sz="1800" dirty="0"/>
              <a:t>So, The Five Layer CNN model which we used to get the accuracy of 70% are as follow:</a:t>
            </a:r>
            <a:endParaRPr lang="en-IN" sz="1800" dirty="0"/>
          </a:p>
          <a:p>
            <a:endParaRPr lang="en-IN" dirty="0" smtClean="0"/>
          </a:p>
          <a:p>
            <a:endParaRPr lang="en-IN" dirty="0"/>
          </a:p>
          <a:p>
            <a:endParaRPr lang="en-IN" dirty="0" smtClean="0"/>
          </a:p>
          <a:p>
            <a:endParaRPr lang="en-IN" dirty="0"/>
          </a:p>
          <a:p>
            <a:endParaRPr lang="en-IN" dirty="0" smtClean="0"/>
          </a:p>
          <a:p>
            <a:endParaRPr lang="en-GB" dirty="0" smtClean="0"/>
          </a:p>
          <a:p>
            <a:pPr marL="0" indent="0">
              <a:buNone/>
            </a:pPr>
            <a:r>
              <a:rPr lang="en-GB" dirty="0" smtClean="0"/>
              <a:t>         	</a:t>
            </a:r>
            <a:r>
              <a:rPr lang="en-GB" sz="2800" dirty="0" smtClean="0"/>
              <a:t>Coding </a:t>
            </a:r>
            <a:r>
              <a:rPr lang="en-GB" sz="2800" dirty="0"/>
              <a:t>Implementation of CNN Model.</a:t>
            </a:r>
            <a:endParaRPr lang="en-IN" sz="2800" dirty="0"/>
          </a:p>
        </p:txBody>
      </p:sp>
      <p:pic>
        <p:nvPicPr>
          <p:cNvPr id="4" name="Picture 3"/>
          <p:cNvPicPr/>
          <p:nvPr/>
        </p:nvPicPr>
        <p:blipFill>
          <a:blip r:embed="rId2"/>
          <a:stretch>
            <a:fillRect/>
          </a:stretch>
        </p:blipFill>
        <p:spPr>
          <a:xfrm>
            <a:off x="1352600" y="2348880"/>
            <a:ext cx="6840760" cy="3528392"/>
          </a:xfrm>
          <a:prstGeom prst="rect">
            <a:avLst/>
          </a:prstGeom>
        </p:spPr>
      </p:pic>
    </p:spTree>
    <p:extLst>
      <p:ext uri="{BB962C8B-B14F-4D97-AF65-F5344CB8AC3E}">
        <p14:creationId xmlns:p14="http://schemas.microsoft.com/office/powerpoint/2010/main" val="242152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IN" sz="3200" b="1" dirty="0">
                <a:solidFill>
                  <a:srgbClr val="FF0000"/>
                </a:solidFill>
              </a:rPr>
              <a:t>CNN MODEL </a:t>
            </a:r>
            <a:endParaRPr lang="en-IN" sz="3200" dirty="0"/>
          </a:p>
        </p:txBody>
      </p:sp>
      <p:sp>
        <p:nvSpPr>
          <p:cNvPr id="3" name="Content Placeholder 2"/>
          <p:cNvSpPr>
            <a:spLocks noGrp="1"/>
          </p:cNvSpPr>
          <p:nvPr>
            <p:ph idx="1"/>
          </p:nvPr>
        </p:nvSpPr>
        <p:spPr>
          <a:xfrm>
            <a:off x="495300" y="980728"/>
            <a:ext cx="8915400" cy="5472607"/>
          </a:xfrm>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pPr marL="0" indent="0">
              <a:buNone/>
            </a:pPr>
            <a:r>
              <a:rPr lang="en-GB" dirty="0" smtClean="0"/>
              <a:t>	</a:t>
            </a:r>
          </a:p>
          <a:p>
            <a:pPr marL="0" indent="0">
              <a:buNone/>
            </a:pPr>
            <a:r>
              <a:rPr lang="en-GB" dirty="0"/>
              <a:t>	</a:t>
            </a:r>
            <a:r>
              <a:rPr lang="en-GB" dirty="0" smtClean="0"/>
              <a:t>Model </a:t>
            </a:r>
            <a:r>
              <a:rPr lang="en-GB" dirty="0"/>
              <a:t>Summary of the build CNN model</a:t>
            </a:r>
            <a:endParaRPr lang="en-IN" dirty="0"/>
          </a:p>
        </p:txBody>
      </p:sp>
      <p:pic>
        <p:nvPicPr>
          <p:cNvPr id="4" name="Picture 3"/>
          <p:cNvPicPr/>
          <p:nvPr/>
        </p:nvPicPr>
        <p:blipFill>
          <a:blip r:embed="rId2"/>
          <a:stretch>
            <a:fillRect/>
          </a:stretch>
        </p:blipFill>
        <p:spPr>
          <a:xfrm>
            <a:off x="776536" y="1124744"/>
            <a:ext cx="8064896" cy="4536504"/>
          </a:xfrm>
          <a:prstGeom prst="rect">
            <a:avLst/>
          </a:prstGeom>
        </p:spPr>
      </p:pic>
    </p:spTree>
    <p:extLst>
      <p:ext uri="{BB962C8B-B14F-4D97-AF65-F5344CB8AC3E}">
        <p14:creationId xmlns:p14="http://schemas.microsoft.com/office/powerpoint/2010/main" val="1758551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IN" sz="3200" b="1" dirty="0">
                <a:solidFill>
                  <a:srgbClr val="FF0000"/>
                </a:solidFill>
              </a:rPr>
              <a:t>CNN MODEL </a:t>
            </a:r>
            <a:endParaRPr lang="en-IN" sz="3200" dirty="0"/>
          </a:p>
        </p:txBody>
      </p:sp>
      <p:sp>
        <p:nvSpPr>
          <p:cNvPr id="3" name="Content Placeholder 2"/>
          <p:cNvSpPr>
            <a:spLocks noGrp="1"/>
          </p:cNvSpPr>
          <p:nvPr>
            <p:ph idx="1"/>
          </p:nvPr>
        </p:nvSpPr>
        <p:spPr>
          <a:xfrm>
            <a:off x="495300" y="908720"/>
            <a:ext cx="8915400" cy="5544615"/>
          </a:xfrm>
        </p:spPr>
        <p:txBody>
          <a:bodyPr/>
          <a:lstStyle/>
          <a:p>
            <a:pPr marL="0" indent="0">
              <a:buNone/>
            </a:pPr>
            <a:r>
              <a:rPr lang="en-GB" dirty="0" smtClean="0"/>
              <a:t>The </a:t>
            </a:r>
            <a:r>
              <a:rPr lang="en-GB" dirty="0"/>
              <a:t>Raw figure of Five layer CNN are as </a:t>
            </a:r>
            <a:r>
              <a:rPr lang="en-GB" dirty="0" smtClean="0"/>
              <a:t>follows:</a:t>
            </a:r>
            <a:endParaRPr lang="en-IN" dirty="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r>
              <a:rPr lang="en-GB" dirty="0"/>
              <a:t>	</a:t>
            </a:r>
            <a:endParaRPr lang="en-GB" dirty="0" smtClean="0"/>
          </a:p>
          <a:p>
            <a:pPr marL="0" indent="0">
              <a:buNone/>
            </a:pPr>
            <a:r>
              <a:rPr lang="en-GB" dirty="0"/>
              <a:t>	</a:t>
            </a:r>
            <a:r>
              <a:rPr lang="en-GB" dirty="0" smtClean="0"/>
              <a:t>	 Five </a:t>
            </a:r>
            <a:r>
              <a:rPr lang="en-GB" dirty="0"/>
              <a:t>Layer CNN Network.</a:t>
            </a: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528" y="1542802"/>
            <a:ext cx="8424936" cy="4032448"/>
          </a:xfrm>
          <a:prstGeom prst="rect">
            <a:avLst/>
          </a:prstGeom>
          <a:noFill/>
          <a:ln>
            <a:noFill/>
          </a:ln>
        </p:spPr>
      </p:pic>
    </p:spTree>
    <p:extLst>
      <p:ext uri="{BB962C8B-B14F-4D97-AF65-F5344CB8AC3E}">
        <p14:creationId xmlns:p14="http://schemas.microsoft.com/office/powerpoint/2010/main" val="661164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28" y="1417638"/>
            <a:ext cx="7992888" cy="3460179"/>
          </a:xfrm>
          <a:prstGeom prst="rect">
            <a:avLst/>
          </a:prstGeom>
        </p:spPr>
      </p:pic>
      <p:sp>
        <p:nvSpPr>
          <p:cNvPr id="4" name="Title 3"/>
          <p:cNvSpPr>
            <a:spLocks noGrp="1"/>
          </p:cNvSpPr>
          <p:nvPr>
            <p:ph type="title"/>
          </p:nvPr>
        </p:nvSpPr>
        <p:spPr/>
        <p:txBody>
          <a:bodyPr/>
          <a:lstStyle/>
          <a:p>
            <a:r>
              <a:rPr lang="en-IN" b="1" dirty="0" smtClean="0">
                <a:solidFill>
                  <a:srgbClr val="FF0000"/>
                </a:solidFill>
              </a:rPr>
              <a:t>CODE  IMPLEMENTATION</a:t>
            </a:r>
            <a:endParaRPr lang="en-IN" dirty="0"/>
          </a:p>
        </p:txBody>
      </p:sp>
      <p:sp>
        <p:nvSpPr>
          <p:cNvPr id="5" name="Content Placeholder 4"/>
          <p:cNvSpPr>
            <a:spLocks noGrp="1"/>
          </p:cNvSpPr>
          <p:nvPr>
            <p:ph idx="1"/>
          </p:nvPr>
        </p:nvSpPr>
        <p:spPr>
          <a:xfrm>
            <a:off x="507479" y="4925564"/>
            <a:ext cx="8915400" cy="1325217"/>
          </a:xfrm>
        </p:spPr>
        <p:txBody>
          <a:bodyPr/>
          <a:lstStyle/>
          <a:p>
            <a:r>
              <a:rPr lang="en-IN" sz="1600" dirty="0" smtClean="0"/>
              <a:t>Here is the implementation part of our project code. It is the basic design of the emotional speech recognition. Here, we use the python code to implement the project .</a:t>
            </a:r>
          </a:p>
          <a:p>
            <a:r>
              <a:rPr lang="en-IN" sz="1600" dirty="0" smtClean="0"/>
              <a:t>The above snippet shows the no of library we import and the files that are use in the project.</a:t>
            </a:r>
          </a:p>
          <a:p>
            <a:r>
              <a:rPr lang="en-IN" sz="1600" dirty="0" smtClean="0"/>
              <a:t>We mainly import </a:t>
            </a:r>
            <a:r>
              <a:rPr lang="en-IN" sz="1600" dirty="0" err="1" smtClean="0"/>
              <a:t>librosa</a:t>
            </a:r>
            <a:r>
              <a:rPr lang="en-IN" sz="1600" dirty="0" smtClean="0"/>
              <a:t> library, </a:t>
            </a:r>
            <a:r>
              <a:rPr lang="en-IN" sz="1600" dirty="0" err="1" smtClean="0"/>
              <a:t>keras</a:t>
            </a:r>
            <a:r>
              <a:rPr lang="en-IN" sz="1600" dirty="0" smtClean="0"/>
              <a:t>, </a:t>
            </a:r>
            <a:r>
              <a:rPr lang="en-IN" sz="1600" dirty="0" err="1" smtClean="0"/>
              <a:t>matplotlib</a:t>
            </a:r>
            <a:r>
              <a:rPr lang="en-IN" sz="1600" dirty="0" smtClean="0"/>
              <a:t>, </a:t>
            </a:r>
            <a:r>
              <a:rPr lang="en-IN" sz="1600" dirty="0" err="1" smtClean="0"/>
              <a:t>tensorflow</a:t>
            </a:r>
            <a:r>
              <a:rPr lang="en-IN" sz="1600" dirty="0" smtClean="0"/>
              <a:t> etc…</a:t>
            </a:r>
            <a:endParaRPr lang="en-IN" sz="1600" dirty="0"/>
          </a:p>
        </p:txBody>
      </p:sp>
    </p:spTree>
    <p:extLst>
      <p:ext uri="{BB962C8B-B14F-4D97-AF65-F5344CB8AC3E}">
        <p14:creationId xmlns:p14="http://schemas.microsoft.com/office/powerpoint/2010/main" val="3156063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solidFill>
                  <a:srgbClr val="FF0000"/>
                </a:solidFill>
              </a:rPr>
              <a:t>CODE  IMPLEMENTATION</a:t>
            </a:r>
            <a:endParaRPr lang="en-IN" dirty="0"/>
          </a:p>
        </p:txBody>
      </p:sp>
      <p:sp>
        <p:nvSpPr>
          <p:cNvPr id="5" name="Content Placeholder 4"/>
          <p:cNvSpPr>
            <a:spLocks noGrp="1"/>
          </p:cNvSpPr>
          <p:nvPr>
            <p:ph idx="1"/>
          </p:nvPr>
        </p:nvSpPr>
        <p:spPr>
          <a:xfrm>
            <a:off x="507479" y="4925564"/>
            <a:ext cx="8915400" cy="1325217"/>
          </a:xfrm>
        </p:spPr>
        <p:txBody>
          <a:bodyPr/>
          <a:lstStyle/>
          <a:p>
            <a:r>
              <a:rPr lang="en-IN" sz="1600" dirty="0" smtClean="0"/>
              <a:t>Here we import some library and load the raw dataset which we used to detect the emotional states.</a:t>
            </a:r>
          </a:p>
          <a:p>
            <a:r>
              <a:rPr lang="en-IN" sz="1600" dirty="0" smtClean="0"/>
              <a:t>Above snippet also shows that we train our datasets. </a:t>
            </a:r>
            <a:endParaRPr lang="en-IN"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44" y="1052735"/>
            <a:ext cx="7704856" cy="3665050"/>
          </a:xfrm>
          <a:prstGeom prst="rect">
            <a:avLst/>
          </a:prstGeom>
        </p:spPr>
      </p:pic>
    </p:spTree>
    <p:extLst>
      <p:ext uri="{BB962C8B-B14F-4D97-AF65-F5344CB8AC3E}">
        <p14:creationId xmlns:p14="http://schemas.microsoft.com/office/powerpoint/2010/main" val="2528087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solidFill>
                  <a:srgbClr val="FF0000"/>
                </a:solidFill>
              </a:rPr>
              <a:t>CODE  IMPLEMENTATION</a:t>
            </a:r>
            <a:endParaRPr lang="en-IN" dirty="0"/>
          </a:p>
        </p:txBody>
      </p:sp>
      <p:sp>
        <p:nvSpPr>
          <p:cNvPr id="5" name="Content Placeholder 4"/>
          <p:cNvSpPr>
            <a:spLocks noGrp="1"/>
          </p:cNvSpPr>
          <p:nvPr>
            <p:ph idx="1"/>
          </p:nvPr>
        </p:nvSpPr>
        <p:spPr>
          <a:xfrm>
            <a:off x="507479" y="4925564"/>
            <a:ext cx="8915400" cy="1325217"/>
          </a:xfrm>
        </p:spPr>
        <p:txBody>
          <a:bodyPr/>
          <a:lstStyle/>
          <a:p>
            <a:r>
              <a:rPr lang="en-IN" sz="1600" dirty="0" smtClean="0"/>
              <a:t>Here we classify the feeling or emotional states of the raw data file that we used and train the model to give the efficient states of a person. </a:t>
            </a:r>
            <a:endParaRPr lang="en-IN"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12" y="957478"/>
            <a:ext cx="6048671" cy="3968086"/>
          </a:xfrm>
          <a:prstGeom prst="rect">
            <a:avLst/>
          </a:prstGeom>
        </p:spPr>
      </p:pic>
    </p:spTree>
    <p:extLst>
      <p:ext uri="{BB962C8B-B14F-4D97-AF65-F5344CB8AC3E}">
        <p14:creationId xmlns:p14="http://schemas.microsoft.com/office/powerpoint/2010/main" val="648581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solidFill>
                  <a:srgbClr val="FF0000"/>
                </a:solidFill>
              </a:rPr>
              <a:t>CODE  IMPLEMENTATION</a:t>
            </a:r>
            <a:endParaRPr lang="en-IN" dirty="0"/>
          </a:p>
        </p:txBody>
      </p:sp>
      <p:sp>
        <p:nvSpPr>
          <p:cNvPr id="5" name="Content Placeholder 4"/>
          <p:cNvSpPr>
            <a:spLocks noGrp="1"/>
          </p:cNvSpPr>
          <p:nvPr>
            <p:ph idx="1"/>
          </p:nvPr>
        </p:nvSpPr>
        <p:spPr>
          <a:xfrm>
            <a:off x="507479" y="4925564"/>
            <a:ext cx="8915400" cy="1325217"/>
          </a:xfrm>
        </p:spPr>
        <p:txBody>
          <a:bodyPr/>
          <a:lstStyle/>
          <a:p>
            <a:r>
              <a:rPr lang="en-IN" sz="1600" dirty="0" smtClean="0"/>
              <a:t>Here in the above snippets we basically train the datasets via machine ;earning algorithm.</a:t>
            </a:r>
            <a:endParaRPr lang="en-IN"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980728"/>
            <a:ext cx="8915400" cy="3904450"/>
          </a:xfrm>
          <a:prstGeom prst="rect">
            <a:avLst/>
          </a:prstGeom>
        </p:spPr>
      </p:pic>
    </p:spTree>
    <p:extLst>
      <p:ext uri="{BB962C8B-B14F-4D97-AF65-F5344CB8AC3E}">
        <p14:creationId xmlns:p14="http://schemas.microsoft.com/office/powerpoint/2010/main" val="2745897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solidFill>
                  <a:srgbClr val="FF0000"/>
                </a:solidFill>
              </a:rPr>
              <a:t>CODE  IMPLEMENTATION</a:t>
            </a:r>
            <a:endParaRPr lang="en-IN" dirty="0"/>
          </a:p>
        </p:txBody>
      </p:sp>
      <p:sp>
        <p:nvSpPr>
          <p:cNvPr id="5" name="Content Placeholder 4"/>
          <p:cNvSpPr>
            <a:spLocks noGrp="1"/>
          </p:cNvSpPr>
          <p:nvPr>
            <p:ph idx="1"/>
          </p:nvPr>
        </p:nvSpPr>
        <p:spPr>
          <a:xfrm>
            <a:off x="507479" y="4925564"/>
            <a:ext cx="8915400" cy="1325217"/>
          </a:xfrm>
        </p:spPr>
        <p:txBody>
          <a:bodyPr/>
          <a:lstStyle/>
          <a:p>
            <a:r>
              <a:rPr lang="en-IN" sz="1600" dirty="0" smtClean="0"/>
              <a:t>Here, we successfully train the datasets via using machine learning algorithm and then store it the Jason file which is used further part of the code which is going to give the expected output. </a:t>
            </a:r>
          </a:p>
          <a:p>
            <a:r>
              <a:rPr lang="en-IN" sz="1600" dirty="0" smtClean="0"/>
              <a:t>Also, we are in the initial phase of our project implementation so, here only we show the raw code and the datasets we are used to build the software, Almost half of the implementation is need to be done so, hopefully we will achieve our goal and implement the whole code in the final project.</a:t>
            </a:r>
            <a:endParaRPr lang="en-IN"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028338"/>
            <a:ext cx="8130108" cy="3546990"/>
          </a:xfrm>
          <a:prstGeom prst="rect">
            <a:avLst/>
          </a:prstGeom>
        </p:spPr>
      </p:pic>
    </p:spTree>
    <p:extLst>
      <p:ext uri="{BB962C8B-B14F-4D97-AF65-F5344CB8AC3E}">
        <p14:creationId xmlns:p14="http://schemas.microsoft.com/office/powerpoint/2010/main" val="45910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r>
              <a:rPr lang="en-GB" sz="2800" b="1" dirty="0">
                <a:solidFill>
                  <a:srgbClr val="FF0000"/>
                </a:solidFill>
              </a:rPr>
              <a:t>Title of the Project: </a:t>
            </a:r>
            <a:r>
              <a:rPr lang="en-GB" sz="2800" b="1" dirty="0"/>
              <a:t>DETECTION OF EMOTIONAL STATES BY SPEECH RECOGNIZATION</a:t>
            </a:r>
            <a:endParaRPr lang="en-GB" sz="2800" b="1" dirty="0">
              <a:solidFill>
                <a:srgbClr val="FF0000"/>
              </a:solidFill>
            </a:endParaRPr>
          </a:p>
          <a:p>
            <a:endParaRPr lang="en-GB" b="1" dirty="0">
              <a:solidFill>
                <a:srgbClr val="FF0000"/>
              </a:solidFill>
            </a:endParaRPr>
          </a:p>
          <a:p>
            <a:pPr>
              <a:buNone/>
            </a:pPr>
            <a:endParaRPr lang="en-GB" b="1" dirty="0">
              <a:solidFill>
                <a:srgbClr val="FF0000"/>
              </a:solidFill>
            </a:endParaRPr>
          </a:p>
          <a:p>
            <a:r>
              <a:rPr lang="en-GB" sz="2800" b="1" dirty="0">
                <a:solidFill>
                  <a:srgbClr val="FF0000"/>
                </a:solidFill>
              </a:rPr>
              <a:t>Supervisors</a:t>
            </a:r>
          </a:p>
          <a:p>
            <a:pPr lvl="1">
              <a:buNone/>
            </a:pPr>
            <a:r>
              <a:rPr lang="en-GB" sz="2400" b="1" dirty="0">
                <a:solidFill>
                  <a:srgbClr val="FF0000"/>
                </a:solidFill>
              </a:rPr>
              <a:t>Supervisor 1: </a:t>
            </a:r>
            <a:r>
              <a:rPr lang="en-GB" sz="2400" b="1" dirty="0"/>
              <a:t>Mr. DEEPAK VARADAM</a:t>
            </a:r>
            <a:endParaRPr lang="en-GB" b="1" dirty="0">
              <a:solidFill>
                <a:srgbClr val="FF0000"/>
              </a:solidFill>
            </a:endParaRPr>
          </a:p>
          <a:p>
            <a:pPr lvl="1">
              <a:buNone/>
            </a:pPr>
            <a:endParaRPr lang="en-GB" b="1" dirty="0">
              <a:solidFill>
                <a:srgbClr val="FF0000"/>
              </a:solidFill>
            </a:endParaRPr>
          </a:p>
          <a:p>
            <a:pPr algn="ctr"/>
            <a:r>
              <a:rPr lang="en-GB" sz="2800" b="1" dirty="0">
                <a:solidFill>
                  <a:srgbClr val="FF0000"/>
                </a:solidFill>
              </a:rPr>
              <a:t>Place of Work </a:t>
            </a:r>
            <a:r>
              <a:rPr lang="en-GB" sz="2800" b="1" dirty="0"/>
              <a:t>Ramaiah University of Applied Sciences College Campus</a:t>
            </a:r>
            <a:endParaRPr lang="en-GB" sz="2800" b="1" dirty="0">
              <a:solidFill>
                <a:srgbClr val="FF0000"/>
              </a:solidFill>
            </a:endParaRPr>
          </a:p>
          <a:p>
            <a:pPr marL="0" indent="0">
              <a:buNone/>
            </a:pPr>
            <a:endParaRPr lang="en-GB" sz="2800" b="1" dirty="0">
              <a:solidFill>
                <a:srgbClr val="FF0000"/>
              </a:solidFill>
            </a:endParaRPr>
          </a:p>
        </p:txBody>
      </p:sp>
    </p:spTree>
    <p:extLst>
      <p:ext uri="{BB962C8B-B14F-4D97-AF65-F5344CB8AC3E}">
        <p14:creationId xmlns:p14="http://schemas.microsoft.com/office/powerpoint/2010/main" val="62160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9066212" cy="994122"/>
          </a:xfrm>
        </p:spPr>
        <p:txBody>
          <a:bodyPr/>
          <a:lstStyle/>
          <a:p>
            <a:r>
              <a:rPr lang="en-US" altLang="en-US" b="1" dirty="0">
                <a:solidFill>
                  <a:srgbClr val="FF0000"/>
                </a:solidFill>
              </a:rPr>
              <a:t>Problem Solving(Testing)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5812580"/>
              </p:ext>
            </p:extLst>
          </p:nvPr>
        </p:nvGraphicFramePr>
        <p:xfrm>
          <a:off x="495300" y="1484784"/>
          <a:ext cx="9210226" cy="4893755"/>
        </p:xfrm>
        <a:graphic>
          <a:graphicData uri="http://schemas.openxmlformats.org/drawingml/2006/table">
            <a:tbl>
              <a:tblPr firstRow="1" firstCol="1" bandRow="1">
                <a:tableStyleId>{5C22544A-7EE6-4342-B048-85BDC9FD1C3A}</a:tableStyleId>
              </a:tblPr>
              <a:tblGrid>
                <a:gridCol w="1287461">
                  <a:extLst>
                    <a:ext uri="{9D8B030D-6E8A-4147-A177-3AD203B41FA5}">
                      <a16:colId xmlns:a16="http://schemas.microsoft.com/office/drawing/2014/main" val="1540015544"/>
                    </a:ext>
                  </a:extLst>
                </a:gridCol>
                <a:gridCol w="1910461">
                  <a:extLst>
                    <a:ext uri="{9D8B030D-6E8A-4147-A177-3AD203B41FA5}">
                      <a16:colId xmlns:a16="http://schemas.microsoft.com/office/drawing/2014/main" val="503687370"/>
                    </a:ext>
                  </a:extLst>
                </a:gridCol>
                <a:gridCol w="1469905">
                  <a:extLst>
                    <a:ext uri="{9D8B030D-6E8A-4147-A177-3AD203B41FA5}">
                      <a16:colId xmlns:a16="http://schemas.microsoft.com/office/drawing/2014/main" val="1227682842"/>
                    </a:ext>
                  </a:extLst>
                </a:gridCol>
                <a:gridCol w="1909425">
                  <a:extLst>
                    <a:ext uri="{9D8B030D-6E8A-4147-A177-3AD203B41FA5}">
                      <a16:colId xmlns:a16="http://schemas.microsoft.com/office/drawing/2014/main" val="662308030"/>
                    </a:ext>
                  </a:extLst>
                </a:gridCol>
                <a:gridCol w="1469905">
                  <a:extLst>
                    <a:ext uri="{9D8B030D-6E8A-4147-A177-3AD203B41FA5}">
                      <a16:colId xmlns:a16="http://schemas.microsoft.com/office/drawing/2014/main" val="1611316552"/>
                    </a:ext>
                  </a:extLst>
                </a:gridCol>
                <a:gridCol w="1163069">
                  <a:extLst>
                    <a:ext uri="{9D8B030D-6E8A-4147-A177-3AD203B41FA5}">
                      <a16:colId xmlns:a16="http://schemas.microsoft.com/office/drawing/2014/main" val="3978102664"/>
                    </a:ext>
                  </a:extLst>
                </a:gridCol>
              </a:tblGrid>
              <a:tr h="778955">
                <a:tc>
                  <a:txBody>
                    <a:bodyPr/>
                    <a:lstStyle/>
                    <a:p>
                      <a:pPr algn="l">
                        <a:lnSpc>
                          <a:spcPct val="150000"/>
                        </a:lnSpc>
                        <a:spcAft>
                          <a:spcPts val="0"/>
                        </a:spcAft>
                      </a:pPr>
                      <a:r>
                        <a:rPr lang="en-GB" sz="1800" dirty="0">
                          <a:effectLst/>
                        </a:rPr>
                        <a:t>Test Case ID</a:t>
                      </a: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Test Case Description</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INPUT</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Expected Output</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Obtained Output</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Pass/Fail</a:t>
                      </a:r>
                      <a:endParaRPr lang="en-IN" sz="1800">
                        <a:effectLst/>
                        <a:latin typeface="Times New Roman" panose="02020603050405020304" pitchFamily="18" charset="0"/>
                        <a:ea typeface="Times New Roman" panose="02020603050405020304" pitchFamily="18" charset="0"/>
                      </a:endParaRPr>
                    </a:p>
                  </a:txBody>
                  <a:tcPr marL="38617" marR="38617" marT="0" marB="0"/>
                </a:tc>
                <a:extLst>
                  <a:ext uri="{0D108BD9-81ED-4DB2-BD59-A6C34878D82A}">
                    <a16:rowId xmlns:a16="http://schemas.microsoft.com/office/drawing/2014/main" val="1896246047"/>
                  </a:ext>
                </a:extLst>
              </a:tr>
              <a:tr h="492775">
                <a:tc>
                  <a:txBody>
                    <a:bodyPr/>
                    <a:lstStyle/>
                    <a:p>
                      <a:pPr algn="l">
                        <a:lnSpc>
                          <a:spcPct val="150000"/>
                        </a:lnSpc>
                        <a:spcAft>
                          <a:spcPts val="0"/>
                        </a:spcAft>
                      </a:pPr>
                      <a:r>
                        <a:rPr lang="en-GB" sz="1800">
                          <a:effectLst/>
                        </a:rPr>
                        <a:t>TC 01</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dirty="0">
                          <a:effectLst/>
                        </a:rPr>
                        <a:t>Register into the application</a:t>
                      </a: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Username and password</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Registered</a:t>
                      </a:r>
                      <a:endParaRPr lang="en-IN" sz="1800">
                        <a:effectLst/>
                      </a:endParaRPr>
                    </a:p>
                    <a:p>
                      <a:pPr algn="l">
                        <a:lnSpc>
                          <a:spcPct val="150000"/>
                        </a:lnSpc>
                        <a:spcAft>
                          <a:spcPts val="0"/>
                        </a:spcAft>
                      </a:pPr>
                      <a:r>
                        <a:rPr lang="en-GB" sz="1800">
                          <a:effectLst/>
                        </a:rPr>
                        <a:t>Successfully</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dirty="0" smtClean="0">
                          <a:effectLst/>
                          <a:latin typeface="+mn-lt"/>
                          <a:ea typeface="+mn-ea"/>
                        </a:rPr>
                        <a:t>Successful</a:t>
                      </a:r>
                      <a:r>
                        <a:rPr lang="en-GB" sz="1800" baseline="0" dirty="0" smtClean="0">
                          <a:effectLst/>
                          <a:latin typeface="+mn-lt"/>
                          <a:ea typeface="+mn-ea"/>
                        </a:rPr>
                        <a:t> outcome</a:t>
                      </a: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PASS</a:t>
                      </a:r>
                      <a:endParaRPr lang="en-IN" sz="1800">
                        <a:effectLst/>
                        <a:latin typeface="Times New Roman" panose="02020603050405020304" pitchFamily="18" charset="0"/>
                        <a:ea typeface="Times New Roman" panose="02020603050405020304" pitchFamily="18" charset="0"/>
                      </a:endParaRPr>
                    </a:p>
                  </a:txBody>
                  <a:tcPr marL="38617" marR="38617" marT="0" marB="0"/>
                </a:tc>
                <a:extLst>
                  <a:ext uri="{0D108BD9-81ED-4DB2-BD59-A6C34878D82A}">
                    <a16:rowId xmlns:a16="http://schemas.microsoft.com/office/drawing/2014/main" val="4070155939"/>
                  </a:ext>
                </a:extLst>
              </a:tr>
              <a:tr h="328516">
                <a:tc>
                  <a:txBody>
                    <a:bodyPr/>
                    <a:lstStyle/>
                    <a:p>
                      <a:pPr algn="l">
                        <a:lnSpc>
                          <a:spcPct val="150000"/>
                        </a:lnSpc>
                        <a:spcAft>
                          <a:spcPts val="0"/>
                        </a:spcAft>
                      </a:pPr>
                      <a:r>
                        <a:rPr lang="en-GB" sz="1800" dirty="0">
                          <a:effectLst/>
                        </a:rPr>
                        <a:t>TC 02</a:t>
                      </a: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Login into the application.</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Username &amp; Password</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Welcome</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800" dirty="0" smtClean="0">
                          <a:effectLst/>
                          <a:latin typeface="+mn-lt"/>
                          <a:ea typeface="+mn-ea"/>
                        </a:rPr>
                        <a:t>Successful</a:t>
                      </a:r>
                      <a:r>
                        <a:rPr lang="en-GB" sz="1800" baseline="0" dirty="0" smtClean="0">
                          <a:effectLst/>
                          <a:latin typeface="+mn-lt"/>
                          <a:ea typeface="+mn-ea"/>
                        </a:rPr>
                        <a:t> outcome</a:t>
                      </a:r>
                      <a:endParaRPr lang="en-IN" sz="1800" dirty="0" smtClean="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PASS</a:t>
                      </a:r>
                      <a:endParaRPr lang="en-IN" sz="1800">
                        <a:effectLst/>
                        <a:latin typeface="Times New Roman" panose="02020603050405020304" pitchFamily="18" charset="0"/>
                        <a:ea typeface="Times New Roman" panose="02020603050405020304" pitchFamily="18" charset="0"/>
                      </a:endParaRPr>
                    </a:p>
                  </a:txBody>
                  <a:tcPr marL="38617" marR="38617" marT="0" marB="0"/>
                </a:tc>
                <a:extLst>
                  <a:ext uri="{0D108BD9-81ED-4DB2-BD59-A6C34878D82A}">
                    <a16:rowId xmlns:a16="http://schemas.microsoft.com/office/drawing/2014/main" val="1626304349"/>
                  </a:ext>
                </a:extLst>
              </a:tr>
              <a:tr h="832638">
                <a:tc>
                  <a:txBody>
                    <a:bodyPr/>
                    <a:lstStyle/>
                    <a:p>
                      <a:pPr marL="457200" indent="-457200" algn="l">
                        <a:lnSpc>
                          <a:spcPct val="150000"/>
                        </a:lnSpc>
                        <a:spcAft>
                          <a:spcPts val="0"/>
                        </a:spcAft>
                      </a:pPr>
                      <a:r>
                        <a:rPr lang="en-GB" sz="1800">
                          <a:effectLst/>
                        </a:rPr>
                        <a:t>TC 03</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Login into the application</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Username &amp; password</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Welcome</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dirty="0">
                          <a:effectLst/>
                        </a:rPr>
                        <a:t>Incorrect username or </a:t>
                      </a:r>
                      <a:r>
                        <a:rPr lang="en-GB" sz="1800" dirty="0" smtClean="0">
                          <a:effectLst/>
                        </a:rPr>
                        <a:t>password</a:t>
                      </a:r>
                      <a:endParaRPr lang="en-IN" sz="1800" dirty="0">
                        <a:effectLst/>
                      </a:endParaRPr>
                    </a:p>
                  </a:txBody>
                  <a:tcPr marL="38617" marR="38617" marT="0" marB="0"/>
                </a:tc>
                <a:tc>
                  <a:txBody>
                    <a:bodyPr/>
                    <a:lstStyle/>
                    <a:p>
                      <a:pPr algn="l">
                        <a:lnSpc>
                          <a:spcPct val="150000"/>
                        </a:lnSpc>
                        <a:spcAft>
                          <a:spcPts val="0"/>
                        </a:spcAft>
                      </a:pPr>
                      <a:r>
                        <a:rPr lang="en-GB" sz="1800">
                          <a:effectLst/>
                        </a:rPr>
                        <a:t>Fail</a:t>
                      </a:r>
                      <a:endParaRPr lang="en-IN" sz="1800">
                        <a:effectLst/>
                        <a:latin typeface="Times New Roman" panose="02020603050405020304" pitchFamily="18" charset="0"/>
                        <a:ea typeface="Times New Roman" panose="02020603050405020304" pitchFamily="18" charset="0"/>
                      </a:endParaRPr>
                    </a:p>
                  </a:txBody>
                  <a:tcPr marL="38617" marR="38617" marT="0" marB="0"/>
                </a:tc>
                <a:extLst>
                  <a:ext uri="{0D108BD9-81ED-4DB2-BD59-A6C34878D82A}">
                    <a16:rowId xmlns:a16="http://schemas.microsoft.com/office/drawing/2014/main" val="4072855311"/>
                  </a:ext>
                </a:extLst>
              </a:tr>
              <a:tr h="832638">
                <a:tc>
                  <a:txBody>
                    <a:bodyPr/>
                    <a:lstStyle/>
                    <a:p>
                      <a:pPr algn="l">
                        <a:lnSpc>
                          <a:spcPct val="150000"/>
                        </a:lnSpc>
                        <a:spcAft>
                          <a:spcPts val="0"/>
                        </a:spcAft>
                      </a:pPr>
                      <a:r>
                        <a:rPr lang="en-GB" sz="1800">
                          <a:effectLst/>
                        </a:rPr>
                        <a:t>TC 04</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Live prediction of voice using microphone.</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Hello I am fine.</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Detect the same input speech and neutral emotion.</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800" dirty="0" smtClean="0">
                          <a:effectLst/>
                          <a:latin typeface="+mn-lt"/>
                          <a:ea typeface="+mn-ea"/>
                        </a:rPr>
                        <a:t>Successful</a:t>
                      </a:r>
                      <a:r>
                        <a:rPr lang="en-GB" sz="1800" baseline="0" dirty="0" smtClean="0">
                          <a:effectLst/>
                          <a:latin typeface="+mn-lt"/>
                          <a:ea typeface="+mn-ea"/>
                        </a:rPr>
                        <a:t> outcome</a:t>
                      </a:r>
                      <a:endParaRPr lang="en-IN" sz="1800" dirty="0" smtClean="0">
                        <a:effectLst/>
                        <a:latin typeface="Times New Roman" panose="02020603050405020304" pitchFamily="18" charset="0"/>
                        <a:ea typeface="Times New Roman" panose="02020603050405020304" pitchFamily="18" charset="0"/>
                      </a:endParaRPr>
                    </a:p>
                    <a:p>
                      <a:pPr algn="l">
                        <a:lnSpc>
                          <a:spcPct val="150000"/>
                        </a:lnSpc>
                        <a:spcAft>
                          <a:spcPts val="0"/>
                        </a:spcAft>
                      </a:pP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dirty="0">
                          <a:effectLst/>
                        </a:rPr>
                        <a:t>PASS</a:t>
                      </a:r>
                      <a:endParaRPr lang="en-IN" sz="1800" dirty="0">
                        <a:effectLst/>
                        <a:latin typeface="Times New Roman" panose="02020603050405020304" pitchFamily="18" charset="0"/>
                        <a:ea typeface="Times New Roman" panose="02020603050405020304" pitchFamily="18" charset="0"/>
                      </a:endParaRPr>
                    </a:p>
                  </a:txBody>
                  <a:tcPr marL="38617" marR="38617" marT="0" marB="0"/>
                </a:tc>
                <a:extLst>
                  <a:ext uri="{0D108BD9-81ED-4DB2-BD59-A6C34878D82A}">
                    <a16:rowId xmlns:a16="http://schemas.microsoft.com/office/drawing/2014/main" val="3547598408"/>
                  </a:ext>
                </a:extLst>
              </a:tr>
            </a:tbl>
          </a:graphicData>
        </a:graphic>
      </p:graphicFrame>
    </p:spTree>
    <p:extLst>
      <p:ext uri="{BB962C8B-B14F-4D97-AF65-F5344CB8AC3E}">
        <p14:creationId xmlns:p14="http://schemas.microsoft.com/office/powerpoint/2010/main" val="1678894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850188" cy="778098"/>
          </a:xfrm>
        </p:spPr>
        <p:txBody>
          <a:bodyPr/>
          <a:lstStyle/>
          <a:p>
            <a:r>
              <a:rPr lang="en-US" altLang="en-US" sz="3200" b="1" dirty="0">
                <a:solidFill>
                  <a:srgbClr val="FF0000"/>
                </a:solidFill>
              </a:rPr>
              <a:t>Problem Solving(Testing)</a:t>
            </a:r>
            <a:endParaRPr lang="en-I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1848928"/>
              </p:ext>
            </p:extLst>
          </p:nvPr>
        </p:nvGraphicFramePr>
        <p:xfrm>
          <a:off x="495300" y="1052736"/>
          <a:ext cx="9066213" cy="5546673"/>
        </p:xfrm>
        <a:graphic>
          <a:graphicData uri="http://schemas.openxmlformats.org/drawingml/2006/table">
            <a:tbl>
              <a:tblPr firstRow="1" firstCol="1" bandRow="1">
                <a:tableStyleId>{5C22544A-7EE6-4342-B048-85BDC9FD1C3A}</a:tableStyleId>
              </a:tblPr>
              <a:tblGrid>
                <a:gridCol w="1267330">
                  <a:extLst>
                    <a:ext uri="{9D8B030D-6E8A-4147-A177-3AD203B41FA5}">
                      <a16:colId xmlns:a16="http://schemas.microsoft.com/office/drawing/2014/main" val="120359019"/>
                    </a:ext>
                  </a:extLst>
                </a:gridCol>
                <a:gridCol w="1880588">
                  <a:extLst>
                    <a:ext uri="{9D8B030D-6E8A-4147-A177-3AD203B41FA5}">
                      <a16:colId xmlns:a16="http://schemas.microsoft.com/office/drawing/2014/main" val="2110481601"/>
                    </a:ext>
                  </a:extLst>
                </a:gridCol>
                <a:gridCol w="1446922">
                  <a:extLst>
                    <a:ext uri="{9D8B030D-6E8A-4147-A177-3AD203B41FA5}">
                      <a16:colId xmlns:a16="http://schemas.microsoft.com/office/drawing/2014/main" val="3890184630"/>
                    </a:ext>
                  </a:extLst>
                </a:gridCol>
                <a:gridCol w="1879568">
                  <a:extLst>
                    <a:ext uri="{9D8B030D-6E8A-4147-A177-3AD203B41FA5}">
                      <a16:colId xmlns:a16="http://schemas.microsoft.com/office/drawing/2014/main" val="1968090775"/>
                    </a:ext>
                  </a:extLst>
                </a:gridCol>
                <a:gridCol w="1446922">
                  <a:extLst>
                    <a:ext uri="{9D8B030D-6E8A-4147-A177-3AD203B41FA5}">
                      <a16:colId xmlns:a16="http://schemas.microsoft.com/office/drawing/2014/main" val="3754612201"/>
                    </a:ext>
                  </a:extLst>
                </a:gridCol>
                <a:gridCol w="1144883">
                  <a:extLst>
                    <a:ext uri="{9D8B030D-6E8A-4147-A177-3AD203B41FA5}">
                      <a16:colId xmlns:a16="http://schemas.microsoft.com/office/drawing/2014/main" val="3825584929"/>
                    </a:ext>
                  </a:extLst>
                </a:gridCol>
              </a:tblGrid>
              <a:tr h="632883">
                <a:tc>
                  <a:txBody>
                    <a:bodyPr/>
                    <a:lstStyle/>
                    <a:p>
                      <a:pPr algn="l">
                        <a:lnSpc>
                          <a:spcPct val="150000"/>
                        </a:lnSpc>
                        <a:spcAft>
                          <a:spcPts val="0"/>
                        </a:spcAft>
                      </a:pPr>
                      <a:r>
                        <a:rPr lang="en-GB" sz="1800" dirty="0">
                          <a:effectLst/>
                        </a:rPr>
                        <a:t>Test Case ID</a:t>
                      </a: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Test Case Description</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INPUT</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Expected Output</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Obtained Output</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Pass/Fail</a:t>
                      </a:r>
                      <a:endParaRPr lang="en-IN" sz="1800">
                        <a:effectLst/>
                        <a:latin typeface="Times New Roman" panose="02020603050405020304" pitchFamily="18" charset="0"/>
                        <a:ea typeface="Times New Roman" panose="02020603050405020304" pitchFamily="18" charset="0"/>
                      </a:endParaRPr>
                    </a:p>
                  </a:txBody>
                  <a:tcPr marL="38617" marR="38617" marT="0" marB="0"/>
                </a:tc>
                <a:extLst>
                  <a:ext uri="{0D108BD9-81ED-4DB2-BD59-A6C34878D82A}">
                    <a16:rowId xmlns:a16="http://schemas.microsoft.com/office/drawing/2014/main" val="674782386"/>
                  </a:ext>
                </a:extLst>
              </a:tr>
              <a:tr h="970420">
                <a:tc>
                  <a:txBody>
                    <a:bodyPr/>
                    <a:lstStyle/>
                    <a:p>
                      <a:pPr algn="l">
                        <a:lnSpc>
                          <a:spcPct val="150000"/>
                        </a:lnSpc>
                        <a:spcAft>
                          <a:spcPts val="0"/>
                        </a:spcAft>
                      </a:pPr>
                      <a:r>
                        <a:rPr lang="en-GB" sz="1800" dirty="0">
                          <a:effectLst/>
                        </a:rPr>
                        <a:t>TC 05</a:t>
                      </a: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15000"/>
                        </a:lnSpc>
                        <a:spcAft>
                          <a:spcPts val="0"/>
                        </a:spcAft>
                      </a:pPr>
                      <a:r>
                        <a:rPr lang="en-GB" sz="1800">
                          <a:effectLst/>
                        </a:rPr>
                        <a:t>Live prediction of voice using microphone</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Oh! That officer</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15000"/>
                        </a:lnSpc>
                        <a:spcAft>
                          <a:spcPts val="0"/>
                        </a:spcAft>
                      </a:pPr>
                      <a:r>
                        <a:rPr lang="en-GB" sz="1800">
                          <a:effectLst/>
                        </a:rPr>
                        <a:t>Detect the same speech and anger emotion.</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IN" sz="1800" dirty="0" smtClean="0">
                          <a:effectLst/>
                          <a:latin typeface="Times New Roman" panose="02020603050405020304" pitchFamily="18" charset="0"/>
                          <a:ea typeface="Times New Roman" panose="02020603050405020304" pitchFamily="18" charset="0"/>
                        </a:rPr>
                        <a:t>Successful</a:t>
                      </a:r>
                      <a:r>
                        <a:rPr lang="en-IN" sz="1800" baseline="0" dirty="0" smtClean="0">
                          <a:effectLst/>
                          <a:latin typeface="Times New Roman" panose="02020603050405020304" pitchFamily="18" charset="0"/>
                          <a:ea typeface="Times New Roman" panose="02020603050405020304" pitchFamily="18" charset="0"/>
                        </a:rPr>
                        <a:t> outcome</a:t>
                      </a: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PASS</a:t>
                      </a:r>
                      <a:endParaRPr lang="en-IN" sz="1800">
                        <a:effectLst/>
                        <a:latin typeface="Times New Roman" panose="02020603050405020304" pitchFamily="18" charset="0"/>
                        <a:ea typeface="Times New Roman" panose="02020603050405020304" pitchFamily="18" charset="0"/>
                      </a:endParaRPr>
                    </a:p>
                  </a:txBody>
                  <a:tcPr marL="38617" marR="38617" marT="0" marB="0"/>
                </a:tc>
                <a:extLst>
                  <a:ext uri="{0D108BD9-81ED-4DB2-BD59-A6C34878D82A}">
                    <a16:rowId xmlns:a16="http://schemas.microsoft.com/office/drawing/2014/main" val="4013804028"/>
                  </a:ext>
                </a:extLst>
              </a:tr>
              <a:tr h="1265766">
                <a:tc>
                  <a:txBody>
                    <a:bodyPr/>
                    <a:lstStyle/>
                    <a:p>
                      <a:pPr algn="l">
                        <a:lnSpc>
                          <a:spcPct val="150000"/>
                        </a:lnSpc>
                        <a:spcAft>
                          <a:spcPts val="0"/>
                        </a:spcAft>
                      </a:pPr>
                      <a:r>
                        <a:rPr lang="en-GB" sz="1800">
                          <a:effectLst/>
                        </a:rPr>
                        <a:t>TC 06</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Live prediction of voice using microphone.</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dirty="0">
                          <a:effectLst/>
                        </a:rPr>
                        <a:t>Why are you so sad.</a:t>
                      </a: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Detect the same input speech and sad emotion.</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IN" sz="1800" dirty="0" smtClean="0">
                          <a:effectLst/>
                          <a:latin typeface="Times New Roman" panose="02020603050405020304" pitchFamily="18" charset="0"/>
                          <a:ea typeface="Times New Roman" panose="02020603050405020304" pitchFamily="18" charset="0"/>
                        </a:rPr>
                        <a:t>Successful</a:t>
                      </a:r>
                      <a:r>
                        <a:rPr lang="en-IN" sz="1800" baseline="0" dirty="0" smtClean="0">
                          <a:effectLst/>
                          <a:latin typeface="Times New Roman" panose="02020603050405020304" pitchFamily="18" charset="0"/>
                          <a:ea typeface="Times New Roman" panose="02020603050405020304" pitchFamily="18" charset="0"/>
                        </a:rPr>
                        <a:t> outcome</a:t>
                      </a: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dirty="0">
                          <a:effectLst/>
                        </a:rPr>
                        <a:t>Pass</a:t>
                      </a:r>
                      <a:endParaRPr lang="en-IN" sz="1800" dirty="0">
                        <a:effectLst/>
                        <a:latin typeface="Times New Roman" panose="02020603050405020304" pitchFamily="18" charset="0"/>
                        <a:ea typeface="Times New Roman" panose="02020603050405020304" pitchFamily="18" charset="0"/>
                      </a:endParaRPr>
                    </a:p>
                  </a:txBody>
                  <a:tcPr marL="38617" marR="38617" marT="0" marB="0"/>
                </a:tc>
                <a:extLst>
                  <a:ext uri="{0D108BD9-81ED-4DB2-BD59-A6C34878D82A}">
                    <a16:rowId xmlns:a16="http://schemas.microsoft.com/office/drawing/2014/main" val="3158712705"/>
                  </a:ext>
                </a:extLst>
              </a:tr>
              <a:tr h="1265766">
                <a:tc>
                  <a:txBody>
                    <a:bodyPr/>
                    <a:lstStyle/>
                    <a:p>
                      <a:pPr algn="l">
                        <a:lnSpc>
                          <a:spcPct val="150000"/>
                        </a:lnSpc>
                        <a:spcAft>
                          <a:spcPts val="0"/>
                        </a:spcAft>
                      </a:pPr>
                      <a:r>
                        <a:rPr lang="en-GB" sz="1800">
                          <a:effectLst/>
                        </a:rPr>
                        <a:t>TC 07</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Live prediction of voice using microphone.</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I am Very Delighted today.</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Detect the same input speech and sad emotion.</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IN" sz="1800" dirty="0" smtClean="0">
                          <a:effectLst/>
                          <a:latin typeface="Times New Roman" panose="02020603050405020304" pitchFamily="18" charset="0"/>
                          <a:ea typeface="Times New Roman" panose="02020603050405020304" pitchFamily="18" charset="0"/>
                        </a:rPr>
                        <a:t>Successful</a:t>
                      </a:r>
                      <a:r>
                        <a:rPr lang="en-IN" sz="1800" baseline="0" dirty="0" smtClean="0">
                          <a:effectLst/>
                          <a:latin typeface="Times New Roman" panose="02020603050405020304" pitchFamily="18" charset="0"/>
                          <a:ea typeface="Times New Roman" panose="02020603050405020304" pitchFamily="18" charset="0"/>
                        </a:rPr>
                        <a:t> outcome</a:t>
                      </a: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Pass</a:t>
                      </a:r>
                      <a:endParaRPr lang="en-IN" sz="1800">
                        <a:effectLst/>
                        <a:latin typeface="Times New Roman" panose="02020603050405020304" pitchFamily="18" charset="0"/>
                        <a:ea typeface="Times New Roman" panose="02020603050405020304" pitchFamily="18" charset="0"/>
                      </a:endParaRPr>
                    </a:p>
                  </a:txBody>
                  <a:tcPr marL="38617" marR="38617" marT="0" marB="0"/>
                </a:tc>
                <a:extLst>
                  <a:ext uri="{0D108BD9-81ED-4DB2-BD59-A6C34878D82A}">
                    <a16:rowId xmlns:a16="http://schemas.microsoft.com/office/drawing/2014/main" val="3654900858"/>
                  </a:ext>
                </a:extLst>
              </a:tr>
              <a:tr h="1265766">
                <a:tc>
                  <a:txBody>
                    <a:bodyPr/>
                    <a:lstStyle/>
                    <a:p>
                      <a:pPr algn="l">
                        <a:lnSpc>
                          <a:spcPct val="150000"/>
                        </a:lnSpc>
                        <a:spcAft>
                          <a:spcPts val="0"/>
                        </a:spcAft>
                      </a:pPr>
                      <a:r>
                        <a:rPr lang="en-GB" sz="1800">
                          <a:effectLst/>
                        </a:rPr>
                        <a:t>TC 08</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Live prediction of voice using microphone.</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This Coffee Sucks.</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a:effectLst/>
                        </a:rPr>
                        <a:t>Detect the same input speech and sad emotion.</a:t>
                      </a:r>
                      <a:endParaRPr lang="en-IN" sz="1800">
                        <a:effectLst/>
                        <a:latin typeface="Times New Roman" panose="02020603050405020304" pitchFamily="18" charset="0"/>
                        <a:ea typeface="Times New Roman" panose="02020603050405020304" pitchFamily="18" charset="0"/>
                      </a:endParaRPr>
                    </a:p>
                  </a:txBody>
                  <a:tcPr marL="38617" marR="38617"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800" dirty="0" smtClean="0">
                          <a:effectLst/>
                          <a:latin typeface="Times New Roman" panose="02020603050405020304" pitchFamily="18" charset="0"/>
                          <a:ea typeface="Times New Roman" panose="02020603050405020304" pitchFamily="18" charset="0"/>
                        </a:rPr>
                        <a:t>Successful</a:t>
                      </a:r>
                      <a:r>
                        <a:rPr lang="en-IN" sz="1800" baseline="0" dirty="0" smtClean="0">
                          <a:effectLst/>
                          <a:latin typeface="Times New Roman" panose="02020603050405020304" pitchFamily="18" charset="0"/>
                          <a:ea typeface="Times New Roman" panose="02020603050405020304" pitchFamily="18" charset="0"/>
                        </a:rPr>
                        <a:t> outcome</a:t>
                      </a:r>
                      <a:endParaRPr lang="en-IN" sz="1800" dirty="0" smtClean="0">
                        <a:effectLst/>
                        <a:latin typeface="Times New Roman" panose="02020603050405020304" pitchFamily="18" charset="0"/>
                        <a:ea typeface="Times New Roman" panose="02020603050405020304" pitchFamily="18" charset="0"/>
                      </a:endParaRPr>
                    </a:p>
                    <a:p>
                      <a:pPr algn="l">
                        <a:lnSpc>
                          <a:spcPct val="150000"/>
                        </a:lnSpc>
                        <a:spcAft>
                          <a:spcPts val="0"/>
                        </a:spcAft>
                      </a:pPr>
                      <a:endParaRPr lang="en-IN" sz="1800" dirty="0">
                        <a:effectLst/>
                        <a:latin typeface="Times New Roman" panose="02020603050405020304" pitchFamily="18" charset="0"/>
                        <a:ea typeface="Times New Roman" panose="02020603050405020304" pitchFamily="18" charset="0"/>
                      </a:endParaRPr>
                    </a:p>
                  </a:txBody>
                  <a:tcPr marL="38617" marR="38617" marT="0" marB="0"/>
                </a:tc>
                <a:tc>
                  <a:txBody>
                    <a:bodyPr/>
                    <a:lstStyle/>
                    <a:p>
                      <a:pPr algn="l">
                        <a:lnSpc>
                          <a:spcPct val="150000"/>
                        </a:lnSpc>
                        <a:spcAft>
                          <a:spcPts val="0"/>
                        </a:spcAft>
                      </a:pPr>
                      <a:r>
                        <a:rPr lang="en-GB" sz="1800" dirty="0">
                          <a:effectLst/>
                        </a:rPr>
                        <a:t>Fail</a:t>
                      </a:r>
                      <a:endParaRPr lang="en-IN" sz="1800" dirty="0">
                        <a:effectLst/>
                        <a:latin typeface="Times New Roman" panose="02020603050405020304" pitchFamily="18" charset="0"/>
                        <a:ea typeface="Times New Roman" panose="02020603050405020304" pitchFamily="18" charset="0"/>
                      </a:endParaRPr>
                    </a:p>
                  </a:txBody>
                  <a:tcPr marL="38617" marR="38617" marT="0" marB="0"/>
                </a:tc>
                <a:extLst>
                  <a:ext uri="{0D108BD9-81ED-4DB2-BD59-A6C34878D82A}">
                    <a16:rowId xmlns:a16="http://schemas.microsoft.com/office/drawing/2014/main" val="1502998400"/>
                  </a:ext>
                </a:extLst>
              </a:tr>
            </a:tbl>
          </a:graphicData>
        </a:graphic>
      </p:graphicFrame>
    </p:spTree>
    <p:extLst>
      <p:ext uri="{BB962C8B-B14F-4D97-AF65-F5344CB8AC3E}">
        <p14:creationId xmlns:p14="http://schemas.microsoft.com/office/powerpoint/2010/main" val="2787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smtClean="0">
                <a:solidFill>
                  <a:srgbClr val="FF0000"/>
                </a:solidFill>
              </a:rPr>
              <a:t>Problem Solving(Testing)</a:t>
            </a:r>
            <a:endParaRPr lang="en-IN" sz="3200" dirty="0"/>
          </a:p>
        </p:txBody>
      </p:sp>
      <p:sp>
        <p:nvSpPr>
          <p:cNvPr id="9" name="Content Placeholder 8"/>
          <p:cNvSpPr>
            <a:spLocks noGrp="1"/>
          </p:cNvSpPr>
          <p:nvPr>
            <p:ph idx="1"/>
          </p:nvPr>
        </p:nvSpPr>
        <p:spPr>
          <a:xfrm>
            <a:off x="200472" y="1052737"/>
            <a:ext cx="9210228" cy="5073432"/>
          </a:xfrm>
        </p:spPr>
        <p:txBody>
          <a:bodyPr/>
          <a:lstStyle/>
          <a:p>
            <a:r>
              <a:rPr lang="en-GB" b="1" u="sng" dirty="0"/>
              <a:t>TC01:</a:t>
            </a:r>
            <a:endParaRPr lang="en-IN" dirty="0"/>
          </a:p>
          <a:p>
            <a:r>
              <a:rPr lang="en-GB" dirty="0"/>
              <a:t>Register into the application:</a:t>
            </a:r>
            <a:endParaRPr lang="en-IN" dirty="0"/>
          </a:p>
          <a:p>
            <a:r>
              <a:rPr lang="en-GB" dirty="0"/>
              <a:t>User should register into the application by entering username and password and also confirm the password.</a:t>
            </a:r>
            <a:endParaRPr lang="en-IN" dirty="0"/>
          </a:p>
          <a:p>
            <a:endParaRPr lang="en-IN" dirty="0" smtClean="0"/>
          </a:p>
          <a:p>
            <a:endParaRPr lang="en-IN" dirty="0"/>
          </a:p>
          <a:p>
            <a:pPr marL="0" indent="0">
              <a:buNone/>
            </a:pPr>
            <a:r>
              <a:rPr lang="en-GB" dirty="0" smtClean="0"/>
              <a:t>             User </a:t>
            </a:r>
            <a:r>
              <a:rPr lang="en-GB" dirty="0"/>
              <a:t>Registered Successfully.</a:t>
            </a:r>
            <a:endParaRPr lang="en-IN" dirty="0"/>
          </a:p>
        </p:txBody>
      </p:sp>
      <p:pic>
        <p:nvPicPr>
          <p:cNvPr id="11" name="Picture 10"/>
          <p:cNvPicPr/>
          <p:nvPr/>
        </p:nvPicPr>
        <p:blipFill>
          <a:blip r:embed="rId2"/>
          <a:stretch>
            <a:fillRect/>
          </a:stretch>
        </p:blipFill>
        <p:spPr>
          <a:xfrm>
            <a:off x="1712640" y="3789040"/>
            <a:ext cx="5400600" cy="1224136"/>
          </a:xfrm>
          <a:prstGeom prst="rect">
            <a:avLst/>
          </a:prstGeom>
        </p:spPr>
      </p:pic>
    </p:spTree>
    <p:extLst>
      <p:ext uri="{BB962C8B-B14F-4D97-AF65-F5344CB8AC3E}">
        <p14:creationId xmlns:p14="http://schemas.microsoft.com/office/powerpoint/2010/main" val="2923854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260649"/>
            <a:ext cx="8915400" cy="5865520"/>
          </a:xfrm>
        </p:spPr>
        <p:txBody>
          <a:bodyPr/>
          <a:lstStyle/>
          <a:p>
            <a:r>
              <a:rPr lang="en-GB" b="1" u="sng" dirty="0"/>
              <a:t>TC </a:t>
            </a:r>
            <a:r>
              <a:rPr lang="en-GB" b="1" u="sng" dirty="0" smtClean="0"/>
              <a:t>02:</a:t>
            </a:r>
            <a:endParaRPr lang="en-IN" dirty="0"/>
          </a:p>
          <a:p>
            <a:r>
              <a:rPr lang="en-GB" sz="2000" dirty="0"/>
              <a:t>Live prediction of voice using microphone.</a:t>
            </a:r>
            <a:endParaRPr lang="en-IN" sz="2000" dirty="0"/>
          </a:p>
          <a:p>
            <a:r>
              <a:rPr lang="en-GB" sz="2000" dirty="0"/>
              <a:t>User should ask to record the voice of his/her and then after recording it print the speech, Waveform of the output file and detect the emotion.</a:t>
            </a:r>
            <a:endParaRPr lang="en-IN" sz="2000" dirty="0"/>
          </a:p>
          <a:p>
            <a:endParaRPr lang="en-IN" dirty="0" smtClean="0"/>
          </a:p>
          <a:p>
            <a:endParaRPr lang="en-IN" dirty="0"/>
          </a:p>
          <a:p>
            <a:endParaRPr lang="en-IN" dirty="0" smtClean="0"/>
          </a:p>
          <a:p>
            <a:endParaRPr lang="en-IN" dirty="0"/>
          </a:p>
          <a:p>
            <a:pPr marL="0" indent="0">
              <a:buNone/>
            </a:pPr>
            <a:r>
              <a:rPr lang="en-GB" sz="1800" dirty="0" smtClean="0"/>
              <a:t>		</a:t>
            </a:r>
          </a:p>
          <a:p>
            <a:pPr marL="0" indent="0">
              <a:buNone/>
            </a:pPr>
            <a:r>
              <a:rPr lang="en-GB" sz="1800" dirty="0"/>
              <a:t>	</a:t>
            </a:r>
            <a:r>
              <a:rPr lang="en-GB" sz="1800" dirty="0" smtClean="0"/>
              <a:t>	Recording </a:t>
            </a:r>
            <a:r>
              <a:rPr lang="en-GB" sz="1800" dirty="0"/>
              <a:t>and waveform of the output file</a:t>
            </a:r>
            <a:r>
              <a:rPr lang="en-GB" sz="1800" dirty="0" smtClean="0"/>
              <a:t>.</a:t>
            </a:r>
          </a:p>
          <a:p>
            <a:endParaRPr lang="en-IN" sz="1800" dirty="0" smtClean="0"/>
          </a:p>
          <a:p>
            <a:pPr marL="0" indent="0">
              <a:buNone/>
            </a:pPr>
            <a:r>
              <a:rPr lang="en-IN" dirty="0" smtClean="0"/>
              <a:t>   		</a:t>
            </a:r>
          </a:p>
          <a:p>
            <a:pPr marL="0" indent="0">
              <a:buNone/>
            </a:pPr>
            <a:r>
              <a:rPr lang="en-IN" sz="1800" dirty="0"/>
              <a:t>	</a:t>
            </a:r>
            <a:r>
              <a:rPr lang="en-IN" sz="1800" dirty="0" smtClean="0"/>
              <a:t>	Neutral emotion detected successfully</a:t>
            </a:r>
            <a:endParaRPr lang="en-IN" sz="1800" dirty="0"/>
          </a:p>
        </p:txBody>
      </p:sp>
      <p:pic>
        <p:nvPicPr>
          <p:cNvPr id="4" name="Picture 3"/>
          <p:cNvPicPr/>
          <p:nvPr/>
        </p:nvPicPr>
        <p:blipFill>
          <a:blip r:embed="rId2"/>
          <a:stretch>
            <a:fillRect/>
          </a:stretch>
        </p:blipFill>
        <p:spPr>
          <a:xfrm>
            <a:off x="1424608" y="1988840"/>
            <a:ext cx="6192688" cy="2232248"/>
          </a:xfrm>
          <a:prstGeom prst="rect">
            <a:avLst/>
          </a:prstGeom>
          <a:ln>
            <a:solidFill>
              <a:schemeClr val="tx1"/>
            </a:solidFill>
          </a:ln>
        </p:spPr>
      </p:pic>
      <p:pic>
        <p:nvPicPr>
          <p:cNvPr id="5" name="Picture 4"/>
          <p:cNvPicPr/>
          <p:nvPr/>
        </p:nvPicPr>
        <p:blipFill>
          <a:blip r:embed="rId3"/>
          <a:stretch>
            <a:fillRect/>
          </a:stretch>
        </p:blipFill>
        <p:spPr>
          <a:xfrm>
            <a:off x="1712640" y="4823314"/>
            <a:ext cx="5904656" cy="837934"/>
          </a:xfrm>
          <a:prstGeom prst="rect">
            <a:avLst/>
          </a:prstGeom>
        </p:spPr>
      </p:pic>
    </p:spTree>
    <p:extLst>
      <p:ext uri="{BB962C8B-B14F-4D97-AF65-F5344CB8AC3E}">
        <p14:creationId xmlns:p14="http://schemas.microsoft.com/office/powerpoint/2010/main" val="2862404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404665"/>
            <a:ext cx="8915400" cy="5721504"/>
          </a:xfrm>
        </p:spPr>
        <p:txBody>
          <a:bodyPr/>
          <a:lstStyle/>
          <a:p>
            <a:r>
              <a:rPr lang="en-GB" b="1" u="sng" dirty="0"/>
              <a:t>TC </a:t>
            </a:r>
            <a:r>
              <a:rPr lang="en-GB" b="1" u="sng" dirty="0" smtClean="0"/>
              <a:t>03:</a:t>
            </a:r>
            <a:endParaRPr lang="en-IN" dirty="0"/>
          </a:p>
          <a:p>
            <a:r>
              <a:rPr lang="en-GB" sz="1800" dirty="0"/>
              <a:t>Live prediction of voice using microphone.</a:t>
            </a:r>
            <a:endParaRPr lang="en-IN" sz="1800" dirty="0"/>
          </a:p>
          <a:p>
            <a:r>
              <a:rPr lang="en-GB" sz="1800" dirty="0"/>
              <a:t>User should ask to record the voice of his/her and then after recording it print the speech, Waveform of the output file and detect the emotion</a:t>
            </a:r>
            <a:r>
              <a:rPr lang="en-GB" sz="1800" dirty="0" smtClean="0"/>
              <a:t>.</a:t>
            </a:r>
          </a:p>
          <a:p>
            <a:endParaRPr lang="en-IN" sz="1800" dirty="0" smtClean="0"/>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pPr marL="0" indent="0">
              <a:buNone/>
            </a:pPr>
            <a:endParaRPr lang="en-GB" sz="1800" b="1" dirty="0" smtClean="0"/>
          </a:p>
          <a:p>
            <a:pPr marL="0" indent="0">
              <a:buNone/>
            </a:pPr>
            <a:r>
              <a:rPr lang="en-GB" sz="1800" b="1" dirty="0" smtClean="0"/>
              <a:t>		Recording </a:t>
            </a:r>
            <a:r>
              <a:rPr lang="en-GB" sz="1800" b="1" dirty="0"/>
              <a:t>and The waveform of the output file.</a:t>
            </a:r>
            <a:endParaRPr lang="en-IN" sz="1800" b="1" dirty="0"/>
          </a:p>
          <a:p>
            <a:endParaRPr lang="en-IN" sz="1800" dirty="0" smtClean="0"/>
          </a:p>
          <a:p>
            <a:endParaRPr lang="en-IN" sz="1800" dirty="0"/>
          </a:p>
          <a:p>
            <a:pPr marL="0" indent="0">
              <a:buNone/>
            </a:pPr>
            <a:r>
              <a:rPr lang="en-IN" sz="1800" dirty="0"/>
              <a:t>	</a:t>
            </a:r>
            <a:r>
              <a:rPr lang="en-IN" sz="1800" dirty="0" smtClean="0"/>
              <a:t>	</a:t>
            </a:r>
            <a:r>
              <a:rPr lang="en-GB" sz="1800" b="1" dirty="0" smtClean="0"/>
              <a:t>Happy </a:t>
            </a:r>
            <a:r>
              <a:rPr lang="en-GB" sz="1800" b="1" dirty="0"/>
              <a:t>Emotion Detected Successfully.</a:t>
            </a:r>
            <a:endParaRPr lang="en-IN" sz="1800" b="1" dirty="0"/>
          </a:p>
          <a:p>
            <a:endParaRPr lang="en-IN" sz="1800" dirty="0"/>
          </a:p>
        </p:txBody>
      </p:sp>
      <p:pic>
        <p:nvPicPr>
          <p:cNvPr id="9" name="Picture 8"/>
          <p:cNvPicPr/>
          <p:nvPr/>
        </p:nvPicPr>
        <p:blipFill>
          <a:blip r:embed="rId2"/>
          <a:stretch>
            <a:fillRect/>
          </a:stretch>
        </p:blipFill>
        <p:spPr>
          <a:xfrm>
            <a:off x="1792650" y="1942660"/>
            <a:ext cx="5177790" cy="2343150"/>
          </a:xfrm>
          <a:prstGeom prst="rect">
            <a:avLst/>
          </a:prstGeom>
          <a:ln>
            <a:solidFill>
              <a:schemeClr val="tx1"/>
            </a:solidFill>
          </a:ln>
        </p:spPr>
      </p:pic>
      <p:pic>
        <p:nvPicPr>
          <p:cNvPr id="10" name="Picture 9"/>
          <p:cNvPicPr/>
          <p:nvPr/>
        </p:nvPicPr>
        <p:blipFill>
          <a:blip r:embed="rId3"/>
          <a:stretch>
            <a:fillRect/>
          </a:stretch>
        </p:blipFill>
        <p:spPr>
          <a:xfrm>
            <a:off x="1792650" y="4971461"/>
            <a:ext cx="5257800" cy="398145"/>
          </a:xfrm>
          <a:prstGeom prst="rect">
            <a:avLst/>
          </a:prstGeom>
        </p:spPr>
      </p:pic>
    </p:spTree>
    <p:extLst>
      <p:ext uri="{BB962C8B-B14F-4D97-AF65-F5344CB8AC3E}">
        <p14:creationId xmlns:p14="http://schemas.microsoft.com/office/powerpoint/2010/main" val="2668258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b="1" dirty="0">
                <a:solidFill>
                  <a:srgbClr val="FF0000"/>
                </a:solidFill>
              </a:rPr>
              <a:t>Outcomes</a:t>
            </a:r>
            <a:endParaRPr lang="en-IN" dirty="0"/>
          </a:p>
        </p:txBody>
      </p:sp>
      <p:sp>
        <p:nvSpPr>
          <p:cNvPr id="3" name="Content Placeholder 2"/>
          <p:cNvSpPr>
            <a:spLocks noGrp="1"/>
          </p:cNvSpPr>
          <p:nvPr>
            <p:ph idx="1"/>
          </p:nvPr>
        </p:nvSpPr>
        <p:spPr>
          <a:xfrm>
            <a:off x="344488" y="908720"/>
            <a:ext cx="9066212" cy="5616623"/>
          </a:xfrm>
        </p:spPr>
        <p:txBody>
          <a:bodyPr/>
          <a:lstStyle/>
          <a:p>
            <a:pPr marL="0" indent="0">
              <a:buNone/>
            </a:pPr>
            <a:r>
              <a:rPr lang="en-GB" sz="2400" dirty="0" smtClean="0"/>
              <a:t>Here, we </a:t>
            </a:r>
            <a:r>
              <a:rPr lang="en-GB" sz="2400" dirty="0"/>
              <a:t>are going to test the number of emotions that are detect by our system and for showing this we made a list of tables to replicate this and then analyse </a:t>
            </a:r>
            <a:r>
              <a:rPr lang="en-GB" sz="2400" dirty="0" smtClean="0"/>
              <a:t>the </a:t>
            </a:r>
            <a:r>
              <a:rPr lang="en-GB" sz="2400" dirty="0"/>
              <a:t>emotions</a:t>
            </a:r>
            <a:r>
              <a:rPr lang="en-GB" sz="2400" dirty="0" smtClean="0"/>
              <a:t>.</a:t>
            </a:r>
          </a:p>
          <a:p>
            <a:pPr marL="0" indent="0">
              <a:buNone/>
            </a:pPr>
            <a:endParaRPr lang="en-GB" sz="2400" dirty="0"/>
          </a:p>
          <a:p>
            <a:pPr marL="0" indent="0">
              <a:buNone/>
            </a:pPr>
            <a:endParaRPr lang="en-GB" sz="2400" dirty="0" smtClean="0"/>
          </a:p>
          <a:p>
            <a:pPr marL="0" indent="0">
              <a:buNone/>
            </a:pPr>
            <a:endParaRPr lang="en-GB" sz="2400" dirty="0"/>
          </a:p>
          <a:p>
            <a:pPr marL="0" indent="0">
              <a:buNone/>
            </a:pPr>
            <a:endParaRPr lang="en-GB" sz="2400" dirty="0" smtClean="0"/>
          </a:p>
          <a:p>
            <a:pPr marL="0" indent="0">
              <a:buNone/>
            </a:pPr>
            <a:endParaRPr lang="en-GB" sz="2400" dirty="0"/>
          </a:p>
          <a:p>
            <a:pPr marL="0" indent="0">
              <a:buNone/>
            </a:pPr>
            <a:endParaRPr lang="en-GB" sz="2400" dirty="0" smtClean="0"/>
          </a:p>
          <a:p>
            <a:pPr marL="0" indent="0">
              <a:buNone/>
            </a:pPr>
            <a:endParaRPr lang="en-GB" sz="2400" dirty="0"/>
          </a:p>
          <a:p>
            <a:pPr marL="0" indent="0">
              <a:buNone/>
            </a:pPr>
            <a:r>
              <a:rPr lang="en-GB" sz="2400" dirty="0"/>
              <a:t> </a:t>
            </a:r>
            <a:r>
              <a:rPr lang="en-GB" sz="2400" dirty="0" smtClean="0"/>
              <a:t>               </a:t>
            </a:r>
          </a:p>
          <a:p>
            <a:pPr marL="0" indent="0">
              <a:buNone/>
            </a:pPr>
            <a:r>
              <a:rPr lang="en-GB" sz="2400" dirty="0"/>
              <a:t>	</a:t>
            </a:r>
            <a:r>
              <a:rPr lang="en-GB" sz="2400" dirty="0" smtClean="0"/>
              <a:t>	</a:t>
            </a:r>
            <a:r>
              <a:rPr lang="en-GB" sz="2000" dirty="0" smtClean="0"/>
              <a:t>Result </a:t>
            </a:r>
            <a:r>
              <a:rPr lang="en-GB" sz="2000" dirty="0"/>
              <a:t>of the Output File with Correct Emotion Detected.</a:t>
            </a:r>
            <a:endParaRPr lang="en-GB" sz="2000" dirty="0" smtClean="0"/>
          </a:p>
          <a:p>
            <a:pPr marL="0" indent="0">
              <a:buNone/>
            </a:pPr>
            <a:endParaRPr lang="en-IN" sz="2400" dirty="0"/>
          </a:p>
        </p:txBody>
      </p:sp>
      <p:graphicFrame>
        <p:nvGraphicFramePr>
          <p:cNvPr id="6" name="Table 5"/>
          <p:cNvGraphicFramePr>
            <a:graphicFrameLocks noGrp="1"/>
          </p:cNvGraphicFramePr>
          <p:nvPr>
            <p:extLst>
              <p:ext uri="{D42A27DB-BD31-4B8C-83A1-F6EECF244321}">
                <p14:modId xmlns:p14="http://schemas.microsoft.com/office/powerpoint/2010/main" val="844380332"/>
              </p:ext>
            </p:extLst>
          </p:nvPr>
        </p:nvGraphicFramePr>
        <p:xfrm>
          <a:off x="495300" y="2204864"/>
          <a:ext cx="8850188" cy="3456384"/>
        </p:xfrm>
        <a:graphic>
          <a:graphicData uri="http://schemas.openxmlformats.org/drawingml/2006/table">
            <a:tbl>
              <a:tblPr firstRow="1" firstCol="1" bandRow="1">
                <a:tableStyleId>{5C22544A-7EE6-4342-B048-85BDC9FD1C3A}</a:tableStyleId>
              </a:tblPr>
              <a:tblGrid>
                <a:gridCol w="955241">
                  <a:extLst>
                    <a:ext uri="{9D8B030D-6E8A-4147-A177-3AD203B41FA5}">
                      <a16:colId xmlns:a16="http://schemas.microsoft.com/office/drawing/2014/main" val="3215645525"/>
                    </a:ext>
                  </a:extLst>
                </a:gridCol>
                <a:gridCol w="3469355">
                  <a:extLst>
                    <a:ext uri="{9D8B030D-6E8A-4147-A177-3AD203B41FA5}">
                      <a16:colId xmlns:a16="http://schemas.microsoft.com/office/drawing/2014/main" val="3726510545"/>
                    </a:ext>
                  </a:extLst>
                </a:gridCol>
                <a:gridCol w="2212297">
                  <a:extLst>
                    <a:ext uri="{9D8B030D-6E8A-4147-A177-3AD203B41FA5}">
                      <a16:colId xmlns:a16="http://schemas.microsoft.com/office/drawing/2014/main" val="2686322886"/>
                    </a:ext>
                  </a:extLst>
                </a:gridCol>
                <a:gridCol w="2213295">
                  <a:extLst>
                    <a:ext uri="{9D8B030D-6E8A-4147-A177-3AD203B41FA5}">
                      <a16:colId xmlns:a16="http://schemas.microsoft.com/office/drawing/2014/main" val="3947337165"/>
                    </a:ext>
                  </a:extLst>
                </a:gridCol>
              </a:tblGrid>
              <a:tr h="576064">
                <a:tc>
                  <a:txBody>
                    <a:bodyPr/>
                    <a:lstStyle/>
                    <a:p>
                      <a:pPr algn="just">
                        <a:lnSpc>
                          <a:spcPct val="150000"/>
                        </a:lnSpc>
                        <a:spcAft>
                          <a:spcPts val="0"/>
                        </a:spcAft>
                      </a:pPr>
                      <a:r>
                        <a:rPr lang="en-GB" sz="1200">
                          <a:effectLst/>
                        </a:rPr>
                        <a:t>SNO:</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User Voice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Output File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Emotion Detected</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88204091"/>
                  </a:ext>
                </a:extLst>
              </a:tr>
              <a:tr h="576064">
                <a:tc>
                  <a:txBody>
                    <a:bodyPr/>
                    <a:lstStyle/>
                    <a:p>
                      <a:pPr algn="just">
                        <a:lnSpc>
                          <a:spcPct val="150000"/>
                        </a:lnSpc>
                        <a:spcAft>
                          <a:spcPts val="0"/>
                        </a:spcAft>
                      </a:pPr>
                      <a:r>
                        <a:rPr lang="en-GB" sz="1200">
                          <a:effectLst/>
                        </a:rPr>
                        <a:t>1.</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Hello I am Fine.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Output.wav</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Neutral</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6409634"/>
                  </a:ext>
                </a:extLst>
              </a:tr>
              <a:tr h="576064">
                <a:tc>
                  <a:txBody>
                    <a:bodyPr/>
                    <a:lstStyle/>
                    <a:p>
                      <a:pPr algn="just">
                        <a:lnSpc>
                          <a:spcPct val="150000"/>
                        </a:lnSpc>
                        <a:spcAft>
                          <a:spcPts val="0"/>
                        </a:spcAft>
                      </a:pPr>
                      <a:r>
                        <a:rPr lang="en-GB" sz="1200">
                          <a:effectLst/>
                        </a:rPr>
                        <a:t>2.</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dirty="0">
                          <a:effectLst/>
                        </a:rPr>
                        <a:t>I am very Delighted Today</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Outout1.wav</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dirty="0">
                          <a:effectLst/>
                        </a:rPr>
                        <a:t>Happy</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90025820"/>
                  </a:ext>
                </a:extLst>
              </a:tr>
              <a:tr h="576064">
                <a:tc>
                  <a:txBody>
                    <a:bodyPr/>
                    <a:lstStyle/>
                    <a:p>
                      <a:pPr algn="just">
                        <a:lnSpc>
                          <a:spcPct val="150000"/>
                        </a:lnSpc>
                        <a:spcAft>
                          <a:spcPts val="0"/>
                        </a:spcAft>
                      </a:pPr>
                      <a:r>
                        <a:rPr lang="en-GB" sz="1200">
                          <a:effectLst/>
                        </a:rPr>
                        <a:t>3.</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dirty="0">
                          <a:effectLst/>
                        </a:rPr>
                        <a:t>I am going to kill you</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Output2.wav</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Worry or Sad</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86792638"/>
                  </a:ext>
                </a:extLst>
              </a:tr>
              <a:tr h="576064">
                <a:tc>
                  <a:txBody>
                    <a:bodyPr/>
                    <a:lstStyle/>
                    <a:p>
                      <a:pPr algn="just">
                        <a:lnSpc>
                          <a:spcPct val="150000"/>
                        </a:lnSpc>
                        <a:spcAft>
                          <a:spcPts val="0"/>
                        </a:spcAft>
                      </a:pPr>
                      <a:r>
                        <a:rPr lang="en-GB" sz="1200">
                          <a:effectLst/>
                        </a:rPr>
                        <a:t>4.</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Oh! that officer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Output3.wav</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dirty="0">
                          <a:effectLst/>
                        </a:rPr>
                        <a:t>Surprised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44114800"/>
                  </a:ext>
                </a:extLst>
              </a:tr>
              <a:tr h="576064">
                <a:tc>
                  <a:txBody>
                    <a:bodyPr/>
                    <a:lstStyle/>
                    <a:p>
                      <a:pPr algn="just">
                        <a:lnSpc>
                          <a:spcPct val="150000"/>
                        </a:lnSpc>
                        <a:spcAft>
                          <a:spcPts val="0"/>
                        </a:spcAft>
                      </a:pPr>
                      <a:r>
                        <a:rPr lang="en-GB" sz="1200">
                          <a:effectLst/>
                        </a:rPr>
                        <a:t>5.</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Why are you so Sad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a:effectLst/>
                        </a:rPr>
                        <a:t>Output4.wav</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1200" dirty="0">
                          <a:effectLst/>
                        </a:rPr>
                        <a:t>Sad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18740183"/>
                  </a:ext>
                </a:extLst>
              </a:tr>
            </a:tbl>
          </a:graphicData>
        </a:graphic>
      </p:graphicFrame>
    </p:spTree>
    <p:extLst>
      <p:ext uri="{BB962C8B-B14F-4D97-AF65-F5344CB8AC3E}">
        <p14:creationId xmlns:p14="http://schemas.microsoft.com/office/powerpoint/2010/main" val="2752117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31" y="150415"/>
            <a:ext cx="8915400" cy="1006749"/>
          </a:xfrm>
        </p:spPr>
        <p:txBody>
          <a:bodyPr/>
          <a:lstStyle/>
          <a:p>
            <a:r>
              <a:rPr lang="en-US" sz="3600" b="1" dirty="0">
                <a:solidFill>
                  <a:srgbClr val="FF0000"/>
                </a:solidFill>
              </a:rPr>
              <a:t>Outcomes</a:t>
            </a:r>
          </a:p>
        </p:txBody>
      </p:sp>
      <p:sp>
        <p:nvSpPr>
          <p:cNvPr id="17" name="Content Placeholder 16"/>
          <p:cNvSpPr>
            <a:spLocks noGrp="1"/>
          </p:cNvSpPr>
          <p:nvPr>
            <p:ph idx="1"/>
          </p:nvPr>
        </p:nvSpPr>
        <p:spPr>
          <a:xfrm>
            <a:off x="335732" y="1157165"/>
            <a:ext cx="9138220" cy="5112568"/>
          </a:xfrm>
        </p:spPr>
        <p:txBody>
          <a:bodyPr/>
          <a:lstStyle/>
          <a:p>
            <a:pPr marL="0" lvl="0" indent="0" eaLnBrk="0" fontAlgn="base" hangingPunct="0">
              <a:spcBef>
                <a:spcPct val="0"/>
              </a:spcBef>
              <a:spcAft>
                <a:spcPct val="0"/>
              </a:spcAft>
              <a:buNone/>
            </a:pPr>
            <a:r>
              <a:rPr lang="en-GB" altLang="en-US" b="1" u="sng" dirty="0">
                <a:latin typeface="Calibri" panose="020F0502020204030204" pitchFamily="34" charset="0"/>
                <a:ea typeface="Times New Roman" panose="02020603050405020304" pitchFamily="18" charset="0"/>
                <a:cs typeface="Calibri" panose="020F0502020204030204" pitchFamily="34" charset="0"/>
              </a:rPr>
              <a:t>SN0: 1</a:t>
            </a:r>
            <a:endParaRPr lang="en-GB" altLang="en-US" sz="1800" dirty="0"/>
          </a:p>
          <a:p>
            <a:pPr marL="0" lvl="0" indent="0" eaLnBrk="0" fontAlgn="base" hangingPunct="0">
              <a:spcBef>
                <a:spcPct val="0"/>
              </a:spcBef>
              <a:spcAft>
                <a:spcPct val="0"/>
              </a:spcAft>
              <a:buNone/>
            </a:pPr>
            <a:r>
              <a:rPr lang="en-GB" altLang="en-US" sz="1600" dirty="0">
                <a:latin typeface="Calibri" panose="020F0502020204030204" pitchFamily="34" charset="0"/>
                <a:ea typeface="Times New Roman" panose="02020603050405020304" pitchFamily="18" charset="0"/>
                <a:cs typeface="Calibri" panose="020F0502020204030204" pitchFamily="34" charset="0"/>
              </a:rPr>
              <a:t>Here, In this </a:t>
            </a:r>
            <a:r>
              <a:rPr lang="en-GB" altLang="en-US" sz="1600" b="1" dirty="0">
                <a:latin typeface="Calibri" panose="020F0502020204030204" pitchFamily="34" charset="0"/>
                <a:ea typeface="Times New Roman" panose="02020603050405020304" pitchFamily="18" charset="0"/>
                <a:cs typeface="Calibri" panose="020F0502020204030204" pitchFamily="34" charset="0"/>
              </a:rPr>
              <a:t>ouput.wav</a:t>
            </a:r>
            <a:r>
              <a:rPr lang="en-GB" altLang="en-US" sz="1600" dirty="0">
                <a:latin typeface="Calibri" panose="020F0502020204030204" pitchFamily="34" charset="0"/>
                <a:ea typeface="Times New Roman" panose="02020603050405020304" pitchFamily="18" charset="0"/>
                <a:cs typeface="Calibri" panose="020F0502020204030204" pitchFamily="34" charset="0"/>
              </a:rPr>
              <a:t> file user recorded the voice </a:t>
            </a:r>
            <a:r>
              <a:rPr lang="en-GB" altLang="en-US" sz="1600" b="1" dirty="0">
                <a:latin typeface="Calibri" panose="020F0502020204030204" pitchFamily="34" charset="0"/>
                <a:ea typeface="Times New Roman" panose="02020603050405020304" pitchFamily="18" charset="0"/>
                <a:cs typeface="Calibri" panose="020F0502020204030204" pitchFamily="34" charset="0"/>
              </a:rPr>
              <a:t>Hello I am Fine</a:t>
            </a:r>
            <a:r>
              <a:rPr lang="en-GB" altLang="en-US" sz="1600" dirty="0">
                <a:latin typeface="Calibri" panose="020F0502020204030204" pitchFamily="34" charset="0"/>
                <a:ea typeface="Times New Roman" panose="02020603050405020304" pitchFamily="18" charset="0"/>
                <a:cs typeface="Calibri" panose="020F0502020204030204" pitchFamily="34" charset="0"/>
              </a:rPr>
              <a:t> and the system correctly detected the Speech and correctly detect the emotion is Neutral.</a:t>
            </a:r>
            <a:endParaRPr lang="en-GB" altLang="en-US" sz="1600" dirty="0"/>
          </a:p>
          <a:p>
            <a:pPr marL="0" indent="0">
              <a:buNone/>
            </a:pPr>
            <a:endParaRPr lang="en-GB" altLang="en-US" b="1" dirty="0" smtClean="0">
              <a:latin typeface="Arial" panose="020B0604020202020204" pitchFamily="34" charset="0"/>
              <a:ea typeface="Times New Roman" panose="02020603050405020304" pitchFamily="18" charset="0"/>
            </a:endParaRPr>
          </a:p>
          <a:p>
            <a:pPr marL="0" indent="0">
              <a:buNone/>
            </a:pPr>
            <a:endParaRPr lang="en-GB" altLang="en-US" b="1" dirty="0">
              <a:latin typeface="Arial" panose="020B0604020202020204" pitchFamily="34" charset="0"/>
              <a:ea typeface="Times New Roman" panose="02020603050405020304" pitchFamily="18" charset="0"/>
            </a:endParaRPr>
          </a:p>
          <a:p>
            <a:pPr marL="0" indent="0">
              <a:buNone/>
            </a:pPr>
            <a:r>
              <a:rPr lang="en-GB" altLang="en-US" b="1" dirty="0" smtClean="0" bmk="_Toc45720558">
                <a:latin typeface="Arial" panose="020B0604020202020204" pitchFamily="34" charset="0"/>
                <a:ea typeface="Times New Roman" panose="02020603050405020304" pitchFamily="18" charset="0"/>
              </a:rPr>
              <a:t> </a:t>
            </a:r>
          </a:p>
          <a:p>
            <a:pPr marL="0" indent="0">
              <a:buNone/>
            </a:pPr>
            <a:endParaRPr lang="en-GB" altLang="en-US" b="1" dirty="0" bmk="_Toc45720558">
              <a:latin typeface="Arial" panose="020B0604020202020204" pitchFamily="34" charset="0"/>
              <a:ea typeface="Times New Roman" panose="02020603050405020304" pitchFamily="18" charset="0"/>
            </a:endParaRPr>
          </a:p>
          <a:p>
            <a:pPr marL="0" indent="0">
              <a:buNone/>
            </a:pPr>
            <a:endParaRPr lang="en-GB" altLang="en-US" sz="1400" b="1" dirty="0" smtClean="0" bmk="_Toc45720558">
              <a:latin typeface="Arial" panose="020B0604020202020204" pitchFamily="34" charset="0"/>
              <a:ea typeface="Times New Roman" panose="02020603050405020304" pitchFamily="18" charset="0"/>
            </a:endParaRPr>
          </a:p>
          <a:p>
            <a:pPr marL="0" indent="0">
              <a:buNone/>
            </a:pPr>
            <a:r>
              <a:rPr lang="en-GB" altLang="en-US" sz="1400" b="1" dirty="0" smtClean="0" bmk="_Toc45720558">
                <a:latin typeface="Arial" panose="020B0604020202020204" pitchFamily="34" charset="0"/>
                <a:ea typeface="Times New Roman" panose="02020603050405020304" pitchFamily="18" charset="0"/>
              </a:rPr>
              <a:t>		Recording and waveform of the output.wav file.</a:t>
            </a:r>
            <a:endParaRPr lang="en-GB" altLang="en-US" sz="1400" dirty="0" smtClean="0">
              <a:latin typeface="Arial" panose="020B0604020202020204" pitchFamily="34" charset="0"/>
            </a:endParaRPr>
          </a:p>
          <a:p>
            <a:pPr marL="0" indent="0">
              <a:buNone/>
            </a:pPr>
            <a:endParaRPr lang="en-IN" dirty="0" smtClean="0"/>
          </a:p>
          <a:p>
            <a:pPr marL="0" indent="0">
              <a:buNone/>
            </a:pPr>
            <a:r>
              <a:rPr lang="en-GB" altLang="en-US" sz="1400" b="1" dirty="0" smtClean="0" bmk="_Toc45720559">
                <a:latin typeface="Arial" panose="020B0604020202020204" pitchFamily="34" charset="0"/>
                <a:ea typeface="Times New Roman" panose="02020603050405020304" pitchFamily="18" charset="0"/>
              </a:rPr>
              <a:t>		 </a:t>
            </a:r>
            <a:r>
              <a:rPr lang="en-GB" altLang="en-US" sz="1400" b="1" dirty="0" bmk="_Toc45720559">
                <a:latin typeface="Arial" panose="020B0604020202020204" pitchFamily="34" charset="0"/>
                <a:ea typeface="Times New Roman" panose="02020603050405020304" pitchFamily="18" charset="0"/>
              </a:rPr>
              <a:t>Neutral Emotion Detected Successfully</a:t>
            </a:r>
            <a:endParaRPr lang="en-IN" sz="1400" dirty="0"/>
          </a:p>
        </p:txBody>
      </p:sp>
      <p:pic>
        <p:nvPicPr>
          <p:cNvPr id="32" name="Picture 10737418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20" y="2204864"/>
            <a:ext cx="6821305" cy="258478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4"/>
          <p:cNvSpPr>
            <a:spLocks noChangeArrowheads="1"/>
          </p:cNvSpPr>
          <p:nvPr/>
        </p:nvSpPr>
        <p:spPr bwMode="auto">
          <a:xfrm>
            <a:off x="200472" y="196589"/>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47" name="Picture 10737418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592" y="5162314"/>
            <a:ext cx="5760640"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523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Outcomes</a:t>
            </a:r>
            <a:endParaRPr lang="en-IN" dirty="0"/>
          </a:p>
        </p:txBody>
      </p:sp>
      <p:sp>
        <p:nvSpPr>
          <p:cNvPr id="3" name="Content Placeholder 2"/>
          <p:cNvSpPr>
            <a:spLocks noGrp="1"/>
          </p:cNvSpPr>
          <p:nvPr>
            <p:ph idx="1"/>
          </p:nvPr>
        </p:nvSpPr>
        <p:spPr>
          <a:xfrm>
            <a:off x="416496" y="1268760"/>
            <a:ext cx="8994204" cy="4857409"/>
          </a:xfrm>
        </p:spPr>
        <p:txBody>
          <a:bodyPr/>
          <a:lstStyle/>
          <a:p>
            <a:pPr marL="0" indent="0">
              <a:buNone/>
            </a:pPr>
            <a:r>
              <a:rPr lang="en-GB" dirty="0" smtClean="0"/>
              <a:t>Similarly , we detected all other emotions </a:t>
            </a:r>
            <a:r>
              <a:rPr lang="en-GB" dirty="0" err="1" smtClean="0"/>
              <a:t>too.the</a:t>
            </a:r>
            <a:r>
              <a:rPr lang="en-GB" dirty="0" smtClean="0"/>
              <a:t> emotions here, we detected are with 70.23% of accuracy.  In </a:t>
            </a:r>
            <a:r>
              <a:rPr lang="en-GB" dirty="0"/>
              <a:t>future if we train the model with large dataset and build a more multilayer CNN to train the model than we get more accuracy and able to get detected more emotion</a:t>
            </a:r>
            <a:r>
              <a:rPr lang="en-GB" dirty="0" smtClean="0"/>
              <a:t>. Thus, the future scope of the model is high. </a:t>
            </a:r>
            <a:endParaRPr lang="en-IN" dirty="0"/>
          </a:p>
        </p:txBody>
      </p:sp>
    </p:spTree>
    <p:extLst>
      <p:ext uri="{BB962C8B-B14F-4D97-AF65-F5344CB8AC3E}">
        <p14:creationId xmlns:p14="http://schemas.microsoft.com/office/powerpoint/2010/main" val="905251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496" y="476672"/>
            <a:ext cx="8915400" cy="634082"/>
          </a:xfrm>
        </p:spPr>
        <p:txBody>
          <a:bodyPr/>
          <a:lstStyle/>
          <a:p>
            <a:r>
              <a:rPr lang="en-US" sz="3200" b="1" dirty="0">
                <a:solidFill>
                  <a:srgbClr val="FF0000"/>
                </a:solidFill>
              </a:rPr>
              <a:t>Project Costing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7786020"/>
              </p:ext>
            </p:extLst>
          </p:nvPr>
        </p:nvGraphicFramePr>
        <p:xfrm>
          <a:off x="959768" y="1628800"/>
          <a:ext cx="8169696" cy="3888432"/>
        </p:xfrm>
        <a:graphic>
          <a:graphicData uri="http://schemas.openxmlformats.org/drawingml/2006/table">
            <a:tbl>
              <a:tblPr firstRow="1" bandRow="1">
                <a:tableStyleId>{5C22544A-7EE6-4342-B048-85BDC9FD1C3A}</a:tableStyleId>
              </a:tblPr>
              <a:tblGrid>
                <a:gridCol w="916716">
                  <a:extLst>
                    <a:ext uri="{9D8B030D-6E8A-4147-A177-3AD203B41FA5}">
                      <a16:colId xmlns:a16="http://schemas.microsoft.com/office/drawing/2014/main" val="2218623508"/>
                    </a:ext>
                  </a:extLst>
                </a:gridCol>
                <a:gridCol w="5148845">
                  <a:extLst>
                    <a:ext uri="{9D8B030D-6E8A-4147-A177-3AD203B41FA5}">
                      <a16:colId xmlns:a16="http://schemas.microsoft.com/office/drawing/2014/main" val="377693014"/>
                    </a:ext>
                  </a:extLst>
                </a:gridCol>
                <a:gridCol w="2104135">
                  <a:extLst>
                    <a:ext uri="{9D8B030D-6E8A-4147-A177-3AD203B41FA5}">
                      <a16:colId xmlns:a16="http://schemas.microsoft.com/office/drawing/2014/main" val="2649421549"/>
                    </a:ext>
                  </a:extLst>
                </a:gridCol>
              </a:tblGrid>
              <a:tr h="972108">
                <a:tc>
                  <a:txBody>
                    <a:bodyPr/>
                    <a:lstStyle/>
                    <a:p>
                      <a:pPr algn="l">
                        <a:lnSpc>
                          <a:spcPct val="150000"/>
                        </a:lnSpc>
                        <a:spcAft>
                          <a:spcPts val="0"/>
                        </a:spcAft>
                      </a:pPr>
                      <a:r>
                        <a:rPr lang="en-US" sz="1200">
                          <a:effectLst/>
                        </a:rPr>
                        <a:t>Component</a:t>
                      </a:r>
                      <a:endParaRPr lang="en-IN" sz="1200">
                        <a:effectLst/>
                        <a:latin typeface="Times New Roman" panose="02020603050405020304" pitchFamily="18" charset="0"/>
                        <a:ea typeface="Times New Roman" panose="02020603050405020304" pitchFamily="18" charset="0"/>
                      </a:endParaRPr>
                    </a:p>
                  </a:txBody>
                  <a:tcPr/>
                </a:tc>
                <a:tc>
                  <a:txBody>
                    <a:bodyPr/>
                    <a:lstStyle/>
                    <a:p>
                      <a:pPr algn="l">
                        <a:lnSpc>
                          <a:spcPct val="150000"/>
                        </a:lnSpc>
                        <a:spcAft>
                          <a:spcPts val="0"/>
                        </a:spcAft>
                      </a:pPr>
                      <a:r>
                        <a:rPr lang="en-US" sz="1200" dirty="0">
                          <a:effectLst/>
                        </a:rPr>
                        <a:t>Quantity</a:t>
                      </a:r>
                      <a:endParaRPr lang="en-IN" sz="1200" dirty="0">
                        <a:effectLst/>
                        <a:latin typeface="Times New Roman" panose="02020603050405020304" pitchFamily="18" charset="0"/>
                        <a:ea typeface="Times New Roman" panose="02020603050405020304" pitchFamily="18" charset="0"/>
                      </a:endParaRPr>
                    </a:p>
                  </a:txBody>
                  <a:tcPr/>
                </a:tc>
                <a:tc>
                  <a:txBody>
                    <a:bodyPr/>
                    <a:lstStyle/>
                    <a:p>
                      <a:pPr algn="l">
                        <a:lnSpc>
                          <a:spcPct val="150000"/>
                        </a:lnSpc>
                        <a:spcAft>
                          <a:spcPts val="0"/>
                        </a:spcAft>
                      </a:pPr>
                      <a:r>
                        <a:rPr lang="en-US" sz="1200">
                          <a:effectLst/>
                        </a:rPr>
                        <a:t>Cost</a:t>
                      </a:r>
                      <a:endParaRPr lang="en-IN" sz="12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2814780323"/>
                  </a:ext>
                </a:extLst>
              </a:tr>
              <a:tr h="972108">
                <a:tc>
                  <a:txBody>
                    <a:bodyPr/>
                    <a:lstStyle/>
                    <a:p>
                      <a:pPr algn="l">
                        <a:lnSpc>
                          <a:spcPct val="150000"/>
                        </a:lnSpc>
                        <a:spcAft>
                          <a:spcPts val="0"/>
                        </a:spcAft>
                      </a:pPr>
                      <a:r>
                        <a:rPr lang="en-US" sz="1600">
                          <a:effectLst/>
                        </a:rPr>
                        <a:t>Software</a:t>
                      </a:r>
                      <a:endParaRPr lang="en-IN" sz="1600">
                        <a:effectLst/>
                        <a:latin typeface="Times New Roman" panose="02020603050405020304" pitchFamily="18" charset="0"/>
                        <a:ea typeface="Times New Roman" panose="02020603050405020304" pitchFamily="18" charset="0"/>
                      </a:endParaRPr>
                    </a:p>
                  </a:txBody>
                  <a:tcPr/>
                </a:tc>
                <a:tc>
                  <a:txBody>
                    <a:bodyPr/>
                    <a:lstStyle/>
                    <a:p>
                      <a:pPr algn="l">
                        <a:lnSpc>
                          <a:spcPct val="150000"/>
                        </a:lnSpc>
                        <a:spcAft>
                          <a:spcPts val="0"/>
                        </a:spcAft>
                      </a:pPr>
                      <a:r>
                        <a:rPr lang="en-US" sz="1600" dirty="0">
                          <a:effectLst/>
                        </a:rPr>
                        <a:t>NA</a:t>
                      </a:r>
                      <a:endParaRPr lang="en-IN" sz="1600" dirty="0">
                        <a:effectLst/>
                        <a:latin typeface="Times New Roman" panose="02020603050405020304" pitchFamily="18" charset="0"/>
                        <a:ea typeface="Times New Roman" panose="02020603050405020304" pitchFamily="18" charset="0"/>
                      </a:endParaRPr>
                    </a:p>
                  </a:txBody>
                  <a:tcPr/>
                </a:tc>
                <a:tc>
                  <a:txBody>
                    <a:bodyPr/>
                    <a:lstStyle/>
                    <a:p>
                      <a:pPr algn="l">
                        <a:lnSpc>
                          <a:spcPct val="150000"/>
                        </a:lnSpc>
                        <a:spcAft>
                          <a:spcPts val="0"/>
                        </a:spcAft>
                      </a:pPr>
                      <a:r>
                        <a:rPr lang="en-US" sz="1600">
                          <a:effectLst/>
                        </a:rPr>
                        <a:t>Rs 0</a:t>
                      </a:r>
                      <a:endParaRPr lang="en-IN" sz="16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1499209356"/>
                  </a:ext>
                </a:extLst>
              </a:tr>
              <a:tr h="972108">
                <a:tc>
                  <a:txBody>
                    <a:bodyPr/>
                    <a:lstStyle/>
                    <a:p>
                      <a:pPr algn="l">
                        <a:lnSpc>
                          <a:spcPct val="150000"/>
                        </a:lnSpc>
                        <a:spcAft>
                          <a:spcPts val="0"/>
                        </a:spcAft>
                      </a:pPr>
                      <a:r>
                        <a:rPr lang="en-US" sz="1600">
                          <a:effectLst/>
                        </a:rPr>
                        <a:t>Hardware</a:t>
                      </a:r>
                      <a:endParaRPr lang="en-IN" sz="1600">
                        <a:effectLst/>
                        <a:latin typeface="Times New Roman" panose="02020603050405020304" pitchFamily="18" charset="0"/>
                        <a:ea typeface="Times New Roman" panose="02020603050405020304" pitchFamily="18" charset="0"/>
                      </a:endParaRPr>
                    </a:p>
                  </a:txBody>
                  <a:tcPr/>
                </a:tc>
                <a:tc>
                  <a:txBody>
                    <a:bodyPr/>
                    <a:lstStyle/>
                    <a:p>
                      <a:pPr algn="l">
                        <a:lnSpc>
                          <a:spcPct val="150000"/>
                        </a:lnSpc>
                        <a:spcAft>
                          <a:spcPts val="0"/>
                        </a:spcAft>
                      </a:pPr>
                      <a:r>
                        <a:rPr lang="en-US" sz="1600" dirty="0">
                          <a:effectLst/>
                        </a:rPr>
                        <a:t>NA</a:t>
                      </a:r>
                      <a:endParaRPr lang="en-IN" sz="1600" dirty="0">
                        <a:effectLst/>
                        <a:latin typeface="Times New Roman" panose="02020603050405020304" pitchFamily="18" charset="0"/>
                        <a:ea typeface="Times New Roman" panose="02020603050405020304" pitchFamily="18" charset="0"/>
                      </a:endParaRPr>
                    </a:p>
                  </a:txBody>
                  <a:tcPr/>
                </a:tc>
                <a:tc>
                  <a:txBody>
                    <a:bodyPr/>
                    <a:lstStyle/>
                    <a:p>
                      <a:pPr algn="l">
                        <a:lnSpc>
                          <a:spcPct val="150000"/>
                        </a:lnSpc>
                        <a:spcAft>
                          <a:spcPts val="0"/>
                        </a:spcAft>
                      </a:pPr>
                      <a:r>
                        <a:rPr lang="en-US" sz="1600">
                          <a:effectLst/>
                        </a:rPr>
                        <a:t>Rs 0</a:t>
                      </a:r>
                      <a:endParaRPr lang="en-IN" sz="16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2262648461"/>
                  </a:ext>
                </a:extLst>
              </a:tr>
              <a:tr h="972108">
                <a:tc>
                  <a:txBody>
                    <a:bodyPr/>
                    <a:lstStyle/>
                    <a:p>
                      <a:pPr algn="l">
                        <a:lnSpc>
                          <a:spcPct val="150000"/>
                        </a:lnSpc>
                        <a:spcAft>
                          <a:spcPts val="0"/>
                        </a:spcAft>
                      </a:pPr>
                      <a:r>
                        <a:rPr lang="en-US" sz="1600">
                          <a:effectLst/>
                        </a:rPr>
                        <a:t>Man Hours</a:t>
                      </a:r>
                      <a:endParaRPr lang="en-IN" sz="1600">
                        <a:effectLst/>
                        <a:latin typeface="Times New Roman" panose="02020603050405020304" pitchFamily="18" charset="0"/>
                        <a:ea typeface="Times New Roman" panose="02020603050405020304" pitchFamily="18" charset="0"/>
                      </a:endParaRPr>
                    </a:p>
                  </a:txBody>
                  <a:tcPr/>
                </a:tc>
                <a:tc>
                  <a:txBody>
                    <a:bodyPr/>
                    <a:lstStyle/>
                    <a:p>
                      <a:pPr algn="l">
                        <a:lnSpc>
                          <a:spcPct val="150000"/>
                        </a:lnSpc>
                        <a:spcAft>
                          <a:spcPts val="0"/>
                        </a:spcAft>
                      </a:pPr>
                      <a:r>
                        <a:rPr lang="en-US" sz="1600" dirty="0">
                          <a:effectLst/>
                        </a:rPr>
                        <a:t>(22 hours * 11 weeks * 5members) = 1210 hours</a:t>
                      </a:r>
                      <a:endParaRPr lang="en-IN" sz="1600" dirty="0">
                        <a:effectLst/>
                        <a:latin typeface="Times New Roman" panose="02020603050405020304" pitchFamily="18" charset="0"/>
                        <a:ea typeface="Times New Roman" panose="02020603050405020304" pitchFamily="18" charset="0"/>
                      </a:endParaRPr>
                    </a:p>
                  </a:txBody>
                  <a:tcPr/>
                </a:tc>
                <a:tc>
                  <a:txBody>
                    <a:bodyPr/>
                    <a:lstStyle/>
                    <a:p>
                      <a:pPr algn="l">
                        <a:lnSpc>
                          <a:spcPct val="150000"/>
                        </a:lnSpc>
                        <a:spcAft>
                          <a:spcPts val="0"/>
                        </a:spcAft>
                      </a:pPr>
                      <a:r>
                        <a:rPr lang="en-US" sz="1600" dirty="0">
                          <a:effectLst/>
                        </a:rPr>
                        <a:t>1210 man hours</a:t>
                      </a:r>
                      <a:endParaRPr lang="en-IN" sz="1600" dirty="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2287805068"/>
                  </a:ext>
                </a:extLst>
              </a:tr>
            </a:tbl>
          </a:graphicData>
        </a:graphic>
      </p:graphicFrame>
      <p:sp>
        <p:nvSpPr>
          <p:cNvPr id="5" name="Rectangle 1"/>
          <p:cNvSpPr>
            <a:spLocks noChangeArrowheads="1"/>
          </p:cNvSpPr>
          <p:nvPr/>
        </p:nvSpPr>
        <p:spPr bwMode="auto">
          <a:xfrm>
            <a:off x="2648744" y="5517232"/>
            <a:ext cx="40324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altLang="en-US" sz="1000" b="1" i="0" u="none" strike="noStrike" cap="none" normalizeH="0" baseline="0" dirty="0" smtClean="0" bmk="_Toc45721099">
                <a:ln>
                  <a:noFill/>
                </a:ln>
                <a:solidFill>
                  <a:schemeClr val="tx1"/>
                </a:solidFill>
                <a:effectLst/>
                <a:latin typeface="Arial" panose="020B0604020202020204" pitchFamily="34" charset="0"/>
                <a:ea typeface="Times New Roman" panose="02020603050405020304" pitchFamily="18" charset="0"/>
              </a:rPr>
              <a:t> </a:t>
            </a:r>
            <a:r>
              <a:rPr kumimoji="0" lang="en-GB" altLang="en-US" sz="1400" b="1" i="0" u="none" strike="noStrike" cap="none" normalizeH="0" baseline="0" dirty="0" smtClean="0" bmk="_Toc45721099">
                <a:ln>
                  <a:noFill/>
                </a:ln>
                <a:solidFill>
                  <a:schemeClr val="tx1"/>
                </a:solidFill>
                <a:effectLst/>
                <a:latin typeface="Arial" panose="020B0604020202020204" pitchFamily="34" charset="0"/>
                <a:ea typeface="Times New Roman" panose="02020603050405020304" pitchFamily="18" charset="0"/>
              </a:rPr>
              <a:t>Overall Cost Table</a:t>
            </a:r>
            <a:r>
              <a:rPr kumimoji="0" lang="en-GB" altLang="en-US" sz="1000" b="1" i="0" u="none" strike="noStrike" cap="none" normalizeH="0" baseline="0" dirty="0" smtClean="0" bmk="_Toc45721099">
                <a:ln>
                  <a:noFill/>
                </a:ln>
                <a:solidFill>
                  <a:schemeClr val="tx1"/>
                </a:solidFill>
                <a:effectLst/>
                <a:latin typeface="Arial" panose="020B0604020202020204" pitchFamily="34" charset="0"/>
                <a:ea typeface="Times New Roman" panose="02020603050405020304" pitchFamily="18" charset="0"/>
              </a:rPr>
              <a:t>.</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7507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Conclusions</a:t>
            </a:r>
          </a:p>
        </p:txBody>
      </p:sp>
      <p:sp>
        <p:nvSpPr>
          <p:cNvPr id="3" name="Content Placeholder 2"/>
          <p:cNvSpPr>
            <a:spLocks noGrp="1"/>
          </p:cNvSpPr>
          <p:nvPr>
            <p:ph idx="1"/>
          </p:nvPr>
        </p:nvSpPr>
        <p:spPr>
          <a:xfrm>
            <a:off x="495300" y="1124745"/>
            <a:ext cx="8915400" cy="5001424"/>
          </a:xfrm>
        </p:spPr>
        <p:txBody>
          <a:bodyPr/>
          <a:lstStyle/>
          <a:p>
            <a:r>
              <a:rPr lang="en-GB" sz="2400" dirty="0" smtClean="0"/>
              <a:t>This project was successfully able to detect emotional state of a person by just listening the voice. The </a:t>
            </a:r>
            <a:r>
              <a:rPr lang="en-GB" sz="2400" dirty="0"/>
              <a:t>dataset </a:t>
            </a:r>
            <a:r>
              <a:rPr lang="en-GB" sz="2400" dirty="0" smtClean="0"/>
              <a:t>we have taken here are the trained datasets. Our model can </a:t>
            </a:r>
            <a:r>
              <a:rPr lang="en-GB" sz="2400" dirty="0"/>
              <a:t>detect the emotional state of a person with almost 70.23% of accuracy. The total of 7 different emotions can be detected with such accuracy in this </a:t>
            </a:r>
            <a:r>
              <a:rPr lang="en-GB" sz="2400" dirty="0" smtClean="0"/>
              <a:t>model. In future with some improvements which would lead to greater </a:t>
            </a:r>
            <a:r>
              <a:rPr lang="en-GB" sz="2400" dirty="0"/>
              <a:t>accuracy this model can be used in the major medical field of mental health. </a:t>
            </a:r>
            <a:r>
              <a:rPr lang="en-GB" sz="2400" dirty="0" smtClean="0"/>
              <a:t>In future, psychiatrists </a:t>
            </a:r>
            <a:r>
              <a:rPr lang="en-GB" sz="2400" dirty="0"/>
              <a:t>can use this model to detect the conditions of their patients and help them out. </a:t>
            </a:r>
            <a:r>
              <a:rPr lang="en-GB" sz="2400" dirty="0" smtClean="0"/>
              <a:t>We hope </a:t>
            </a:r>
            <a:r>
              <a:rPr lang="en-GB" sz="2400" dirty="0"/>
              <a:t>that this model </a:t>
            </a:r>
            <a:r>
              <a:rPr lang="en-GB" sz="2400" dirty="0" smtClean="0"/>
              <a:t>will </a:t>
            </a:r>
            <a:r>
              <a:rPr lang="en-GB" sz="2400" dirty="0"/>
              <a:t>help to shift the current scenario of people dealing with depression to a scenario of mentally happy </a:t>
            </a:r>
            <a:r>
              <a:rPr lang="en-GB" sz="2400" dirty="0" smtClean="0"/>
              <a:t>society in future. </a:t>
            </a:r>
          </a:p>
          <a:p>
            <a:endParaRPr lang="en-US" sz="2400" dirty="0"/>
          </a:p>
        </p:txBody>
      </p:sp>
    </p:spTree>
    <p:extLst>
      <p:ext uri="{BB962C8B-B14F-4D97-AF65-F5344CB8AC3E}">
        <p14:creationId xmlns:p14="http://schemas.microsoft.com/office/powerpoint/2010/main" val="263445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16496" y="188640"/>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1337048" y="689356"/>
            <a:ext cx="8568952" cy="5857916"/>
          </a:xfrm>
        </p:spPr>
        <p:txBody>
          <a:bodyPr/>
          <a:lstStyle/>
          <a:p>
            <a:r>
              <a:rPr lang="en-US" altLang="en-US" sz="2000" dirty="0"/>
              <a:t>Introduction</a:t>
            </a:r>
          </a:p>
          <a:p>
            <a:r>
              <a:rPr lang="en-US" altLang="en-US" sz="2000" dirty="0"/>
              <a:t>Motivation(Project Concept and its relevance)</a:t>
            </a:r>
          </a:p>
          <a:p>
            <a:r>
              <a:rPr lang="en-US" altLang="en-US" sz="2000" dirty="0"/>
              <a:t>Aims and Objectives</a:t>
            </a:r>
          </a:p>
          <a:p>
            <a:pPr lvl="1"/>
            <a:r>
              <a:rPr lang="en-US" altLang="en-US" sz="2000" dirty="0"/>
              <a:t>Title, Aim, Objectives, Methods and Methodology</a:t>
            </a:r>
          </a:p>
          <a:p>
            <a:r>
              <a:rPr lang="en-US" altLang="en-US" sz="2000" dirty="0"/>
              <a:t>Problem Solving</a:t>
            </a:r>
          </a:p>
          <a:p>
            <a:pPr lvl="1"/>
            <a:r>
              <a:rPr lang="en-US" altLang="en-US" sz="2000" dirty="0"/>
              <a:t>Project Concept, Design, Development or Implementation, Testing </a:t>
            </a:r>
          </a:p>
          <a:p>
            <a:r>
              <a:rPr lang="en-US" altLang="en-US" sz="2000" dirty="0"/>
              <a:t>Outcomes-</a:t>
            </a:r>
          </a:p>
          <a:p>
            <a:pPr lvl="1"/>
            <a:r>
              <a:rPr lang="en-US" sz="2000" dirty="0"/>
              <a:t>Working  Model/Prototype/Tool/Patent/ New Process/ Procedure/ Design/ Technique</a:t>
            </a:r>
          </a:p>
          <a:p>
            <a:r>
              <a:rPr lang="en-US" sz="2000" dirty="0"/>
              <a:t>Project Costing</a:t>
            </a:r>
          </a:p>
          <a:p>
            <a:r>
              <a:rPr lang="en-US" sz="2000" dirty="0"/>
              <a:t>Conclusions</a:t>
            </a:r>
          </a:p>
          <a:p>
            <a:r>
              <a:rPr lang="en-US" altLang="en-US" sz="2000" dirty="0"/>
              <a:t>References</a:t>
            </a:r>
          </a:p>
          <a:p>
            <a:r>
              <a:rPr lang="en-US" altLang="en-US" sz="2000" dirty="0"/>
              <a:t>Demonstration</a:t>
            </a:r>
          </a:p>
          <a:p>
            <a:r>
              <a:rPr lang="en-US" altLang="en-US" sz="2000" dirty="0"/>
              <a:t>Workload Allocation</a:t>
            </a:r>
          </a:p>
          <a:p>
            <a:r>
              <a:rPr lang="en-US" altLang="en-US" sz="2000" dirty="0"/>
              <a:t>Team Experience</a:t>
            </a:r>
          </a:p>
          <a:p>
            <a:r>
              <a:rPr lang="en-US" altLang="en-US" sz="2000" dirty="0"/>
              <a:t>Report Writing and Uploading Product video on YouTube</a:t>
            </a:r>
          </a:p>
          <a:p>
            <a:endParaRPr lang="en-US" altLang="en-US" sz="2400" dirty="0"/>
          </a:p>
          <a:p>
            <a:pPr marL="457200" indent="-457200"/>
            <a:endParaRPr lang="en-US" altLang="en-US" sz="2800" dirty="0"/>
          </a:p>
        </p:txBody>
      </p:sp>
    </p:spTree>
    <p:extLst>
      <p:ext uri="{BB962C8B-B14F-4D97-AF65-F5344CB8AC3E}">
        <p14:creationId xmlns:p14="http://schemas.microsoft.com/office/powerpoint/2010/main" val="1940704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3" name="Content Placeholder 2"/>
          <p:cNvSpPr>
            <a:spLocks noGrp="1"/>
          </p:cNvSpPr>
          <p:nvPr>
            <p:ph idx="1"/>
          </p:nvPr>
        </p:nvSpPr>
        <p:spPr>
          <a:xfrm>
            <a:off x="495300" y="1124745"/>
            <a:ext cx="8915400" cy="5001424"/>
          </a:xfrm>
        </p:spPr>
        <p:txBody>
          <a:bodyPr/>
          <a:lstStyle/>
          <a:p>
            <a:pPr marL="285750" indent="-285750"/>
            <a:r>
              <a:rPr lang="en-US" sz="1800" dirty="0" err="1"/>
              <a:t>Kerkeni</a:t>
            </a:r>
            <a:r>
              <a:rPr lang="en-US" sz="1800" dirty="0"/>
              <a:t>, L., </a:t>
            </a:r>
            <a:r>
              <a:rPr lang="en-US" sz="1800" dirty="0" err="1"/>
              <a:t>Serrestou</a:t>
            </a:r>
            <a:r>
              <a:rPr lang="en-US" sz="1800" dirty="0"/>
              <a:t>, Y., </a:t>
            </a:r>
            <a:r>
              <a:rPr lang="en-US" sz="1800" dirty="0" err="1"/>
              <a:t>Mbarki</a:t>
            </a:r>
            <a:r>
              <a:rPr lang="en-US" sz="1800" dirty="0"/>
              <a:t>, M., </a:t>
            </a:r>
            <a:r>
              <a:rPr lang="en-US" sz="1800" dirty="0" err="1"/>
              <a:t>Raoof</a:t>
            </a:r>
            <a:r>
              <a:rPr lang="en-US" sz="1800" dirty="0"/>
              <a:t>, K., </a:t>
            </a:r>
            <a:r>
              <a:rPr lang="en-US" sz="1800" dirty="0" err="1"/>
              <a:t>Mahjoub</a:t>
            </a:r>
            <a:r>
              <a:rPr lang="en-US" sz="1800" dirty="0"/>
              <a:t>, M.A. and </a:t>
            </a:r>
            <a:r>
              <a:rPr lang="en-US" sz="1800" dirty="0" err="1"/>
              <a:t>Cleder</a:t>
            </a:r>
            <a:r>
              <a:rPr lang="en-US" sz="1800" dirty="0"/>
              <a:t>, C., 2019. Automatic Speech Emotion Recognition Using Machine Learning. In </a:t>
            </a:r>
            <a:r>
              <a:rPr lang="en-US" sz="1800" i="1" dirty="0"/>
              <a:t>Social Media and Machine Learning</a:t>
            </a:r>
            <a:r>
              <a:rPr lang="en-US" sz="1800" dirty="0"/>
              <a:t>. </a:t>
            </a:r>
            <a:r>
              <a:rPr lang="en-US" sz="1800" dirty="0" err="1"/>
              <a:t>IntechOpen</a:t>
            </a:r>
            <a:r>
              <a:rPr lang="en-US" sz="1800" dirty="0"/>
              <a:t>.</a:t>
            </a:r>
          </a:p>
          <a:p>
            <a:endParaRPr lang="en-US" sz="1800" dirty="0"/>
          </a:p>
          <a:p>
            <a:pPr marL="285750" indent="-285750"/>
            <a:r>
              <a:rPr lang="en-US" sz="1800" dirty="0"/>
              <a:t>McGilloway, S., Cowie, R., Douglas-Cowie, E., </a:t>
            </a:r>
            <a:r>
              <a:rPr lang="en-US" sz="1800" dirty="0" err="1"/>
              <a:t>Gielen</a:t>
            </a:r>
            <a:r>
              <a:rPr lang="en-US" sz="1800" dirty="0"/>
              <a:t>, S., </a:t>
            </a:r>
            <a:r>
              <a:rPr lang="en-US" sz="1800" dirty="0" err="1"/>
              <a:t>Westerdijk</a:t>
            </a:r>
            <a:r>
              <a:rPr lang="en-US" sz="1800" dirty="0"/>
              <a:t>, M. and Stroeve, S., 2000. Approaching automatic recognition of emotion from voice: A rough benchmark. In </a:t>
            </a:r>
            <a:r>
              <a:rPr lang="en-US" sz="1800" i="1" dirty="0"/>
              <a:t>ISCA Tutorial and Research Workshop (ITRW) on Speech and Emotion</a:t>
            </a:r>
            <a:r>
              <a:rPr lang="en-US" sz="1800" dirty="0"/>
              <a:t>.</a:t>
            </a:r>
          </a:p>
          <a:p>
            <a:pPr marL="0" indent="0">
              <a:buNone/>
            </a:pPr>
            <a:endParaRPr lang="en-US" sz="1800" dirty="0"/>
          </a:p>
          <a:p>
            <a:r>
              <a:rPr lang="en-US" sz="1800" dirty="0"/>
              <a:t>https://github.com/marcogdepinto/Emotion-Classification-Ravdess/blob/master/EmotionsRecognition.ipynb</a:t>
            </a:r>
          </a:p>
          <a:p>
            <a:pPr marL="285750" indent="-285750"/>
            <a:endParaRPr lang="en-US" sz="1800" dirty="0"/>
          </a:p>
          <a:p>
            <a:pPr marL="285750" indent="-285750"/>
            <a:r>
              <a:rPr lang="en-US" sz="1800" dirty="0"/>
              <a:t>https://github.com/souravrs999/dark/tree/master/speech_emotion_recognition</a:t>
            </a:r>
          </a:p>
          <a:p>
            <a:pPr marL="285750" indent="-285750"/>
            <a:endParaRPr lang="en-US" sz="1800" dirty="0"/>
          </a:p>
          <a:p>
            <a:pPr marL="285750" indent="-285750"/>
            <a:r>
              <a:rPr lang="en-US" sz="1800" dirty="0"/>
              <a:t>https://zenodo.org/record/1188976#__sid=js0</a:t>
            </a:r>
          </a:p>
        </p:txBody>
      </p:sp>
    </p:spTree>
    <p:extLst>
      <p:ext uri="{BB962C8B-B14F-4D97-AF65-F5344CB8AC3E}">
        <p14:creationId xmlns:p14="http://schemas.microsoft.com/office/powerpoint/2010/main" val="1321941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Demonstration</a:t>
            </a:r>
          </a:p>
        </p:txBody>
      </p:sp>
      <p:sp>
        <p:nvSpPr>
          <p:cNvPr id="3" name="Content Placeholder 2"/>
          <p:cNvSpPr>
            <a:spLocks noGrp="1"/>
          </p:cNvSpPr>
          <p:nvPr>
            <p:ph idx="1"/>
          </p:nvPr>
        </p:nvSpPr>
        <p:spPr>
          <a:xfrm>
            <a:off x="495300" y="908721"/>
            <a:ext cx="8915400" cy="5217448"/>
          </a:xfrm>
        </p:spPr>
        <p:txBody>
          <a:bodyPr/>
          <a:lstStyle/>
          <a:p>
            <a:pPr marL="0" indent="0">
              <a:buNone/>
            </a:pPr>
            <a:endParaRPr lang="en-US" sz="2800" dirty="0" smtClean="0"/>
          </a:p>
          <a:p>
            <a:pPr marL="0" indent="0">
              <a:buNone/>
            </a:pPr>
            <a:r>
              <a:rPr lang="en-US" sz="2800" b="1" i="1" u="sng" dirty="0" smtClean="0"/>
              <a:t>Google Drive link for implementation</a:t>
            </a:r>
            <a:endParaRPr lang="en-US" sz="2800" b="1" i="1" u="sng" dirty="0"/>
          </a:p>
          <a:p>
            <a:pPr marL="0" indent="0">
              <a:buNone/>
            </a:pPr>
            <a:r>
              <a:rPr lang="en-US" sz="2800" dirty="0" smtClean="0"/>
              <a:t> </a:t>
            </a:r>
          </a:p>
          <a:p>
            <a:r>
              <a:rPr lang="en-US" sz="2800" dirty="0">
                <a:hlinkClick r:id="rId2"/>
              </a:rPr>
              <a:t>https://</a:t>
            </a:r>
            <a:r>
              <a:rPr lang="en-US" sz="2800" dirty="0" smtClean="0">
                <a:hlinkClick r:id="rId2"/>
              </a:rPr>
              <a:t>drive.google.com/drive/folders/1l_JEOwPqkvBVolxpfIgVivh-XeaLzjw1?usp=sharing</a:t>
            </a:r>
            <a:endParaRPr lang="en-US" sz="2800" dirty="0" smtClean="0"/>
          </a:p>
          <a:p>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dirty="0">
                <a:solidFill>
                  <a:srgbClr val="FF0000"/>
                </a:solidFill>
                <a:latin typeface="Calibri"/>
                <a:ea typeface="Calibri"/>
                <a:cs typeface="Calibri"/>
                <a:sym typeface="Calibri"/>
              </a:rPr>
              <a:t>Work Load Allocation</a:t>
            </a:r>
            <a:endParaRPr sz="3200" b="1" i="0" u="none" strike="noStrike" cap="none" dirty="0">
              <a:solidFill>
                <a:srgbClr val="FF0000"/>
              </a:solidFill>
              <a:latin typeface="Calibri"/>
              <a:ea typeface="Calibri"/>
              <a:cs typeface="Calibri"/>
              <a:sym typeface="Calibri"/>
            </a:endParaRPr>
          </a:p>
        </p:txBody>
      </p:sp>
      <p:graphicFrame>
        <p:nvGraphicFramePr>
          <p:cNvPr id="4" name="Shape 184">
            <a:extLst>
              <a:ext uri="{FF2B5EF4-FFF2-40B4-BE49-F238E27FC236}">
                <a16:creationId xmlns:a16="http://schemas.microsoft.com/office/drawing/2014/main" id="{1D7BC978-27D1-4D95-BE13-BBED072E3214}"/>
              </a:ext>
            </a:extLst>
          </p:cNvPr>
          <p:cNvGraphicFramePr/>
          <p:nvPr>
            <p:extLst>
              <p:ext uri="{D42A27DB-BD31-4B8C-83A1-F6EECF244321}">
                <p14:modId xmlns:p14="http://schemas.microsoft.com/office/powerpoint/2010/main" val="2219141382"/>
              </p:ext>
            </p:extLst>
          </p:nvPr>
        </p:nvGraphicFramePr>
        <p:xfrm>
          <a:off x="1424608" y="1556675"/>
          <a:ext cx="7272824" cy="3744650"/>
        </p:xfrm>
        <a:graphic>
          <a:graphicData uri="http://schemas.openxmlformats.org/drawingml/2006/table">
            <a:tbl>
              <a:tblPr firstRow="1" bandRow="1">
                <a:noFill/>
              </a:tblPr>
              <a:tblGrid>
                <a:gridCol w="1500494">
                  <a:extLst>
                    <a:ext uri="{9D8B030D-6E8A-4147-A177-3AD203B41FA5}">
                      <a16:colId xmlns:a16="http://schemas.microsoft.com/office/drawing/2014/main" val="20000"/>
                    </a:ext>
                  </a:extLst>
                </a:gridCol>
                <a:gridCol w="1059714">
                  <a:extLst>
                    <a:ext uri="{9D8B030D-6E8A-4147-A177-3AD203B41FA5}">
                      <a16:colId xmlns:a16="http://schemas.microsoft.com/office/drawing/2014/main" val="20001"/>
                    </a:ext>
                  </a:extLst>
                </a:gridCol>
                <a:gridCol w="1186420">
                  <a:extLst>
                    <a:ext uri="{9D8B030D-6E8A-4147-A177-3AD203B41FA5}">
                      <a16:colId xmlns:a16="http://schemas.microsoft.com/office/drawing/2014/main" val="20002"/>
                    </a:ext>
                  </a:extLst>
                </a:gridCol>
                <a:gridCol w="1248876">
                  <a:extLst>
                    <a:ext uri="{9D8B030D-6E8A-4147-A177-3AD203B41FA5}">
                      <a16:colId xmlns:a16="http://schemas.microsoft.com/office/drawing/2014/main" val="20003"/>
                    </a:ext>
                  </a:extLst>
                </a:gridCol>
                <a:gridCol w="1138660">
                  <a:extLst>
                    <a:ext uri="{9D8B030D-6E8A-4147-A177-3AD203B41FA5}">
                      <a16:colId xmlns:a16="http://schemas.microsoft.com/office/drawing/2014/main" val="20004"/>
                    </a:ext>
                  </a:extLst>
                </a:gridCol>
                <a:gridCol w="1138660">
                  <a:extLst>
                    <a:ext uri="{9D8B030D-6E8A-4147-A177-3AD203B41FA5}">
                      <a16:colId xmlns:a16="http://schemas.microsoft.com/office/drawing/2014/main" val="2455379509"/>
                    </a:ext>
                  </a:extLst>
                </a:gridCol>
              </a:tblGrid>
              <a:tr h="581950">
                <a:tc>
                  <a:txBody>
                    <a:bodyPr/>
                    <a:lstStyle/>
                    <a:p>
                      <a:pPr marL="0" marR="0" lvl="0" indent="0" algn="l" rtl="0">
                        <a:spcBef>
                          <a:spcPts val="0"/>
                        </a:spcBef>
                        <a:spcAft>
                          <a:spcPts val="0"/>
                        </a:spcAft>
                        <a:buNone/>
                      </a:pPr>
                      <a:endParaRPr sz="1500"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prstClr val="black"/>
                        </a:buClr>
                        <a:buSzPts val="1400"/>
                        <a:buFont typeface="Calibri"/>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Aadesh</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1" dirty="0" err="1"/>
                        <a:t>Ayushi</a:t>
                      </a:r>
                      <a:endParaRPr lang="en-US" sz="1800" b="1"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1" baseline="0" dirty="0"/>
                        <a:t>Apratim </a:t>
                      </a:r>
                      <a:endParaRPr lang="en-US" sz="1800" b="1"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1" dirty="0" err="1"/>
                        <a:t>Divyansh</a:t>
                      </a:r>
                      <a:endParaRPr lang="en-US" sz="1800" b="1"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1" dirty="0" err="1"/>
                        <a:t>Parakh</a:t>
                      </a:r>
                      <a:endParaRPr lang="en-US" sz="1800" b="1" dirty="0"/>
                    </a:p>
                  </a:txBody>
                  <a:tcPr marL="91450" marR="91450" marT="45725" marB="45725" anchor="ctr"/>
                </a:tc>
                <a:extLst>
                  <a:ext uri="{0D108BD9-81ED-4DB2-BD59-A6C34878D82A}">
                    <a16:rowId xmlns:a16="http://schemas.microsoft.com/office/drawing/2014/main" val="10000"/>
                  </a:ext>
                </a:extLst>
              </a:tr>
              <a:tr h="416500">
                <a:tc>
                  <a:txBody>
                    <a:bodyPr/>
                    <a:lstStyle/>
                    <a:p>
                      <a:pPr marL="0" marR="0" lvl="0" indent="0" algn="l" rtl="0">
                        <a:spcBef>
                          <a:spcPts val="0"/>
                        </a:spcBef>
                        <a:spcAft>
                          <a:spcPts val="0"/>
                        </a:spcAft>
                        <a:buNone/>
                      </a:pPr>
                      <a:r>
                        <a:rPr lang="en-US" sz="1500" b="1" dirty="0"/>
                        <a:t>Literature</a:t>
                      </a:r>
                      <a:r>
                        <a:rPr lang="en-US" sz="1500" b="1" baseline="0" dirty="0"/>
                        <a:t> survey </a:t>
                      </a:r>
                      <a:endParaRPr sz="1500" b="1" dirty="0"/>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extLst>
                  <a:ext uri="{0D108BD9-81ED-4DB2-BD59-A6C34878D82A}">
                    <a16:rowId xmlns:a16="http://schemas.microsoft.com/office/drawing/2014/main" val="10001"/>
                  </a:ext>
                </a:extLst>
              </a:tr>
              <a:tr h="616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Requirement Specification</a:t>
                      </a:r>
                    </a:p>
                  </a:txBody>
                  <a:tcPr marL="91450" marR="91450" marT="45725" marB="45725" anchor="ctr"/>
                </a:tc>
                <a:tc>
                  <a:txBody>
                    <a:bodyPr/>
                    <a:lstStyle/>
                    <a:p>
                      <a:pPr marL="0" marR="0" lvl="0" indent="0" algn="l" rtl="0">
                        <a:spcBef>
                          <a:spcPts val="0"/>
                        </a:spcBef>
                        <a:spcAft>
                          <a:spcPts val="0"/>
                        </a:spcAft>
                        <a:buNone/>
                      </a:pPr>
                      <a:endParaRPr sz="1500" kern="1200" dirty="0">
                        <a:solidFill>
                          <a:schemeClr val="tx1"/>
                        </a:solidFill>
                        <a:latin typeface="+mn-lt"/>
                        <a:ea typeface="+mn-ea"/>
                        <a:cs typeface="+mn-cs"/>
                        <a:sym typeface="Calibri"/>
                      </a:endParaRPr>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extLst>
                  <a:ext uri="{0D108BD9-81ED-4DB2-BD59-A6C34878D82A}">
                    <a16:rowId xmlns:a16="http://schemas.microsoft.com/office/drawing/2014/main" val="10002"/>
                  </a:ext>
                </a:extLst>
              </a:tr>
              <a:tr h="41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Design</a:t>
                      </a:r>
                      <a:r>
                        <a:rPr lang="en-US" sz="1500" b="1" baseline="0" dirty="0"/>
                        <a:t> Specification </a:t>
                      </a:r>
                      <a:endParaRPr lang="en-US" sz="1500" b="1" dirty="0"/>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chemeClr val="accent6">
                        <a:lumMod val="75000"/>
                      </a:schemeClr>
                    </a:solidFill>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extLst>
                  <a:ext uri="{0D108BD9-81ED-4DB2-BD59-A6C34878D82A}">
                    <a16:rowId xmlns:a16="http://schemas.microsoft.com/office/drawing/2014/main" val="10003"/>
                  </a:ext>
                </a:extLst>
              </a:tr>
              <a:tr h="41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Development</a:t>
                      </a:r>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extLst>
                  <a:ext uri="{0D108BD9-81ED-4DB2-BD59-A6C34878D82A}">
                    <a16:rowId xmlns:a16="http://schemas.microsoft.com/office/drawing/2014/main" val="10004"/>
                  </a:ext>
                </a:extLst>
              </a:tr>
              <a:tr h="41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Testing</a:t>
                      </a:r>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rgbClr val="FFC000"/>
                    </a:solidFill>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chemeClr val="accent6">
                        <a:lumMod val="75000"/>
                      </a:schemeClr>
                    </a:solidFill>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rgbClr val="FFC000"/>
                    </a:solidFill>
                  </a:tcPr>
                </a:tc>
                <a:extLst>
                  <a:ext uri="{0D108BD9-81ED-4DB2-BD59-A6C34878D82A}">
                    <a16:rowId xmlns:a16="http://schemas.microsoft.com/office/drawing/2014/main" val="10005"/>
                  </a:ext>
                </a:extLst>
              </a:tr>
              <a:tr h="616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Report</a:t>
                      </a:r>
                      <a:r>
                        <a:rPr lang="en-US" sz="1500" b="1" baseline="0" dirty="0"/>
                        <a:t> writing </a:t>
                      </a:r>
                      <a:endParaRPr lang="en-US" sz="1500" b="1" dirty="0"/>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b="0" i="0" u="none" strike="noStrike" cap="none" dirty="0">
                        <a:solidFill>
                          <a:schemeClr val="accent6">
                            <a:lumMod val="75000"/>
                          </a:schemeClr>
                        </a:solidFill>
                        <a:latin typeface="Calibri"/>
                        <a:ea typeface="Calibri"/>
                        <a:cs typeface="Calibri"/>
                        <a:sym typeface="Arial"/>
                      </a:endParaRPr>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rgbClr val="FFC00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59550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Team Experience</a:t>
            </a:r>
          </a:p>
        </p:txBody>
      </p:sp>
      <p:sp>
        <p:nvSpPr>
          <p:cNvPr id="3" name="Content Placeholder 2"/>
          <p:cNvSpPr>
            <a:spLocks noGrp="1"/>
          </p:cNvSpPr>
          <p:nvPr>
            <p:ph idx="1"/>
          </p:nvPr>
        </p:nvSpPr>
        <p:spPr>
          <a:xfrm>
            <a:off x="495300" y="908721"/>
            <a:ext cx="8915400" cy="5217448"/>
          </a:xfrm>
        </p:spPr>
        <p:txBody>
          <a:bodyPr/>
          <a:lstStyle/>
          <a:p>
            <a:r>
              <a:rPr lang="en-US" sz="2800" dirty="0" smtClean="0"/>
              <a:t>Our team worked hard to understand the CNN model and its different layers which are  created for the model. </a:t>
            </a:r>
          </a:p>
          <a:p>
            <a:r>
              <a:rPr lang="en-US" sz="2800" dirty="0" smtClean="0"/>
              <a:t>Our team designed the application and followed the water fall model to create the application starting with writing the functional and non-functional requirements to implementation ,testing and  getting the result . </a:t>
            </a:r>
          </a:p>
          <a:p>
            <a:r>
              <a:rPr lang="en-US" sz="2800" dirty="0" smtClean="0"/>
              <a:t>Our team learned a lot with this project and got familiar with the CNN networks and more flexible with python language. </a:t>
            </a:r>
            <a:endParaRPr lang="en-US" sz="2800" dirty="0"/>
          </a:p>
        </p:txBody>
      </p:sp>
    </p:spTree>
    <p:extLst>
      <p:ext uri="{BB962C8B-B14F-4D97-AF65-F5344CB8AC3E}">
        <p14:creationId xmlns:p14="http://schemas.microsoft.com/office/powerpoint/2010/main" val="2068760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66800" y="2590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rgbClr val="FF0000"/>
                </a:solidFill>
              </a:rPr>
              <a:t>Thank You </a:t>
            </a:r>
          </a:p>
        </p:txBody>
      </p:sp>
    </p:spTree>
    <p:extLst>
      <p:ext uri="{BB962C8B-B14F-4D97-AF65-F5344CB8AC3E}">
        <p14:creationId xmlns:p14="http://schemas.microsoft.com/office/powerpoint/2010/main" val="78310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r>
              <a:rPr lang="en-US" b="1" dirty="0">
                <a:solidFill>
                  <a:srgbClr val="FF0000"/>
                </a:solidFill>
              </a:rPr>
              <a:t>Introduction</a:t>
            </a:r>
          </a:p>
        </p:txBody>
      </p:sp>
      <p:sp>
        <p:nvSpPr>
          <p:cNvPr id="3" name="Content Placeholder 2"/>
          <p:cNvSpPr>
            <a:spLocks noGrp="1"/>
          </p:cNvSpPr>
          <p:nvPr>
            <p:ph idx="1"/>
          </p:nvPr>
        </p:nvSpPr>
        <p:spPr>
          <a:xfrm>
            <a:off x="495300" y="1124743"/>
            <a:ext cx="4097660" cy="5001425"/>
          </a:xfrm>
        </p:spPr>
        <p:txBody>
          <a:bodyPr/>
          <a:lstStyle/>
          <a:p>
            <a:r>
              <a:rPr lang="en-GB" sz="2400" dirty="0"/>
              <a:t>Emotions represent the mood of a person. They are influenced by personality and temperament and determine the behaviour of a person, being closely linked to the nervous system.</a:t>
            </a:r>
          </a:p>
          <a:p>
            <a:r>
              <a:rPr lang="en-GB" sz="2400" dirty="0"/>
              <a:t>Emotions are positive or negative experiences that are associated with a particular pattern of psychological activity.</a:t>
            </a:r>
          </a:p>
          <a:p>
            <a:endParaRPr lang="en-US" sz="2800" dirty="0"/>
          </a:p>
        </p:txBody>
      </p:sp>
      <p:pic>
        <p:nvPicPr>
          <p:cNvPr id="4" name="Content Placeholder 4">
            <a:extLst>
              <a:ext uri="{FF2B5EF4-FFF2-40B4-BE49-F238E27FC236}">
                <a16:creationId xmlns:a16="http://schemas.microsoft.com/office/drawing/2014/main" id="{9A386AE2-8A6D-4581-8533-9D2E2D7957AE}"/>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953000" y="1268760"/>
            <a:ext cx="4375150" cy="2647966"/>
          </a:xfrm>
          <a:prstGeom prst="rect">
            <a:avLst/>
          </a:prstGeom>
        </p:spPr>
      </p:pic>
    </p:spTree>
    <p:extLst>
      <p:ext uri="{BB962C8B-B14F-4D97-AF65-F5344CB8AC3E}">
        <p14:creationId xmlns:p14="http://schemas.microsoft.com/office/powerpoint/2010/main" val="82742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Introduction</a:t>
            </a:r>
            <a:endParaRPr lang="en-IN"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035550" y="2822564"/>
            <a:ext cx="4375150" cy="2081234"/>
          </a:xfrm>
        </p:spPr>
      </p:pic>
      <p:sp>
        <p:nvSpPr>
          <p:cNvPr id="7" name="Content Placeholder 6"/>
          <p:cNvSpPr>
            <a:spLocks noGrp="1"/>
          </p:cNvSpPr>
          <p:nvPr>
            <p:ph sz="half" idx="1"/>
          </p:nvPr>
        </p:nvSpPr>
        <p:spPr/>
        <p:txBody>
          <a:bodyPr/>
          <a:lstStyle/>
          <a:p>
            <a:r>
              <a:rPr lang="en-GB" sz="2400" dirty="0"/>
              <a:t>Our purpose is to develop a practical mobile application which determines the emotional state of users, based on voice and speech collected from the user.</a:t>
            </a:r>
          </a:p>
          <a:p>
            <a:r>
              <a:rPr lang="en-GB" sz="2400" dirty="0"/>
              <a:t>Such a simplified model will be used in this project to establish the possible emotional state of the user, such as happy, sad, angry, etc.</a:t>
            </a:r>
          </a:p>
        </p:txBody>
      </p:sp>
    </p:spTree>
    <p:extLst>
      <p:ext uri="{BB962C8B-B14F-4D97-AF65-F5344CB8AC3E}">
        <p14:creationId xmlns:p14="http://schemas.microsoft.com/office/powerpoint/2010/main" val="212653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Motivation (Project Concept and its relevance)</a:t>
            </a:r>
          </a:p>
        </p:txBody>
      </p:sp>
      <p:sp>
        <p:nvSpPr>
          <p:cNvPr id="3" name="Content Placeholder 2"/>
          <p:cNvSpPr>
            <a:spLocks noGrp="1"/>
          </p:cNvSpPr>
          <p:nvPr>
            <p:ph idx="1"/>
          </p:nvPr>
        </p:nvSpPr>
        <p:spPr>
          <a:xfrm>
            <a:off x="495300" y="980729"/>
            <a:ext cx="8915400" cy="5145440"/>
          </a:xfrm>
        </p:spPr>
        <p:txBody>
          <a:bodyPr/>
          <a:lstStyle/>
          <a:p>
            <a:pPr marL="0" indent="0">
              <a:buNone/>
            </a:pPr>
            <a:r>
              <a:rPr lang="en-US" altLang="en-US" b="1" dirty="0">
                <a:solidFill>
                  <a:srgbClr val="FF0000"/>
                </a:solidFill>
              </a:rPr>
              <a:t>Project Concept:-</a:t>
            </a:r>
          </a:p>
          <a:p>
            <a:pPr marL="0" indent="0">
              <a:buNone/>
            </a:pPr>
            <a:r>
              <a:rPr lang="en-US" sz="2400" dirty="0"/>
              <a:t>This project uses the concept of Speech recognition in order to detect the emotional state of the user:</a:t>
            </a:r>
          </a:p>
          <a:p>
            <a:pPr marL="0" indent="0">
              <a:buNone/>
            </a:pPr>
            <a:r>
              <a:rPr lang="en-US" sz="2400" dirty="0"/>
              <a:t>The speech recognition will be done once a user that accesses the mobile application provides relevant audio.</a:t>
            </a:r>
          </a:p>
          <a:p>
            <a:pPr marL="0" indent="0">
              <a:buNone/>
            </a:pPr>
            <a:r>
              <a:rPr lang="en-US" altLang="en-US" b="1" dirty="0">
                <a:solidFill>
                  <a:srgbClr val="FF0000"/>
                </a:solidFill>
              </a:rPr>
              <a:t>Relevance:-</a:t>
            </a:r>
          </a:p>
          <a:p>
            <a:pPr marL="0" indent="0">
              <a:buNone/>
            </a:pPr>
            <a:r>
              <a:rPr lang="en-GB" sz="2400" dirty="0"/>
              <a:t>The concept of Emotional speech recognition is an area of great interest for human computer interaction. The system must be able to recognize the users emotion and perform the actions specified accordingly. In order to achieve the emotional states of a person when he is talking (by using extraction techniques) which can be very helpful for modern industries, hence this prototype is designed.</a:t>
            </a:r>
          </a:p>
          <a:p>
            <a:pPr marL="0" indent="0">
              <a:buNone/>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altLang="en-US" sz="3200" b="1" dirty="0">
                <a:solidFill>
                  <a:srgbClr val="FF0000"/>
                </a:solidFill>
              </a:rPr>
              <a:t>Title and Aims</a:t>
            </a:r>
          </a:p>
        </p:txBody>
      </p:sp>
      <p:sp>
        <p:nvSpPr>
          <p:cNvPr id="5" name="TextBox 4"/>
          <p:cNvSpPr txBox="1"/>
          <p:nvPr/>
        </p:nvSpPr>
        <p:spPr>
          <a:xfrm>
            <a:off x="956556" y="1268760"/>
            <a:ext cx="7992888" cy="3200876"/>
          </a:xfrm>
          <a:prstGeom prst="rect">
            <a:avLst/>
          </a:prstGeom>
          <a:noFill/>
        </p:spPr>
        <p:txBody>
          <a:bodyPr wrap="square" rtlCol="0">
            <a:spAutoFit/>
          </a:bodyPr>
          <a:lstStyle/>
          <a:p>
            <a:pPr algn="ctr"/>
            <a:r>
              <a:rPr lang="en-IN" sz="3200" b="1" dirty="0"/>
              <a:t>Title:-</a:t>
            </a:r>
          </a:p>
          <a:p>
            <a:pPr algn="ctr"/>
            <a:r>
              <a:rPr lang="en-IN" sz="2400" b="1" dirty="0"/>
              <a:t>Detection of Emotional States by Speech Recognition </a:t>
            </a:r>
            <a:endParaRPr lang="en-US" sz="2400" b="1" dirty="0"/>
          </a:p>
          <a:p>
            <a:pPr algn="ctr"/>
            <a:endParaRPr lang="en-IN" sz="2400" b="1" dirty="0"/>
          </a:p>
          <a:p>
            <a:endParaRPr lang="en-IN" dirty="0"/>
          </a:p>
          <a:p>
            <a:pPr algn="ctr"/>
            <a:r>
              <a:rPr lang="en-IN" sz="3200" b="1" dirty="0"/>
              <a:t>Aim:-</a:t>
            </a:r>
          </a:p>
          <a:p>
            <a:pPr algn="ctr"/>
            <a:r>
              <a:rPr lang="en-IN" sz="2400" b="1" dirty="0"/>
              <a:t>Classify the given states of a person by using Speech Recognition</a:t>
            </a:r>
            <a:r>
              <a:rPr lang="en-IN" sz="2400" dirty="0"/>
              <a:t>.</a:t>
            </a:r>
            <a:endParaRPr lang="en-US" sz="2400" dirty="0"/>
          </a:p>
          <a:p>
            <a:pPr algn="ctr"/>
            <a:endParaRPr lang="en-IN" sz="2400" b="1" dirty="0"/>
          </a:p>
        </p:txBody>
      </p:sp>
      <p:cxnSp>
        <p:nvCxnSpPr>
          <p:cNvPr id="9" name="Straight Connector 8"/>
          <p:cNvCxnSpPr/>
          <p:nvPr/>
        </p:nvCxnSpPr>
        <p:spPr>
          <a:xfrm>
            <a:off x="1496616" y="2636912"/>
            <a:ext cx="705678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5890"/>
            <a:ext cx="9906000" cy="629219"/>
          </a:xfrm>
        </p:spPr>
        <p:txBody>
          <a:bodyPr/>
          <a:lstStyle/>
          <a:p>
            <a:r>
              <a:rPr lang="en-US" sz="3200" b="1" dirty="0">
                <a:solidFill>
                  <a:srgbClr val="FF0000"/>
                </a:solidFill>
              </a:rPr>
              <a:t>Objectives</a:t>
            </a:r>
          </a:p>
        </p:txBody>
      </p:sp>
      <p:sp>
        <p:nvSpPr>
          <p:cNvPr id="3" name="Content Placeholder 2"/>
          <p:cNvSpPr>
            <a:spLocks noGrp="1"/>
          </p:cNvSpPr>
          <p:nvPr>
            <p:ph idx="1"/>
          </p:nvPr>
        </p:nvSpPr>
        <p:spPr>
          <a:xfrm>
            <a:off x="495300" y="1052737"/>
            <a:ext cx="8915400" cy="5073428"/>
          </a:xfrm>
        </p:spPr>
        <p:txBody>
          <a:bodyPr/>
          <a:lstStyle/>
          <a:p>
            <a:pPr marL="0" indent="0" algn="just">
              <a:buNone/>
            </a:pPr>
            <a:endParaRPr lang="en-US" sz="2200" dirty="0"/>
          </a:p>
          <a:p>
            <a:pPr marL="0" indent="0">
              <a:buNone/>
            </a:pPr>
            <a:endParaRPr lang="en-US" sz="2200" dirty="0"/>
          </a:p>
        </p:txBody>
      </p:sp>
      <p:sp>
        <p:nvSpPr>
          <p:cNvPr id="4" name="Rectangle 3">
            <a:extLst>
              <a:ext uri="{FF2B5EF4-FFF2-40B4-BE49-F238E27FC236}">
                <a16:creationId xmlns:a16="http://schemas.microsoft.com/office/drawing/2014/main" id="{E943E33A-1B6B-4825-977B-7E49FD3D5623}"/>
              </a:ext>
            </a:extLst>
          </p:cNvPr>
          <p:cNvSpPr/>
          <p:nvPr/>
        </p:nvSpPr>
        <p:spPr>
          <a:xfrm>
            <a:off x="495300" y="1080058"/>
            <a:ext cx="8915400" cy="5909310"/>
          </a:xfrm>
          <a:prstGeom prst="rect">
            <a:avLst/>
          </a:prstGeom>
        </p:spPr>
        <p:txBody>
          <a:bodyPr wrap="square">
            <a:spAutoFit/>
          </a:bodyPr>
          <a:lstStyle/>
          <a:p>
            <a:pPr marL="342900" indent="-342900" algn="just">
              <a:spcAft>
                <a:spcPts val="800"/>
              </a:spcAft>
              <a:buFont typeface="Arial" panose="020B0604020202020204" pitchFamily="34" charset="0"/>
              <a:buChar char="•"/>
              <a:defRPr/>
            </a:pPr>
            <a:r>
              <a:rPr lang="en-GB" sz="2000" dirty="0"/>
              <a:t>Emotions appear whenever a perception of important changes occurs  in  the  surroundings  or  in  the  human  body. An emotion is a psychological state or a process that is designed to maintain a balance between the information  processed  by  the  brain and the most important goals that the brain must achieve. Therefore,  the  exploitation of  this  area  is  difficult, and  the  development  of  applications  in  this  area  is  based  mainly  on  well-known and extensively tested things.</a:t>
            </a:r>
          </a:p>
          <a:p>
            <a:pPr marL="342900" indent="-342900" algn="just">
              <a:spcAft>
                <a:spcPts val="800"/>
              </a:spcAft>
              <a:buFont typeface="Arial" panose="020B0604020202020204" pitchFamily="34" charset="0"/>
              <a:buChar char="•"/>
              <a:defRPr/>
            </a:pPr>
            <a:r>
              <a:rPr lang="en-GB" sz="2000" dirty="0"/>
              <a:t>The most known example of emotions detection application is based on speech recognition. The study of emotions and their change has some major advantages in developing emotional intelligence by developing capabilities to help us better understand automatic reactions of the human body. Unlike gestures or language, the human speech is a universal language that reflects fluctuations of the mood in a person. Understanding how a person reacts helps us improve our social relationships, but also recognize and interpret their emotions better.</a:t>
            </a:r>
          </a:p>
          <a:p>
            <a:pPr marL="342900" indent="-342900" algn="just">
              <a:spcAft>
                <a:spcPts val="800"/>
              </a:spcAft>
              <a:buFont typeface="Arial" panose="020B0604020202020204" pitchFamily="34" charset="0"/>
              <a:buChar char="•"/>
              <a:defRPr/>
            </a:pPr>
            <a:r>
              <a:rPr lang="en-IN" sz="2000" dirty="0"/>
              <a:t>Emotional speech recognition is an area of great interest for human computer interaction. The system must be able to recognize the users emotion and perform the actions specified accordingly. </a:t>
            </a:r>
          </a:p>
          <a:p>
            <a:pPr marL="342900" lvl="0" indent="-342900" algn="just">
              <a:spcAft>
                <a:spcPts val="800"/>
              </a:spcAft>
              <a:buFont typeface="Arial" panose="020B0604020202020204" pitchFamily="34" charset="0"/>
              <a:buChar char="•"/>
            </a:pPr>
            <a:endParaRPr kumimoji="0" lang="en-US"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7021938"/>
      </p:ext>
    </p:extLst>
  </p:cSld>
  <p:clrMapOvr>
    <a:masterClrMapping/>
  </p:clrMapOvr>
</p:sld>
</file>

<file path=ppt/theme/theme1.xml><?xml version="1.0" encoding="utf-8"?>
<a:theme xmlns:a="http://schemas.openxmlformats.org/drawingml/2006/main" name="MSRU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MSRUAS</Template>
  <TotalTime>605</TotalTime>
  <Words>2477</Words>
  <Application>Microsoft Office PowerPoint</Application>
  <PresentationFormat>A4 Paper (210x297 mm)</PresentationFormat>
  <Paragraphs>365</Paragraphs>
  <Slides>44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MSRUAS</vt:lpstr>
      <vt:lpstr>Final Project Presentation  Project Work &lt;Programme&gt;</vt:lpstr>
      <vt:lpstr>PowerPoint Presentation</vt:lpstr>
      <vt:lpstr>PowerPoint Presentation</vt:lpstr>
      <vt:lpstr>Outline</vt:lpstr>
      <vt:lpstr>Introduction</vt:lpstr>
      <vt:lpstr>Introduction</vt:lpstr>
      <vt:lpstr>Motivation (Project Concept and its relevance)</vt:lpstr>
      <vt:lpstr>Title and Aims</vt:lpstr>
      <vt:lpstr>Objectives</vt:lpstr>
      <vt:lpstr>Objectives</vt:lpstr>
      <vt:lpstr>Methods and Methodology</vt:lpstr>
      <vt:lpstr>Methods and Methodology</vt:lpstr>
      <vt:lpstr>Methods and Methodology</vt:lpstr>
      <vt:lpstr>Methods and Methodology</vt:lpstr>
      <vt:lpstr>Methods and Methodology</vt:lpstr>
      <vt:lpstr>Methods and Methodology</vt:lpstr>
      <vt:lpstr>Methods and Methodology</vt:lpstr>
      <vt:lpstr>Problem Solving</vt:lpstr>
      <vt:lpstr>Problem Solving</vt:lpstr>
      <vt:lpstr>Data Collection</vt:lpstr>
      <vt:lpstr>PowerPoint Presentation</vt:lpstr>
      <vt:lpstr>CNN MODEL </vt:lpstr>
      <vt:lpstr>CNN MODEL </vt:lpstr>
      <vt:lpstr>CNN MODEL </vt:lpstr>
      <vt:lpstr>CODE  IMPLEMENTATION</vt:lpstr>
      <vt:lpstr>CODE  IMPLEMENTATION</vt:lpstr>
      <vt:lpstr>CODE  IMPLEMENTATION</vt:lpstr>
      <vt:lpstr>CODE  IMPLEMENTATION</vt:lpstr>
      <vt:lpstr>CODE  IMPLEMENTATION</vt:lpstr>
      <vt:lpstr>Problem Solving(Testing)</vt:lpstr>
      <vt:lpstr>Problem Solving(Testing)</vt:lpstr>
      <vt:lpstr>Problem Solving(Testing)</vt:lpstr>
      <vt:lpstr>PowerPoint Presentation</vt:lpstr>
      <vt:lpstr>PowerPoint Presentation</vt:lpstr>
      <vt:lpstr>Outcomes</vt:lpstr>
      <vt:lpstr>Outcomes</vt:lpstr>
      <vt:lpstr>Outcomes</vt:lpstr>
      <vt:lpstr>Project Costing</vt:lpstr>
      <vt:lpstr>Conclusions</vt:lpstr>
      <vt:lpstr>References</vt:lpstr>
      <vt:lpstr>Demonstration</vt:lpstr>
      <vt:lpstr>Work Load Allocation</vt:lpstr>
      <vt:lpstr>Team 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University Management System (UMS) for Student Registration</dc:title>
  <dc:creator>anil</dc:creator>
  <cp:lastModifiedBy>DELL</cp:lastModifiedBy>
  <cp:revision>87</cp:revision>
  <dcterms:created xsi:type="dcterms:W3CDTF">2014-08-25T06:42:46Z</dcterms:created>
  <dcterms:modified xsi:type="dcterms:W3CDTF">2020-07-16T17:58:18Z</dcterms:modified>
</cp:coreProperties>
</file>