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6"/>
    <p:restoredTop sz="94679"/>
  </p:normalViewPr>
  <p:slideViewPr>
    <p:cSldViewPr snapToGrid="0" snapToObjects="1">
      <p:cViewPr varScale="1">
        <p:scale>
          <a:sx n="124" d="100"/>
          <a:sy n="124" d="100"/>
        </p:scale>
        <p:origin x="200"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CB0A7-D9EF-8D4F-82FE-314253DF3537}" type="datetimeFigureOut">
              <a:rPr kumimoji="1" lang="zh-CN" altLang="en-US" smtClean="0"/>
              <a:t>2020/10/6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6D2C25-B264-0949-A484-BD692B4AB920}" type="slidenum">
              <a:rPr kumimoji="1" lang="zh-CN" altLang="en-US" smtClean="0"/>
              <a:t>‹#›</a:t>
            </a:fld>
            <a:endParaRPr kumimoji="1" lang="zh-CN" altLang="en-US"/>
          </a:p>
        </p:txBody>
      </p:sp>
    </p:spTree>
    <p:extLst>
      <p:ext uri="{BB962C8B-B14F-4D97-AF65-F5344CB8AC3E}">
        <p14:creationId xmlns:p14="http://schemas.microsoft.com/office/powerpoint/2010/main" val="1240154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76D2C25-B264-0949-A484-BD692B4AB920}" type="slidenum">
              <a:rPr kumimoji="1" lang="zh-CN" altLang="en-US" smtClean="0"/>
              <a:t>22</a:t>
            </a:fld>
            <a:endParaRPr kumimoji="1" lang="zh-CN" altLang="en-US"/>
          </a:p>
        </p:txBody>
      </p:sp>
    </p:spTree>
    <p:extLst>
      <p:ext uri="{BB962C8B-B14F-4D97-AF65-F5344CB8AC3E}">
        <p14:creationId xmlns:p14="http://schemas.microsoft.com/office/powerpoint/2010/main" val="4064194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8FD0E-3AA9-BC42-AAC7-35D5DF2D1009}"/>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2E9262E-A792-674D-94A4-DD703421B5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04A2E95-386A-ED48-85FB-46305CB9774D}"/>
              </a:ext>
            </a:extLst>
          </p:cNvPr>
          <p:cNvSpPr>
            <a:spLocks noGrp="1"/>
          </p:cNvSpPr>
          <p:nvPr>
            <p:ph type="dt" sz="half" idx="10"/>
          </p:nvPr>
        </p:nvSpPr>
        <p:spPr/>
        <p:txBody>
          <a:bodyPr/>
          <a:lstStyle/>
          <a:p>
            <a:fld id="{4835AC3E-9496-624A-BB3B-5E2F8E9ADC82}" type="datetimeFigureOut">
              <a:rPr kumimoji="1" lang="zh-CN" altLang="en-US" smtClean="0"/>
              <a:t>2020/10/5</a:t>
            </a:fld>
            <a:endParaRPr kumimoji="1" lang="zh-CN" altLang="en-US"/>
          </a:p>
        </p:txBody>
      </p:sp>
      <p:sp>
        <p:nvSpPr>
          <p:cNvPr id="5" name="页脚占位符 4">
            <a:extLst>
              <a:ext uri="{FF2B5EF4-FFF2-40B4-BE49-F238E27FC236}">
                <a16:creationId xmlns:a16="http://schemas.microsoft.com/office/drawing/2014/main" id="{16B7DE5F-079A-6B41-9ADA-47C9F6B9125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52EDD85-1CB1-FC4E-8997-0C92CF597940}"/>
              </a:ext>
            </a:extLst>
          </p:cNvPr>
          <p:cNvSpPr>
            <a:spLocks noGrp="1"/>
          </p:cNvSpPr>
          <p:nvPr>
            <p:ph type="sldNum" sz="quarter" idx="12"/>
          </p:nvPr>
        </p:nvSpPr>
        <p:spPr/>
        <p:txBody>
          <a:bodyPr/>
          <a:lstStyle/>
          <a:p>
            <a:fld id="{1C68BD00-2668-4C4E-8C73-23E7C5BA3E73}" type="slidenum">
              <a:rPr kumimoji="1" lang="zh-CN" altLang="en-US" smtClean="0"/>
              <a:t>‹#›</a:t>
            </a:fld>
            <a:endParaRPr kumimoji="1" lang="zh-CN" altLang="en-US"/>
          </a:p>
        </p:txBody>
      </p:sp>
    </p:spTree>
    <p:extLst>
      <p:ext uri="{BB962C8B-B14F-4D97-AF65-F5344CB8AC3E}">
        <p14:creationId xmlns:p14="http://schemas.microsoft.com/office/powerpoint/2010/main" val="1648082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05976-B226-304C-B705-E1F7FF8666B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53E89E2-D650-6241-B842-B68482D9D0CA}"/>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BA047EB-BA2A-4D4E-9AA2-189150A23513}"/>
              </a:ext>
            </a:extLst>
          </p:cNvPr>
          <p:cNvSpPr>
            <a:spLocks noGrp="1"/>
          </p:cNvSpPr>
          <p:nvPr>
            <p:ph type="dt" sz="half" idx="10"/>
          </p:nvPr>
        </p:nvSpPr>
        <p:spPr/>
        <p:txBody>
          <a:bodyPr/>
          <a:lstStyle/>
          <a:p>
            <a:fld id="{4835AC3E-9496-624A-BB3B-5E2F8E9ADC82}" type="datetimeFigureOut">
              <a:rPr kumimoji="1" lang="zh-CN" altLang="en-US" smtClean="0"/>
              <a:t>2020/10/5</a:t>
            </a:fld>
            <a:endParaRPr kumimoji="1" lang="zh-CN" altLang="en-US"/>
          </a:p>
        </p:txBody>
      </p:sp>
      <p:sp>
        <p:nvSpPr>
          <p:cNvPr id="5" name="页脚占位符 4">
            <a:extLst>
              <a:ext uri="{FF2B5EF4-FFF2-40B4-BE49-F238E27FC236}">
                <a16:creationId xmlns:a16="http://schemas.microsoft.com/office/drawing/2014/main" id="{71A375AE-A582-8741-B8F3-2D3B056A88B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8201528-ABE3-564F-93FF-F83BCCE05A49}"/>
              </a:ext>
            </a:extLst>
          </p:cNvPr>
          <p:cNvSpPr>
            <a:spLocks noGrp="1"/>
          </p:cNvSpPr>
          <p:nvPr>
            <p:ph type="sldNum" sz="quarter" idx="12"/>
          </p:nvPr>
        </p:nvSpPr>
        <p:spPr/>
        <p:txBody>
          <a:bodyPr/>
          <a:lstStyle/>
          <a:p>
            <a:fld id="{1C68BD00-2668-4C4E-8C73-23E7C5BA3E73}" type="slidenum">
              <a:rPr kumimoji="1" lang="zh-CN" altLang="en-US" smtClean="0"/>
              <a:t>‹#›</a:t>
            </a:fld>
            <a:endParaRPr kumimoji="1" lang="zh-CN" altLang="en-US"/>
          </a:p>
        </p:txBody>
      </p:sp>
    </p:spTree>
    <p:extLst>
      <p:ext uri="{BB962C8B-B14F-4D97-AF65-F5344CB8AC3E}">
        <p14:creationId xmlns:p14="http://schemas.microsoft.com/office/powerpoint/2010/main" val="13535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29446AE-B996-8C46-9B83-B1B26959594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CFBABBD-62D9-3A42-BC80-B9FA45EA15BC}"/>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6BF8437-BCBD-1845-825B-657175D98988}"/>
              </a:ext>
            </a:extLst>
          </p:cNvPr>
          <p:cNvSpPr>
            <a:spLocks noGrp="1"/>
          </p:cNvSpPr>
          <p:nvPr>
            <p:ph type="dt" sz="half" idx="10"/>
          </p:nvPr>
        </p:nvSpPr>
        <p:spPr/>
        <p:txBody>
          <a:bodyPr/>
          <a:lstStyle/>
          <a:p>
            <a:fld id="{4835AC3E-9496-624A-BB3B-5E2F8E9ADC82}" type="datetimeFigureOut">
              <a:rPr kumimoji="1" lang="zh-CN" altLang="en-US" smtClean="0"/>
              <a:t>2020/10/5</a:t>
            </a:fld>
            <a:endParaRPr kumimoji="1" lang="zh-CN" altLang="en-US"/>
          </a:p>
        </p:txBody>
      </p:sp>
      <p:sp>
        <p:nvSpPr>
          <p:cNvPr id="5" name="页脚占位符 4">
            <a:extLst>
              <a:ext uri="{FF2B5EF4-FFF2-40B4-BE49-F238E27FC236}">
                <a16:creationId xmlns:a16="http://schemas.microsoft.com/office/drawing/2014/main" id="{3A9D032C-01D4-054F-8162-8F1562E061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6CC321A-1BD2-1D4D-A7E1-8FC70E294F30}"/>
              </a:ext>
            </a:extLst>
          </p:cNvPr>
          <p:cNvSpPr>
            <a:spLocks noGrp="1"/>
          </p:cNvSpPr>
          <p:nvPr>
            <p:ph type="sldNum" sz="quarter" idx="12"/>
          </p:nvPr>
        </p:nvSpPr>
        <p:spPr/>
        <p:txBody>
          <a:bodyPr/>
          <a:lstStyle/>
          <a:p>
            <a:fld id="{1C68BD00-2668-4C4E-8C73-23E7C5BA3E73}" type="slidenum">
              <a:rPr kumimoji="1" lang="zh-CN" altLang="en-US" smtClean="0"/>
              <a:t>‹#›</a:t>
            </a:fld>
            <a:endParaRPr kumimoji="1" lang="zh-CN" altLang="en-US"/>
          </a:p>
        </p:txBody>
      </p:sp>
    </p:spTree>
    <p:extLst>
      <p:ext uri="{BB962C8B-B14F-4D97-AF65-F5344CB8AC3E}">
        <p14:creationId xmlns:p14="http://schemas.microsoft.com/office/powerpoint/2010/main" val="145018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1DE74-5A3F-DF4C-BC50-8F48A33F1D4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B986506-95A5-954E-B051-48A63163A5B4}"/>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0C86F39-5A7D-144C-B51E-6FEFE170E547}"/>
              </a:ext>
            </a:extLst>
          </p:cNvPr>
          <p:cNvSpPr>
            <a:spLocks noGrp="1"/>
          </p:cNvSpPr>
          <p:nvPr>
            <p:ph type="dt" sz="half" idx="10"/>
          </p:nvPr>
        </p:nvSpPr>
        <p:spPr/>
        <p:txBody>
          <a:bodyPr/>
          <a:lstStyle/>
          <a:p>
            <a:fld id="{4835AC3E-9496-624A-BB3B-5E2F8E9ADC82}" type="datetimeFigureOut">
              <a:rPr kumimoji="1" lang="zh-CN" altLang="en-US" smtClean="0"/>
              <a:t>2020/10/5</a:t>
            </a:fld>
            <a:endParaRPr kumimoji="1" lang="zh-CN" altLang="en-US"/>
          </a:p>
        </p:txBody>
      </p:sp>
      <p:sp>
        <p:nvSpPr>
          <p:cNvPr id="5" name="页脚占位符 4">
            <a:extLst>
              <a:ext uri="{FF2B5EF4-FFF2-40B4-BE49-F238E27FC236}">
                <a16:creationId xmlns:a16="http://schemas.microsoft.com/office/drawing/2014/main" id="{0DE714D2-3096-654E-979F-81299461A6A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1886F56-5733-5C49-8A9C-C6154CB222BD}"/>
              </a:ext>
            </a:extLst>
          </p:cNvPr>
          <p:cNvSpPr>
            <a:spLocks noGrp="1"/>
          </p:cNvSpPr>
          <p:nvPr>
            <p:ph type="sldNum" sz="quarter" idx="12"/>
          </p:nvPr>
        </p:nvSpPr>
        <p:spPr/>
        <p:txBody>
          <a:bodyPr/>
          <a:lstStyle/>
          <a:p>
            <a:fld id="{1C68BD00-2668-4C4E-8C73-23E7C5BA3E73}" type="slidenum">
              <a:rPr kumimoji="1" lang="zh-CN" altLang="en-US" smtClean="0"/>
              <a:t>‹#›</a:t>
            </a:fld>
            <a:endParaRPr kumimoji="1" lang="zh-CN" altLang="en-US"/>
          </a:p>
        </p:txBody>
      </p:sp>
    </p:spTree>
    <p:extLst>
      <p:ext uri="{BB962C8B-B14F-4D97-AF65-F5344CB8AC3E}">
        <p14:creationId xmlns:p14="http://schemas.microsoft.com/office/powerpoint/2010/main" val="1077409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398FD-4397-0943-9E72-D0FA7537770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371F0C1-E201-5B4F-8105-259D8026C1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C34DFE9-F8C6-874B-B8C2-29E1A36A6B75}"/>
              </a:ext>
            </a:extLst>
          </p:cNvPr>
          <p:cNvSpPr>
            <a:spLocks noGrp="1"/>
          </p:cNvSpPr>
          <p:nvPr>
            <p:ph type="dt" sz="half" idx="10"/>
          </p:nvPr>
        </p:nvSpPr>
        <p:spPr/>
        <p:txBody>
          <a:bodyPr/>
          <a:lstStyle/>
          <a:p>
            <a:fld id="{4835AC3E-9496-624A-BB3B-5E2F8E9ADC82}" type="datetimeFigureOut">
              <a:rPr kumimoji="1" lang="zh-CN" altLang="en-US" smtClean="0"/>
              <a:t>2020/10/5</a:t>
            </a:fld>
            <a:endParaRPr kumimoji="1" lang="zh-CN" altLang="en-US"/>
          </a:p>
        </p:txBody>
      </p:sp>
      <p:sp>
        <p:nvSpPr>
          <p:cNvPr id="5" name="页脚占位符 4">
            <a:extLst>
              <a:ext uri="{FF2B5EF4-FFF2-40B4-BE49-F238E27FC236}">
                <a16:creationId xmlns:a16="http://schemas.microsoft.com/office/drawing/2014/main" id="{7BC7D661-EA80-9D45-8EB4-CAD1902D928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FF400C4-5B22-9640-BC32-3AC6B11EBFA5}"/>
              </a:ext>
            </a:extLst>
          </p:cNvPr>
          <p:cNvSpPr>
            <a:spLocks noGrp="1"/>
          </p:cNvSpPr>
          <p:nvPr>
            <p:ph type="sldNum" sz="quarter" idx="12"/>
          </p:nvPr>
        </p:nvSpPr>
        <p:spPr/>
        <p:txBody>
          <a:bodyPr/>
          <a:lstStyle/>
          <a:p>
            <a:fld id="{1C68BD00-2668-4C4E-8C73-23E7C5BA3E73}" type="slidenum">
              <a:rPr kumimoji="1" lang="zh-CN" altLang="en-US" smtClean="0"/>
              <a:t>‹#›</a:t>
            </a:fld>
            <a:endParaRPr kumimoji="1" lang="zh-CN" altLang="en-US"/>
          </a:p>
        </p:txBody>
      </p:sp>
    </p:spTree>
    <p:extLst>
      <p:ext uri="{BB962C8B-B14F-4D97-AF65-F5344CB8AC3E}">
        <p14:creationId xmlns:p14="http://schemas.microsoft.com/office/powerpoint/2010/main" val="4226439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C9676-351A-9242-B687-8E8EA69BA3A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6630162-2732-4C4F-B9C4-4DE6DDAB3E2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8C9677A-723F-0644-8767-C62E17D663A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F51BC6D-841C-3249-93FD-BBB549749D91}"/>
              </a:ext>
            </a:extLst>
          </p:cNvPr>
          <p:cNvSpPr>
            <a:spLocks noGrp="1"/>
          </p:cNvSpPr>
          <p:nvPr>
            <p:ph type="dt" sz="half" idx="10"/>
          </p:nvPr>
        </p:nvSpPr>
        <p:spPr/>
        <p:txBody>
          <a:bodyPr/>
          <a:lstStyle/>
          <a:p>
            <a:fld id="{4835AC3E-9496-624A-BB3B-5E2F8E9ADC82}" type="datetimeFigureOut">
              <a:rPr kumimoji="1" lang="zh-CN" altLang="en-US" smtClean="0"/>
              <a:t>2020/10/5</a:t>
            </a:fld>
            <a:endParaRPr kumimoji="1" lang="zh-CN" altLang="en-US"/>
          </a:p>
        </p:txBody>
      </p:sp>
      <p:sp>
        <p:nvSpPr>
          <p:cNvPr id="6" name="页脚占位符 5">
            <a:extLst>
              <a:ext uri="{FF2B5EF4-FFF2-40B4-BE49-F238E27FC236}">
                <a16:creationId xmlns:a16="http://schemas.microsoft.com/office/drawing/2014/main" id="{87726E22-EEFB-8047-BC5E-86D43E07CA4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1CAE96D-D656-AB41-82EB-23DC24292FF3}"/>
              </a:ext>
            </a:extLst>
          </p:cNvPr>
          <p:cNvSpPr>
            <a:spLocks noGrp="1"/>
          </p:cNvSpPr>
          <p:nvPr>
            <p:ph type="sldNum" sz="quarter" idx="12"/>
          </p:nvPr>
        </p:nvSpPr>
        <p:spPr/>
        <p:txBody>
          <a:bodyPr/>
          <a:lstStyle/>
          <a:p>
            <a:fld id="{1C68BD00-2668-4C4E-8C73-23E7C5BA3E73}" type="slidenum">
              <a:rPr kumimoji="1" lang="zh-CN" altLang="en-US" smtClean="0"/>
              <a:t>‹#›</a:t>
            </a:fld>
            <a:endParaRPr kumimoji="1" lang="zh-CN" altLang="en-US"/>
          </a:p>
        </p:txBody>
      </p:sp>
    </p:spTree>
    <p:extLst>
      <p:ext uri="{BB962C8B-B14F-4D97-AF65-F5344CB8AC3E}">
        <p14:creationId xmlns:p14="http://schemas.microsoft.com/office/powerpoint/2010/main" val="99789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E1A80-4908-F846-A43E-D3B53F570DF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1A76430-BAF3-5A4B-9E98-8B01E463C9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679DDE5-DBBB-1C43-8791-640ACCB544AA}"/>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5C5892AE-C5DF-B64B-BC2B-95E88076E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C2442C5-269A-8C45-A09A-3702BBEF402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5EFA293-ADE4-2E4C-9A41-394507A6F696}"/>
              </a:ext>
            </a:extLst>
          </p:cNvPr>
          <p:cNvSpPr>
            <a:spLocks noGrp="1"/>
          </p:cNvSpPr>
          <p:nvPr>
            <p:ph type="dt" sz="half" idx="10"/>
          </p:nvPr>
        </p:nvSpPr>
        <p:spPr/>
        <p:txBody>
          <a:bodyPr/>
          <a:lstStyle/>
          <a:p>
            <a:fld id="{4835AC3E-9496-624A-BB3B-5E2F8E9ADC82}" type="datetimeFigureOut">
              <a:rPr kumimoji="1" lang="zh-CN" altLang="en-US" smtClean="0"/>
              <a:t>2020/10/5</a:t>
            </a:fld>
            <a:endParaRPr kumimoji="1" lang="zh-CN" altLang="en-US"/>
          </a:p>
        </p:txBody>
      </p:sp>
      <p:sp>
        <p:nvSpPr>
          <p:cNvPr id="8" name="页脚占位符 7">
            <a:extLst>
              <a:ext uri="{FF2B5EF4-FFF2-40B4-BE49-F238E27FC236}">
                <a16:creationId xmlns:a16="http://schemas.microsoft.com/office/drawing/2014/main" id="{ED645D8B-54A4-ED48-B2E1-D58C4398E34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016BFDD-9F9B-D443-B77B-A3388DA83979}"/>
              </a:ext>
            </a:extLst>
          </p:cNvPr>
          <p:cNvSpPr>
            <a:spLocks noGrp="1"/>
          </p:cNvSpPr>
          <p:nvPr>
            <p:ph type="sldNum" sz="quarter" idx="12"/>
          </p:nvPr>
        </p:nvSpPr>
        <p:spPr/>
        <p:txBody>
          <a:bodyPr/>
          <a:lstStyle/>
          <a:p>
            <a:fld id="{1C68BD00-2668-4C4E-8C73-23E7C5BA3E73}" type="slidenum">
              <a:rPr kumimoji="1" lang="zh-CN" altLang="en-US" smtClean="0"/>
              <a:t>‹#›</a:t>
            </a:fld>
            <a:endParaRPr kumimoji="1" lang="zh-CN" altLang="en-US"/>
          </a:p>
        </p:txBody>
      </p:sp>
    </p:spTree>
    <p:extLst>
      <p:ext uri="{BB962C8B-B14F-4D97-AF65-F5344CB8AC3E}">
        <p14:creationId xmlns:p14="http://schemas.microsoft.com/office/powerpoint/2010/main" val="253874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D926C-2564-6D40-AE93-020EA0138EA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C16DDEE-4174-5A4C-9EF3-95C60C7DC3A8}"/>
              </a:ext>
            </a:extLst>
          </p:cNvPr>
          <p:cNvSpPr>
            <a:spLocks noGrp="1"/>
          </p:cNvSpPr>
          <p:nvPr>
            <p:ph type="dt" sz="half" idx="10"/>
          </p:nvPr>
        </p:nvSpPr>
        <p:spPr/>
        <p:txBody>
          <a:bodyPr/>
          <a:lstStyle/>
          <a:p>
            <a:fld id="{4835AC3E-9496-624A-BB3B-5E2F8E9ADC82}" type="datetimeFigureOut">
              <a:rPr kumimoji="1" lang="zh-CN" altLang="en-US" smtClean="0"/>
              <a:t>2020/10/5</a:t>
            </a:fld>
            <a:endParaRPr kumimoji="1" lang="zh-CN" altLang="en-US"/>
          </a:p>
        </p:txBody>
      </p:sp>
      <p:sp>
        <p:nvSpPr>
          <p:cNvPr id="4" name="页脚占位符 3">
            <a:extLst>
              <a:ext uri="{FF2B5EF4-FFF2-40B4-BE49-F238E27FC236}">
                <a16:creationId xmlns:a16="http://schemas.microsoft.com/office/drawing/2014/main" id="{FD242EFC-CC6D-0D4A-92EE-65C79F3E1B4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713FCC1-8F5F-0749-A472-E4C623C6ACC3}"/>
              </a:ext>
            </a:extLst>
          </p:cNvPr>
          <p:cNvSpPr>
            <a:spLocks noGrp="1"/>
          </p:cNvSpPr>
          <p:nvPr>
            <p:ph type="sldNum" sz="quarter" idx="12"/>
          </p:nvPr>
        </p:nvSpPr>
        <p:spPr/>
        <p:txBody>
          <a:bodyPr/>
          <a:lstStyle/>
          <a:p>
            <a:fld id="{1C68BD00-2668-4C4E-8C73-23E7C5BA3E73}" type="slidenum">
              <a:rPr kumimoji="1" lang="zh-CN" altLang="en-US" smtClean="0"/>
              <a:t>‹#›</a:t>
            </a:fld>
            <a:endParaRPr kumimoji="1" lang="zh-CN" altLang="en-US"/>
          </a:p>
        </p:txBody>
      </p:sp>
    </p:spTree>
    <p:extLst>
      <p:ext uri="{BB962C8B-B14F-4D97-AF65-F5344CB8AC3E}">
        <p14:creationId xmlns:p14="http://schemas.microsoft.com/office/powerpoint/2010/main" val="1416947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8D2D0BC-2362-2943-BDD8-2457C6E07E47}"/>
              </a:ext>
            </a:extLst>
          </p:cNvPr>
          <p:cNvSpPr>
            <a:spLocks noGrp="1"/>
          </p:cNvSpPr>
          <p:nvPr>
            <p:ph type="dt" sz="half" idx="10"/>
          </p:nvPr>
        </p:nvSpPr>
        <p:spPr/>
        <p:txBody>
          <a:bodyPr/>
          <a:lstStyle/>
          <a:p>
            <a:fld id="{4835AC3E-9496-624A-BB3B-5E2F8E9ADC82}" type="datetimeFigureOut">
              <a:rPr kumimoji="1" lang="zh-CN" altLang="en-US" smtClean="0"/>
              <a:t>2020/10/5</a:t>
            </a:fld>
            <a:endParaRPr kumimoji="1" lang="zh-CN" altLang="en-US"/>
          </a:p>
        </p:txBody>
      </p:sp>
      <p:sp>
        <p:nvSpPr>
          <p:cNvPr id="3" name="页脚占位符 2">
            <a:extLst>
              <a:ext uri="{FF2B5EF4-FFF2-40B4-BE49-F238E27FC236}">
                <a16:creationId xmlns:a16="http://schemas.microsoft.com/office/drawing/2014/main" id="{95F22A35-7C39-5946-80B2-3E758CB5FD7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E83E1A89-73A1-134D-AA26-DE417F4FC041}"/>
              </a:ext>
            </a:extLst>
          </p:cNvPr>
          <p:cNvSpPr>
            <a:spLocks noGrp="1"/>
          </p:cNvSpPr>
          <p:nvPr>
            <p:ph type="sldNum" sz="quarter" idx="12"/>
          </p:nvPr>
        </p:nvSpPr>
        <p:spPr/>
        <p:txBody>
          <a:bodyPr/>
          <a:lstStyle/>
          <a:p>
            <a:fld id="{1C68BD00-2668-4C4E-8C73-23E7C5BA3E73}" type="slidenum">
              <a:rPr kumimoji="1" lang="zh-CN" altLang="en-US" smtClean="0"/>
              <a:t>‹#›</a:t>
            </a:fld>
            <a:endParaRPr kumimoji="1" lang="zh-CN" altLang="en-US"/>
          </a:p>
        </p:txBody>
      </p:sp>
    </p:spTree>
    <p:extLst>
      <p:ext uri="{BB962C8B-B14F-4D97-AF65-F5344CB8AC3E}">
        <p14:creationId xmlns:p14="http://schemas.microsoft.com/office/powerpoint/2010/main" val="2293209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BFBF6-9D2E-E041-9144-745916D85FDB}"/>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1F74A09F-3367-4944-BA42-7C3B1CB3A6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6E737D4-2113-1A42-ACB7-B06D0857D3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220957C-3690-0A42-B5C6-2350C4FB984A}"/>
              </a:ext>
            </a:extLst>
          </p:cNvPr>
          <p:cNvSpPr>
            <a:spLocks noGrp="1"/>
          </p:cNvSpPr>
          <p:nvPr>
            <p:ph type="dt" sz="half" idx="10"/>
          </p:nvPr>
        </p:nvSpPr>
        <p:spPr/>
        <p:txBody>
          <a:bodyPr/>
          <a:lstStyle/>
          <a:p>
            <a:fld id="{4835AC3E-9496-624A-BB3B-5E2F8E9ADC82}" type="datetimeFigureOut">
              <a:rPr kumimoji="1" lang="zh-CN" altLang="en-US" smtClean="0"/>
              <a:t>2020/10/5</a:t>
            </a:fld>
            <a:endParaRPr kumimoji="1" lang="zh-CN" altLang="en-US"/>
          </a:p>
        </p:txBody>
      </p:sp>
      <p:sp>
        <p:nvSpPr>
          <p:cNvPr id="6" name="页脚占位符 5">
            <a:extLst>
              <a:ext uri="{FF2B5EF4-FFF2-40B4-BE49-F238E27FC236}">
                <a16:creationId xmlns:a16="http://schemas.microsoft.com/office/drawing/2014/main" id="{4540B829-8963-9849-A3A8-B06ACED263E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D2C414B-8B5D-214A-ADC5-1229AEB2C898}"/>
              </a:ext>
            </a:extLst>
          </p:cNvPr>
          <p:cNvSpPr>
            <a:spLocks noGrp="1"/>
          </p:cNvSpPr>
          <p:nvPr>
            <p:ph type="sldNum" sz="quarter" idx="12"/>
          </p:nvPr>
        </p:nvSpPr>
        <p:spPr/>
        <p:txBody>
          <a:bodyPr/>
          <a:lstStyle/>
          <a:p>
            <a:fld id="{1C68BD00-2668-4C4E-8C73-23E7C5BA3E73}" type="slidenum">
              <a:rPr kumimoji="1" lang="zh-CN" altLang="en-US" smtClean="0"/>
              <a:t>‹#›</a:t>
            </a:fld>
            <a:endParaRPr kumimoji="1" lang="zh-CN" altLang="en-US"/>
          </a:p>
        </p:txBody>
      </p:sp>
    </p:spTree>
    <p:extLst>
      <p:ext uri="{BB962C8B-B14F-4D97-AF65-F5344CB8AC3E}">
        <p14:creationId xmlns:p14="http://schemas.microsoft.com/office/powerpoint/2010/main" val="328652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FBC27-AD0C-4E44-8462-FB9A7BF76DF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D61092E2-8D46-D94F-8BFC-0E38132CB3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135535C-D36F-3547-87FC-2A99DE143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61CEC8E-3C52-D94C-BDFA-1E7765CCAEA1}"/>
              </a:ext>
            </a:extLst>
          </p:cNvPr>
          <p:cNvSpPr>
            <a:spLocks noGrp="1"/>
          </p:cNvSpPr>
          <p:nvPr>
            <p:ph type="dt" sz="half" idx="10"/>
          </p:nvPr>
        </p:nvSpPr>
        <p:spPr/>
        <p:txBody>
          <a:bodyPr/>
          <a:lstStyle/>
          <a:p>
            <a:fld id="{4835AC3E-9496-624A-BB3B-5E2F8E9ADC82}" type="datetimeFigureOut">
              <a:rPr kumimoji="1" lang="zh-CN" altLang="en-US" smtClean="0"/>
              <a:t>2020/10/5</a:t>
            </a:fld>
            <a:endParaRPr kumimoji="1" lang="zh-CN" altLang="en-US"/>
          </a:p>
        </p:txBody>
      </p:sp>
      <p:sp>
        <p:nvSpPr>
          <p:cNvPr id="6" name="页脚占位符 5">
            <a:extLst>
              <a:ext uri="{FF2B5EF4-FFF2-40B4-BE49-F238E27FC236}">
                <a16:creationId xmlns:a16="http://schemas.microsoft.com/office/drawing/2014/main" id="{1B825CA2-2398-D040-9F19-BA5B6D40903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8ED54F6-2B1F-0D4B-8644-04072A034C21}"/>
              </a:ext>
            </a:extLst>
          </p:cNvPr>
          <p:cNvSpPr>
            <a:spLocks noGrp="1"/>
          </p:cNvSpPr>
          <p:nvPr>
            <p:ph type="sldNum" sz="quarter" idx="12"/>
          </p:nvPr>
        </p:nvSpPr>
        <p:spPr/>
        <p:txBody>
          <a:bodyPr/>
          <a:lstStyle/>
          <a:p>
            <a:fld id="{1C68BD00-2668-4C4E-8C73-23E7C5BA3E73}" type="slidenum">
              <a:rPr kumimoji="1" lang="zh-CN" altLang="en-US" smtClean="0"/>
              <a:t>‹#›</a:t>
            </a:fld>
            <a:endParaRPr kumimoji="1" lang="zh-CN" altLang="en-US"/>
          </a:p>
        </p:txBody>
      </p:sp>
    </p:spTree>
    <p:extLst>
      <p:ext uri="{BB962C8B-B14F-4D97-AF65-F5344CB8AC3E}">
        <p14:creationId xmlns:p14="http://schemas.microsoft.com/office/powerpoint/2010/main" val="294444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61A79D-5166-754F-BDF8-ACA63F14DC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D570311-DF4D-2340-9159-6519C85143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ECA8521-917D-DE46-9BEF-45B96615A7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5AC3E-9496-624A-BB3B-5E2F8E9ADC82}" type="datetimeFigureOut">
              <a:rPr kumimoji="1" lang="zh-CN" altLang="en-US" smtClean="0"/>
              <a:t>2020/10/5</a:t>
            </a:fld>
            <a:endParaRPr kumimoji="1" lang="zh-CN" altLang="en-US"/>
          </a:p>
        </p:txBody>
      </p:sp>
      <p:sp>
        <p:nvSpPr>
          <p:cNvPr id="5" name="页脚占位符 4">
            <a:extLst>
              <a:ext uri="{FF2B5EF4-FFF2-40B4-BE49-F238E27FC236}">
                <a16:creationId xmlns:a16="http://schemas.microsoft.com/office/drawing/2014/main" id="{AD247E72-1F2D-E944-88CA-9C743031A1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7BE51B7-4D6E-E44A-A7E8-56E5963EEA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68BD00-2668-4C4E-8C73-23E7C5BA3E73}" type="slidenum">
              <a:rPr kumimoji="1" lang="zh-CN" altLang="en-US" smtClean="0"/>
              <a:t>‹#›</a:t>
            </a:fld>
            <a:endParaRPr kumimoji="1" lang="zh-CN" altLang="en-US"/>
          </a:p>
        </p:txBody>
      </p:sp>
    </p:spTree>
    <p:extLst>
      <p:ext uri="{BB962C8B-B14F-4D97-AF65-F5344CB8AC3E}">
        <p14:creationId xmlns:p14="http://schemas.microsoft.com/office/powerpoint/2010/main" val="1566121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23C70-D542-294D-BC13-21B27BC5E6AB}"/>
              </a:ext>
            </a:extLst>
          </p:cNvPr>
          <p:cNvSpPr>
            <a:spLocks noGrp="1"/>
          </p:cNvSpPr>
          <p:nvPr>
            <p:ph type="ctrTitle"/>
          </p:nvPr>
        </p:nvSpPr>
        <p:spPr>
          <a:xfrm>
            <a:off x="1524000" y="2235200"/>
            <a:ext cx="9144000" cy="2387600"/>
          </a:xfrm>
        </p:spPr>
        <p:txBody>
          <a:bodyPr>
            <a:normAutofit fontScale="90000"/>
          </a:bodyPr>
          <a:lstStyle/>
          <a:p>
            <a:r>
              <a:rPr lang="en" altLang="zh-CN" dirty="0"/>
              <a:t>Transaction Management in the R*</a:t>
            </a:r>
            <a:br>
              <a:rPr lang="en" altLang="zh-CN" dirty="0"/>
            </a:br>
            <a:r>
              <a:rPr lang="en" altLang="zh-CN" dirty="0"/>
              <a:t>Distributed Database Management System</a:t>
            </a:r>
            <a:endParaRPr kumimoji="1" lang="zh-CN" altLang="en-US" dirty="0"/>
          </a:p>
        </p:txBody>
      </p:sp>
    </p:spTree>
    <p:extLst>
      <p:ext uri="{BB962C8B-B14F-4D97-AF65-F5344CB8AC3E}">
        <p14:creationId xmlns:p14="http://schemas.microsoft.com/office/powerpoint/2010/main" val="1872002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示&#10;&#10;描述已自动生成">
            <a:extLst>
              <a:ext uri="{FF2B5EF4-FFF2-40B4-BE49-F238E27FC236}">
                <a16:creationId xmlns:a16="http://schemas.microsoft.com/office/drawing/2014/main" id="{A76A2D28-1B16-434D-AD42-79324927200F}"/>
              </a:ext>
            </a:extLst>
          </p:cNvPr>
          <p:cNvPicPr>
            <a:picLocks noGrp="1" noChangeAspect="1"/>
          </p:cNvPicPr>
          <p:nvPr>
            <p:ph idx="1"/>
          </p:nvPr>
        </p:nvPicPr>
        <p:blipFill>
          <a:blip r:embed="rId2"/>
          <a:stretch>
            <a:fillRect/>
          </a:stretch>
        </p:blipFill>
        <p:spPr>
          <a:xfrm>
            <a:off x="2015367" y="549000"/>
            <a:ext cx="8161266" cy="5760000"/>
          </a:xfrm>
        </p:spPr>
      </p:pic>
      <p:sp>
        <p:nvSpPr>
          <p:cNvPr id="6" name="文本框 5">
            <a:extLst>
              <a:ext uri="{FF2B5EF4-FFF2-40B4-BE49-F238E27FC236}">
                <a16:creationId xmlns:a16="http://schemas.microsoft.com/office/drawing/2014/main" id="{D79188F0-A7BC-1F44-847D-A54581D7D731}"/>
              </a:ext>
            </a:extLst>
          </p:cNvPr>
          <p:cNvSpPr txBox="1"/>
          <p:nvPr/>
        </p:nvSpPr>
        <p:spPr>
          <a:xfrm>
            <a:off x="297951" y="549000"/>
            <a:ext cx="1181528" cy="369332"/>
          </a:xfrm>
          <a:prstGeom prst="rect">
            <a:avLst/>
          </a:prstGeom>
          <a:noFill/>
        </p:spPr>
        <p:txBody>
          <a:bodyPr wrap="square" rtlCol="0">
            <a:spAutoFit/>
          </a:bodyPr>
          <a:lstStyle/>
          <a:p>
            <a:r>
              <a:rPr kumimoji="1" lang="en-US" altLang="zh-CN" dirty="0"/>
              <a:t>Phase 1</a:t>
            </a:r>
            <a:endParaRPr kumimoji="1" lang="zh-CN" altLang="en-US" dirty="0"/>
          </a:p>
        </p:txBody>
      </p:sp>
    </p:spTree>
    <p:extLst>
      <p:ext uri="{BB962C8B-B14F-4D97-AF65-F5344CB8AC3E}">
        <p14:creationId xmlns:p14="http://schemas.microsoft.com/office/powerpoint/2010/main" val="2129320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示&#10;&#10;描述已自动生成">
            <a:extLst>
              <a:ext uri="{FF2B5EF4-FFF2-40B4-BE49-F238E27FC236}">
                <a16:creationId xmlns:a16="http://schemas.microsoft.com/office/drawing/2014/main" id="{1FF86313-AABC-1049-AE88-5252D68C08B0}"/>
              </a:ext>
            </a:extLst>
          </p:cNvPr>
          <p:cNvPicPr>
            <a:picLocks noGrp="1" noChangeAspect="1"/>
          </p:cNvPicPr>
          <p:nvPr>
            <p:ph idx="1"/>
          </p:nvPr>
        </p:nvPicPr>
        <p:blipFill>
          <a:blip r:embed="rId2"/>
          <a:stretch>
            <a:fillRect/>
          </a:stretch>
        </p:blipFill>
        <p:spPr>
          <a:xfrm>
            <a:off x="2041559" y="549000"/>
            <a:ext cx="8108882" cy="5760000"/>
          </a:xfrm>
        </p:spPr>
      </p:pic>
      <p:sp>
        <p:nvSpPr>
          <p:cNvPr id="6" name="文本框 5">
            <a:extLst>
              <a:ext uri="{FF2B5EF4-FFF2-40B4-BE49-F238E27FC236}">
                <a16:creationId xmlns:a16="http://schemas.microsoft.com/office/drawing/2014/main" id="{57512442-201E-0A4E-8297-393395DDB1C0}"/>
              </a:ext>
            </a:extLst>
          </p:cNvPr>
          <p:cNvSpPr txBox="1"/>
          <p:nvPr/>
        </p:nvSpPr>
        <p:spPr>
          <a:xfrm>
            <a:off x="297951" y="549000"/>
            <a:ext cx="1181528" cy="369332"/>
          </a:xfrm>
          <a:prstGeom prst="rect">
            <a:avLst/>
          </a:prstGeom>
          <a:noFill/>
        </p:spPr>
        <p:txBody>
          <a:bodyPr wrap="square" rtlCol="0">
            <a:spAutoFit/>
          </a:bodyPr>
          <a:lstStyle/>
          <a:p>
            <a:r>
              <a:rPr kumimoji="1" lang="en-US" altLang="zh-CN" dirty="0"/>
              <a:t>Phase 1</a:t>
            </a:r>
            <a:endParaRPr kumimoji="1" lang="zh-CN" altLang="en-US" dirty="0"/>
          </a:p>
        </p:txBody>
      </p:sp>
    </p:spTree>
    <p:extLst>
      <p:ext uri="{BB962C8B-B14F-4D97-AF65-F5344CB8AC3E}">
        <p14:creationId xmlns:p14="http://schemas.microsoft.com/office/powerpoint/2010/main" val="1629703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FF18FA1B-EA7B-2B49-8682-4728B108E214}"/>
              </a:ext>
            </a:extLst>
          </p:cNvPr>
          <p:cNvPicPr>
            <a:picLocks noGrp="1" noChangeAspect="1"/>
          </p:cNvPicPr>
          <p:nvPr>
            <p:ph idx="1"/>
          </p:nvPr>
        </p:nvPicPr>
        <p:blipFill>
          <a:blip r:embed="rId2"/>
          <a:stretch>
            <a:fillRect/>
          </a:stretch>
        </p:blipFill>
        <p:spPr>
          <a:xfrm>
            <a:off x="2023500" y="549000"/>
            <a:ext cx="8144999" cy="5760000"/>
          </a:xfrm>
        </p:spPr>
      </p:pic>
      <p:sp>
        <p:nvSpPr>
          <p:cNvPr id="7" name="文本框 6">
            <a:extLst>
              <a:ext uri="{FF2B5EF4-FFF2-40B4-BE49-F238E27FC236}">
                <a16:creationId xmlns:a16="http://schemas.microsoft.com/office/drawing/2014/main" id="{1027D6CA-52E6-AE4B-A37F-CC6600F10E49}"/>
              </a:ext>
            </a:extLst>
          </p:cNvPr>
          <p:cNvSpPr txBox="1"/>
          <p:nvPr/>
        </p:nvSpPr>
        <p:spPr>
          <a:xfrm>
            <a:off x="297951" y="549000"/>
            <a:ext cx="1181528" cy="369332"/>
          </a:xfrm>
          <a:prstGeom prst="rect">
            <a:avLst/>
          </a:prstGeom>
          <a:noFill/>
        </p:spPr>
        <p:txBody>
          <a:bodyPr wrap="square" rtlCol="0">
            <a:spAutoFit/>
          </a:bodyPr>
          <a:lstStyle/>
          <a:p>
            <a:r>
              <a:rPr kumimoji="1" lang="en-US" altLang="zh-CN" dirty="0"/>
              <a:t>Phase 2</a:t>
            </a:r>
            <a:endParaRPr kumimoji="1" lang="zh-CN" altLang="en-US" dirty="0"/>
          </a:p>
        </p:txBody>
      </p:sp>
    </p:spTree>
    <p:extLst>
      <p:ext uri="{BB962C8B-B14F-4D97-AF65-F5344CB8AC3E}">
        <p14:creationId xmlns:p14="http://schemas.microsoft.com/office/powerpoint/2010/main" val="2055161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示&#10;&#10;描述已自动生成">
            <a:extLst>
              <a:ext uri="{FF2B5EF4-FFF2-40B4-BE49-F238E27FC236}">
                <a16:creationId xmlns:a16="http://schemas.microsoft.com/office/drawing/2014/main" id="{4EC6D437-FB83-9942-AAFA-761544C4BD45}"/>
              </a:ext>
            </a:extLst>
          </p:cNvPr>
          <p:cNvPicPr>
            <a:picLocks noGrp="1" noChangeAspect="1"/>
          </p:cNvPicPr>
          <p:nvPr>
            <p:ph idx="1"/>
          </p:nvPr>
        </p:nvPicPr>
        <p:blipFill>
          <a:blip r:embed="rId2"/>
          <a:stretch>
            <a:fillRect/>
          </a:stretch>
        </p:blipFill>
        <p:spPr>
          <a:xfrm>
            <a:off x="2089044" y="549000"/>
            <a:ext cx="8013912" cy="5760000"/>
          </a:xfrm>
        </p:spPr>
      </p:pic>
      <p:sp>
        <p:nvSpPr>
          <p:cNvPr id="6" name="文本框 5">
            <a:extLst>
              <a:ext uri="{FF2B5EF4-FFF2-40B4-BE49-F238E27FC236}">
                <a16:creationId xmlns:a16="http://schemas.microsoft.com/office/drawing/2014/main" id="{FAAED47C-2DAD-DB46-A874-0E1347F7EEB7}"/>
              </a:ext>
            </a:extLst>
          </p:cNvPr>
          <p:cNvSpPr txBox="1"/>
          <p:nvPr/>
        </p:nvSpPr>
        <p:spPr>
          <a:xfrm>
            <a:off x="297951" y="549000"/>
            <a:ext cx="1181528" cy="369332"/>
          </a:xfrm>
          <a:prstGeom prst="rect">
            <a:avLst/>
          </a:prstGeom>
          <a:noFill/>
        </p:spPr>
        <p:txBody>
          <a:bodyPr wrap="square" rtlCol="0">
            <a:spAutoFit/>
          </a:bodyPr>
          <a:lstStyle/>
          <a:p>
            <a:r>
              <a:rPr kumimoji="1" lang="en-US" altLang="zh-CN" dirty="0"/>
              <a:t>Phase 2</a:t>
            </a:r>
            <a:endParaRPr kumimoji="1" lang="zh-CN" altLang="en-US" dirty="0"/>
          </a:p>
        </p:txBody>
      </p:sp>
    </p:spTree>
    <p:extLst>
      <p:ext uri="{BB962C8B-B14F-4D97-AF65-F5344CB8AC3E}">
        <p14:creationId xmlns:p14="http://schemas.microsoft.com/office/powerpoint/2010/main" val="39534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示&#10;&#10;描述已自动生成">
            <a:extLst>
              <a:ext uri="{FF2B5EF4-FFF2-40B4-BE49-F238E27FC236}">
                <a16:creationId xmlns:a16="http://schemas.microsoft.com/office/drawing/2014/main" id="{5341BDE4-EC20-7A43-AA44-8931A07C4E7C}"/>
              </a:ext>
            </a:extLst>
          </p:cNvPr>
          <p:cNvPicPr>
            <a:picLocks noGrp="1" noChangeAspect="1"/>
          </p:cNvPicPr>
          <p:nvPr>
            <p:ph idx="1"/>
          </p:nvPr>
        </p:nvPicPr>
        <p:blipFill>
          <a:blip r:embed="rId2"/>
          <a:stretch>
            <a:fillRect/>
          </a:stretch>
        </p:blipFill>
        <p:spPr>
          <a:xfrm>
            <a:off x="1898791" y="549000"/>
            <a:ext cx="8394417" cy="5760000"/>
          </a:xfrm>
        </p:spPr>
      </p:pic>
      <p:sp>
        <p:nvSpPr>
          <p:cNvPr id="6" name="文本框 5">
            <a:extLst>
              <a:ext uri="{FF2B5EF4-FFF2-40B4-BE49-F238E27FC236}">
                <a16:creationId xmlns:a16="http://schemas.microsoft.com/office/drawing/2014/main" id="{695AE458-EEC1-5341-AFD0-3A586C4E3EDB}"/>
              </a:ext>
            </a:extLst>
          </p:cNvPr>
          <p:cNvSpPr txBox="1"/>
          <p:nvPr/>
        </p:nvSpPr>
        <p:spPr>
          <a:xfrm>
            <a:off x="297951" y="549000"/>
            <a:ext cx="1181528" cy="646331"/>
          </a:xfrm>
          <a:prstGeom prst="rect">
            <a:avLst/>
          </a:prstGeom>
          <a:noFill/>
        </p:spPr>
        <p:txBody>
          <a:bodyPr wrap="square" rtlCol="0">
            <a:spAutoFit/>
          </a:bodyPr>
          <a:lstStyle/>
          <a:p>
            <a:r>
              <a:rPr kumimoji="1" lang="en-US" altLang="zh-CN" dirty="0"/>
              <a:t>Phase 1 (NO)</a:t>
            </a:r>
            <a:endParaRPr kumimoji="1" lang="zh-CN" altLang="en-US" dirty="0"/>
          </a:p>
        </p:txBody>
      </p:sp>
    </p:spTree>
    <p:extLst>
      <p:ext uri="{BB962C8B-B14F-4D97-AF65-F5344CB8AC3E}">
        <p14:creationId xmlns:p14="http://schemas.microsoft.com/office/powerpoint/2010/main" val="1333100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示, 示意图&#10;&#10;描述已自动生成">
            <a:extLst>
              <a:ext uri="{FF2B5EF4-FFF2-40B4-BE49-F238E27FC236}">
                <a16:creationId xmlns:a16="http://schemas.microsoft.com/office/drawing/2014/main" id="{D1744FAD-368F-2C4B-A430-6A0D306072ED}"/>
              </a:ext>
            </a:extLst>
          </p:cNvPr>
          <p:cNvPicPr>
            <a:picLocks noGrp="1" noChangeAspect="1"/>
          </p:cNvPicPr>
          <p:nvPr>
            <p:ph idx="1"/>
          </p:nvPr>
        </p:nvPicPr>
        <p:blipFill>
          <a:blip r:embed="rId2"/>
          <a:stretch>
            <a:fillRect/>
          </a:stretch>
        </p:blipFill>
        <p:spPr>
          <a:xfrm>
            <a:off x="2018526" y="549000"/>
            <a:ext cx="8154947" cy="5760000"/>
          </a:xfrm>
        </p:spPr>
      </p:pic>
      <p:sp>
        <p:nvSpPr>
          <p:cNvPr id="6" name="文本框 5">
            <a:extLst>
              <a:ext uri="{FF2B5EF4-FFF2-40B4-BE49-F238E27FC236}">
                <a16:creationId xmlns:a16="http://schemas.microsoft.com/office/drawing/2014/main" id="{E7627C44-A20D-9D40-AB8F-95D1AE89D0C5}"/>
              </a:ext>
            </a:extLst>
          </p:cNvPr>
          <p:cNvSpPr txBox="1"/>
          <p:nvPr/>
        </p:nvSpPr>
        <p:spPr>
          <a:xfrm>
            <a:off x="297951" y="549000"/>
            <a:ext cx="1181528" cy="646331"/>
          </a:xfrm>
          <a:prstGeom prst="rect">
            <a:avLst/>
          </a:prstGeom>
          <a:noFill/>
        </p:spPr>
        <p:txBody>
          <a:bodyPr wrap="square" rtlCol="0">
            <a:spAutoFit/>
          </a:bodyPr>
          <a:lstStyle/>
          <a:p>
            <a:r>
              <a:rPr kumimoji="1" lang="en-US" altLang="zh-CN" dirty="0"/>
              <a:t>Phase 2 (NO)</a:t>
            </a:r>
            <a:endParaRPr kumimoji="1" lang="zh-CN" altLang="en-US" dirty="0"/>
          </a:p>
        </p:txBody>
      </p:sp>
    </p:spTree>
    <p:extLst>
      <p:ext uri="{BB962C8B-B14F-4D97-AF65-F5344CB8AC3E}">
        <p14:creationId xmlns:p14="http://schemas.microsoft.com/office/powerpoint/2010/main" val="3295542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示&#10;&#10;描述已自动生成">
            <a:extLst>
              <a:ext uri="{FF2B5EF4-FFF2-40B4-BE49-F238E27FC236}">
                <a16:creationId xmlns:a16="http://schemas.microsoft.com/office/drawing/2014/main" id="{8361E175-C21F-164A-842E-002C8A360056}"/>
              </a:ext>
            </a:extLst>
          </p:cNvPr>
          <p:cNvPicPr>
            <a:picLocks noGrp="1" noChangeAspect="1"/>
          </p:cNvPicPr>
          <p:nvPr>
            <p:ph idx="1"/>
          </p:nvPr>
        </p:nvPicPr>
        <p:blipFill>
          <a:blip r:embed="rId2"/>
          <a:stretch>
            <a:fillRect/>
          </a:stretch>
        </p:blipFill>
        <p:spPr>
          <a:xfrm>
            <a:off x="2054953" y="549000"/>
            <a:ext cx="8082094" cy="5760000"/>
          </a:xfrm>
        </p:spPr>
      </p:pic>
      <p:sp>
        <p:nvSpPr>
          <p:cNvPr id="6" name="文本框 5">
            <a:extLst>
              <a:ext uri="{FF2B5EF4-FFF2-40B4-BE49-F238E27FC236}">
                <a16:creationId xmlns:a16="http://schemas.microsoft.com/office/drawing/2014/main" id="{2552F36E-BF60-A449-8559-D357C5F148BB}"/>
              </a:ext>
            </a:extLst>
          </p:cNvPr>
          <p:cNvSpPr txBox="1"/>
          <p:nvPr/>
        </p:nvSpPr>
        <p:spPr>
          <a:xfrm>
            <a:off x="297951" y="549000"/>
            <a:ext cx="1181528" cy="646331"/>
          </a:xfrm>
          <a:prstGeom prst="rect">
            <a:avLst/>
          </a:prstGeom>
          <a:noFill/>
        </p:spPr>
        <p:txBody>
          <a:bodyPr wrap="square" rtlCol="0">
            <a:spAutoFit/>
          </a:bodyPr>
          <a:lstStyle/>
          <a:p>
            <a:r>
              <a:rPr kumimoji="1" lang="en-US" altLang="zh-CN" dirty="0"/>
              <a:t>Phase 2 (NO)</a:t>
            </a:r>
            <a:endParaRPr kumimoji="1" lang="zh-CN" altLang="en-US" dirty="0"/>
          </a:p>
        </p:txBody>
      </p:sp>
    </p:spTree>
    <p:extLst>
      <p:ext uri="{BB962C8B-B14F-4D97-AF65-F5344CB8AC3E}">
        <p14:creationId xmlns:p14="http://schemas.microsoft.com/office/powerpoint/2010/main" val="2267031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7B0CE-88DB-EE40-8351-D32C6B7BFD7A}"/>
              </a:ext>
            </a:extLst>
          </p:cNvPr>
          <p:cNvSpPr>
            <a:spLocks noGrp="1"/>
          </p:cNvSpPr>
          <p:nvPr>
            <p:ph type="title"/>
          </p:nvPr>
        </p:nvSpPr>
        <p:spPr/>
        <p:txBody>
          <a:bodyPr/>
          <a:lstStyle/>
          <a:p>
            <a:r>
              <a:rPr lang="en" altLang="zh-CN" dirty="0"/>
              <a:t>2P and Failure</a:t>
            </a:r>
            <a:endParaRPr kumimoji="1" lang="zh-CN" altLang="en-US" dirty="0"/>
          </a:p>
        </p:txBody>
      </p:sp>
      <p:sp>
        <p:nvSpPr>
          <p:cNvPr id="3" name="内容占位符 2">
            <a:extLst>
              <a:ext uri="{FF2B5EF4-FFF2-40B4-BE49-F238E27FC236}">
                <a16:creationId xmlns:a16="http://schemas.microsoft.com/office/drawing/2014/main" id="{6A1D2EC0-76A2-F142-A6AF-0BAFEEBFF0DB}"/>
              </a:ext>
            </a:extLst>
          </p:cNvPr>
          <p:cNvSpPr>
            <a:spLocks noGrp="1"/>
          </p:cNvSpPr>
          <p:nvPr>
            <p:ph idx="1"/>
          </p:nvPr>
        </p:nvSpPr>
        <p:spPr/>
        <p:txBody>
          <a:bodyPr/>
          <a:lstStyle/>
          <a:p>
            <a:pPr marL="0" indent="0">
              <a:buNone/>
            </a:pPr>
            <a:r>
              <a:rPr lang="en" altLang="zh-CN" dirty="0"/>
              <a:t>Each active site a recovery process exists and that it processes all messages from recovery processes at other sites and handles all the transactions that were executing the commit protocol at the time of the last failure of the site.</a:t>
            </a:r>
          </a:p>
          <a:p>
            <a:endParaRPr kumimoji="1" lang="zh-CN" altLang="en-US" dirty="0"/>
          </a:p>
        </p:txBody>
      </p:sp>
    </p:spTree>
    <p:extLst>
      <p:ext uri="{BB962C8B-B14F-4D97-AF65-F5344CB8AC3E}">
        <p14:creationId xmlns:p14="http://schemas.microsoft.com/office/powerpoint/2010/main" val="41083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7C4F5-D6CA-2341-8990-5417DB065AFA}"/>
              </a:ext>
            </a:extLst>
          </p:cNvPr>
          <p:cNvSpPr>
            <a:spLocks noGrp="1"/>
          </p:cNvSpPr>
          <p:nvPr>
            <p:ph type="title"/>
          </p:nvPr>
        </p:nvSpPr>
        <p:spPr/>
        <p:txBody>
          <a:bodyPr/>
          <a:lstStyle/>
          <a:p>
            <a:r>
              <a:rPr lang="en" altLang="zh-CN" dirty="0"/>
              <a:t>2P and Failure</a:t>
            </a:r>
            <a:endParaRPr kumimoji="1" lang="zh-CN" altLang="en-US" dirty="0"/>
          </a:p>
        </p:txBody>
      </p:sp>
      <p:sp>
        <p:nvSpPr>
          <p:cNvPr id="3" name="内容占位符 2">
            <a:extLst>
              <a:ext uri="{FF2B5EF4-FFF2-40B4-BE49-F238E27FC236}">
                <a16:creationId xmlns:a16="http://schemas.microsoft.com/office/drawing/2014/main" id="{5FC5C37C-AD26-674E-AC1E-130424332D9D}"/>
              </a:ext>
            </a:extLst>
          </p:cNvPr>
          <p:cNvSpPr>
            <a:spLocks noGrp="1"/>
          </p:cNvSpPr>
          <p:nvPr>
            <p:ph idx="1"/>
          </p:nvPr>
        </p:nvSpPr>
        <p:spPr/>
        <p:txBody>
          <a:bodyPr>
            <a:normAutofit/>
          </a:bodyPr>
          <a:lstStyle/>
          <a:p>
            <a:pPr marL="0" indent="0">
              <a:buNone/>
            </a:pPr>
            <a:r>
              <a:rPr lang="en" altLang="zh-CN" dirty="0"/>
              <a:t>Recovery process at the recovering site reads the log on stable storage and accumulates in virtual storage.</a:t>
            </a:r>
          </a:p>
          <a:p>
            <a:pPr marL="0" indent="0">
              <a:buNone/>
            </a:pPr>
            <a:endParaRPr lang="en" altLang="zh-CN" dirty="0"/>
          </a:p>
          <a:p>
            <a:pPr marL="0" indent="0">
              <a:buNone/>
            </a:pPr>
            <a:endParaRPr lang="en" altLang="zh-CN" dirty="0"/>
          </a:p>
          <a:p>
            <a:endParaRPr kumimoji="1" lang="zh-CN" altLang="en-US" dirty="0"/>
          </a:p>
        </p:txBody>
      </p:sp>
    </p:spTree>
    <p:extLst>
      <p:ext uri="{BB962C8B-B14F-4D97-AF65-F5344CB8AC3E}">
        <p14:creationId xmlns:p14="http://schemas.microsoft.com/office/powerpoint/2010/main" val="2509828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83E4E-9F22-C04D-B65C-668F38890BE3}"/>
              </a:ext>
            </a:extLst>
          </p:cNvPr>
          <p:cNvSpPr>
            <a:spLocks noGrp="1"/>
          </p:cNvSpPr>
          <p:nvPr>
            <p:ph type="title"/>
          </p:nvPr>
        </p:nvSpPr>
        <p:spPr/>
        <p:txBody>
          <a:bodyPr/>
          <a:lstStyle/>
          <a:p>
            <a:r>
              <a:rPr lang="en" altLang="zh-CN" dirty="0"/>
              <a:t>2P and Failure</a:t>
            </a:r>
            <a:endParaRPr kumimoji="1" lang="zh-CN" altLang="en-US" dirty="0"/>
          </a:p>
        </p:txBody>
      </p:sp>
      <p:sp>
        <p:nvSpPr>
          <p:cNvPr id="3" name="内容占位符 2">
            <a:extLst>
              <a:ext uri="{FF2B5EF4-FFF2-40B4-BE49-F238E27FC236}">
                <a16:creationId xmlns:a16="http://schemas.microsoft.com/office/drawing/2014/main" id="{67A03209-E609-BF4B-9644-FC61B36FC87C}"/>
              </a:ext>
            </a:extLst>
          </p:cNvPr>
          <p:cNvSpPr>
            <a:spLocks noGrp="1"/>
          </p:cNvSpPr>
          <p:nvPr>
            <p:ph idx="1"/>
          </p:nvPr>
        </p:nvSpPr>
        <p:spPr/>
        <p:txBody>
          <a:bodyPr>
            <a:normAutofit fontScale="92500" lnSpcReduction="20000"/>
          </a:bodyPr>
          <a:lstStyle/>
          <a:p>
            <a:pPr marL="0" indent="0">
              <a:buNone/>
            </a:pPr>
            <a:r>
              <a:rPr lang="en" altLang="zh-CN" dirty="0"/>
              <a:t>Prepare Stage: Recovery process periodically tries to contact the coordinator site to find out how the transaction should be resolved. Resolve.</a:t>
            </a:r>
          </a:p>
          <a:p>
            <a:pPr marL="0" indent="0">
              <a:buNone/>
            </a:pPr>
            <a:endParaRPr lang="en" altLang="zh-CN" dirty="0"/>
          </a:p>
          <a:p>
            <a:pPr marL="0" indent="0">
              <a:buNone/>
            </a:pPr>
            <a:r>
              <a:rPr lang="en" altLang="zh-CN" dirty="0"/>
              <a:t>No Commit Protocol Log: Aborts that transaction by “undoing” its actions, if any, using the UNDO log records, writing an abort record, and “forgetting” it.</a:t>
            </a:r>
          </a:p>
          <a:p>
            <a:pPr marL="0" indent="0">
              <a:buNone/>
            </a:pPr>
            <a:endParaRPr lang="en" altLang="zh-CN" dirty="0"/>
          </a:p>
          <a:p>
            <a:pPr marL="0" indent="0">
              <a:buNone/>
            </a:pPr>
            <a:r>
              <a:rPr lang="en" altLang="zh-CN" dirty="0"/>
              <a:t>Committing/Aborting Stage: Periodically tries to send the COMMIT (ABORT) to all the subordinates that have not acknowledged and awaits their ACKs. ACKs are received, the recovery process writes the end record and “forgets” the transaction.</a:t>
            </a:r>
          </a:p>
          <a:p>
            <a:pPr marL="0" indent="0">
              <a:buNone/>
            </a:pPr>
            <a:endParaRPr lang="en" altLang="zh-CN" dirty="0"/>
          </a:p>
          <a:p>
            <a:pPr marL="0" indent="0">
              <a:buNone/>
            </a:pPr>
            <a:endParaRPr kumimoji="1" lang="zh-CN" altLang="en-US" dirty="0"/>
          </a:p>
        </p:txBody>
      </p:sp>
    </p:spTree>
    <p:extLst>
      <p:ext uri="{BB962C8B-B14F-4D97-AF65-F5344CB8AC3E}">
        <p14:creationId xmlns:p14="http://schemas.microsoft.com/office/powerpoint/2010/main" val="195433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2B37AF-495C-DE4D-88AE-E6660909CC1D}"/>
              </a:ext>
            </a:extLst>
          </p:cNvPr>
          <p:cNvSpPr>
            <a:spLocks noGrp="1"/>
          </p:cNvSpPr>
          <p:nvPr>
            <p:ph type="title"/>
          </p:nvPr>
        </p:nvSpPr>
        <p:spPr/>
        <p:txBody>
          <a:bodyPr/>
          <a:lstStyle/>
          <a:p>
            <a:r>
              <a:rPr kumimoji="1" lang="en-US" altLang="zh-CN" dirty="0"/>
              <a:t>OUTLINE</a:t>
            </a:r>
            <a:endParaRPr kumimoji="1" lang="zh-CN" altLang="en-US" dirty="0"/>
          </a:p>
        </p:txBody>
      </p:sp>
      <p:sp>
        <p:nvSpPr>
          <p:cNvPr id="3" name="内容占位符 2">
            <a:extLst>
              <a:ext uri="{FF2B5EF4-FFF2-40B4-BE49-F238E27FC236}">
                <a16:creationId xmlns:a16="http://schemas.microsoft.com/office/drawing/2014/main" id="{243D786F-F379-B940-A908-8F6EF83CC8B2}"/>
              </a:ext>
            </a:extLst>
          </p:cNvPr>
          <p:cNvSpPr>
            <a:spLocks noGrp="1"/>
          </p:cNvSpPr>
          <p:nvPr>
            <p:ph idx="1"/>
          </p:nvPr>
        </p:nvSpPr>
        <p:spPr/>
        <p:txBody>
          <a:bodyPr/>
          <a:lstStyle/>
          <a:p>
            <a:r>
              <a:rPr lang="en" altLang="zh-CN" dirty="0"/>
              <a:t>INTRODUCTION</a:t>
            </a:r>
          </a:p>
          <a:p>
            <a:r>
              <a:rPr lang="en" altLang="zh-CN" dirty="0"/>
              <a:t>R* COMMIT PROTOCOL</a:t>
            </a:r>
          </a:p>
          <a:p>
            <a:pPr lvl="1"/>
            <a:r>
              <a:rPr lang="en" altLang="zh-CN" dirty="0"/>
              <a:t>Two-phase (2P)</a:t>
            </a:r>
          </a:p>
          <a:p>
            <a:pPr lvl="1"/>
            <a:r>
              <a:rPr lang="en" altLang="zh-CN" dirty="0"/>
              <a:t>Presumed Abort (PA)</a:t>
            </a:r>
          </a:p>
          <a:p>
            <a:pPr lvl="1"/>
            <a:r>
              <a:rPr lang="en" altLang="zh-CN" dirty="0"/>
              <a:t>Presumed Commit (PC).</a:t>
            </a:r>
          </a:p>
          <a:p>
            <a:pPr lvl="1"/>
            <a:r>
              <a:rPr kumimoji="1" lang="en-US" altLang="zh-CN" dirty="0"/>
              <a:t>Discussion</a:t>
            </a:r>
          </a:p>
          <a:p>
            <a:pPr lvl="1"/>
            <a:r>
              <a:rPr lang="en" altLang="zh-CN" dirty="0"/>
              <a:t>R* commit protocols</a:t>
            </a:r>
          </a:p>
          <a:p>
            <a:r>
              <a:rPr lang="en" altLang="zh-CN" dirty="0"/>
              <a:t>DEADLOCK MANAGEMENT IN R*</a:t>
            </a:r>
          </a:p>
          <a:p>
            <a:pPr marL="457200" lvl="1" indent="0">
              <a:buNone/>
            </a:pPr>
            <a:endParaRPr lang="en" altLang="zh-CN" dirty="0"/>
          </a:p>
        </p:txBody>
      </p:sp>
    </p:spTree>
    <p:extLst>
      <p:ext uri="{BB962C8B-B14F-4D97-AF65-F5344CB8AC3E}">
        <p14:creationId xmlns:p14="http://schemas.microsoft.com/office/powerpoint/2010/main" val="3386803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5D9CD-6A2A-8C43-9452-826CF6544FD7}"/>
              </a:ext>
            </a:extLst>
          </p:cNvPr>
          <p:cNvSpPr>
            <a:spLocks noGrp="1"/>
          </p:cNvSpPr>
          <p:nvPr>
            <p:ph type="title"/>
          </p:nvPr>
        </p:nvSpPr>
        <p:spPr/>
        <p:txBody>
          <a:bodyPr/>
          <a:lstStyle/>
          <a:p>
            <a:r>
              <a:rPr lang="en" altLang="zh-CN" dirty="0"/>
              <a:t>2P and Failure</a:t>
            </a:r>
            <a:endParaRPr kumimoji="1" lang="zh-CN" altLang="en-US" dirty="0"/>
          </a:p>
        </p:txBody>
      </p:sp>
      <p:sp>
        <p:nvSpPr>
          <p:cNvPr id="3" name="内容占位符 2">
            <a:extLst>
              <a:ext uri="{FF2B5EF4-FFF2-40B4-BE49-F238E27FC236}">
                <a16:creationId xmlns:a16="http://schemas.microsoft.com/office/drawing/2014/main" id="{28EE4B86-2BA2-1947-904E-1D469912351C}"/>
              </a:ext>
            </a:extLst>
          </p:cNvPr>
          <p:cNvSpPr>
            <a:spLocks noGrp="1"/>
          </p:cNvSpPr>
          <p:nvPr>
            <p:ph idx="1"/>
          </p:nvPr>
        </p:nvSpPr>
        <p:spPr/>
        <p:txBody>
          <a:bodyPr/>
          <a:lstStyle/>
          <a:p>
            <a:r>
              <a:rPr lang="en" altLang="zh-CN" dirty="0"/>
              <a:t>If the coordinator process notices the failure of a subordinate while waiting for its vote, abort. </a:t>
            </a:r>
          </a:p>
          <a:p>
            <a:endParaRPr lang="en" altLang="zh-CN" dirty="0"/>
          </a:p>
          <a:p>
            <a:r>
              <a:rPr lang="en" altLang="zh-CN" dirty="0"/>
              <a:t>If the failure occurs when the coordinator is waiting to get an ACK, then the coordinator hands the transaction over to the recovery process.</a:t>
            </a:r>
          </a:p>
          <a:p>
            <a:endParaRPr kumimoji="1" lang="zh-CN" altLang="en-US" dirty="0"/>
          </a:p>
        </p:txBody>
      </p:sp>
    </p:spTree>
    <p:extLst>
      <p:ext uri="{BB962C8B-B14F-4D97-AF65-F5344CB8AC3E}">
        <p14:creationId xmlns:p14="http://schemas.microsoft.com/office/powerpoint/2010/main" val="3153168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ECFDD-FBE7-E547-A87A-D22619272236}"/>
              </a:ext>
            </a:extLst>
          </p:cNvPr>
          <p:cNvSpPr>
            <a:spLocks noGrp="1"/>
          </p:cNvSpPr>
          <p:nvPr>
            <p:ph type="title"/>
          </p:nvPr>
        </p:nvSpPr>
        <p:spPr/>
        <p:txBody>
          <a:bodyPr/>
          <a:lstStyle/>
          <a:p>
            <a:r>
              <a:rPr lang="en" altLang="zh-CN" dirty="0"/>
              <a:t>2P and Failure</a:t>
            </a:r>
            <a:endParaRPr kumimoji="1" lang="zh-CN" altLang="en-US" dirty="0"/>
          </a:p>
        </p:txBody>
      </p:sp>
      <p:sp>
        <p:nvSpPr>
          <p:cNvPr id="3" name="内容占位符 2">
            <a:extLst>
              <a:ext uri="{FF2B5EF4-FFF2-40B4-BE49-F238E27FC236}">
                <a16:creationId xmlns:a16="http://schemas.microsoft.com/office/drawing/2014/main" id="{9612992F-32D2-F743-A3E6-1D1C2DB97061}"/>
              </a:ext>
            </a:extLst>
          </p:cNvPr>
          <p:cNvSpPr>
            <a:spLocks noGrp="1"/>
          </p:cNvSpPr>
          <p:nvPr>
            <p:ph idx="1"/>
          </p:nvPr>
        </p:nvSpPr>
        <p:spPr/>
        <p:txBody>
          <a:bodyPr/>
          <a:lstStyle/>
          <a:p>
            <a:r>
              <a:rPr lang="en" altLang="zh-CN" dirty="0"/>
              <a:t>If a subordinate notices the failure of the coordinator before the former sent a YES VOTE and moved into the prepared state, then it aborts the transaction (this is called the unilateral abort feature). </a:t>
            </a:r>
          </a:p>
          <a:p>
            <a:pPr marL="0" indent="0">
              <a:buNone/>
            </a:pPr>
            <a:endParaRPr lang="en" altLang="zh-CN" dirty="0"/>
          </a:p>
          <a:p>
            <a:r>
              <a:rPr lang="en" altLang="zh-CN" dirty="0"/>
              <a:t>If the failure occurs after the subordinate has moved into the prepared state, then the subordinate hands the transaction over to the recovery process.</a:t>
            </a:r>
          </a:p>
          <a:p>
            <a:endParaRPr kumimoji="1" lang="zh-CN" altLang="en-US" dirty="0"/>
          </a:p>
        </p:txBody>
      </p:sp>
    </p:spTree>
    <p:extLst>
      <p:ext uri="{BB962C8B-B14F-4D97-AF65-F5344CB8AC3E}">
        <p14:creationId xmlns:p14="http://schemas.microsoft.com/office/powerpoint/2010/main" val="2265614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95F2B-59FC-6845-8880-28C64B9E6416}"/>
              </a:ext>
            </a:extLst>
          </p:cNvPr>
          <p:cNvSpPr>
            <a:spLocks noGrp="1"/>
          </p:cNvSpPr>
          <p:nvPr>
            <p:ph type="title"/>
          </p:nvPr>
        </p:nvSpPr>
        <p:spPr/>
        <p:txBody>
          <a:bodyPr/>
          <a:lstStyle/>
          <a:p>
            <a:r>
              <a:rPr lang="en" altLang="zh-CN" dirty="0"/>
              <a:t>Hierarchical 2P</a:t>
            </a:r>
            <a:endParaRPr kumimoji="1" lang="zh-CN" altLang="en-US" dirty="0"/>
          </a:p>
        </p:txBody>
      </p:sp>
      <p:sp>
        <p:nvSpPr>
          <p:cNvPr id="3" name="内容占位符 2">
            <a:extLst>
              <a:ext uri="{FF2B5EF4-FFF2-40B4-BE49-F238E27FC236}">
                <a16:creationId xmlns:a16="http://schemas.microsoft.com/office/drawing/2014/main" id="{87F8C653-65A1-7143-B53C-4BD4A15594CD}"/>
              </a:ext>
            </a:extLst>
          </p:cNvPr>
          <p:cNvSpPr>
            <a:spLocks noGrp="1"/>
          </p:cNvSpPr>
          <p:nvPr>
            <p:ph idx="1"/>
          </p:nvPr>
        </p:nvSpPr>
        <p:spPr/>
        <p:txBody>
          <a:bodyPr/>
          <a:lstStyle/>
          <a:p>
            <a:r>
              <a:rPr lang="en" altLang="zh-CN" dirty="0"/>
              <a:t>Root process that is connected to the user/application acts only as a coordinator.</a:t>
            </a:r>
          </a:p>
          <a:p>
            <a:r>
              <a:rPr lang="en" altLang="zh-CN" dirty="0"/>
              <a:t>Leaf processes act only as subordinates.</a:t>
            </a:r>
          </a:p>
          <a:p>
            <a:r>
              <a:rPr lang="en" altLang="zh-CN" dirty="0"/>
              <a:t>Nonleaf, nonroot processes act as both coordinators (for their child processes) and subordinates(for their parent processes).</a:t>
            </a:r>
          </a:p>
          <a:p>
            <a:endParaRPr kumimoji="1" lang="zh-CN" altLang="en-US" dirty="0"/>
          </a:p>
        </p:txBody>
      </p:sp>
    </p:spTree>
    <p:extLst>
      <p:ext uri="{BB962C8B-B14F-4D97-AF65-F5344CB8AC3E}">
        <p14:creationId xmlns:p14="http://schemas.microsoft.com/office/powerpoint/2010/main" val="3747420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4CDB44-8D8D-884B-9984-79E93628D9BE}"/>
              </a:ext>
            </a:extLst>
          </p:cNvPr>
          <p:cNvSpPr>
            <a:spLocks noGrp="1"/>
          </p:cNvSpPr>
          <p:nvPr>
            <p:ph type="title"/>
          </p:nvPr>
        </p:nvSpPr>
        <p:spPr/>
        <p:txBody>
          <a:bodyPr/>
          <a:lstStyle/>
          <a:p>
            <a:r>
              <a:rPr lang="en" altLang="zh-CN" dirty="0"/>
              <a:t>Hierarchical 2P</a:t>
            </a:r>
            <a:endParaRPr kumimoji="1" lang="zh-CN" altLang="en-US" dirty="0"/>
          </a:p>
        </p:txBody>
      </p:sp>
      <p:sp>
        <p:nvSpPr>
          <p:cNvPr id="3" name="内容占位符 2">
            <a:extLst>
              <a:ext uri="{FF2B5EF4-FFF2-40B4-BE49-F238E27FC236}">
                <a16:creationId xmlns:a16="http://schemas.microsoft.com/office/drawing/2014/main" id="{2411B68E-EA43-3A4B-A680-DFAFD32052F8}"/>
              </a:ext>
            </a:extLst>
          </p:cNvPr>
          <p:cNvSpPr>
            <a:spLocks noGrp="1"/>
          </p:cNvSpPr>
          <p:nvPr>
            <p:ph idx="1"/>
          </p:nvPr>
        </p:nvSpPr>
        <p:spPr/>
        <p:txBody>
          <a:bodyPr/>
          <a:lstStyle/>
          <a:p>
            <a:r>
              <a:rPr lang="en" altLang="zh-CN" dirty="0"/>
              <a:t>A nonroot, nonleaf process after receiving a PREPARE propagates it to its subordinates and only after receiving their votes does it send its combined (i.e., subtree) vote to its coordinator.</a:t>
            </a:r>
          </a:p>
          <a:p>
            <a:endParaRPr lang="en" altLang="zh-CN" dirty="0"/>
          </a:p>
          <a:p>
            <a:endParaRPr kumimoji="1" lang="zh-CN" altLang="en-US" dirty="0"/>
          </a:p>
        </p:txBody>
      </p:sp>
    </p:spTree>
    <p:extLst>
      <p:ext uri="{BB962C8B-B14F-4D97-AF65-F5344CB8AC3E}">
        <p14:creationId xmlns:p14="http://schemas.microsoft.com/office/powerpoint/2010/main" val="3419656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61F24-8D8C-2B41-874A-47F483714468}"/>
              </a:ext>
            </a:extLst>
          </p:cNvPr>
          <p:cNvSpPr>
            <a:spLocks noGrp="1"/>
          </p:cNvSpPr>
          <p:nvPr>
            <p:ph type="title"/>
          </p:nvPr>
        </p:nvSpPr>
        <p:spPr/>
        <p:txBody>
          <a:bodyPr/>
          <a:lstStyle/>
          <a:p>
            <a:r>
              <a:rPr lang="en" altLang="zh-CN" dirty="0"/>
              <a:t>PRESUMED ABORT PROTOCOL (PA)</a:t>
            </a:r>
            <a:endParaRPr kumimoji="1" lang="zh-CN" altLang="en-US" dirty="0"/>
          </a:p>
        </p:txBody>
      </p:sp>
      <p:sp>
        <p:nvSpPr>
          <p:cNvPr id="3" name="内容占位符 2">
            <a:extLst>
              <a:ext uri="{FF2B5EF4-FFF2-40B4-BE49-F238E27FC236}">
                <a16:creationId xmlns:a16="http://schemas.microsoft.com/office/drawing/2014/main" id="{7F288877-A51C-964C-8C1E-E8B42EE43F76}"/>
              </a:ext>
            </a:extLst>
          </p:cNvPr>
          <p:cNvSpPr>
            <a:spLocks noGrp="1"/>
          </p:cNvSpPr>
          <p:nvPr>
            <p:ph idx="1"/>
          </p:nvPr>
        </p:nvSpPr>
        <p:spPr/>
        <p:txBody>
          <a:bodyPr>
            <a:normAutofit/>
          </a:bodyPr>
          <a:lstStyle/>
          <a:p>
            <a:r>
              <a:rPr lang="en" altLang="zh-CN" dirty="0"/>
              <a:t>Coordinator “forget” a transaction immediately after it makes the decision to abort it (e.g., by receiving a NO VOTE) and to write an abort record.</a:t>
            </a:r>
          </a:p>
          <a:p>
            <a:r>
              <a:rPr lang="en" altLang="zh-CN" dirty="0"/>
              <a:t>Abort record need not be forced (both by the coordinator and each of the subordinates), and no ACKs need to be sent.</a:t>
            </a:r>
          </a:p>
          <a:p>
            <a:r>
              <a:rPr lang="en" altLang="zh-CN" dirty="0"/>
              <a:t>Coordinator need not record the names of the subordinates in the abort record or write an end record after an abort record.</a:t>
            </a:r>
          </a:p>
          <a:p>
            <a:r>
              <a:rPr lang="en" altLang="zh-CN" dirty="0"/>
              <a:t>If the coordinator notices the failure of a subordinate while attempting to send an ABORT to it, the coordinator does not need to hand the transaction over to the recovery process.</a:t>
            </a:r>
          </a:p>
          <a:p>
            <a:endParaRPr lang="en" altLang="zh-CN" dirty="0"/>
          </a:p>
          <a:p>
            <a:endParaRPr kumimoji="1" lang="zh-CN" altLang="en-US" dirty="0"/>
          </a:p>
        </p:txBody>
      </p:sp>
    </p:spTree>
    <p:extLst>
      <p:ext uri="{BB962C8B-B14F-4D97-AF65-F5344CB8AC3E}">
        <p14:creationId xmlns:p14="http://schemas.microsoft.com/office/powerpoint/2010/main" val="3157819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0A48E8-966B-0F4F-BEBC-2ED00C71A210}"/>
              </a:ext>
            </a:extLst>
          </p:cNvPr>
          <p:cNvSpPr>
            <a:spLocks noGrp="1"/>
          </p:cNvSpPr>
          <p:nvPr>
            <p:ph type="title"/>
          </p:nvPr>
        </p:nvSpPr>
        <p:spPr/>
        <p:txBody>
          <a:bodyPr/>
          <a:lstStyle/>
          <a:p>
            <a:r>
              <a:rPr lang="en" altLang="zh-CN" dirty="0"/>
              <a:t>PRESUMED ABORT PROTOCOL (PA)</a:t>
            </a:r>
            <a:endParaRPr kumimoji="1" lang="zh-CN" altLang="en-US" dirty="0"/>
          </a:p>
        </p:txBody>
      </p:sp>
      <p:sp>
        <p:nvSpPr>
          <p:cNvPr id="3" name="内容占位符 2">
            <a:extLst>
              <a:ext uri="{FF2B5EF4-FFF2-40B4-BE49-F238E27FC236}">
                <a16:creationId xmlns:a16="http://schemas.microsoft.com/office/drawing/2014/main" id="{60CEAB85-055E-6D4C-8F6F-DED189FACB72}"/>
              </a:ext>
            </a:extLst>
          </p:cNvPr>
          <p:cNvSpPr>
            <a:spLocks noGrp="1"/>
          </p:cNvSpPr>
          <p:nvPr>
            <p:ph idx="1"/>
          </p:nvPr>
        </p:nvSpPr>
        <p:spPr>
          <a:xfrm>
            <a:off x="838200" y="1825625"/>
            <a:ext cx="10515600" cy="588802"/>
          </a:xfrm>
        </p:spPr>
        <p:txBody>
          <a:bodyPr/>
          <a:lstStyle/>
          <a:p>
            <a:pPr marL="0" indent="0">
              <a:buNone/>
            </a:pPr>
            <a:r>
              <a:rPr lang="en" altLang="zh-CN" sz="3600" dirty="0"/>
              <a:t>Completely or Partially Read-only</a:t>
            </a:r>
          </a:p>
          <a:p>
            <a:pPr marL="0" indent="0">
              <a:buNone/>
            </a:pPr>
            <a:endParaRPr kumimoji="1" lang="zh-CN" altLang="en-US" dirty="0"/>
          </a:p>
        </p:txBody>
      </p:sp>
      <p:sp>
        <p:nvSpPr>
          <p:cNvPr id="4" name="文本框 3">
            <a:extLst>
              <a:ext uri="{FF2B5EF4-FFF2-40B4-BE49-F238E27FC236}">
                <a16:creationId xmlns:a16="http://schemas.microsoft.com/office/drawing/2014/main" id="{45EB233D-60B4-7348-B395-5686A02D9BF7}"/>
              </a:ext>
            </a:extLst>
          </p:cNvPr>
          <p:cNvSpPr txBox="1"/>
          <p:nvPr/>
        </p:nvSpPr>
        <p:spPr>
          <a:xfrm>
            <a:off x="838200" y="2630185"/>
            <a:ext cx="9976207" cy="3970318"/>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t>Leaf receives PREPARE and find out that it does not need any update, it sends a READ VOTE. releases its locks, and “forgets” the transaction and leave no log record.</a:t>
            </a:r>
          </a:p>
          <a:p>
            <a:pPr marL="457200" indent="-457200">
              <a:buFont typeface="Arial" panose="020B0604020202020204" pitchFamily="34" charset="0"/>
              <a:buChar char="•"/>
            </a:pPr>
            <a:r>
              <a:rPr kumimoji="1" lang="en-US" altLang="zh-CN" sz="2800" dirty="0"/>
              <a:t>Nonroot, nonleaf sends a READ VOTE only if its own vote and those of its subordinates’ are also READ VOTES</a:t>
            </a:r>
          </a:p>
          <a:p>
            <a:pPr marL="457200" indent="-457200">
              <a:buFont typeface="Arial" panose="020B0604020202020204" pitchFamily="34" charset="0"/>
              <a:buChar char="•"/>
            </a:pPr>
            <a:r>
              <a:rPr kumimoji="1" lang="en" altLang="zh-CN" sz="2800" dirty="0"/>
              <a:t>No second phase of the protocol if the root process is read only and it gets only READ VOTES, no log records</a:t>
            </a:r>
          </a:p>
          <a:p>
            <a:pPr marL="457200" indent="-457200">
              <a:buFont typeface="Arial" panose="020B0604020202020204" pitchFamily="34" charset="0"/>
              <a:buChar char="•"/>
            </a:pPr>
            <a:endParaRPr kumimoji="1" lang="en" altLang="zh-CN" sz="2800" dirty="0"/>
          </a:p>
          <a:p>
            <a:pPr marL="457200" indent="-457200">
              <a:buFont typeface="Arial" panose="020B0604020202020204" pitchFamily="34" charset="0"/>
              <a:buChar char="•"/>
            </a:pPr>
            <a:endParaRPr kumimoji="1" lang="zh-CN" altLang="en-US" sz="2800" dirty="0"/>
          </a:p>
        </p:txBody>
      </p:sp>
    </p:spTree>
    <p:extLst>
      <p:ext uri="{BB962C8B-B14F-4D97-AF65-F5344CB8AC3E}">
        <p14:creationId xmlns:p14="http://schemas.microsoft.com/office/powerpoint/2010/main" val="356484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14519-A532-8141-B3FA-E6A370867789}"/>
              </a:ext>
            </a:extLst>
          </p:cNvPr>
          <p:cNvSpPr>
            <a:spLocks noGrp="1"/>
          </p:cNvSpPr>
          <p:nvPr>
            <p:ph type="title"/>
          </p:nvPr>
        </p:nvSpPr>
        <p:spPr/>
        <p:txBody>
          <a:bodyPr/>
          <a:lstStyle/>
          <a:p>
            <a:r>
              <a:rPr lang="en" altLang="zh-CN" dirty="0"/>
              <a:t>PRESUMED COMMIT PROTOCOL (PC)</a:t>
            </a:r>
            <a:endParaRPr kumimoji="1" lang="zh-CN" altLang="en-US" dirty="0"/>
          </a:p>
        </p:txBody>
      </p:sp>
      <p:sp>
        <p:nvSpPr>
          <p:cNvPr id="3" name="内容占位符 2">
            <a:extLst>
              <a:ext uri="{FF2B5EF4-FFF2-40B4-BE49-F238E27FC236}">
                <a16:creationId xmlns:a16="http://schemas.microsoft.com/office/drawing/2014/main" id="{69D8167B-756B-8A4E-8FC5-13093C9876C4}"/>
              </a:ext>
            </a:extLst>
          </p:cNvPr>
          <p:cNvSpPr>
            <a:spLocks noGrp="1"/>
          </p:cNvSpPr>
          <p:nvPr>
            <p:ph idx="1"/>
          </p:nvPr>
        </p:nvSpPr>
        <p:spPr/>
        <p:txBody>
          <a:bodyPr/>
          <a:lstStyle/>
          <a:p>
            <a:r>
              <a:rPr lang="en" altLang="zh-CN" dirty="0"/>
              <a:t>Since most transactions are expected to commit, it is only natural to wonder if, by requiring ACKs for ABORTs, commits could be made cheaper by eliminating the ACKs for COMMITs.</a:t>
            </a:r>
          </a:p>
          <a:p>
            <a:endParaRPr kumimoji="1" lang="zh-CN" altLang="en-US" dirty="0"/>
          </a:p>
        </p:txBody>
      </p:sp>
    </p:spTree>
    <p:extLst>
      <p:ext uri="{BB962C8B-B14F-4D97-AF65-F5344CB8AC3E}">
        <p14:creationId xmlns:p14="http://schemas.microsoft.com/office/powerpoint/2010/main" val="1322483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7D21A3-E9C3-8A44-8C3E-7227A9BFB787}"/>
              </a:ext>
            </a:extLst>
          </p:cNvPr>
          <p:cNvSpPr>
            <a:spLocks noGrp="1"/>
          </p:cNvSpPr>
          <p:nvPr>
            <p:ph type="title"/>
          </p:nvPr>
        </p:nvSpPr>
        <p:spPr/>
        <p:txBody>
          <a:bodyPr/>
          <a:lstStyle/>
          <a:p>
            <a:r>
              <a:rPr lang="en" altLang="zh-CN" dirty="0"/>
              <a:t>PRESUMED COMMIT PROTOCOL (PC)</a:t>
            </a:r>
            <a:endParaRPr kumimoji="1" lang="zh-CN" altLang="en-US" dirty="0"/>
          </a:p>
        </p:txBody>
      </p:sp>
      <p:sp>
        <p:nvSpPr>
          <p:cNvPr id="3" name="内容占位符 2">
            <a:extLst>
              <a:ext uri="{FF2B5EF4-FFF2-40B4-BE49-F238E27FC236}">
                <a16:creationId xmlns:a16="http://schemas.microsoft.com/office/drawing/2014/main" id="{59ABEDF1-B176-C54C-BB96-6A5C92522B6E}"/>
              </a:ext>
            </a:extLst>
          </p:cNvPr>
          <p:cNvSpPr>
            <a:spLocks noGrp="1"/>
          </p:cNvSpPr>
          <p:nvPr>
            <p:ph idx="1"/>
          </p:nvPr>
        </p:nvSpPr>
        <p:spPr/>
        <p:txBody>
          <a:bodyPr/>
          <a:lstStyle/>
          <a:p>
            <a:r>
              <a:rPr lang="en" altLang="zh-CN" dirty="0"/>
              <a:t>ABORTS be acknowledged, while COMMITS need not be.</a:t>
            </a:r>
          </a:p>
          <a:p>
            <a:r>
              <a:rPr lang="en" altLang="zh-CN" dirty="0"/>
              <a:t>Abort records be forced while commit records need not be by the subordinates</a:t>
            </a:r>
          </a:p>
          <a:p>
            <a:r>
              <a:rPr lang="en" altLang="zh-CN" dirty="0"/>
              <a:t>In the no information case, the recovery process responds with a COMMIT when a subordinate inquiries.</a:t>
            </a:r>
          </a:p>
          <a:p>
            <a:endParaRPr kumimoji="1" lang="zh-CN" altLang="en-US" dirty="0"/>
          </a:p>
        </p:txBody>
      </p:sp>
    </p:spTree>
    <p:extLst>
      <p:ext uri="{BB962C8B-B14F-4D97-AF65-F5344CB8AC3E}">
        <p14:creationId xmlns:p14="http://schemas.microsoft.com/office/powerpoint/2010/main" val="27465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FEE8B8-182B-CD46-8A50-FDA132DA84EB}"/>
              </a:ext>
            </a:extLst>
          </p:cNvPr>
          <p:cNvSpPr>
            <a:spLocks noGrp="1"/>
          </p:cNvSpPr>
          <p:nvPr>
            <p:ph type="title"/>
          </p:nvPr>
        </p:nvSpPr>
        <p:spPr/>
        <p:txBody>
          <a:bodyPr/>
          <a:lstStyle/>
          <a:p>
            <a:r>
              <a:rPr lang="en" altLang="zh-CN" dirty="0"/>
              <a:t>PRESUMED COMMIT PROTOCOL (PC)</a:t>
            </a:r>
            <a:endParaRPr kumimoji="1" lang="zh-CN" altLang="en-US" dirty="0"/>
          </a:p>
        </p:txBody>
      </p:sp>
      <p:sp>
        <p:nvSpPr>
          <p:cNvPr id="3" name="内容占位符 2">
            <a:extLst>
              <a:ext uri="{FF2B5EF4-FFF2-40B4-BE49-F238E27FC236}">
                <a16:creationId xmlns:a16="http://schemas.microsoft.com/office/drawing/2014/main" id="{935F616D-EB2C-4942-BFF6-6DAEF4427877}"/>
              </a:ext>
            </a:extLst>
          </p:cNvPr>
          <p:cNvSpPr>
            <a:spLocks noGrp="1"/>
          </p:cNvSpPr>
          <p:nvPr>
            <p:ph idx="1"/>
          </p:nvPr>
        </p:nvSpPr>
        <p:spPr/>
        <p:txBody>
          <a:bodyPr>
            <a:normAutofit/>
          </a:bodyPr>
          <a:lstStyle/>
          <a:p>
            <a:pPr marL="0" indent="0">
              <a:buNone/>
            </a:pPr>
            <a:r>
              <a:rPr kumimoji="1" lang="en-US" altLang="zh-CN" dirty="0"/>
              <a:t>PROBLEM!</a:t>
            </a:r>
          </a:p>
          <a:p>
            <a:r>
              <a:rPr lang="en" altLang="zh-CN" dirty="0"/>
              <a:t>when a root process has sent the PREPARES, and before the root process is able to collect all the votes and make a decision, the root process crashes. No commit log!</a:t>
            </a:r>
          </a:p>
          <a:p>
            <a:r>
              <a:rPr lang="en" altLang="zh-CN" dirty="0"/>
              <a:t>When the crashed root process’s site recovers, its recovery process will abort this transaction and “forget” it without informing anyone.</a:t>
            </a:r>
          </a:p>
          <a:p>
            <a:r>
              <a:rPr lang="en" altLang="zh-CN" dirty="0"/>
              <a:t>When the recovery process of the prepared subordinate’s site then inquires the root process’s site, the latter’s recovery process would respond with a COMMIT. Inconsistency!</a:t>
            </a:r>
          </a:p>
          <a:p>
            <a:pPr marL="0" indent="0">
              <a:buNone/>
            </a:pPr>
            <a:endParaRPr lang="en" altLang="zh-CN" dirty="0"/>
          </a:p>
          <a:p>
            <a:pPr marL="0" indent="0">
              <a:buNone/>
            </a:pPr>
            <a:endParaRPr kumimoji="1" lang="zh-CN" altLang="en-US" dirty="0"/>
          </a:p>
        </p:txBody>
      </p:sp>
    </p:spTree>
    <p:extLst>
      <p:ext uri="{BB962C8B-B14F-4D97-AF65-F5344CB8AC3E}">
        <p14:creationId xmlns:p14="http://schemas.microsoft.com/office/powerpoint/2010/main" val="2725611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424D3-E6BE-8648-A39C-D0055EDC6DF1}"/>
              </a:ext>
            </a:extLst>
          </p:cNvPr>
          <p:cNvSpPr>
            <a:spLocks noGrp="1"/>
          </p:cNvSpPr>
          <p:nvPr>
            <p:ph type="title"/>
          </p:nvPr>
        </p:nvSpPr>
        <p:spPr/>
        <p:txBody>
          <a:bodyPr/>
          <a:lstStyle/>
          <a:p>
            <a:r>
              <a:rPr lang="en" altLang="zh-CN" dirty="0"/>
              <a:t>PRESUMED COMMIT PROTOCOL (PC)</a:t>
            </a:r>
            <a:endParaRPr kumimoji="1" lang="zh-CN" altLang="en-US" dirty="0"/>
          </a:p>
        </p:txBody>
      </p:sp>
      <p:sp>
        <p:nvSpPr>
          <p:cNvPr id="3" name="内容占位符 2">
            <a:extLst>
              <a:ext uri="{FF2B5EF4-FFF2-40B4-BE49-F238E27FC236}">
                <a16:creationId xmlns:a16="http://schemas.microsoft.com/office/drawing/2014/main" id="{79793FA1-E3AE-224F-8AF8-9FA6F744402A}"/>
              </a:ext>
            </a:extLst>
          </p:cNvPr>
          <p:cNvSpPr>
            <a:spLocks noGrp="1"/>
          </p:cNvSpPr>
          <p:nvPr>
            <p:ph idx="1"/>
          </p:nvPr>
        </p:nvSpPr>
        <p:spPr/>
        <p:txBody>
          <a:bodyPr>
            <a:normAutofit/>
          </a:bodyPr>
          <a:lstStyle/>
          <a:p>
            <a:pPr marL="0" indent="0">
              <a:buNone/>
            </a:pPr>
            <a:r>
              <a:rPr kumimoji="1" lang="en-US" altLang="zh-CN" dirty="0"/>
              <a:t>MODIFICATION</a:t>
            </a:r>
          </a:p>
          <a:p>
            <a:r>
              <a:rPr lang="en" altLang="zh-CN" dirty="0"/>
              <a:t>Each coordinator (i.e., nonleaf process) record the names of its subordinates safely before any of the latter could get into the prepared state.</a:t>
            </a:r>
          </a:p>
          <a:p>
            <a:r>
              <a:rPr lang="en" altLang="zh-CN" dirty="0"/>
              <a:t>When the coordinator site aborts on recovery from a crash that occurred after the sending of the PREPARES (but before the coordinator moved into the prepared state, in the case of the nonroot coordinators), the restart process will know who to inform (and get ACKs) about the abort.</a:t>
            </a:r>
          </a:p>
          <a:p>
            <a:pPr marL="0" indent="0">
              <a:buNone/>
            </a:pPr>
            <a:endParaRPr kumimoji="1" lang="zh-CN" altLang="en-US" dirty="0"/>
          </a:p>
        </p:txBody>
      </p:sp>
    </p:spTree>
    <p:extLst>
      <p:ext uri="{BB962C8B-B14F-4D97-AF65-F5344CB8AC3E}">
        <p14:creationId xmlns:p14="http://schemas.microsoft.com/office/powerpoint/2010/main" val="1235268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10049-AF3C-6440-8142-CA5F59153880}"/>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BF207FD3-280C-6A43-8739-9E3F482CE412}"/>
              </a:ext>
            </a:extLst>
          </p:cNvPr>
          <p:cNvSpPr>
            <a:spLocks noGrp="1"/>
          </p:cNvSpPr>
          <p:nvPr>
            <p:ph idx="1"/>
          </p:nvPr>
        </p:nvSpPr>
        <p:spPr/>
        <p:txBody>
          <a:bodyPr/>
          <a:lstStyle/>
          <a:p>
            <a:r>
              <a:rPr kumimoji="1" lang="en-US" altLang="zh-CN" dirty="0"/>
              <a:t>Write</a:t>
            </a:r>
          </a:p>
          <a:p>
            <a:pPr lvl="1"/>
            <a:r>
              <a:rPr kumimoji="1" lang="en-US" altLang="zh-CN" dirty="0"/>
              <a:t>to buffer in volatile storage</a:t>
            </a:r>
          </a:p>
          <a:p>
            <a:r>
              <a:rPr kumimoji="1" lang="en-US" altLang="zh-CN" dirty="0"/>
              <a:t>Force-write</a:t>
            </a:r>
          </a:p>
          <a:p>
            <a:pPr lvl="1"/>
            <a:r>
              <a:rPr kumimoji="1" lang="en-US" altLang="zh-CN" dirty="0"/>
              <a:t>to buffer in volatile storage and flush immediately</a:t>
            </a:r>
            <a:endParaRPr kumimoji="1" lang="zh-CN" altLang="en-US" dirty="0"/>
          </a:p>
        </p:txBody>
      </p:sp>
    </p:spTree>
    <p:extLst>
      <p:ext uri="{BB962C8B-B14F-4D97-AF65-F5344CB8AC3E}">
        <p14:creationId xmlns:p14="http://schemas.microsoft.com/office/powerpoint/2010/main" val="3934439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CD39E3-42A2-E346-A76A-00F2B2C415CC}"/>
              </a:ext>
            </a:extLst>
          </p:cNvPr>
          <p:cNvSpPr>
            <a:spLocks noGrp="1"/>
          </p:cNvSpPr>
          <p:nvPr>
            <p:ph type="title"/>
          </p:nvPr>
        </p:nvSpPr>
        <p:spPr/>
        <p:txBody>
          <a:bodyPr/>
          <a:lstStyle/>
          <a:p>
            <a:r>
              <a:rPr kumimoji="1" lang="en-US" altLang="zh-CN" dirty="0"/>
              <a:t>DISCUSSION</a:t>
            </a:r>
            <a:endParaRPr kumimoji="1" lang="zh-CN" altLang="en-US" dirty="0"/>
          </a:p>
        </p:txBody>
      </p:sp>
      <p:sp>
        <p:nvSpPr>
          <p:cNvPr id="3" name="内容占位符 2">
            <a:extLst>
              <a:ext uri="{FF2B5EF4-FFF2-40B4-BE49-F238E27FC236}">
                <a16:creationId xmlns:a16="http://schemas.microsoft.com/office/drawing/2014/main" id="{4E88470F-AF91-9746-ADA6-283C7F015731}"/>
              </a:ext>
            </a:extLst>
          </p:cNvPr>
          <p:cNvSpPr>
            <a:spLocks noGrp="1"/>
          </p:cNvSpPr>
          <p:nvPr>
            <p:ph idx="1"/>
          </p:nvPr>
        </p:nvSpPr>
        <p:spPr/>
        <p:txBody>
          <a:bodyPr/>
          <a:lstStyle/>
          <a:p>
            <a:r>
              <a:rPr kumimoji="1" lang="en-US" altLang="zh-CN" dirty="0"/>
              <a:t>Strength and weakness of PA and PC.</a:t>
            </a:r>
          </a:p>
          <a:p>
            <a:r>
              <a:rPr lang="en" altLang="zh-CN" dirty="0"/>
              <a:t>Choices could be made on a transaction-by-transaction basis</a:t>
            </a:r>
          </a:p>
          <a:p>
            <a:pPr marL="0" indent="0">
              <a:buNone/>
            </a:pPr>
            <a:r>
              <a:rPr lang="en" altLang="zh-CN" dirty="0"/>
              <a:t>(instead of on a systemwide basis).</a:t>
            </a:r>
            <a:endParaRPr kumimoji="1" lang="en-US" altLang="zh-CN" dirty="0"/>
          </a:p>
          <a:p>
            <a:r>
              <a:rPr kumimoji="1" lang="en-US" altLang="zh-CN" dirty="0"/>
              <a:t>Blocking while subordinates in prepare stage and coordinator fails.</a:t>
            </a:r>
            <a:endParaRPr kumimoji="1" lang="zh-CN" altLang="en-US" dirty="0"/>
          </a:p>
        </p:txBody>
      </p:sp>
    </p:spTree>
    <p:extLst>
      <p:ext uri="{BB962C8B-B14F-4D97-AF65-F5344CB8AC3E}">
        <p14:creationId xmlns:p14="http://schemas.microsoft.com/office/powerpoint/2010/main" val="3079609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C8995A-96D5-4145-9044-E08F43DAC595}"/>
              </a:ext>
            </a:extLst>
          </p:cNvPr>
          <p:cNvSpPr>
            <a:spLocks noGrp="1"/>
          </p:cNvSpPr>
          <p:nvPr>
            <p:ph type="title"/>
          </p:nvPr>
        </p:nvSpPr>
        <p:spPr/>
        <p:txBody>
          <a:bodyPr/>
          <a:lstStyle/>
          <a:p>
            <a:r>
              <a:rPr kumimoji="1" lang="en-US" altLang="zh-CN" dirty="0"/>
              <a:t>DISCUSSION</a:t>
            </a:r>
            <a:endParaRPr kumimoji="1" lang="zh-CN" altLang="en-US" dirty="0"/>
          </a:p>
        </p:txBody>
      </p:sp>
      <p:sp>
        <p:nvSpPr>
          <p:cNvPr id="3" name="内容占位符 2">
            <a:extLst>
              <a:ext uri="{FF2B5EF4-FFF2-40B4-BE49-F238E27FC236}">
                <a16:creationId xmlns:a16="http://schemas.microsoft.com/office/drawing/2014/main" id="{E305CAC4-C347-424E-BA0A-CE990FC12651}"/>
              </a:ext>
            </a:extLst>
          </p:cNvPr>
          <p:cNvSpPr>
            <a:spLocks noGrp="1"/>
          </p:cNvSpPr>
          <p:nvPr>
            <p:ph idx="1"/>
          </p:nvPr>
        </p:nvSpPr>
        <p:spPr/>
        <p:txBody>
          <a:bodyPr/>
          <a:lstStyle/>
          <a:p>
            <a:r>
              <a:rPr lang="en" altLang="zh-CN" dirty="0"/>
              <a:t>In R*, each site has one transaction manager (TM) and one or more database managers (DBMs).</a:t>
            </a:r>
          </a:p>
          <a:p>
            <a:r>
              <a:rPr lang="en" altLang="zh-CN" dirty="0"/>
              <a:t>TM manages the commit protocol, perform local and global deadlock detection, and assign transaction IDs to new transactions originating at that site.</a:t>
            </a:r>
          </a:p>
          <a:p>
            <a:r>
              <a:rPr lang="en" altLang="zh-CN" dirty="0"/>
              <a:t>The TM and DBMS each have their own log files.</a:t>
            </a:r>
          </a:p>
          <a:p>
            <a:r>
              <a:rPr lang="en" altLang="zh-CN" dirty="0"/>
              <a:t>TM incarnations communicate with each other.</a:t>
            </a:r>
          </a:p>
          <a:p>
            <a:endParaRPr lang="en" altLang="zh-CN" dirty="0"/>
          </a:p>
          <a:p>
            <a:endParaRPr kumimoji="1" lang="zh-CN" altLang="en-US" dirty="0"/>
          </a:p>
        </p:txBody>
      </p:sp>
    </p:spTree>
    <p:extLst>
      <p:ext uri="{BB962C8B-B14F-4D97-AF65-F5344CB8AC3E}">
        <p14:creationId xmlns:p14="http://schemas.microsoft.com/office/powerpoint/2010/main" val="241906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88B4E5-28A1-DA47-B442-E9528A1C000B}"/>
              </a:ext>
            </a:extLst>
          </p:cNvPr>
          <p:cNvSpPr>
            <a:spLocks noGrp="1"/>
          </p:cNvSpPr>
          <p:nvPr>
            <p:ph type="title"/>
          </p:nvPr>
        </p:nvSpPr>
        <p:spPr/>
        <p:txBody>
          <a:bodyPr/>
          <a:lstStyle/>
          <a:p>
            <a:r>
              <a:rPr lang="en" altLang="zh-CN" dirty="0"/>
              <a:t>DEADLOCK MANAGEMENT IN R*</a:t>
            </a:r>
            <a:endParaRPr kumimoji="1" lang="zh-CN" altLang="en-US" dirty="0"/>
          </a:p>
        </p:txBody>
      </p:sp>
      <p:sp>
        <p:nvSpPr>
          <p:cNvPr id="3" name="内容占位符 2">
            <a:extLst>
              <a:ext uri="{FF2B5EF4-FFF2-40B4-BE49-F238E27FC236}">
                <a16:creationId xmlns:a16="http://schemas.microsoft.com/office/drawing/2014/main" id="{A437870A-F275-5449-8C18-6950E393CF8B}"/>
              </a:ext>
            </a:extLst>
          </p:cNvPr>
          <p:cNvSpPr>
            <a:spLocks noGrp="1"/>
          </p:cNvSpPr>
          <p:nvPr>
            <p:ph idx="1"/>
          </p:nvPr>
        </p:nvSpPr>
        <p:spPr/>
        <p:txBody>
          <a:bodyPr>
            <a:normAutofit/>
          </a:bodyPr>
          <a:lstStyle/>
          <a:p>
            <a:r>
              <a:rPr lang="en" altLang="zh-CN" dirty="0"/>
              <a:t>No separate lock manager process. All locking related information is maintained in shared storage where it is accessible to the processes of transactions.</a:t>
            </a:r>
          </a:p>
          <a:p>
            <a:r>
              <a:rPr lang="en" altLang="zh-CN" dirty="0"/>
              <a:t>Deadlock detection instead of deadlock avoidance/prevention,</a:t>
            </a:r>
          </a:p>
          <a:p>
            <a:r>
              <a:rPr lang="en" altLang="zh-CN" dirty="0"/>
              <a:t>One deadlock detector (DD) at each site. The DDs at different sites operate asynchronously.</a:t>
            </a:r>
          </a:p>
          <a:p>
            <a:r>
              <a:rPr lang="en" altLang="zh-CN" dirty="0"/>
              <a:t>Each DD wakes up periodically and looks for deadlocks after gathering the wait-for information from the local DBMs and the communication manager.</a:t>
            </a:r>
          </a:p>
          <a:p>
            <a:endParaRPr kumimoji="1" lang="zh-CN" altLang="en-US" dirty="0"/>
          </a:p>
        </p:txBody>
      </p:sp>
    </p:spTree>
    <p:extLst>
      <p:ext uri="{BB962C8B-B14F-4D97-AF65-F5344CB8AC3E}">
        <p14:creationId xmlns:p14="http://schemas.microsoft.com/office/powerpoint/2010/main" val="364993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F1BDF-6C32-F044-A676-B77D0E55EADB}"/>
              </a:ext>
            </a:extLst>
          </p:cNvPr>
          <p:cNvSpPr>
            <a:spLocks noGrp="1"/>
          </p:cNvSpPr>
          <p:nvPr>
            <p:ph type="title"/>
          </p:nvPr>
        </p:nvSpPr>
        <p:spPr/>
        <p:txBody>
          <a:bodyPr/>
          <a:lstStyle/>
          <a:p>
            <a:r>
              <a:rPr lang="en" altLang="zh-CN" dirty="0"/>
              <a:t>DEADLOCK MANAGEMENT IN R*</a:t>
            </a:r>
            <a:endParaRPr kumimoji="1" lang="zh-CN" altLang="en-US" dirty="0"/>
          </a:p>
        </p:txBody>
      </p:sp>
      <p:sp>
        <p:nvSpPr>
          <p:cNvPr id="3" name="内容占位符 2">
            <a:extLst>
              <a:ext uri="{FF2B5EF4-FFF2-40B4-BE49-F238E27FC236}">
                <a16:creationId xmlns:a16="http://schemas.microsoft.com/office/drawing/2014/main" id="{6EFACD7B-8B73-9543-BDD5-3A3E1DAC6777}"/>
              </a:ext>
            </a:extLst>
          </p:cNvPr>
          <p:cNvSpPr>
            <a:spLocks noGrp="1"/>
          </p:cNvSpPr>
          <p:nvPr>
            <p:ph idx="1"/>
          </p:nvPr>
        </p:nvSpPr>
        <p:spPr/>
        <p:txBody>
          <a:bodyPr/>
          <a:lstStyle/>
          <a:p>
            <a:r>
              <a:rPr lang="en" altLang="zh-CN" dirty="0"/>
              <a:t>information about Potential Global (i.e., multisite) Deadlock Cycles (PGDCs) received earlier from other sites is combined with the local information.</a:t>
            </a:r>
          </a:p>
          <a:p>
            <a:r>
              <a:rPr kumimoji="1" lang="en-US" altLang="zh-CN" dirty="0"/>
              <a:t>Choosing the victim for breaking the dead lock locally.</a:t>
            </a:r>
            <a:endParaRPr kumimoji="1" lang="zh-CN" altLang="en-US" dirty="0"/>
          </a:p>
        </p:txBody>
      </p:sp>
    </p:spTree>
    <p:extLst>
      <p:ext uri="{BB962C8B-B14F-4D97-AF65-F5344CB8AC3E}">
        <p14:creationId xmlns:p14="http://schemas.microsoft.com/office/powerpoint/2010/main" val="1975666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F18B9-6AB2-774D-A214-991248B1565D}"/>
              </a:ext>
            </a:extLst>
          </p:cNvPr>
          <p:cNvSpPr>
            <a:spLocks noGrp="1"/>
          </p:cNvSpPr>
          <p:nvPr>
            <p:ph type="title"/>
          </p:nvPr>
        </p:nvSpPr>
        <p:spPr>
          <a:xfrm>
            <a:off x="838200" y="2766218"/>
            <a:ext cx="10515600" cy="1325563"/>
          </a:xfrm>
        </p:spPr>
        <p:txBody>
          <a:bodyPr>
            <a:normAutofit/>
          </a:bodyPr>
          <a:lstStyle/>
          <a:p>
            <a:pPr algn="ctr"/>
            <a:r>
              <a:rPr kumimoji="1" lang="en-US" altLang="zh-CN" sz="6000" dirty="0"/>
              <a:t>Thanks for watching!</a:t>
            </a:r>
            <a:endParaRPr kumimoji="1" lang="zh-CN" altLang="en-US" sz="6000" dirty="0"/>
          </a:p>
        </p:txBody>
      </p:sp>
    </p:spTree>
    <p:extLst>
      <p:ext uri="{BB962C8B-B14F-4D97-AF65-F5344CB8AC3E}">
        <p14:creationId xmlns:p14="http://schemas.microsoft.com/office/powerpoint/2010/main" val="2504635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3CD5AD-AAD7-F444-BA7A-A4F3CC3FA440}"/>
              </a:ext>
            </a:extLst>
          </p:cNvPr>
          <p:cNvSpPr>
            <a:spLocks noGrp="1"/>
          </p:cNvSpPr>
          <p:nvPr>
            <p:ph type="title"/>
          </p:nvPr>
        </p:nvSpPr>
        <p:spPr/>
        <p:txBody>
          <a:bodyPr>
            <a:normAutofit/>
          </a:bodyPr>
          <a:lstStyle/>
          <a:p>
            <a:r>
              <a:rPr lang="en" altLang="zh-CN" dirty="0"/>
              <a:t>Two-phase commit protocol (2P)</a:t>
            </a:r>
            <a:endParaRPr kumimoji="1" lang="zh-CN" altLang="en-US" dirty="0"/>
          </a:p>
        </p:txBody>
      </p:sp>
      <p:sp>
        <p:nvSpPr>
          <p:cNvPr id="3" name="内容占位符 2">
            <a:extLst>
              <a:ext uri="{FF2B5EF4-FFF2-40B4-BE49-F238E27FC236}">
                <a16:creationId xmlns:a16="http://schemas.microsoft.com/office/drawing/2014/main" id="{22AD5E8E-D94C-7244-8984-299EC4623A70}"/>
              </a:ext>
            </a:extLst>
          </p:cNvPr>
          <p:cNvSpPr>
            <a:spLocks noGrp="1"/>
          </p:cNvSpPr>
          <p:nvPr>
            <p:ph idx="1"/>
          </p:nvPr>
        </p:nvSpPr>
        <p:spPr/>
        <p:txBody>
          <a:bodyPr/>
          <a:lstStyle/>
          <a:p>
            <a:r>
              <a:rPr kumimoji="1" lang="en-US" altLang="zh-CN" dirty="0"/>
              <a:t>Coordinator</a:t>
            </a:r>
          </a:p>
          <a:p>
            <a:r>
              <a:rPr kumimoji="1" lang="en-US" altLang="zh-CN" dirty="0"/>
              <a:t>Subordinates</a:t>
            </a:r>
          </a:p>
          <a:p>
            <a:pPr lvl="1"/>
            <a:r>
              <a:rPr lang="en" altLang="zh-CN" dirty="0"/>
              <a:t>user application and a set of other processes</a:t>
            </a:r>
          </a:p>
          <a:p>
            <a:pPr lvl="1"/>
            <a:endParaRPr lang="en" altLang="zh-CN" dirty="0"/>
          </a:p>
          <a:p>
            <a:pPr lvl="1"/>
            <a:endParaRPr kumimoji="1" lang="zh-CN" altLang="en-US" dirty="0"/>
          </a:p>
        </p:txBody>
      </p:sp>
      <p:pic>
        <p:nvPicPr>
          <p:cNvPr id="5" name="图片 4">
            <a:extLst>
              <a:ext uri="{FF2B5EF4-FFF2-40B4-BE49-F238E27FC236}">
                <a16:creationId xmlns:a16="http://schemas.microsoft.com/office/drawing/2014/main" id="{A4B1D9EC-47FC-F64D-B86B-C889AC864E7F}"/>
              </a:ext>
            </a:extLst>
          </p:cNvPr>
          <p:cNvPicPr>
            <a:picLocks noChangeAspect="1"/>
          </p:cNvPicPr>
          <p:nvPr/>
        </p:nvPicPr>
        <p:blipFill>
          <a:blip r:embed="rId2"/>
          <a:stretch>
            <a:fillRect/>
          </a:stretch>
        </p:blipFill>
        <p:spPr>
          <a:xfrm>
            <a:off x="6748541" y="3200399"/>
            <a:ext cx="4983537" cy="3357891"/>
          </a:xfrm>
          <a:prstGeom prst="rect">
            <a:avLst/>
          </a:prstGeom>
        </p:spPr>
      </p:pic>
    </p:spTree>
    <p:extLst>
      <p:ext uri="{BB962C8B-B14F-4D97-AF65-F5344CB8AC3E}">
        <p14:creationId xmlns:p14="http://schemas.microsoft.com/office/powerpoint/2010/main" val="814188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06B16-17BB-F744-B207-D1FD808EE20F}"/>
              </a:ext>
            </a:extLst>
          </p:cNvPr>
          <p:cNvSpPr>
            <a:spLocks noGrp="1"/>
          </p:cNvSpPr>
          <p:nvPr>
            <p:ph type="title"/>
          </p:nvPr>
        </p:nvSpPr>
        <p:spPr/>
        <p:txBody>
          <a:bodyPr/>
          <a:lstStyle/>
          <a:p>
            <a:r>
              <a:rPr lang="en" altLang="zh-CN" dirty="0"/>
              <a:t>2P Under Normal Operation</a:t>
            </a:r>
            <a:endParaRPr kumimoji="1" lang="zh-CN" altLang="en-US" dirty="0"/>
          </a:p>
        </p:txBody>
      </p:sp>
      <p:sp>
        <p:nvSpPr>
          <p:cNvPr id="3" name="内容占位符 2">
            <a:extLst>
              <a:ext uri="{FF2B5EF4-FFF2-40B4-BE49-F238E27FC236}">
                <a16:creationId xmlns:a16="http://schemas.microsoft.com/office/drawing/2014/main" id="{B638E126-209C-EE44-B5A1-39100BE336FC}"/>
              </a:ext>
            </a:extLst>
          </p:cNvPr>
          <p:cNvSpPr>
            <a:spLocks noGrp="1"/>
          </p:cNvSpPr>
          <p:nvPr>
            <p:ph idx="1"/>
          </p:nvPr>
        </p:nvSpPr>
        <p:spPr/>
        <p:txBody>
          <a:bodyPr/>
          <a:lstStyle/>
          <a:p>
            <a:pPr marL="0" indent="0">
              <a:buNone/>
            </a:pPr>
            <a:r>
              <a:rPr lang="en" altLang="zh-CN" dirty="0"/>
              <a:t>Phase 1</a:t>
            </a:r>
          </a:p>
          <a:p>
            <a:pPr marL="0" indent="0">
              <a:buNone/>
            </a:pPr>
            <a:r>
              <a:rPr lang="en" altLang="zh-CN" dirty="0"/>
              <a:t>1. Coordinator receives a commit-transaction command from the user (Entering Phase 1).</a:t>
            </a:r>
          </a:p>
          <a:p>
            <a:pPr marL="0" indent="0">
              <a:buNone/>
            </a:pPr>
            <a:r>
              <a:rPr lang="en" altLang="zh-CN" dirty="0"/>
              <a:t>2. Coordinator sends </a:t>
            </a:r>
            <a:r>
              <a:rPr lang="en" altLang="zh-CN" dirty="0">
                <a:solidFill>
                  <a:srgbClr val="FF0000"/>
                </a:solidFill>
              </a:rPr>
              <a:t>PREPARE</a:t>
            </a:r>
            <a:r>
              <a:rPr lang="en" altLang="zh-CN" dirty="0"/>
              <a:t> to all subordinates.</a:t>
            </a:r>
          </a:p>
          <a:p>
            <a:pPr marL="0" indent="0">
              <a:buNone/>
            </a:pPr>
            <a:r>
              <a:rPr kumimoji="1" lang="en-US" altLang="zh-CN" dirty="0"/>
              <a:t>3. Subordinates receive </a:t>
            </a:r>
            <a:r>
              <a:rPr kumimoji="1" lang="en-US" altLang="zh-CN" dirty="0">
                <a:solidFill>
                  <a:srgbClr val="FF0000"/>
                </a:solidFill>
              </a:rPr>
              <a:t>PREPARE</a:t>
            </a:r>
            <a:r>
              <a:rPr kumimoji="1" lang="en-US" altLang="zh-CN" dirty="0"/>
              <a:t> and decide whether itself can conduct the commit and send coordinator </a:t>
            </a:r>
            <a:r>
              <a:rPr kumimoji="1" lang="en-US" altLang="zh-CN" dirty="0">
                <a:solidFill>
                  <a:srgbClr val="FF0000"/>
                </a:solidFill>
              </a:rPr>
              <a:t>YES/NO VOTE. </a:t>
            </a:r>
            <a:r>
              <a:rPr kumimoji="1" lang="en-US" altLang="zh-CN" dirty="0"/>
              <a:t>If YES, move into </a:t>
            </a:r>
            <a:r>
              <a:rPr kumimoji="1" lang="en-US" altLang="zh-CN" dirty="0">
                <a:solidFill>
                  <a:srgbClr val="00B050"/>
                </a:solidFill>
              </a:rPr>
              <a:t>prepare stage</a:t>
            </a:r>
            <a:r>
              <a:rPr kumimoji="1" lang="en-US" altLang="zh-CN" dirty="0"/>
              <a:t>.</a:t>
            </a:r>
          </a:p>
          <a:p>
            <a:pPr marL="0" indent="0">
              <a:buNone/>
            </a:pPr>
            <a:r>
              <a:rPr kumimoji="1" lang="en-US" altLang="zh-CN" dirty="0"/>
              <a:t>(YES: </a:t>
            </a:r>
            <a:r>
              <a:rPr lang="en" altLang="zh-CN" dirty="0"/>
              <a:t>prepared state; NO: abort immediately)</a:t>
            </a:r>
            <a:endParaRPr kumimoji="1" lang="en-US" altLang="zh-CN" dirty="0"/>
          </a:p>
          <a:p>
            <a:pPr marL="0" indent="0">
              <a:buNone/>
            </a:pPr>
            <a:r>
              <a:rPr kumimoji="1" lang="en-US" altLang="zh-CN" dirty="0"/>
              <a:t>4. Coordinator receive </a:t>
            </a:r>
            <a:r>
              <a:rPr kumimoji="1" lang="en-US" altLang="zh-CN" dirty="0">
                <a:solidFill>
                  <a:srgbClr val="FF0000"/>
                </a:solidFill>
              </a:rPr>
              <a:t>VOTEs.</a:t>
            </a:r>
            <a:endParaRPr kumimoji="1" lang="zh-CN" altLang="en-US" dirty="0">
              <a:solidFill>
                <a:srgbClr val="FF0000"/>
              </a:solidFill>
            </a:endParaRPr>
          </a:p>
        </p:txBody>
      </p:sp>
    </p:spTree>
    <p:extLst>
      <p:ext uri="{BB962C8B-B14F-4D97-AF65-F5344CB8AC3E}">
        <p14:creationId xmlns:p14="http://schemas.microsoft.com/office/powerpoint/2010/main" val="229557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0ECBD-9D6E-4248-8BE0-4F2CF7A920C6}"/>
              </a:ext>
            </a:extLst>
          </p:cNvPr>
          <p:cNvSpPr>
            <a:spLocks noGrp="1"/>
          </p:cNvSpPr>
          <p:nvPr>
            <p:ph type="title"/>
          </p:nvPr>
        </p:nvSpPr>
        <p:spPr/>
        <p:txBody>
          <a:bodyPr/>
          <a:lstStyle/>
          <a:p>
            <a:r>
              <a:rPr lang="en" altLang="zh-CN" dirty="0"/>
              <a:t>2P Under Normal Operation</a:t>
            </a:r>
            <a:endParaRPr kumimoji="1" lang="zh-CN" altLang="en-US" dirty="0"/>
          </a:p>
        </p:txBody>
      </p:sp>
      <p:sp>
        <p:nvSpPr>
          <p:cNvPr id="3" name="内容占位符 2">
            <a:extLst>
              <a:ext uri="{FF2B5EF4-FFF2-40B4-BE49-F238E27FC236}">
                <a16:creationId xmlns:a16="http://schemas.microsoft.com/office/drawing/2014/main" id="{60C2553F-3270-1C40-A7E1-E0474004ABE3}"/>
              </a:ext>
            </a:extLst>
          </p:cNvPr>
          <p:cNvSpPr>
            <a:spLocks noGrp="1"/>
          </p:cNvSpPr>
          <p:nvPr>
            <p:ph idx="1"/>
          </p:nvPr>
        </p:nvSpPr>
        <p:spPr/>
        <p:txBody>
          <a:bodyPr>
            <a:normAutofit fontScale="92500" lnSpcReduction="20000"/>
          </a:bodyPr>
          <a:lstStyle/>
          <a:p>
            <a:pPr marL="0" indent="0">
              <a:buNone/>
            </a:pPr>
            <a:r>
              <a:rPr kumimoji="1" lang="en-US" altLang="zh-CN" dirty="0"/>
              <a:t>Phase 2</a:t>
            </a:r>
          </a:p>
          <a:p>
            <a:pPr marL="514350" indent="-514350">
              <a:buAutoNum type="arabicPeriod"/>
            </a:pPr>
            <a:r>
              <a:rPr kumimoji="1" lang="en-US" altLang="zh-CN" dirty="0"/>
              <a:t>Coordinator sends </a:t>
            </a:r>
            <a:r>
              <a:rPr kumimoji="1" lang="en-US" altLang="zh-CN" dirty="0">
                <a:solidFill>
                  <a:srgbClr val="FF0000"/>
                </a:solidFill>
              </a:rPr>
              <a:t>COMMIT</a:t>
            </a:r>
            <a:r>
              <a:rPr kumimoji="1" lang="en-US" altLang="zh-CN" dirty="0"/>
              <a:t> or </a:t>
            </a:r>
            <a:r>
              <a:rPr kumimoji="1" lang="en-US" altLang="zh-CN" dirty="0">
                <a:solidFill>
                  <a:srgbClr val="FF0000"/>
                </a:solidFill>
              </a:rPr>
              <a:t>ABORT</a:t>
            </a:r>
            <a:r>
              <a:rPr kumimoji="1" lang="en-US" altLang="zh-CN" dirty="0"/>
              <a:t> based on </a:t>
            </a:r>
            <a:r>
              <a:rPr kumimoji="1" lang="en-US" altLang="zh-CN" dirty="0">
                <a:solidFill>
                  <a:srgbClr val="FF0000"/>
                </a:solidFill>
              </a:rPr>
              <a:t>VOTEs</a:t>
            </a:r>
            <a:r>
              <a:rPr kumimoji="1" lang="en-US" altLang="zh-CN" dirty="0"/>
              <a:t> (Entering Phase 2)</a:t>
            </a:r>
          </a:p>
          <a:p>
            <a:pPr marL="514350" indent="-514350">
              <a:buFont typeface="Arial" panose="020B0604020202020204" pitchFamily="34" charset="0"/>
              <a:buAutoNum type="arabicPeriod"/>
            </a:pPr>
            <a:r>
              <a:rPr kumimoji="1" lang="en-US" altLang="zh-CN" dirty="0"/>
              <a:t> </a:t>
            </a:r>
          </a:p>
          <a:p>
            <a:pPr marL="0" indent="0">
              <a:buNone/>
            </a:pPr>
            <a:r>
              <a:rPr kumimoji="1" lang="en-US" altLang="zh-CN" dirty="0"/>
              <a:t>COMMIT: All </a:t>
            </a:r>
            <a:r>
              <a:rPr kumimoji="1" lang="en-US" altLang="zh-CN" dirty="0">
                <a:solidFill>
                  <a:srgbClr val="FF0000"/>
                </a:solidFill>
              </a:rPr>
              <a:t>YES VOTEs</a:t>
            </a:r>
            <a:r>
              <a:rPr kumimoji="1" lang="en-US" altLang="zh-CN" dirty="0"/>
              <a:t>. Coordinator moves into committing state by </a:t>
            </a:r>
            <a:r>
              <a:rPr kumimoji="1" lang="en-US" altLang="zh-CN" dirty="0">
                <a:solidFill>
                  <a:srgbClr val="00B050"/>
                </a:solidFill>
              </a:rPr>
              <a:t>force-writing</a:t>
            </a:r>
            <a:r>
              <a:rPr kumimoji="1" lang="en-US" altLang="zh-CN" dirty="0"/>
              <a:t> </a:t>
            </a:r>
            <a:r>
              <a:rPr kumimoji="1" lang="en-US" altLang="zh-CN" dirty="0">
                <a:solidFill>
                  <a:srgbClr val="00B050"/>
                </a:solidFill>
              </a:rPr>
              <a:t>a commit record</a:t>
            </a:r>
            <a:r>
              <a:rPr kumimoji="1" lang="en-US" altLang="zh-CN" dirty="0"/>
              <a:t> </a:t>
            </a:r>
            <a:r>
              <a:rPr lang="en" altLang="zh-CN" dirty="0"/>
              <a:t>and sending </a:t>
            </a:r>
            <a:r>
              <a:rPr lang="en" altLang="zh-CN" dirty="0">
                <a:solidFill>
                  <a:srgbClr val="FF0000"/>
                </a:solidFill>
              </a:rPr>
              <a:t>COMMIT</a:t>
            </a:r>
            <a:r>
              <a:rPr lang="en" altLang="zh-CN" dirty="0"/>
              <a:t> messages to all the subordinates. Subordinates move into committing stage.</a:t>
            </a:r>
          </a:p>
          <a:p>
            <a:pPr marL="0" indent="0">
              <a:buNone/>
            </a:pPr>
            <a:endParaRPr lang="en" altLang="zh-CN" dirty="0"/>
          </a:p>
          <a:p>
            <a:pPr marL="0" lvl="1" indent="0">
              <a:spcBef>
                <a:spcPts val="1000"/>
              </a:spcBef>
              <a:buNone/>
            </a:pPr>
            <a:r>
              <a:rPr kumimoji="1" lang="en-US" altLang="zh-CN" sz="2800" dirty="0"/>
              <a:t>ABORT: One or more </a:t>
            </a:r>
            <a:r>
              <a:rPr kumimoji="1" lang="en-US" altLang="zh-CN" sz="2800" dirty="0">
                <a:solidFill>
                  <a:srgbClr val="FF0000"/>
                </a:solidFill>
              </a:rPr>
              <a:t>NO VOTE</a:t>
            </a:r>
            <a:r>
              <a:rPr kumimoji="1" lang="en-US" altLang="zh-CN" sz="2800" dirty="0"/>
              <a:t>. </a:t>
            </a:r>
            <a:r>
              <a:rPr kumimoji="1" lang="en" altLang="zh-CN" sz="2800" dirty="0"/>
              <a:t>Moves to the aborting state by </a:t>
            </a:r>
            <a:r>
              <a:rPr kumimoji="1" lang="en" altLang="zh-CN" sz="2800" dirty="0">
                <a:solidFill>
                  <a:srgbClr val="00B050"/>
                </a:solidFill>
              </a:rPr>
              <a:t>force-writing</a:t>
            </a:r>
            <a:r>
              <a:rPr kumimoji="1" lang="en" altLang="zh-CN" sz="2800" dirty="0"/>
              <a:t> </a:t>
            </a:r>
            <a:r>
              <a:rPr kumimoji="1" lang="en" altLang="zh-CN" sz="2800" dirty="0">
                <a:solidFill>
                  <a:srgbClr val="00B050"/>
                </a:solidFill>
              </a:rPr>
              <a:t>an abort record </a:t>
            </a:r>
            <a:r>
              <a:rPr kumimoji="1" lang="en" altLang="zh-CN" sz="2800" dirty="0"/>
              <a:t>and sends </a:t>
            </a:r>
            <a:r>
              <a:rPr kumimoji="1" lang="en" altLang="zh-CN" sz="2800" dirty="0">
                <a:solidFill>
                  <a:srgbClr val="FF0000"/>
                </a:solidFill>
              </a:rPr>
              <a:t>ABORTs</a:t>
            </a:r>
            <a:r>
              <a:rPr kumimoji="1" lang="en" altLang="zh-CN" sz="2800" dirty="0"/>
              <a:t> to (only) all the subordinates that are in the prepared state or have not responded to the PREPARE. Subordinates move into aborting stage.</a:t>
            </a:r>
          </a:p>
          <a:p>
            <a:pPr marL="0" indent="0">
              <a:buNone/>
            </a:pPr>
            <a:endParaRPr kumimoji="1" lang="zh-CN" altLang="en-US" dirty="0"/>
          </a:p>
        </p:txBody>
      </p:sp>
    </p:spTree>
    <p:extLst>
      <p:ext uri="{BB962C8B-B14F-4D97-AF65-F5344CB8AC3E}">
        <p14:creationId xmlns:p14="http://schemas.microsoft.com/office/powerpoint/2010/main" val="252172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ADA8C-1ECC-EA4B-90F0-912EFD86E38C}"/>
              </a:ext>
            </a:extLst>
          </p:cNvPr>
          <p:cNvSpPr>
            <a:spLocks noGrp="1"/>
          </p:cNvSpPr>
          <p:nvPr>
            <p:ph type="title"/>
          </p:nvPr>
        </p:nvSpPr>
        <p:spPr/>
        <p:txBody>
          <a:bodyPr/>
          <a:lstStyle/>
          <a:p>
            <a:r>
              <a:rPr lang="en" altLang="zh-CN" dirty="0"/>
              <a:t>2P Under Normal Operation</a:t>
            </a:r>
            <a:endParaRPr kumimoji="1" lang="zh-CN" altLang="en-US" dirty="0"/>
          </a:p>
        </p:txBody>
      </p:sp>
      <p:sp>
        <p:nvSpPr>
          <p:cNvPr id="3" name="内容占位符 2">
            <a:extLst>
              <a:ext uri="{FF2B5EF4-FFF2-40B4-BE49-F238E27FC236}">
                <a16:creationId xmlns:a16="http://schemas.microsoft.com/office/drawing/2014/main" id="{44E51C61-1775-904F-BF3A-9A88E40F6569}"/>
              </a:ext>
            </a:extLst>
          </p:cNvPr>
          <p:cNvSpPr>
            <a:spLocks noGrp="1"/>
          </p:cNvSpPr>
          <p:nvPr>
            <p:ph idx="1"/>
          </p:nvPr>
        </p:nvSpPr>
        <p:spPr/>
        <p:txBody>
          <a:bodyPr/>
          <a:lstStyle/>
          <a:p>
            <a:pPr marL="0" indent="0">
              <a:buNone/>
            </a:pPr>
            <a:r>
              <a:rPr kumimoji="1" lang="en-US" altLang="zh-CN" dirty="0"/>
              <a:t>Phase 2</a:t>
            </a:r>
          </a:p>
          <a:p>
            <a:pPr marL="0" indent="0">
              <a:buNone/>
            </a:pPr>
            <a:r>
              <a:rPr kumimoji="1" lang="en-US" altLang="zh-CN" dirty="0"/>
              <a:t>3.</a:t>
            </a:r>
          </a:p>
          <a:p>
            <a:pPr marL="0" indent="0">
              <a:buNone/>
            </a:pPr>
            <a:r>
              <a:rPr kumimoji="1" lang="en-US" altLang="zh-CN" dirty="0"/>
              <a:t>COMMIT: Subordinates </a:t>
            </a:r>
            <a:r>
              <a:rPr kumimoji="1" lang="en-US" altLang="zh-CN" dirty="0">
                <a:solidFill>
                  <a:srgbClr val="00B050"/>
                </a:solidFill>
              </a:rPr>
              <a:t>force-write a commit record </a:t>
            </a:r>
            <a:r>
              <a:rPr kumimoji="1" lang="en-US" altLang="zh-CN" dirty="0"/>
              <a:t>and send coordinator </a:t>
            </a:r>
            <a:r>
              <a:rPr kumimoji="1" lang="en-US" altLang="zh-CN" dirty="0">
                <a:solidFill>
                  <a:srgbClr val="FF0000"/>
                </a:solidFill>
              </a:rPr>
              <a:t>ACK</a:t>
            </a:r>
            <a:r>
              <a:rPr kumimoji="1" lang="en-US" altLang="zh-CN" dirty="0"/>
              <a:t> message. Then commit the transaction and “forget” it. </a:t>
            </a:r>
          </a:p>
          <a:p>
            <a:pPr marL="0" indent="0">
              <a:buNone/>
            </a:pPr>
            <a:endParaRPr kumimoji="1" lang="en-US" altLang="zh-CN" dirty="0"/>
          </a:p>
          <a:p>
            <a:pPr marL="0" indent="0">
              <a:buNone/>
            </a:pPr>
            <a:r>
              <a:rPr kumimoji="1" lang="en-US" altLang="zh-CN" dirty="0"/>
              <a:t>ABORT: Subordinates </a:t>
            </a:r>
            <a:r>
              <a:rPr lang="en" altLang="zh-CN" dirty="0">
                <a:solidFill>
                  <a:srgbClr val="00B050"/>
                </a:solidFill>
              </a:rPr>
              <a:t>force-writes an abort record</a:t>
            </a:r>
            <a:r>
              <a:rPr lang="en" altLang="zh-CN" dirty="0"/>
              <a:t>, sends an </a:t>
            </a:r>
            <a:r>
              <a:rPr lang="en" altLang="zh-CN" dirty="0">
                <a:solidFill>
                  <a:srgbClr val="FF0000"/>
                </a:solidFill>
              </a:rPr>
              <a:t>ACK</a:t>
            </a:r>
            <a:r>
              <a:rPr lang="en" altLang="zh-CN" dirty="0"/>
              <a:t> to the coordinator, and then aborts the transaction and “forgets” it.</a:t>
            </a:r>
          </a:p>
          <a:p>
            <a:pPr marL="0" indent="0">
              <a:buNone/>
            </a:pPr>
            <a:endParaRPr kumimoji="1" lang="zh-CN" altLang="en-US" dirty="0"/>
          </a:p>
        </p:txBody>
      </p:sp>
    </p:spTree>
    <p:extLst>
      <p:ext uri="{BB962C8B-B14F-4D97-AF65-F5344CB8AC3E}">
        <p14:creationId xmlns:p14="http://schemas.microsoft.com/office/powerpoint/2010/main" val="3842994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F3C3E-7775-1C4C-BD3F-D2F7A02922F9}"/>
              </a:ext>
            </a:extLst>
          </p:cNvPr>
          <p:cNvSpPr>
            <a:spLocks noGrp="1"/>
          </p:cNvSpPr>
          <p:nvPr>
            <p:ph type="title"/>
          </p:nvPr>
        </p:nvSpPr>
        <p:spPr/>
        <p:txBody>
          <a:bodyPr/>
          <a:lstStyle/>
          <a:p>
            <a:r>
              <a:rPr lang="en" altLang="zh-CN" dirty="0"/>
              <a:t>2P Under Normal Operation</a:t>
            </a:r>
            <a:endParaRPr kumimoji="1" lang="zh-CN" altLang="en-US" dirty="0"/>
          </a:p>
        </p:txBody>
      </p:sp>
      <p:sp>
        <p:nvSpPr>
          <p:cNvPr id="3" name="内容占位符 2">
            <a:extLst>
              <a:ext uri="{FF2B5EF4-FFF2-40B4-BE49-F238E27FC236}">
                <a16:creationId xmlns:a16="http://schemas.microsoft.com/office/drawing/2014/main" id="{05354D0C-D5D3-654D-B70F-3406E3AD97BF}"/>
              </a:ext>
            </a:extLst>
          </p:cNvPr>
          <p:cNvSpPr>
            <a:spLocks noGrp="1"/>
          </p:cNvSpPr>
          <p:nvPr>
            <p:ph idx="1"/>
          </p:nvPr>
        </p:nvSpPr>
        <p:spPr/>
        <p:txBody>
          <a:bodyPr/>
          <a:lstStyle/>
          <a:p>
            <a:pPr marL="0" indent="0">
              <a:buNone/>
            </a:pPr>
            <a:r>
              <a:rPr kumimoji="1" lang="en-US" altLang="zh-CN" dirty="0"/>
              <a:t>Phase 2</a:t>
            </a:r>
          </a:p>
          <a:p>
            <a:r>
              <a:rPr kumimoji="1" lang="en-US" altLang="zh-CN" dirty="0"/>
              <a:t>4. </a:t>
            </a:r>
            <a:r>
              <a:rPr lang="en" altLang="zh-CN" dirty="0"/>
              <a:t>The coordinator, after receiving the ACKs from all the subordinates that were sent a message in the second phase (remember that subordinates who voted NO do not get any ABORTS in the second phase), writes an end record and “forgets” the transaction.</a:t>
            </a:r>
          </a:p>
          <a:p>
            <a:pPr marL="0" indent="0">
              <a:buNone/>
            </a:pPr>
            <a:endParaRPr kumimoji="1" lang="en-US" altLang="zh-CN" dirty="0"/>
          </a:p>
          <a:p>
            <a:pPr marL="0" indent="0" algn="ctr">
              <a:buNone/>
            </a:pPr>
            <a:r>
              <a:rPr kumimoji="1" lang="en-US" altLang="zh-CN" sz="4000" dirty="0"/>
              <a:t>Done!</a:t>
            </a:r>
          </a:p>
          <a:p>
            <a:pPr marL="0" indent="0">
              <a:buNone/>
            </a:pPr>
            <a:endParaRPr kumimoji="1" lang="zh-CN" altLang="en-US" dirty="0"/>
          </a:p>
        </p:txBody>
      </p:sp>
    </p:spTree>
    <p:extLst>
      <p:ext uri="{BB962C8B-B14F-4D97-AF65-F5344CB8AC3E}">
        <p14:creationId xmlns:p14="http://schemas.microsoft.com/office/powerpoint/2010/main" val="265036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图示&#10;&#10;描述已自动生成">
            <a:extLst>
              <a:ext uri="{FF2B5EF4-FFF2-40B4-BE49-F238E27FC236}">
                <a16:creationId xmlns:a16="http://schemas.microsoft.com/office/drawing/2014/main" id="{C8A52BEE-854C-5E4C-A5FF-1818C5FA867A}"/>
              </a:ext>
            </a:extLst>
          </p:cNvPr>
          <p:cNvPicPr>
            <a:picLocks noChangeAspect="1"/>
          </p:cNvPicPr>
          <p:nvPr/>
        </p:nvPicPr>
        <p:blipFill>
          <a:blip r:embed="rId2"/>
          <a:stretch>
            <a:fillRect/>
          </a:stretch>
        </p:blipFill>
        <p:spPr>
          <a:xfrm>
            <a:off x="1893165" y="549000"/>
            <a:ext cx="8405669" cy="5760000"/>
          </a:xfrm>
          <a:prstGeom prst="rect">
            <a:avLst/>
          </a:prstGeom>
        </p:spPr>
      </p:pic>
      <p:sp>
        <p:nvSpPr>
          <p:cNvPr id="22" name="文本框 21">
            <a:extLst>
              <a:ext uri="{FF2B5EF4-FFF2-40B4-BE49-F238E27FC236}">
                <a16:creationId xmlns:a16="http://schemas.microsoft.com/office/drawing/2014/main" id="{987D7B02-8AEC-894B-BED4-303F6AEBE489}"/>
              </a:ext>
            </a:extLst>
          </p:cNvPr>
          <p:cNvSpPr txBox="1"/>
          <p:nvPr/>
        </p:nvSpPr>
        <p:spPr>
          <a:xfrm>
            <a:off x="297951" y="549000"/>
            <a:ext cx="1181528" cy="369332"/>
          </a:xfrm>
          <a:prstGeom prst="rect">
            <a:avLst/>
          </a:prstGeom>
          <a:noFill/>
        </p:spPr>
        <p:txBody>
          <a:bodyPr wrap="square" rtlCol="0">
            <a:spAutoFit/>
          </a:bodyPr>
          <a:lstStyle/>
          <a:p>
            <a:r>
              <a:rPr kumimoji="1" lang="en-US" altLang="zh-CN" dirty="0"/>
              <a:t>Phase 1</a:t>
            </a:r>
            <a:endParaRPr kumimoji="1" lang="zh-CN" altLang="en-US" dirty="0"/>
          </a:p>
        </p:txBody>
      </p:sp>
    </p:spTree>
    <p:extLst>
      <p:ext uri="{BB962C8B-B14F-4D97-AF65-F5344CB8AC3E}">
        <p14:creationId xmlns:p14="http://schemas.microsoft.com/office/powerpoint/2010/main" val="318210382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1531</TotalTime>
  <Words>1470</Words>
  <Application>Microsoft Macintosh PowerPoint</Application>
  <PresentationFormat>宽屏</PresentationFormat>
  <Paragraphs>122</Paragraphs>
  <Slides>34</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34</vt:i4>
      </vt:variant>
    </vt:vector>
  </HeadingPairs>
  <TitlesOfParts>
    <vt:vector size="38" baseType="lpstr">
      <vt:lpstr>等线</vt:lpstr>
      <vt:lpstr>等线 Light</vt:lpstr>
      <vt:lpstr>Arial</vt:lpstr>
      <vt:lpstr>Office 主题​​</vt:lpstr>
      <vt:lpstr>Transaction Management in the R* Distributed Database Management System</vt:lpstr>
      <vt:lpstr>OUTLINE</vt:lpstr>
      <vt:lpstr>INTRODUCTION</vt:lpstr>
      <vt:lpstr>Two-phase commit protocol (2P)</vt:lpstr>
      <vt:lpstr>2P Under Normal Operation</vt:lpstr>
      <vt:lpstr>2P Under Normal Operation</vt:lpstr>
      <vt:lpstr>2P Under Normal Operation</vt:lpstr>
      <vt:lpstr>2P Under Normal Operation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2P and Failure</vt:lpstr>
      <vt:lpstr>2P and Failure</vt:lpstr>
      <vt:lpstr>2P and Failure</vt:lpstr>
      <vt:lpstr>2P and Failure</vt:lpstr>
      <vt:lpstr>2P and Failure</vt:lpstr>
      <vt:lpstr>Hierarchical 2P</vt:lpstr>
      <vt:lpstr>Hierarchical 2P</vt:lpstr>
      <vt:lpstr>PRESUMED ABORT PROTOCOL (PA)</vt:lpstr>
      <vt:lpstr>PRESUMED ABORT PROTOCOL (PA)</vt:lpstr>
      <vt:lpstr>PRESUMED COMMIT PROTOCOL (PC)</vt:lpstr>
      <vt:lpstr>PRESUMED COMMIT PROTOCOL (PC)</vt:lpstr>
      <vt:lpstr>PRESUMED COMMIT PROTOCOL (PC)</vt:lpstr>
      <vt:lpstr>PRESUMED COMMIT PROTOCOL (PC)</vt:lpstr>
      <vt:lpstr>DISCUSSION</vt:lpstr>
      <vt:lpstr>DISCUSSION</vt:lpstr>
      <vt:lpstr>DEADLOCK MANAGEMENT IN R*</vt:lpstr>
      <vt:lpstr>DEADLOCK MANAGEMENT IN R*</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 Management in the R* Distributed Database Management System</dc:title>
  <dc:creator>office</dc:creator>
  <cp:lastModifiedBy>office</cp:lastModifiedBy>
  <cp:revision>31</cp:revision>
  <dcterms:created xsi:type="dcterms:W3CDTF">2020-10-05T04:10:10Z</dcterms:created>
  <dcterms:modified xsi:type="dcterms:W3CDTF">2020-10-06T05:41:34Z</dcterms:modified>
</cp:coreProperties>
</file>