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C19D326-DF44-481D-A5CF-7BEE5BA85FCD}">
  <a:tblStyle styleId="{2C19D326-DF44-481D-A5CF-7BEE5BA85F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Oswald-regular.fntdata"/><Relationship Id="rId10" Type="http://schemas.openxmlformats.org/officeDocument/2006/relationships/slide" Target="slides/slide4.xml"/><Relationship Id="rId32" Type="http://schemas.openxmlformats.org/officeDocument/2006/relationships/font" Target="fonts/Average-regular.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swa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BagyGqsuIS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461b69563_1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461b6956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Under what circumstances would there be no information stored in the virtual storage. (1)</a:t>
            </a:r>
            <a:r>
              <a:rPr lang="en" sz="1000"/>
              <a:t>the </a:t>
            </a:r>
            <a:r>
              <a:rPr lang="en" sz="1000"/>
              <a:t>coordinator</a:t>
            </a:r>
            <a:r>
              <a:rPr lang="en" sz="1000"/>
              <a:t> sends out </a:t>
            </a:r>
            <a:r>
              <a:rPr lang="en" sz="900"/>
              <a:t>PREPARES, (2) </a:t>
            </a:r>
            <a:r>
              <a:rPr lang="en" sz="1000"/>
              <a:t>coordinator crashes before receiving all the votes and deciding to commit/abort, and (3) on restart, it aborts the transaction and does not inform any of the subordinates.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462ad00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462ad00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 execution model has multi-level of processes, each process/node communicate directly with only its adjacent neighbors. Thus it would not have known about the existence of its non-neighbor processes, making the process pretty similar to those that we’ve just talk about. YAY</a:t>
            </a:r>
            <a:endParaRPr/>
          </a:p>
          <a:p>
            <a:pPr indent="0" lvl="0" marL="0" rtl="0" algn="l">
              <a:spcBef>
                <a:spcPts val="0"/>
              </a:spcBef>
              <a:spcAft>
                <a:spcPts val="0"/>
              </a:spcAft>
              <a:buNone/>
            </a:pPr>
            <a:r>
              <a:rPr lang="en"/>
              <a:t>Root only acts as the coordinator, leaf only acts as subordinate while non-root, non-leaf nodes act as both . Non-root, non-leaf nodes propogate PREPARE message to its kids, and send the combined vote to its dad/mom. When it get to the PREPARE state, it will propogate COMMIT/ABORT message to its kids and send ACK back to its dad/mom.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61b69563_1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461b6956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leaf process receives a PREPARE and it finds that it has not done any updates, then it sends a READ VOTE, releases its locks, and ‘forgets’ the transaction. The subordinate writes no log records since it does not matter whether the transaction gets aborted or committed. So the subordinate, who is now known to the coordinator to be read-only does not need to be sent a COMMIT/ABORT by the </a:t>
            </a:r>
            <a:r>
              <a:rPr lang="en"/>
              <a:t>coordinator</a:t>
            </a:r>
            <a:r>
              <a:rPr lang="en"/>
              <a:t>. A nonroot, nonleaf sends a READ VOTE only if its own vote and those of its subordinates’ are also READ VOTEs. Otherwise, as long as none of the latter is a NO VOTE, it sends a YES VOTE.</a:t>
            </a:r>
            <a:endParaRPr/>
          </a:p>
          <a:p>
            <a:pPr indent="0" lvl="0" marL="0" rtl="0" algn="l">
              <a:spcBef>
                <a:spcPts val="0"/>
              </a:spcBef>
              <a:spcAft>
                <a:spcPts val="0"/>
              </a:spcAft>
              <a:buNone/>
            </a:pPr>
            <a:r>
              <a:rPr lang="en"/>
              <a:t>There will not be a second phase of the protocol if the root process is read-only and it gets only READ VOTEs. In this case the root process, just like the other processes, writes no log records for the transaction. </a:t>
            </a:r>
            <a:r>
              <a:rPr lang="en" sz="1000"/>
              <a:t>On the other hand, if the root process or one of its subordinates votes YES and none of the others vote NO, then the root process behaves as in 2P. But note that it is sufficient for a nonleaf process to include in the commit record only the identities of those subordinates (if any) that voted YES.</a:t>
            </a: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61b69563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61b6956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462ad003a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462ad003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461b69563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461b695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Consider the situation when a root process has sent the PREPARES, one subordinate has gone into the </a:t>
            </a:r>
            <a:r>
              <a:rPr lang="en" sz="900"/>
              <a:t>prepared </a:t>
            </a:r>
            <a:r>
              <a:rPr lang="en" sz="1000"/>
              <a:t>state, and before the root process is able to collect all the votes and make a decision, the root process crashes. </a:t>
            </a:r>
            <a:endParaRPr sz="1000"/>
          </a:p>
          <a:p>
            <a:pPr indent="0" lvl="0" marL="0" rtl="0" algn="l">
              <a:spcBef>
                <a:spcPts val="0"/>
              </a:spcBef>
              <a:spcAft>
                <a:spcPts val="0"/>
              </a:spcAft>
              <a:buNone/>
            </a:pPr>
            <a:r>
              <a:rPr lang="en" sz="1000"/>
              <a:t>Note that so far the root process would not have written any commit protocol log records. When the crashed root process’s site recovers, its recovery process will abort this transaction and “forget” it without informing anyone, since no information is available about the subordinates. </a:t>
            </a:r>
            <a:endParaRPr sz="1000"/>
          </a:p>
          <a:p>
            <a:pPr indent="0" lvl="0" marL="0" rtl="0" algn="l">
              <a:spcBef>
                <a:spcPts val="0"/>
              </a:spcBef>
              <a:spcAft>
                <a:spcPts val="0"/>
              </a:spcAft>
              <a:buNone/>
            </a:pPr>
            <a:r>
              <a:rPr lang="en" sz="1000"/>
              <a:t>When the recovery process of the prepared subordinate’s site then inquires the root process’s site, the latter’s recovery process would respond with a </a:t>
            </a:r>
            <a:r>
              <a:rPr lang="en" sz="900"/>
              <a:t>COMMIT,7 </a:t>
            </a:r>
            <a:r>
              <a:rPr lang="en" sz="1000"/>
              <a:t>causing an unacceptable inconsistency.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462ad003a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462ad003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461b69563_1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461b6956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461b69563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461b6956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462ad003a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462ad003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461b69563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461b6956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461b6956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461b6956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for graphwai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462ad003a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462ad003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461b69563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461b6956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61b69563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61b6956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Guaranteeing uniformity requires that certain facilities exist in the distributed database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461b69563_1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461b6956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common protocol used, at the time, was the two phase commit protocol. When a user decide to commit a transaction, it will contact the coordinator thus </a:t>
            </a:r>
            <a:r>
              <a:rPr lang="en"/>
              <a:t>starting</a:t>
            </a:r>
            <a:r>
              <a:rPr lang="en"/>
              <a:t> the 2p committing process. There are two sets of processes in the protocol, one is called the coordinator and the other is the subordinates. There can only be one coordinator while the number of subordinates was not specified. C</a:t>
            </a:r>
            <a:r>
              <a:rPr lang="en"/>
              <a:t>oordinator</a:t>
            </a:r>
            <a:r>
              <a:rPr lang="en"/>
              <a:t> communicates directly with the user and the subordinates, while </a:t>
            </a:r>
            <a:r>
              <a:rPr lang="en"/>
              <a:t>subordinates</a:t>
            </a:r>
            <a:r>
              <a:rPr lang="en"/>
              <a:t> can not communicate among themselves.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Tramsactions and processes are asumed to have globally unique names, </a:t>
            </a:r>
            <a:r>
              <a:rPr lang="en"/>
              <a:t>presumably</a:t>
            </a:r>
            <a:r>
              <a:rPr lang="en"/>
              <a:t> to maintain the three properties of transaction: atomicity, consistency and durability.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just a general timeline for the 2P commitment process, where the coordinator will send out a prepare message to the subordinates, then the subordinate is going to write prepare/abort on the record and respond back to the coordinator with YES/NO vote. Then the coordinator will gather the votes, if all votes are yes, then the coordinator will send out a COMMIT message, subordinates will write down commit/abort and respond back its acknoledgement to the coordinator.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461b69563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461b6956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67AC6"/>
                </a:solidFill>
                <a:highlight>
                  <a:srgbClr val="FFFFFF"/>
                </a:highlight>
                <a:uFill>
                  <a:noFill/>
                </a:uFill>
                <a:latin typeface="Roboto"/>
                <a:ea typeface="Roboto"/>
                <a:cs typeface="Roboto"/>
                <a:sym typeface="Roboto"/>
                <a:hlinkClick r:id="rId2"/>
              </a:rPr>
              <a:t>https://youtu.be/BagyGqsuISE</a:t>
            </a:r>
            <a:endParaRPr/>
          </a:p>
          <a:p>
            <a:pPr indent="0" lvl="0" marL="0" rtl="0" algn="l">
              <a:spcBef>
                <a:spcPts val="0"/>
              </a:spcBef>
              <a:spcAft>
                <a:spcPts val="0"/>
              </a:spcAft>
              <a:buNone/>
            </a:pPr>
            <a:r>
              <a:rPr lang="en"/>
              <a:t>Here is an demo of process of the 2p commit protocol where all the subordinates sends back YES VOTE to the coordinator.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461b69563_1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461b6956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What does it mean for a log to be forced. When forcing a log record, the forced log record and all preceding ones are immediately moved from the virtual memory buffers to stable storage.The transaction writing the log record is not allowed to continue execution until this operation is completed.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This means that, if the site crashes (assuming that a crash results in the loss of the contents of the virtual memory) after the force-write has completed, then the forced record and the ones preceding it will have survived the crash and will be available, from the stable storage, when the site recovers.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It is important to be able to “batch” force-writes for high performance.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461b69563_1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461b6956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A</a:t>
            </a:r>
            <a:r>
              <a:rPr lang="en" sz="1000"/>
              <a:t>s part of recovery from a crash, the recovery process at the recovering site reads the log on stable storage and accumulates in virtual storage information relating to transactions at the time of the crash. </a:t>
            </a:r>
            <a:endParaRPr/>
          </a:p>
          <a:p>
            <a:pPr indent="0" lvl="0" marL="0" rtl="0" algn="l">
              <a:spcBef>
                <a:spcPts val="120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l.acm.org/citation.cfm?id=7266" TargetMode="External"/><Relationship Id="rId4" Type="http://schemas.openxmlformats.org/officeDocument/2006/relationships/hyperlink" Target="https://www.geeksforgeeks.org/introduction-of-deadlock-in-operating-system/" TargetMode="External"/><Relationship Id="rId5" Type="http://schemas.openxmlformats.org/officeDocument/2006/relationships/hyperlink" Target="http://www.cs.cmu.edu/afs/cs/academic/class/15721-f01/www/lectures/Rstar_distrib.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BagyGqsuISE" TargetMode="External"/><Relationship Id="rId4" Type="http://schemas.openxmlformats.org/officeDocument/2006/relationships/image" Target="../media/image1.jpg"/><Relationship Id="rId5" Type="http://schemas.openxmlformats.org/officeDocument/2006/relationships/hyperlink" Target="https://youtu.be/BagyGqsuI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600600"/>
            <a:ext cx="82326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Transaction Management in the R* Distributed Database Management System </a:t>
            </a:r>
            <a:endParaRPr sz="4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Zijun Deng, Nuoshi Li</a:t>
            </a:r>
            <a:endParaRPr/>
          </a:p>
        </p:txBody>
      </p:sp>
      <p:sp>
        <p:nvSpPr>
          <p:cNvPr id="61" name="Google Shape;61;p13"/>
          <p:cNvSpPr txBox="1"/>
          <p:nvPr/>
        </p:nvSpPr>
        <p:spPr>
          <a:xfrm>
            <a:off x="2645550" y="2330700"/>
            <a:ext cx="3852900" cy="5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C. MOHAN, B. LINDSAY, and R. OBERMARCK</a:t>
            </a:r>
            <a:endParaRPr>
              <a:solidFill>
                <a:srgbClr val="FFFFFF"/>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 information!</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When a </a:t>
            </a:r>
            <a:r>
              <a:rPr lang="en">
                <a:solidFill>
                  <a:srgbClr val="FF0000"/>
                </a:solidFill>
              </a:rPr>
              <a:t>recovery process</a:t>
            </a:r>
            <a:r>
              <a:rPr lang="en"/>
              <a:t> receives an inquiry message from a </a:t>
            </a:r>
            <a:r>
              <a:rPr lang="en">
                <a:solidFill>
                  <a:srgbClr val="FF0000"/>
                </a:solidFill>
              </a:rPr>
              <a:t>prepared</a:t>
            </a:r>
            <a:r>
              <a:rPr lang="en"/>
              <a:t> subordinate site, it looks at its information in </a:t>
            </a:r>
            <a:r>
              <a:rPr lang="en">
                <a:solidFill>
                  <a:srgbClr val="FF0000"/>
                </a:solidFill>
              </a:rPr>
              <a:t>virtual storage</a:t>
            </a:r>
            <a:r>
              <a:rPr lang="en"/>
              <a:t>.</a:t>
            </a:r>
            <a:endParaRPr/>
          </a:p>
          <a:p>
            <a:pPr indent="-342900" lvl="0" marL="457200" rtl="0" algn="l">
              <a:lnSpc>
                <a:spcPct val="150000"/>
              </a:lnSpc>
              <a:spcBef>
                <a:spcPts val="0"/>
              </a:spcBef>
              <a:spcAft>
                <a:spcPts val="0"/>
              </a:spcAft>
              <a:buSzPts val="1800"/>
              <a:buChar char="●"/>
            </a:pPr>
            <a:r>
              <a:rPr lang="en"/>
              <a:t>If </a:t>
            </a:r>
            <a:r>
              <a:rPr lang="en">
                <a:solidFill>
                  <a:srgbClr val="FF0000"/>
                </a:solidFill>
              </a:rPr>
              <a:t>no information</a:t>
            </a:r>
            <a:r>
              <a:rPr lang="en"/>
              <a:t> is found in virtual storage about the transaction, what action should be taken?</a:t>
            </a:r>
            <a:endParaRPr/>
          </a:p>
          <a:p>
            <a:pPr indent="-342900" lvl="0" marL="457200" rtl="0" algn="l">
              <a:lnSpc>
                <a:spcPct val="150000"/>
              </a:lnSpc>
              <a:spcBef>
                <a:spcPts val="0"/>
              </a:spcBef>
              <a:spcAft>
                <a:spcPts val="0"/>
              </a:spcAft>
              <a:buSzPts val="1800"/>
              <a:buChar char="●"/>
            </a:pPr>
            <a:r>
              <a:rPr lang="en"/>
              <a:t>Reason: the subordinate has not received and processed a </a:t>
            </a:r>
            <a:r>
              <a:rPr lang="en">
                <a:solidFill>
                  <a:srgbClr val="FF0000"/>
                </a:solidFill>
              </a:rPr>
              <a:t>COMMIT</a:t>
            </a:r>
            <a:r>
              <a:rPr lang="en"/>
              <a:t> / </a:t>
            </a:r>
            <a:r>
              <a:rPr lang="en">
                <a:solidFill>
                  <a:srgbClr val="FF0000"/>
                </a:solidFill>
              </a:rPr>
              <a:t>ABORT</a:t>
            </a:r>
            <a:r>
              <a:rPr lang="en"/>
              <a:t> before the coordinator “forgot” the transaction.</a:t>
            </a:r>
            <a:endParaRPr/>
          </a:p>
          <a:p>
            <a:pPr indent="-342900" lvl="0" marL="457200" rtl="0" algn="l">
              <a:lnSpc>
                <a:spcPct val="150000"/>
              </a:lnSpc>
              <a:spcBef>
                <a:spcPts val="0"/>
              </a:spcBef>
              <a:spcAft>
                <a:spcPts val="0"/>
              </a:spcAft>
              <a:buSzPts val="1800"/>
              <a:buChar char="●"/>
            </a:pPr>
            <a:r>
              <a:rPr lang="en"/>
              <a:t>Answer: </a:t>
            </a:r>
            <a:r>
              <a:rPr lang="en">
                <a:solidFill>
                  <a:srgbClr val="FF0000"/>
                </a:solidFill>
              </a:rPr>
              <a:t>ABORT</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455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Hierarchical 2P</a:t>
            </a:r>
            <a:endParaRPr/>
          </a:p>
        </p:txBody>
      </p:sp>
      <p:sp>
        <p:nvSpPr>
          <p:cNvPr id="125" name="Google Shape;125;p23"/>
          <p:cNvSpPr/>
          <p:nvPr/>
        </p:nvSpPr>
        <p:spPr>
          <a:xfrm>
            <a:off x="3490460" y="1325075"/>
            <a:ext cx="599400" cy="588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N1</a:t>
            </a:r>
            <a:endParaRPr/>
          </a:p>
        </p:txBody>
      </p:sp>
      <p:sp>
        <p:nvSpPr>
          <p:cNvPr id="126" name="Google Shape;126;p23"/>
          <p:cNvSpPr/>
          <p:nvPr/>
        </p:nvSpPr>
        <p:spPr>
          <a:xfrm>
            <a:off x="2891205" y="2471211"/>
            <a:ext cx="599400" cy="588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N2</a:t>
            </a:r>
            <a:endParaRPr/>
          </a:p>
        </p:txBody>
      </p:sp>
      <p:sp>
        <p:nvSpPr>
          <p:cNvPr id="127" name="Google Shape;127;p23"/>
          <p:cNvSpPr/>
          <p:nvPr/>
        </p:nvSpPr>
        <p:spPr>
          <a:xfrm>
            <a:off x="4089715" y="2471211"/>
            <a:ext cx="599400" cy="588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N3</a:t>
            </a:r>
            <a:endParaRPr/>
          </a:p>
        </p:txBody>
      </p:sp>
      <p:sp>
        <p:nvSpPr>
          <p:cNvPr id="128" name="Google Shape;128;p23"/>
          <p:cNvSpPr/>
          <p:nvPr/>
        </p:nvSpPr>
        <p:spPr>
          <a:xfrm>
            <a:off x="2291950" y="3664761"/>
            <a:ext cx="599400" cy="588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N4</a:t>
            </a:r>
            <a:endParaRPr/>
          </a:p>
        </p:txBody>
      </p:sp>
      <p:sp>
        <p:nvSpPr>
          <p:cNvPr id="129" name="Google Shape;129;p23"/>
          <p:cNvSpPr/>
          <p:nvPr/>
        </p:nvSpPr>
        <p:spPr>
          <a:xfrm>
            <a:off x="3284069" y="3664761"/>
            <a:ext cx="599400" cy="588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N5</a:t>
            </a:r>
            <a:endParaRPr/>
          </a:p>
        </p:txBody>
      </p:sp>
      <p:sp>
        <p:nvSpPr>
          <p:cNvPr id="130" name="Google Shape;130;p23"/>
          <p:cNvSpPr/>
          <p:nvPr/>
        </p:nvSpPr>
        <p:spPr>
          <a:xfrm>
            <a:off x="4688970" y="3664761"/>
            <a:ext cx="599400" cy="588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N6</a:t>
            </a:r>
            <a:endParaRPr/>
          </a:p>
        </p:txBody>
      </p:sp>
      <p:cxnSp>
        <p:nvCxnSpPr>
          <p:cNvPr id="131" name="Google Shape;131;p23"/>
          <p:cNvCxnSpPr>
            <a:stCxn id="125" idx="3"/>
            <a:endCxn id="126" idx="0"/>
          </p:cNvCxnSpPr>
          <p:nvPr/>
        </p:nvCxnSpPr>
        <p:spPr>
          <a:xfrm flipH="1">
            <a:off x="3190940" y="1827733"/>
            <a:ext cx="387300" cy="6435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23"/>
          <p:cNvCxnSpPr>
            <a:stCxn id="126" idx="3"/>
            <a:endCxn id="128" idx="0"/>
          </p:cNvCxnSpPr>
          <p:nvPr/>
        </p:nvCxnSpPr>
        <p:spPr>
          <a:xfrm flipH="1">
            <a:off x="2591685" y="2973868"/>
            <a:ext cx="387300" cy="6909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23"/>
          <p:cNvCxnSpPr>
            <a:endCxn id="129" idx="0"/>
          </p:cNvCxnSpPr>
          <p:nvPr/>
        </p:nvCxnSpPr>
        <p:spPr>
          <a:xfrm>
            <a:off x="3191069" y="3059961"/>
            <a:ext cx="392700" cy="6048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23"/>
          <p:cNvCxnSpPr>
            <a:stCxn id="125" idx="5"/>
            <a:endCxn id="127" idx="0"/>
          </p:cNvCxnSpPr>
          <p:nvPr/>
        </p:nvCxnSpPr>
        <p:spPr>
          <a:xfrm>
            <a:off x="4002080" y="1827733"/>
            <a:ext cx="387300" cy="6435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3"/>
          <p:cNvCxnSpPr>
            <a:stCxn id="127" idx="5"/>
            <a:endCxn id="130" idx="0"/>
          </p:cNvCxnSpPr>
          <p:nvPr/>
        </p:nvCxnSpPr>
        <p:spPr>
          <a:xfrm>
            <a:off x="4601335" y="2973868"/>
            <a:ext cx="387300" cy="6909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3"/>
          <p:cNvCxnSpPr/>
          <p:nvPr/>
        </p:nvCxnSpPr>
        <p:spPr>
          <a:xfrm flipH="1">
            <a:off x="4648400" y="1502450"/>
            <a:ext cx="1856400" cy="11700"/>
          </a:xfrm>
          <a:prstGeom prst="straightConnector1">
            <a:avLst/>
          </a:prstGeom>
          <a:noFill/>
          <a:ln cap="flat" cmpd="sng" w="28575">
            <a:solidFill>
              <a:schemeClr val="dk2"/>
            </a:solidFill>
            <a:prstDash val="solid"/>
            <a:round/>
            <a:headEnd len="med" w="med" type="none"/>
            <a:tailEnd len="med" w="med" type="triangle"/>
          </a:ln>
        </p:spPr>
      </p:cxnSp>
      <p:cxnSp>
        <p:nvCxnSpPr>
          <p:cNvPr id="137" name="Google Shape;137;p23"/>
          <p:cNvCxnSpPr/>
          <p:nvPr/>
        </p:nvCxnSpPr>
        <p:spPr>
          <a:xfrm flipH="1">
            <a:off x="5029400" y="2721650"/>
            <a:ext cx="1856400" cy="11700"/>
          </a:xfrm>
          <a:prstGeom prst="straightConnector1">
            <a:avLst/>
          </a:prstGeom>
          <a:noFill/>
          <a:ln cap="flat" cmpd="sng" w="28575">
            <a:solidFill>
              <a:schemeClr val="dk2"/>
            </a:solidFill>
            <a:prstDash val="solid"/>
            <a:round/>
            <a:headEnd len="med" w="med" type="none"/>
            <a:tailEnd len="med" w="med" type="triangle"/>
          </a:ln>
        </p:spPr>
      </p:cxnSp>
      <p:cxnSp>
        <p:nvCxnSpPr>
          <p:cNvPr id="138" name="Google Shape;138;p23"/>
          <p:cNvCxnSpPr/>
          <p:nvPr/>
        </p:nvCxnSpPr>
        <p:spPr>
          <a:xfrm flipH="1">
            <a:off x="5410400" y="3864650"/>
            <a:ext cx="1856400" cy="11700"/>
          </a:xfrm>
          <a:prstGeom prst="straightConnector1">
            <a:avLst/>
          </a:prstGeom>
          <a:noFill/>
          <a:ln cap="flat" cmpd="sng" w="28575">
            <a:solidFill>
              <a:schemeClr val="dk2"/>
            </a:solidFill>
            <a:prstDash val="solid"/>
            <a:round/>
            <a:headEnd len="med" w="med" type="none"/>
            <a:tailEnd len="med" w="med" type="triangle"/>
          </a:ln>
        </p:spPr>
      </p:cxnSp>
      <p:sp>
        <p:nvSpPr>
          <p:cNvPr id="139" name="Google Shape;139;p23"/>
          <p:cNvSpPr txBox="1"/>
          <p:nvPr/>
        </p:nvSpPr>
        <p:spPr>
          <a:xfrm>
            <a:off x="6778050" y="1202900"/>
            <a:ext cx="17496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Average"/>
                <a:ea typeface="Average"/>
                <a:cs typeface="Average"/>
                <a:sym typeface="Average"/>
              </a:rPr>
              <a:t>Coordinator</a:t>
            </a:r>
            <a:endParaRPr sz="2000">
              <a:solidFill>
                <a:srgbClr val="F3F3F3"/>
              </a:solidFill>
              <a:latin typeface="Average"/>
              <a:ea typeface="Average"/>
              <a:cs typeface="Average"/>
              <a:sym typeface="Average"/>
            </a:endParaRPr>
          </a:p>
        </p:txBody>
      </p:sp>
      <p:sp>
        <p:nvSpPr>
          <p:cNvPr id="140" name="Google Shape;140;p23"/>
          <p:cNvSpPr txBox="1"/>
          <p:nvPr/>
        </p:nvSpPr>
        <p:spPr>
          <a:xfrm>
            <a:off x="6926300" y="2384950"/>
            <a:ext cx="15861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Average"/>
                <a:ea typeface="Average"/>
                <a:cs typeface="Average"/>
                <a:sym typeface="Average"/>
              </a:rPr>
              <a:t>Coordinator/</a:t>
            </a:r>
            <a:endParaRPr sz="2000">
              <a:solidFill>
                <a:srgbClr val="F3F3F3"/>
              </a:solidFill>
              <a:latin typeface="Average"/>
              <a:ea typeface="Average"/>
              <a:cs typeface="Average"/>
              <a:sym typeface="Average"/>
            </a:endParaRPr>
          </a:p>
          <a:p>
            <a:pPr indent="0" lvl="0" marL="0" rtl="0" algn="l">
              <a:spcBef>
                <a:spcPts val="0"/>
              </a:spcBef>
              <a:spcAft>
                <a:spcPts val="0"/>
              </a:spcAft>
              <a:buNone/>
            </a:pPr>
            <a:r>
              <a:rPr lang="en" sz="2000">
                <a:solidFill>
                  <a:srgbClr val="F3F3F3"/>
                </a:solidFill>
                <a:latin typeface="Average"/>
                <a:ea typeface="Average"/>
                <a:cs typeface="Average"/>
                <a:sym typeface="Average"/>
              </a:rPr>
              <a:t>Subordinate</a:t>
            </a:r>
            <a:endParaRPr sz="2000">
              <a:solidFill>
                <a:srgbClr val="F3F3F3"/>
              </a:solidFill>
              <a:latin typeface="Average"/>
              <a:ea typeface="Average"/>
              <a:cs typeface="Average"/>
              <a:sym typeface="Average"/>
            </a:endParaRPr>
          </a:p>
        </p:txBody>
      </p:sp>
      <p:sp>
        <p:nvSpPr>
          <p:cNvPr id="141" name="Google Shape;141;p23"/>
          <p:cNvSpPr txBox="1"/>
          <p:nvPr/>
        </p:nvSpPr>
        <p:spPr>
          <a:xfrm>
            <a:off x="7171975" y="3572625"/>
            <a:ext cx="15861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Average"/>
                <a:ea typeface="Average"/>
                <a:cs typeface="Average"/>
                <a:sym typeface="Average"/>
              </a:rPr>
              <a:t>Subordinate</a:t>
            </a:r>
            <a:endParaRPr/>
          </a:p>
        </p:txBody>
      </p:sp>
      <p:sp>
        <p:nvSpPr>
          <p:cNvPr id="142" name="Google Shape;142;p23"/>
          <p:cNvSpPr/>
          <p:nvPr/>
        </p:nvSpPr>
        <p:spPr>
          <a:xfrm>
            <a:off x="3577575" y="1395050"/>
            <a:ext cx="392700" cy="432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23"/>
          <p:cNvCxnSpPr>
            <a:stCxn id="142" idx="3"/>
            <a:endCxn id="126" idx="0"/>
          </p:cNvCxnSpPr>
          <p:nvPr/>
        </p:nvCxnSpPr>
        <p:spPr>
          <a:xfrm flipH="1">
            <a:off x="3190785" y="1764297"/>
            <a:ext cx="444300" cy="706800"/>
          </a:xfrm>
          <a:prstGeom prst="straightConnector1">
            <a:avLst/>
          </a:prstGeom>
          <a:noFill/>
          <a:ln cap="flat" cmpd="sng" w="38100">
            <a:solidFill>
              <a:srgbClr val="FF0000"/>
            </a:solidFill>
            <a:prstDash val="solid"/>
            <a:round/>
            <a:headEnd len="med" w="med" type="none"/>
            <a:tailEnd len="med" w="med" type="triangle"/>
          </a:ln>
        </p:spPr>
      </p:cxnSp>
      <p:cxnSp>
        <p:nvCxnSpPr>
          <p:cNvPr id="144" name="Google Shape;144;p23"/>
          <p:cNvCxnSpPr>
            <a:stCxn id="142" idx="5"/>
            <a:endCxn id="127" idx="0"/>
          </p:cNvCxnSpPr>
          <p:nvPr/>
        </p:nvCxnSpPr>
        <p:spPr>
          <a:xfrm>
            <a:off x="3912765" y="1764297"/>
            <a:ext cx="476700" cy="706800"/>
          </a:xfrm>
          <a:prstGeom prst="straightConnector1">
            <a:avLst/>
          </a:prstGeom>
          <a:noFill/>
          <a:ln cap="flat" cmpd="sng" w="38100">
            <a:solidFill>
              <a:srgbClr val="FF0000"/>
            </a:solidFill>
            <a:prstDash val="solid"/>
            <a:round/>
            <a:headEnd len="med" w="med" type="none"/>
            <a:tailEnd len="med" w="med" type="triangle"/>
          </a:ln>
        </p:spPr>
      </p:cxnSp>
      <p:cxnSp>
        <p:nvCxnSpPr>
          <p:cNvPr id="145" name="Google Shape;145;p23"/>
          <p:cNvCxnSpPr>
            <a:stCxn id="126" idx="3"/>
            <a:endCxn id="128" idx="0"/>
          </p:cNvCxnSpPr>
          <p:nvPr/>
        </p:nvCxnSpPr>
        <p:spPr>
          <a:xfrm flipH="1">
            <a:off x="2591685" y="2973868"/>
            <a:ext cx="387300" cy="690900"/>
          </a:xfrm>
          <a:prstGeom prst="straightConnector1">
            <a:avLst/>
          </a:prstGeom>
          <a:noFill/>
          <a:ln cap="flat" cmpd="sng" w="38100">
            <a:solidFill>
              <a:srgbClr val="FF0000"/>
            </a:solidFill>
            <a:prstDash val="solid"/>
            <a:round/>
            <a:headEnd len="med" w="med" type="none"/>
            <a:tailEnd len="med" w="med" type="triangle"/>
          </a:ln>
        </p:spPr>
      </p:cxnSp>
      <p:cxnSp>
        <p:nvCxnSpPr>
          <p:cNvPr id="146" name="Google Shape;146;p23"/>
          <p:cNvCxnSpPr>
            <a:stCxn id="126" idx="4"/>
            <a:endCxn id="129" idx="0"/>
          </p:cNvCxnSpPr>
          <p:nvPr/>
        </p:nvCxnSpPr>
        <p:spPr>
          <a:xfrm>
            <a:off x="3190905" y="3060111"/>
            <a:ext cx="393000" cy="604800"/>
          </a:xfrm>
          <a:prstGeom prst="straightConnector1">
            <a:avLst/>
          </a:prstGeom>
          <a:noFill/>
          <a:ln cap="flat" cmpd="sng" w="38100">
            <a:solidFill>
              <a:srgbClr val="FF0000"/>
            </a:solidFill>
            <a:prstDash val="solid"/>
            <a:round/>
            <a:headEnd len="med" w="med" type="none"/>
            <a:tailEnd len="med" w="med" type="triangle"/>
          </a:ln>
        </p:spPr>
      </p:cxnSp>
      <p:cxnSp>
        <p:nvCxnSpPr>
          <p:cNvPr id="147" name="Google Shape;147;p23"/>
          <p:cNvCxnSpPr>
            <a:stCxn id="127" idx="5"/>
            <a:endCxn id="130" idx="0"/>
          </p:cNvCxnSpPr>
          <p:nvPr/>
        </p:nvCxnSpPr>
        <p:spPr>
          <a:xfrm>
            <a:off x="4601335" y="2973868"/>
            <a:ext cx="387300" cy="690900"/>
          </a:xfrm>
          <a:prstGeom prst="straightConnector1">
            <a:avLst/>
          </a:prstGeom>
          <a:noFill/>
          <a:ln cap="flat" cmpd="sng" w="38100">
            <a:solidFill>
              <a:srgbClr val="FF0000"/>
            </a:solidFill>
            <a:prstDash val="solid"/>
            <a:round/>
            <a:headEnd len="med" w="med" type="none"/>
            <a:tailEnd len="med" w="med" type="triangle"/>
          </a:ln>
        </p:spPr>
      </p:cxnSp>
      <p:cxnSp>
        <p:nvCxnSpPr>
          <p:cNvPr id="148" name="Google Shape;148;p23"/>
          <p:cNvCxnSpPr>
            <a:stCxn id="128" idx="7"/>
            <a:endCxn id="126" idx="3"/>
          </p:cNvCxnSpPr>
          <p:nvPr/>
        </p:nvCxnSpPr>
        <p:spPr>
          <a:xfrm flipH="1" rot="10800000">
            <a:off x="2803570" y="2974004"/>
            <a:ext cx="175500" cy="777000"/>
          </a:xfrm>
          <a:prstGeom prst="straightConnector1">
            <a:avLst/>
          </a:prstGeom>
          <a:noFill/>
          <a:ln cap="flat" cmpd="sng" w="38100">
            <a:solidFill>
              <a:srgbClr val="FF0000"/>
            </a:solidFill>
            <a:prstDash val="solid"/>
            <a:round/>
            <a:headEnd len="med" w="med" type="none"/>
            <a:tailEnd len="med" w="med" type="triangle"/>
          </a:ln>
        </p:spPr>
      </p:cxnSp>
      <p:cxnSp>
        <p:nvCxnSpPr>
          <p:cNvPr id="149" name="Google Shape;149;p23"/>
          <p:cNvCxnSpPr>
            <a:stCxn id="129" idx="1"/>
            <a:endCxn id="126" idx="4"/>
          </p:cNvCxnSpPr>
          <p:nvPr/>
        </p:nvCxnSpPr>
        <p:spPr>
          <a:xfrm rot="10800000">
            <a:off x="3190949" y="3060104"/>
            <a:ext cx="180900" cy="690900"/>
          </a:xfrm>
          <a:prstGeom prst="straightConnector1">
            <a:avLst/>
          </a:prstGeom>
          <a:noFill/>
          <a:ln cap="flat" cmpd="sng" w="38100">
            <a:solidFill>
              <a:srgbClr val="FF0000"/>
            </a:solidFill>
            <a:prstDash val="solid"/>
            <a:round/>
            <a:headEnd len="med" w="med" type="none"/>
            <a:tailEnd len="med" w="med" type="triangle"/>
          </a:ln>
        </p:spPr>
      </p:cxnSp>
      <p:cxnSp>
        <p:nvCxnSpPr>
          <p:cNvPr id="150" name="Google Shape;150;p23"/>
          <p:cNvCxnSpPr>
            <a:stCxn id="130" idx="1"/>
            <a:endCxn id="127" idx="5"/>
          </p:cNvCxnSpPr>
          <p:nvPr/>
        </p:nvCxnSpPr>
        <p:spPr>
          <a:xfrm rot="10800000">
            <a:off x="4601250" y="2974004"/>
            <a:ext cx="175500" cy="777000"/>
          </a:xfrm>
          <a:prstGeom prst="straightConnector1">
            <a:avLst/>
          </a:prstGeom>
          <a:noFill/>
          <a:ln cap="flat" cmpd="sng" w="38100">
            <a:solidFill>
              <a:srgbClr val="FF0000"/>
            </a:solidFill>
            <a:prstDash val="solid"/>
            <a:round/>
            <a:headEnd len="med" w="med" type="none"/>
            <a:tailEnd len="med" w="med" type="triangle"/>
          </a:ln>
        </p:spPr>
      </p:cxnSp>
      <p:cxnSp>
        <p:nvCxnSpPr>
          <p:cNvPr id="151" name="Google Shape;151;p23"/>
          <p:cNvCxnSpPr>
            <a:stCxn id="126" idx="7"/>
            <a:endCxn id="142" idx="3"/>
          </p:cNvCxnSpPr>
          <p:nvPr/>
        </p:nvCxnSpPr>
        <p:spPr>
          <a:xfrm flipH="1" rot="10800000">
            <a:off x="3402825" y="1764253"/>
            <a:ext cx="232200" cy="793200"/>
          </a:xfrm>
          <a:prstGeom prst="straightConnector1">
            <a:avLst/>
          </a:prstGeom>
          <a:noFill/>
          <a:ln cap="flat" cmpd="sng" w="38100">
            <a:solidFill>
              <a:srgbClr val="FF0000"/>
            </a:solidFill>
            <a:prstDash val="solid"/>
            <a:round/>
            <a:headEnd len="med" w="med" type="none"/>
            <a:tailEnd len="med" w="med" type="triangle"/>
          </a:ln>
        </p:spPr>
      </p:cxnSp>
      <p:cxnSp>
        <p:nvCxnSpPr>
          <p:cNvPr id="152" name="Google Shape;152;p23"/>
          <p:cNvCxnSpPr>
            <a:stCxn id="127" idx="1"/>
            <a:endCxn id="142" idx="5"/>
          </p:cNvCxnSpPr>
          <p:nvPr/>
        </p:nvCxnSpPr>
        <p:spPr>
          <a:xfrm rot="10800000">
            <a:off x="3912895" y="1764253"/>
            <a:ext cx="264600" cy="7932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4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4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Presumed Abort Protocol(PA)</a:t>
            </a:r>
            <a:endParaRPr/>
          </a:p>
        </p:txBody>
      </p:sp>
      <p:sp>
        <p:nvSpPr>
          <p:cNvPr id="158" name="Google Shape;158;p24"/>
          <p:cNvSpPr txBox="1"/>
          <p:nvPr>
            <p:ph idx="1" type="body"/>
          </p:nvPr>
        </p:nvSpPr>
        <p:spPr>
          <a:xfrm>
            <a:off x="-69300" y="1152475"/>
            <a:ext cx="5021100" cy="3921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 transaction is (</a:t>
            </a:r>
            <a:r>
              <a:rPr lang="en">
                <a:solidFill>
                  <a:srgbClr val="FF0000"/>
                </a:solidFill>
              </a:rPr>
              <a:t>completely</a:t>
            </a:r>
            <a:r>
              <a:rPr lang="en"/>
              <a:t>) </a:t>
            </a:r>
            <a:r>
              <a:rPr lang="en">
                <a:solidFill>
                  <a:srgbClr val="FF0000"/>
                </a:solidFill>
              </a:rPr>
              <a:t>read-only</a:t>
            </a:r>
            <a:r>
              <a:rPr lang="en"/>
              <a:t> if no process of the transaction performs any updates.</a:t>
            </a:r>
            <a:endParaRPr/>
          </a:p>
          <a:p>
            <a:pPr indent="-342900" lvl="0" marL="457200" rtl="0" algn="l">
              <a:lnSpc>
                <a:spcPct val="150000"/>
              </a:lnSpc>
              <a:spcBef>
                <a:spcPts val="0"/>
              </a:spcBef>
              <a:spcAft>
                <a:spcPts val="0"/>
              </a:spcAft>
              <a:buSzPts val="1800"/>
              <a:buChar char="●"/>
            </a:pPr>
            <a:r>
              <a:rPr lang="en"/>
              <a:t>For a (completely) read-only transaction, none of the processes write any log records, but each one of the non-leaf processes sends one message (</a:t>
            </a:r>
            <a:r>
              <a:rPr lang="en">
                <a:solidFill>
                  <a:srgbClr val="FF0000"/>
                </a:solidFill>
              </a:rPr>
              <a:t>PREPARE</a:t>
            </a:r>
            <a:r>
              <a:rPr lang="en"/>
              <a:t>) to each subordinate and each one of the non-root processes sends one message (</a:t>
            </a:r>
            <a:r>
              <a:rPr lang="en">
                <a:solidFill>
                  <a:srgbClr val="FF0000"/>
                </a:solidFill>
              </a:rPr>
              <a:t>READ VOTE</a:t>
            </a:r>
            <a:r>
              <a:rPr lang="en"/>
              <a:t>).</a:t>
            </a:r>
            <a:endParaRPr/>
          </a:p>
        </p:txBody>
      </p:sp>
      <p:pic>
        <p:nvPicPr>
          <p:cNvPr id="159" name="Google Shape;159;p24"/>
          <p:cNvPicPr preferRelativeResize="0"/>
          <p:nvPr/>
        </p:nvPicPr>
        <p:blipFill>
          <a:blip r:embed="rId3">
            <a:alphaModFix/>
          </a:blip>
          <a:stretch>
            <a:fillRect/>
          </a:stretch>
        </p:blipFill>
        <p:spPr>
          <a:xfrm>
            <a:off x="4951800" y="1372375"/>
            <a:ext cx="4039801" cy="312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a:t>
            </a:r>
            <a:r>
              <a:rPr lang="en"/>
              <a:t>Presumed Abort Protocol(PA)</a:t>
            </a:r>
            <a:r>
              <a:rPr lang="en"/>
              <a:t> CONT.</a:t>
            </a:r>
            <a:endParaRPr/>
          </a:p>
        </p:txBody>
      </p:sp>
      <p:sp>
        <p:nvSpPr>
          <p:cNvPr id="165" name="Google Shape;165;p25"/>
          <p:cNvSpPr txBox="1"/>
          <p:nvPr>
            <p:ph idx="1" type="body"/>
          </p:nvPr>
        </p:nvSpPr>
        <p:spPr>
          <a:xfrm>
            <a:off x="-98100" y="1140650"/>
            <a:ext cx="5079000" cy="3921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 transaction is </a:t>
            </a:r>
            <a:r>
              <a:rPr lang="en">
                <a:solidFill>
                  <a:srgbClr val="FF0000"/>
                </a:solidFill>
              </a:rPr>
              <a:t>partially</a:t>
            </a:r>
            <a:r>
              <a:rPr lang="en"/>
              <a:t> </a:t>
            </a:r>
            <a:r>
              <a:rPr lang="en">
                <a:solidFill>
                  <a:srgbClr val="FF0000"/>
                </a:solidFill>
              </a:rPr>
              <a:t>read-only</a:t>
            </a:r>
            <a:r>
              <a:rPr lang="en"/>
              <a:t> if some processes of the transaction do not perform any updates to the database while the others do.</a:t>
            </a:r>
            <a:endParaRPr/>
          </a:p>
          <a:p>
            <a:pPr indent="-342900" lvl="0" marL="457200" rtl="0" algn="l">
              <a:lnSpc>
                <a:spcPct val="150000"/>
              </a:lnSpc>
              <a:spcBef>
                <a:spcPts val="0"/>
              </a:spcBef>
              <a:spcAft>
                <a:spcPts val="0"/>
              </a:spcAft>
              <a:buSzPts val="1800"/>
              <a:buChar char="●"/>
            </a:pPr>
            <a:r>
              <a:rPr lang="en"/>
              <a:t>For a committing partially read-only transaction, the </a:t>
            </a:r>
            <a:r>
              <a:rPr lang="en">
                <a:solidFill>
                  <a:srgbClr val="FF0000"/>
                </a:solidFill>
              </a:rPr>
              <a:t>root</a:t>
            </a:r>
            <a:r>
              <a:rPr lang="en"/>
              <a:t> process sends two messages (</a:t>
            </a:r>
            <a:r>
              <a:rPr lang="en">
                <a:solidFill>
                  <a:srgbClr val="FF0000"/>
                </a:solidFill>
              </a:rPr>
              <a:t>PREPARE</a:t>
            </a:r>
            <a:r>
              <a:rPr lang="en"/>
              <a:t> and </a:t>
            </a:r>
            <a:r>
              <a:rPr lang="en">
                <a:solidFill>
                  <a:srgbClr val="FF0000"/>
                </a:solidFill>
              </a:rPr>
              <a:t>COMMIT</a:t>
            </a:r>
            <a:r>
              <a:rPr lang="en"/>
              <a:t>) to each update subordinate and one </a:t>
            </a:r>
            <a:r>
              <a:rPr lang="en">
                <a:solidFill>
                  <a:srgbClr val="FF0000"/>
                </a:solidFill>
              </a:rPr>
              <a:t>PREPARE</a:t>
            </a:r>
            <a:r>
              <a:rPr lang="en"/>
              <a:t> to each of the read-only subordinates. </a:t>
            </a:r>
            <a:endParaRPr/>
          </a:p>
        </p:txBody>
      </p:sp>
      <p:pic>
        <p:nvPicPr>
          <p:cNvPr id="166" name="Google Shape;166;p25"/>
          <p:cNvPicPr preferRelativeResize="0"/>
          <p:nvPr/>
        </p:nvPicPr>
        <p:blipFill rotWithShape="1">
          <a:blip r:embed="rId3">
            <a:alphaModFix/>
          </a:blip>
          <a:srcRect b="0" l="25176" r="4121" t="8113"/>
          <a:stretch/>
        </p:blipFill>
        <p:spPr>
          <a:xfrm>
            <a:off x="4799262" y="1293050"/>
            <a:ext cx="4344737" cy="322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Presumed Abort Protocol(PA) CONT.</a:t>
            </a:r>
            <a:endParaRPr/>
          </a:p>
        </p:txBody>
      </p:sp>
      <p:sp>
        <p:nvSpPr>
          <p:cNvPr id="172" name="Google Shape;172;p26"/>
          <p:cNvSpPr txBox="1"/>
          <p:nvPr>
            <p:ph idx="1" type="body"/>
          </p:nvPr>
        </p:nvSpPr>
        <p:spPr>
          <a:xfrm>
            <a:off x="230350" y="1152475"/>
            <a:ext cx="4097400" cy="3921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Each one of the non-leaf, non-root processes that is the root of an update subtree sends two messages (</a:t>
            </a:r>
            <a:r>
              <a:rPr lang="en">
                <a:solidFill>
                  <a:srgbClr val="FF0000"/>
                </a:solidFill>
              </a:rPr>
              <a:t>PREPARE</a:t>
            </a:r>
            <a:r>
              <a:rPr lang="en"/>
              <a:t> and </a:t>
            </a:r>
            <a:r>
              <a:rPr lang="en">
                <a:solidFill>
                  <a:srgbClr val="FF0000"/>
                </a:solidFill>
              </a:rPr>
              <a:t>COMMIT</a:t>
            </a:r>
            <a:r>
              <a:rPr lang="en"/>
              <a:t>) to each update subordinate, one </a:t>
            </a:r>
            <a:r>
              <a:rPr lang="en">
                <a:solidFill>
                  <a:srgbClr val="FF0000"/>
                </a:solidFill>
              </a:rPr>
              <a:t>PREPARE</a:t>
            </a:r>
            <a:r>
              <a:rPr lang="en"/>
              <a:t> to each read-only subordinates. </a:t>
            </a:r>
            <a:endParaRPr/>
          </a:p>
          <a:p>
            <a:pPr indent="-342900" lvl="0" marL="457200" rtl="0" algn="l">
              <a:lnSpc>
                <a:spcPct val="150000"/>
              </a:lnSpc>
              <a:spcBef>
                <a:spcPts val="0"/>
              </a:spcBef>
              <a:spcAft>
                <a:spcPts val="0"/>
              </a:spcAft>
              <a:buSzPts val="1800"/>
              <a:buChar char="●"/>
            </a:pPr>
            <a:r>
              <a:rPr lang="en"/>
              <a:t>In the </a:t>
            </a:r>
            <a:r>
              <a:rPr lang="en">
                <a:solidFill>
                  <a:srgbClr val="FF0000"/>
                </a:solidFill>
              </a:rPr>
              <a:t>no information</a:t>
            </a:r>
            <a:r>
              <a:rPr lang="en"/>
              <a:t> case, the transaction is presumed to have </a:t>
            </a:r>
            <a:r>
              <a:rPr lang="en">
                <a:solidFill>
                  <a:srgbClr val="FF0000"/>
                </a:solidFill>
              </a:rPr>
              <a:t>aborted</a:t>
            </a:r>
            <a:r>
              <a:rPr lang="en"/>
              <a:t>.</a:t>
            </a:r>
            <a:endParaRPr/>
          </a:p>
          <a:p>
            <a:pPr indent="0" lvl="0" marL="0" rtl="0" algn="l">
              <a:lnSpc>
                <a:spcPct val="150000"/>
              </a:lnSpc>
              <a:spcBef>
                <a:spcPts val="1600"/>
              </a:spcBef>
              <a:spcAft>
                <a:spcPts val="1600"/>
              </a:spcAft>
              <a:buNone/>
            </a:pPr>
            <a:r>
              <a:t/>
            </a:r>
            <a:endParaRPr/>
          </a:p>
        </p:txBody>
      </p:sp>
      <p:pic>
        <p:nvPicPr>
          <p:cNvPr id="173" name="Google Shape;173;p26"/>
          <p:cNvPicPr preferRelativeResize="0"/>
          <p:nvPr/>
        </p:nvPicPr>
        <p:blipFill rotWithShape="1">
          <a:blip r:embed="rId3">
            <a:alphaModFix/>
          </a:blip>
          <a:srcRect b="0" l="25176" r="4121" t="8113"/>
          <a:stretch/>
        </p:blipFill>
        <p:spPr>
          <a:xfrm>
            <a:off x="4570724" y="1152475"/>
            <a:ext cx="4571048" cy="3388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a:t>
            </a:r>
            <a:r>
              <a:rPr lang="en"/>
              <a:t>Presumed Commit Protocol(PC) </a:t>
            </a:r>
            <a:endParaRPr/>
          </a:p>
          <a:p>
            <a:pPr indent="0" lvl="0" marL="0" rtl="0" algn="l">
              <a:spcBef>
                <a:spcPts val="0"/>
              </a:spcBef>
              <a:spcAft>
                <a:spcPts val="0"/>
              </a:spcAft>
              <a:buNone/>
            </a:pPr>
            <a:r>
              <a:t/>
            </a:r>
            <a:endParaRPr/>
          </a:p>
        </p:txBody>
      </p:sp>
      <p:sp>
        <p:nvSpPr>
          <p:cNvPr id="179" name="Google Shape;179;p2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In the </a:t>
            </a:r>
            <a:r>
              <a:rPr lang="en">
                <a:solidFill>
                  <a:srgbClr val="FF0000"/>
                </a:solidFill>
              </a:rPr>
              <a:t>no information</a:t>
            </a:r>
            <a:r>
              <a:rPr lang="en"/>
              <a:t> case, the transaction is presumed to have </a:t>
            </a:r>
            <a:r>
              <a:rPr lang="en">
                <a:solidFill>
                  <a:srgbClr val="FF0000"/>
                </a:solidFill>
              </a:rPr>
              <a:t>Commited</a:t>
            </a:r>
            <a:r>
              <a:rPr lang="en"/>
              <a:t>.</a:t>
            </a:r>
            <a:endParaRPr/>
          </a:p>
          <a:p>
            <a:pPr indent="-342900" lvl="0" marL="457200" rtl="0" algn="l">
              <a:lnSpc>
                <a:spcPct val="150000"/>
              </a:lnSpc>
              <a:spcBef>
                <a:spcPts val="0"/>
              </a:spcBef>
              <a:spcAft>
                <a:spcPts val="0"/>
              </a:spcAft>
              <a:buSzPts val="1800"/>
              <a:buChar char="●"/>
            </a:pPr>
            <a:r>
              <a:rPr lang="en"/>
              <a:t>Force ACK on abort(cheaper)</a:t>
            </a:r>
            <a:endParaRPr/>
          </a:p>
          <a:p>
            <a:pPr indent="-342900" lvl="0" marL="457200" rtl="0" algn="l">
              <a:lnSpc>
                <a:spcPct val="150000"/>
              </a:lnSpc>
              <a:spcBef>
                <a:spcPts val="0"/>
              </a:spcBef>
              <a:spcAft>
                <a:spcPts val="0"/>
              </a:spcAft>
              <a:buSzPts val="1800"/>
              <a:buChar char="●"/>
            </a:pPr>
            <a:r>
              <a:rPr lang="en"/>
              <a:t>Problem: no information if crash after PREPARE.</a:t>
            </a:r>
            <a:endParaRPr/>
          </a:p>
          <a:p>
            <a:pPr indent="-342900" lvl="0" marL="457200" rtl="0" algn="l">
              <a:lnSpc>
                <a:spcPct val="150000"/>
              </a:lnSpc>
              <a:spcBef>
                <a:spcPts val="0"/>
              </a:spcBef>
              <a:spcAft>
                <a:spcPts val="0"/>
              </a:spcAft>
              <a:buSzPts val="1800"/>
              <a:buChar char="●"/>
            </a:pPr>
            <a:r>
              <a:rPr lang="en"/>
              <a:t>Solution: Collecting</a:t>
            </a:r>
            <a:endParaRPr/>
          </a:p>
        </p:txBody>
      </p:sp>
      <p:pic>
        <p:nvPicPr>
          <p:cNvPr id="180" name="Google Shape;180;p27"/>
          <p:cNvPicPr preferRelativeResize="0"/>
          <p:nvPr/>
        </p:nvPicPr>
        <p:blipFill>
          <a:blip r:embed="rId3">
            <a:alphaModFix/>
          </a:blip>
          <a:stretch>
            <a:fillRect/>
          </a:stretch>
        </p:blipFill>
        <p:spPr>
          <a:xfrm>
            <a:off x="4344725" y="1248125"/>
            <a:ext cx="4569575" cy="3225101"/>
          </a:xfrm>
          <a:prstGeom prst="rect">
            <a:avLst/>
          </a:prstGeom>
          <a:noFill/>
          <a:ln>
            <a:noFill/>
          </a:ln>
        </p:spPr>
      </p:pic>
      <p:cxnSp>
        <p:nvCxnSpPr>
          <p:cNvPr id="181" name="Google Shape;181;p27"/>
          <p:cNvCxnSpPr/>
          <p:nvPr/>
        </p:nvCxnSpPr>
        <p:spPr>
          <a:xfrm>
            <a:off x="5453800" y="2134350"/>
            <a:ext cx="546600" cy="437400"/>
          </a:xfrm>
          <a:prstGeom prst="straightConnector1">
            <a:avLst/>
          </a:prstGeom>
          <a:noFill/>
          <a:ln cap="flat" cmpd="sng" w="76200">
            <a:solidFill>
              <a:srgbClr val="FF0000"/>
            </a:solidFill>
            <a:prstDash val="solid"/>
            <a:round/>
            <a:headEnd len="med" w="med" type="none"/>
            <a:tailEnd len="med" w="med" type="none"/>
          </a:ln>
        </p:spPr>
      </p:cxnSp>
      <p:cxnSp>
        <p:nvCxnSpPr>
          <p:cNvPr id="182" name="Google Shape;182;p27"/>
          <p:cNvCxnSpPr/>
          <p:nvPr/>
        </p:nvCxnSpPr>
        <p:spPr>
          <a:xfrm flipH="1">
            <a:off x="5481150" y="2146725"/>
            <a:ext cx="464700" cy="464700"/>
          </a:xfrm>
          <a:prstGeom prst="straightConnector1">
            <a:avLst/>
          </a:prstGeom>
          <a:noFill/>
          <a:ln cap="flat" cmpd="sng" w="762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Presumed Commit Protocol(PC) CONT.</a:t>
            </a:r>
            <a:endParaRPr/>
          </a:p>
          <a:p>
            <a:pPr indent="0" lvl="0" marL="0" rtl="0" algn="l">
              <a:spcBef>
                <a:spcPts val="0"/>
              </a:spcBef>
              <a:spcAft>
                <a:spcPts val="0"/>
              </a:spcAft>
              <a:buNone/>
            </a:pPr>
            <a:r>
              <a:t/>
            </a:r>
            <a:endParaRPr/>
          </a:p>
        </p:txBody>
      </p:sp>
      <p:sp>
        <p:nvSpPr>
          <p:cNvPr id="188" name="Google Shape;188;p28"/>
          <p:cNvSpPr txBox="1"/>
          <p:nvPr>
            <p:ph idx="1" type="body"/>
          </p:nvPr>
        </p:nvSpPr>
        <p:spPr>
          <a:xfrm>
            <a:off x="-69300" y="1152475"/>
            <a:ext cx="58254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In PC, a non-leaf process behaves as in PA except:</a:t>
            </a:r>
            <a:endParaRPr/>
          </a:p>
          <a:p>
            <a:pPr indent="-317500" lvl="1" marL="914400" rtl="0" algn="l">
              <a:lnSpc>
                <a:spcPct val="150000"/>
              </a:lnSpc>
              <a:spcBef>
                <a:spcPts val="0"/>
              </a:spcBef>
              <a:spcAft>
                <a:spcPts val="0"/>
              </a:spcAft>
              <a:buSzPts val="1400"/>
              <a:buChar char="○"/>
            </a:pPr>
            <a:r>
              <a:rPr lang="en"/>
              <a:t>At the start of the first phase, it force-writes a </a:t>
            </a:r>
            <a:r>
              <a:rPr lang="en">
                <a:solidFill>
                  <a:srgbClr val="FF0000"/>
                </a:solidFill>
              </a:rPr>
              <a:t>collecting</a:t>
            </a:r>
            <a:r>
              <a:rPr lang="en"/>
              <a:t> record.</a:t>
            </a:r>
            <a:endParaRPr/>
          </a:p>
          <a:p>
            <a:pPr indent="-317500" lvl="1" marL="914400" rtl="0" algn="l">
              <a:lnSpc>
                <a:spcPct val="150000"/>
              </a:lnSpc>
              <a:spcBef>
                <a:spcPts val="0"/>
              </a:spcBef>
              <a:spcAft>
                <a:spcPts val="0"/>
              </a:spcAft>
              <a:buSzPts val="1400"/>
              <a:buChar char="○"/>
            </a:pPr>
            <a:r>
              <a:rPr lang="en"/>
              <a:t>It force-writes only </a:t>
            </a:r>
            <a:r>
              <a:rPr lang="en">
                <a:solidFill>
                  <a:srgbClr val="FF0000"/>
                </a:solidFill>
              </a:rPr>
              <a:t>abort</a:t>
            </a:r>
            <a:r>
              <a:rPr lang="en"/>
              <a:t> records.</a:t>
            </a:r>
            <a:endParaRPr/>
          </a:p>
          <a:p>
            <a:pPr indent="-317500" lvl="1" marL="914400" rtl="0" algn="l">
              <a:lnSpc>
                <a:spcPct val="150000"/>
              </a:lnSpc>
              <a:spcBef>
                <a:spcPts val="0"/>
              </a:spcBef>
              <a:spcAft>
                <a:spcPts val="0"/>
              </a:spcAft>
              <a:buSzPts val="1400"/>
              <a:buChar char="○"/>
            </a:pPr>
            <a:r>
              <a:rPr lang="en"/>
              <a:t>It requires </a:t>
            </a:r>
            <a:r>
              <a:rPr lang="en">
                <a:solidFill>
                  <a:srgbClr val="FF0000"/>
                </a:solidFill>
              </a:rPr>
              <a:t>ACKs</a:t>
            </a:r>
            <a:r>
              <a:rPr lang="en"/>
              <a:t> only for </a:t>
            </a:r>
            <a:r>
              <a:rPr lang="en">
                <a:solidFill>
                  <a:srgbClr val="FF0000"/>
                </a:solidFill>
              </a:rPr>
              <a:t>ABORTs</a:t>
            </a:r>
            <a:r>
              <a:rPr lang="en"/>
              <a:t>.</a:t>
            </a:r>
            <a:endParaRPr/>
          </a:p>
          <a:p>
            <a:pPr indent="-317500" lvl="1" marL="914400" rtl="0" algn="l">
              <a:lnSpc>
                <a:spcPct val="150000"/>
              </a:lnSpc>
              <a:spcBef>
                <a:spcPts val="0"/>
              </a:spcBef>
              <a:spcAft>
                <a:spcPts val="0"/>
              </a:spcAft>
              <a:buSzPts val="1400"/>
              <a:buChar char="○"/>
            </a:pPr>
            <a:r>
              <a:rPr lang="en"/>
              <a:t>It writes an </a:t>
            </a:r>
            <a:r>
              <a:rPr lang="en">
                <a:solidFill>
                  <a:srgbClr val="FF0000"/>
                </a:solidFill>
              </a:rPr>
              <a:t>end</a:t>
            </a:r>
            <a:r>
              <a:rPr lang="en"/>
              <a:t> record only after an </a:t>
            </a:r>
            <a:r>
              <a:rPr lang="en">
                <a:solidFill>
                  <a:srgbClr val="FF0000"/>
                </a:solidFill>
              </a:rPr>
              <a:t>abort</a:t>
            </a:r>
            <a:r>
              <a:rPr lang="en"/>
              <a:t> record.</a:t>
            </a:r>
            <a:endParaRPr/>
          </a:p>
          <a:p>
            <a:pPr indent="-317500" lvl="1" marL="914400" rtl="0" algn="l">
              <a:lnSpc>
                <a:spcPct val="150000"/>
              </a:lnSpc>
              <a:spcBef>
                <a:spcPts val="0"/>
              </a:spcBef>
              <a:spcAft>
                <a:spcPts val="0"/>
              </a:spcAft>
              <a:buSzPts val="1400"/>
              <a:buChar char="○"/>
            </a:pPr>
            <a:r>
              <a:rPr lang="en"/>
              <a:t>Only when in the </a:t>
            </a:r>
            <a:r>
              <a:rPr lang="en">
                <a:solidFill>
                  <a:srgbClr val="FF0000"/>
                </a:solidFill>
              </a:rPr>
              <a:t>aborting</a:t>
            </a:r>
            <a:r>
              <a:rPr lang="en"/>
              <a:t> state will it, on noticing a subordinate’s failure, hand over the transaction to the restart process.</a:t>
            </a:r>
            <a:endParaRPr/>
          </a:p>
          <a:p>
            <a:pPr indent="-317500" lvl="1" marL="914400" rtl="0" algn="l">
              <a:lnSpc>
                <a:spcPct val="150000"/>
              </a:lnSpc>
              <a:spcBef>
                <a:spcPts val="0"/>
              </a:spcBef>
              <a:spcAft>
                <a:spcPts val="0"/>
              </a:spcAft>
              <a:buSzPts val="1400"/>
              <a:buChar char="○"/>
            </a:pPr>
            <a:r>
              <a:rPr lang="en"/>
              <a:t>In the case of a (</a:t>
            </a:r>
            <a:r>
              <a:rPr lang="en">
                <a:solidFill>
                  <a:srgbClr val="FF0000"/>
                </a:solidFill>
              </a:rPr>
              <a:t>completely</a:t>
            </a:r>
            <a:r>
              <a:rPr lang="en"/>
              <a:t>) </a:t>
            </a:r>
            <a:r>
              <a:rPr lang="en">
                <a:solidFill>
                  <a:srgbClr val="FF0000"/>
                </a:solidFill>
              </a:rPr>
              <a:t>read-only</a:t>
            </a:r>
            <a:r>
              <a:rPr lang="en"/>
              <a:t> transaction, it would not write any records at the end of the first phase in PA, but in PC it would write a </a:t>
            </a:r>
            <a:r>
              <a:rPr lang="en">
                <a:solidFill>
                  <a:srgbClr val="FF0000"/>
                </a:solidFill>
              </a:rPr>
              <a:t>commit</a:t>
            </a:r>
            <a:r>
              <a:rPr lang="en"/>
              <a:t> record and then “forget”  the transaction.</a:t>
            </a:r>
            <a:endParaRPr/>
          </a:p>
        </p:txBody>
      </p:sp>
      <p:pic>
        <p:nvPicPr>
          <p:cNvPr id="189" name="Google Shape;189;p28"/>
          <p:cNvPicPr preferRelativeResize="0"/>
          <p:nvPr/>
        </p:nvPicPr>
        <p:blipFill>
          <a:blip r:embed="rId3">
            <a:alphaModFix/>
          </a:blip>
          <a:stretch>
            <a:fillRect/>
          </a:stretch>
        </p:blipFill>
        <p:spPr>
          <a:xfrm>
            <a:off x="5602625" y="1703525"/>
            <a:ext cx="3541375" cy="2663105"/>
          </a:xfrm>
          <a:prstGeom prst="rect">
            <a:avLst/>
          </a:prstGeom>
          <a:noFill/>
          <a:ln>
            <a:noFill/>
          </a:ln>
        </p:spPr>
      </p:pic>
      <p:sp>
        <p:nvSpPr>
          <p:cNvPr id="190" name="Google Shape;190;p28"/>
          <p:cNvSpPr/>
          <p:nvPr/>
        </p:nvSpPr>
        <p:spPr>
          <a:xfrm>
            <a:off x="5713475" y="2228800"/>
            <a:ext cx="560400" cy="27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7093113" y="2435100"/>
            <a:ext cx="560400" cy="27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5713475" y="3609275"/>
            <a:ext cx="560400" cy="27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a:solidFill>
                  <a:srgbClr val="FF0000"/>
                </a:solidFill>
              </a:rPr>
              <a:t>end</a:t>
            </a:r>
            <a:endParaRPr i="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Presumed Commit Protocol(PC) CONT.</a:t>
            </a:r>
            <a:endParaRPr/>
          </a:p>
          <a:p>
            <a:pPr indent="0" lvl="0" marL="0" rtl="0" algn="l">
              <a:spcBef>
                <a:spcPts val="0"/>
              </a:spcBef>
              <a:spcAft>
                <a:spcPts val="0"/>
              </a:spcAft>
              <a:buNone/>
            </a:pPr>
            <a:r>
              <a:t/>
            </a:r>
            <a:endParaRPr/>
          </a:p>
        </p:txBody>
      </p:sp>
      <p:sp>
        <p:nvSpPr>
          <p:cNvPr id="198" name="Google Shape;198;p29"/>
          <p:cNvSpPr txBox="1"/>
          <p:nvPr>
            <p:ph idx="1" type="body"/>
          </p:nvPr>
        </p:nvSpPr>
        <p:spPr>
          <a:xfrm>
            <a:off x="6900" y="1152475"/>
            <a:ext cx="53745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In PC, the </a:t>
            </a:r>
            <a:r>
              <a:rPr lang="en">
                <a:solidFill>
                  <a:srgbClr val="FF0000"/>
                </a:solidFill>
              </a:rPr>
              <a:t>subordinates</a:t>
            </a:r>
            <a:r>
              <a:rPr lang="en"/>
              <a:t> behaves as in PA except:</a:t>
            </a:r>
            <a:endParaRPr/>
          </a:p>
          <a:p>
            <a:pPr indent="-317500" lvl="1" marL="914400" rtl="0" algn="l">
              <a:lnSpc>
                <a:spcPct val="150000"/>
              </a:lnSpc>
              <a:spcBef>
                <a:spcPts val="0"/>
              </a:spcBef>
              <a:spcAft>
                <a:spcPts val="0"/>
              </a:spcAft>
              <a:buSzPts val="1400"/>
              <a:buChar char="○"/>
            </a:pPr>
            <a:r>
              <a:rPr lang="en"/>
              <a:t>They </a:t>
            </a:r>
            <a:r>
              <a:rPr lang="en">
                <a:solidFill>
                  <a:srgbClr val="FF0000"/>
                </a:solidFill>
              </a:rPr>
              <a:t>force-write</a:t>
            </a:r>
            <a:r>
              <a:rPr lang="en"/>
              <a:t> only abort records and not </a:t>
            </a:r>
            <a:r>
              <a:rPr lang="en">
                <a:solidFill>
                  <a:srgbClr val="FF0000"/>
                </a:solidFill>
              </a:rPr>
              <a:t>commit</a:t>
            </a:r>
            <a:r>
              <a:rPr lang="en"/>
              <a:t> records.</a:t>
            </a:r>
            <a:endParaRPr/>
          </a:p>
          <a:p>
            <a:pPr indent="-317500" lvl="1" marL="914400" rtl="0" algn="l">
              <a:lnSpc>
                <a:spcPct val="150000"/>
              </a:lnSpc>
              <a:spcBef>
                <a:spcPts val="0"/>
              </a:spcBef>
              <a:spcAft>
                <a:spcPts val="0"/>
              </a:spcAft>
              <a:buSzPts val="1400"/>
              <a:buChar char="○"/>
            </a:pPr>
            <a:r>
              <a:rPr lang="en"/>
              <a:t>They ACK only ABORTs and not COMMITs.</a:t>
            </a:r>
            <a:endParaRPr/>
          </a:p>
          <a:p>
            <a:pPr indent="-317500" lvl="1" marL="914400" rtl="0" algn="l">
              <a:lnSpc>
                <a:spcPct val="150000"/>
              </a:lnSpc>
              <a:spcBef>
                <a:spcPts val="0"/>
              </a:spcBef>
              <a:spcAft>
                <a:spcPts val="0"/>
              </a:spcAft>
              <a:buSzPts val="1400"/>
              <a:buChar char="○"/>
            </a:pPr>
            <a:r>
              <a:rPr lang="en"/>
              <a:t>On restart, if the recovery process finds, for a particular transaction, a </a:t>
            </a:r>
            <a:r>
              <a:rPr lang="en">
                <a:solidFill>
                  <a:srgbClr val="FF0000"/>
                </a:solidFill>
              </a:rPr>
              <a:t>collecting</a:t>
            </a:r>
            <a:r>
              <a:rPr lang="en"/>
              <a:t> record and no other records following it, then it </a:t>
            </a:r>
            <a:r>
              <a:rPr lang="en">
                <a:solidFill>
                  <a:srgbClr val="FF0000"/>
                </a:solidFill>
              </a:rPr>
              <a:t>force-writes</a:t>
            </a:r>
            <a:r>
              <a:rPr lang="en"/>
              <a:t> an </a:t>
            </a:r>
            <a:r>
              <a:rPr lang="en">
                <a:solidFill>
                  <a:srgbClr val="FF0000"/>
                </a:solidFill>
              </a:rPr>
              <a:t>abort</a:t>
            </a:r>
            <a:r>
              <a:rPr lang="en"/>
              <a:t> record, informs all the </a:t>
            </a:r>
            <a:r>
              <a:rPr lang="en">
                <a:solidFill>
                  <a:srgbClr val="FF0000"/>
                </a:solidFill>
              </a:rPr>
              <a:t>subordinates</a:t>
            </a:r>
            <a:r>
              <a:rPr lang="en"/>
              <a:t>, gets </a:t>
            </a:r>
            <a:r>
              <a:rPr lang="en">
                <a:solidFill>
                  <a:srgbClr val="FF0000"/>
                </a:solidFill>
              </a:rPr>
              <a:t>ACKS</a:t>
            </a:r>
            <a:r>
              <a:rPr lang="en"/>
              <a:t> from them, writes the </a:t>
            </a:r>
            <a:r>
              <a:rPr lang="en">
                <a:solidFill>
                  <a:srgbClr val="FF0000"/>
                </a:solidFill>
              </a:rPr>
              <a:t>end</a:t>
            </a:r>
            <a:r>
              <a:rPr lang="en"/>
              <a:t> record, and “forgets” the transaction.</a:t>
            </a:r>
            <a:endParaRPr/>
          </a:p>
          <a:p>
            <a:pPr indent="-317500" lvl="1" marL="914400" rtl="0" algn="l">
              <a:lnSpc>
                <a:spcPct val="150000"/>
              </a:lnSpc>
              <a:spcBef>
                <a:spcPts val="0"/>
              </a:spcBef>
              <a:spcAft>
                <a:spcPts val="0"/>
              </a:spcAft>
              <a:buSzPts val="1400"/>
              <a:buChar char="○"/>
            </a:pPr>
            <a:r>
              <a:rPr lang="en"/>
              <a:t>In the </a:t>
            </a:r>
            <a:r>
              <a:rPr lang="en">
                <a:solidFill>
                  <a:srgbClr val="FF0000"/>
                </a:solidFill>
              </a:rPr>
              <a:t>no information</a:t>
            </a:r>
            <a:r>
              <a:rPr lang="en"/>
              <a:t> case, the recovery process responds to an inquiry with a </a:t>
            </a:r>
            <a:r>
              <a:rPr lang="en">
                <a:solidFill>
                  <a:srgbClr val="FF0000"/>
                </a:solidFill>
              </a:rPr>
              <a:t>COMMIT</a:t>
            </a:r>
            <a:r>
              <a:rPr lang="en"/>
              <a:t>.</a:t>
            </a:r>
            <a:endParaRPr/>
          </a:p>
        </p:txBody>
      </p:sp>
      <p:pic>
        <p:nvPicPr>
          <p:cNvPr id="199" name="Google Shape;199;p29"/>
          <p:cNvPicPr preferRelativeResize="0"/>
          <p:nvPr/>
        </p:nvPicPr>
        <p:blipFill>
          <a:blip r:embed="rId3">
            <a:alphaModFix/>
          </a:blip>
          <a:stretch>
            <a:fillRect/>
          </a:stretch>
        </p:blipFill>
        <p:spPr>
          <a:xfrm>
            <a:off x="5493300" y="1529125"/>
            <a:ext cx="3541375" cy="2663105"/>
          </a:xfrm>
          <a:prstGeom prst="rect">
            <a:avLst/>
          </a:prstGeom>
          <a:noFill/>
          <a:ln>
            <a:noFill/>
          </a:ln>
        </p:spPr>
      </p:pic>
      <p:sp>
        <p:nvSpPr>
          <p:cNvPr id="200" name="Google Shape;200;p29"/>
          <p:cNvSpPr/>
          <p:nvPr/>
        </p:nvSpPr>
        <p:spPr>
          <a:xfrm>
            <a:off x="6916300" y="3339200"/>
            <a:ext cx="560400" cy="27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6273038" y="3612500"/>
            <a:ext cx="560400" cy="27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ACK</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 PA VS. PC</a:t>
            </a:r>
            <a:endParaRPr/>
          </a:p>
        </p:txBody>
      </p:sp>
      <p:sp>
        <p:nvSpPr>
          <p:cNvPr id="207" name="Google Shape;207;p30"/>
          <p:cNvSpPr txBox="1"/>
          <p:nvPr>
            <p:ph idx="1" type="body"/>
          </p:nvPr>
        </p:nvSpPr>
        <p:spPr>
          <a:xfrm>
            <a:off x="845100" y="1304875"/>
            <a:ext cx="3708600" cy="48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Completely read-only transaction </a:t>
            </a:r>
            <a:endParaRPr/>
          </a:p>
        </p:txBody>
      </p:sp>
      <p:graphicFrame>
        <p:nvGraphicFramePr>
          <p:cNvPr id="208" name="Google Shape;208;p30"/>
          <p:cNvGraphicFramePr/>
          <p:nvPr/>
        </p:nvGraphicFramePr>
        <p:xfrm>
          <a:off x="952500" y="2000250"/>
          <a:ext cx="3000000" cy="3000000"/>
        </p:xfrm>
        <a:graphic>
          <a:graphicData uri="http://schemas.openxmlformats.org/drawingml/2006/table">
            <a:tbl>
              <a:tblPr>
                <a:noFill/>
                <a:tableStyleId>{2C19D326-DF44-481D-A5CF-7BEE5BA85FCD}</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Coordinator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Records Written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Forced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Message Sent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Presumed Abort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0</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0</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Presumed Commit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2</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1</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bl>
          </a:graphicData>
        </a:graphic>
      </p:graphicFrame>
      <p:graphicFrame>
        <p:nvGraphicFramePr>
          <p:cNvPr id="209" name="Google Shape;209;p30"/>
          <p:cNvGraphicFramePr/>
          <p:nvPr/>
        </p:nvGraphicFramePr>
        <p:xfrm>
          <a:off x="952500" y="3545225"/>
          <a:ext cx="3000000" cy="3000000"/>
        </p:xfrm>
        <a:graphic>
          <a:graphicData uri="http://schemas.openxmlformats.org/drawingml/2006/table">
            <a:tbl>
              <a:tblPr>
                <a:noFill/>
                <a:tableStyleId>{2C19D326-DF44-481D-A5CF-7BEE5BA85FCD}</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Subordinate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Records Written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Forced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Message Sent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Presumed Abort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Presumed Commit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 PA VS. PC</a:t>
            </a:r>
            <a:endParaRPr/>
          </a:p>
        </p:txBody>
      </p:sp>
      <p:sp>
        <p:nvSpPr>
          <p:cNvPr id="215" name="Google Shape;215;p31"/>
          <p:cNvSpPr txBox="1"/>
          <p:nvPr>
            <p:ph idx="1" type="body"/>
          </p:nvPr>
        </p:nvSpPr>
        <p:spPr>
          <a:xfrm>
            <a:off x="845100" y="1304875"/>
            <a:ext cx="3708600" cy="48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Partially</a:t>
            </a:r>
            <a:r>
              <a:rPr lang="en"/>
              <a:t> read-only transaction </a:t>
            </a:r>
            <a:endParaRPr/>
          </a:p>
        </p:txBody>
      </p:sp>
      <p:graphicFrame>
        <p:nvGraphicFramePr>
          <p:cNvPr id="216" name="Google Shape;216;p31"/>
          <p:cNvGraphicFramePr/>
          <p:nvPr/>
        </p:nvGraphicFramePr>
        <p:xfrm>
          <a:off x="952500" y="2000250"/>
          <a:ext cx="3000000" cy="3000000"/>
        </p:xfrm>
        <a:graphic>
          <a:graphicData uri="http://schemas.openxmlformats.org/drawingml/2006/table">
            <a:tbl>
              <a:tblPr>
                <a:noFill/>
                <a:tableStyleId>{2C19D326-DF44-481D-A5CF-7BEE5BA85FCD}</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Coordinator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Records Written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Forced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Message Sent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Presumed Abort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1</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1</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Presumed Commit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2</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2</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bl>
          </a:graphicData>
        </a:graphic>
      </p:graphicFrame>
      <p:graphicFrame>
        <p:nvGraphicFramePr>
          <p:cNvPr id="217" name="Google Shape;217;p31"/>
          <p:cNvGraphicFramePr/>
          <p:nvPr/>
        </p:nvGraphicFramePr>
        <p:xfrm>
          <a:off x="952500" y="3545225"/>
          <a:ext cx="3000000" cy="3000000"/>
        </p:xfrm>
        <a:graphic>
          <a:graphicData uri="http://schemas.openxmlformats.org/drawingml/2006/table">
            <a:tbl>
              <a:tblPr>
                <a:noFill/>
                <a:tableStyleId>{2C19D326-DF44-481D-A5CF-7BEE5BA85FCD}</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Subordinate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Records Written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Forced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Message Sent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Presumed Abort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Presumed Commit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3F3F3"/>
              </a:buClr>
              <a:buSzPts val="1800"/>
              <a:buChar char="●"/>
            </a:pPr>
            <a:r>
              <a:rPr lang="en">
                <a:solidFill>
                  <a:srgbClr val="F3F3F3"/>
                </a:solidFill>
              </a:rPr>
              <a:t>What is R*?</a:t>
            </a:r>
            <a:endParaRPr>
              <a:solidFill>
                <a:srgbClr val="F3F3F3"/>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Transactions in R*</a:t>
            </a:r>
            <a:endParaRPr>
              <a:solidFill>
                <a:srgbClr val="F3F3F3"/>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Why commit protocol?</a:t>
            </a:r>
            <a:endParaRPr>
              <a:solidFill>
                <a:srgbClr val="F3F3F3"/>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Two-phase commit protocol(2P).</a:t>
            </a:r>
            <a:endParaRPr>
              <a:solidFill>
                <a:srgbClr val="F3F3F3"/>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What is Presumed Abort?</a:t>
            </a:r>
            <a:endParaRPr>
              <a:solidFill>
                <a:srgbClr val="F3F3F3"/>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What is Presumed Commit?</a:t>
            </a:r>
            <a:endParaRPr>
              <a:solidFill>
                <a:srgbClr val="F3F3F3"/>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Comparison between PA and PC.</a:t>
            </a:r>
            <a:endParaRPr>
              <a:solidFill>
                <a:srgbClr val="F3F3F3"/>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R*’s approach towards distributed deadlock detection and resolution.</a:t>
            </a:r>
            <a:endParaRPr>
              <a:solidFill>
                <a:srgbClr val="F3F3F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Deadlock Detection &amp; Resolution</a:t>
            </a:r>
            <a:endParaRPr/>
          </a:p>
        </p:txBody>
      </p:sp>
      <p:sp>
        <p:nvSpPr>
          <p:cNvPr id="223" name="Google Shape;223;p3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Deadlock Detector at each site </a:t>
            </a:r>
            <a:endParaRPr/>
          </a:p>
          <a:p>
            <a:pPr indent="-342900" lvl="0" marL="457200" marR="0" rtl="0" algn="l">
              <a:lnSpc>
                <a:spcPct val="115000"/>
              </a:lnSpc>
              <a:spcBef>
                <a:spcPts val="0"/>
              </a:spcBef>
              <a:spcAft>
                <a:spcPts val="0"/>
              </a:spcAft>
              <a:buClr>
                <a:schemeClr val="accent3"/>
              </a:buClr>
              <a:buSzPts val="1800"/>
              <a:buFont typeface="Average"/>
              <a:buChar char="●"/>
            </a:pPr>
            <a:r>
              <a:rPr lang="en"/>
              <a:t>Combine to get Potential Global Deadlock Cycle</a:t>
            </a:r>
            <a:endParaRPr/>
          </a:p>
          <a:p>
            <a:pPr indent="-342900" lvl="0" marL="457200" rtl="0" algn="l">
              <a:spcBef>
                <a:spcPts val="0"/>
              </a:spcBef>
              <a:spcAft>
                <a:spcPts val="0"/>
              </a:spcAft>
              <a:buSzPts val="1800"/>
              <a:buChar char="●"/>
            </a:pPr>
            <a:r>
              <a:rPr lang="en"/>
              <a:t>Information from DD is consumed only once</a:t>
            </a:r>
            <a:endParaRPr/>
          </a:p>
          <a:p>
            <a:pPr indent="-342900" lvl="0" marL="457200" rtl="0" algn="l">
              <a:spcBef>
                <a:spcPts val="0"/>
              </a:spcBef>
              <a:spcAft>
                <a:spcPts val="0"/>
              </a:spcAft>
              <a:buSzPts val="1800"/>
              <a:buChar char="●"/>
            </a:pPr>
            <a:r>
              <a:rPr lang="en"/>
              <a:t>T</a:t>
            </a:r>
            <a:r>
              <a:rPr lang="en"/>
              <a:t>ransaction may not be in the site where deadlock in detected</a:t>
            </a:r>
            <a:endParaRPr/>
          </a:p>
          <a:p>
            <a:pPr indent="-342900" lvl="0" marL="457200" rtl="0" algn="l">
              <a:spcBef>
                <a:spcPts val="0"/>
              </a:spcBef>
              <a:spcAft>
                <a:spcPts val="0"/>
              </a:spcAft>
              <a:buSzPts val="1800"/>
              <a:buChar char="●"/>
            </a:pPr>
            <a:r>
              <a:rPr lang="en"/>
              <a:t>Remove local transaction / most efficient one </a:t>
            </a:r>
            <a:endParaRPr/>
          </a:p>
        </p:txBody>
      </p:sp>
      <p:pic>
        <p:nvPicPr>
          <p:cNvPr id="224" name="Google Shape;224;p32"/>
          <p:cNvPicPr preferRelativeResize="0"/>
          <p:nvPr/>
        </p:nvPicPr>
        <p:blipFill>
          <a:blip r:embed="rId3">
            <a:alphaModFix/>
          </a:blip>
          <a:stretch>
            <a:fillRect/>
          </a:stretch>
        </p:blipFill>
        <p:spPr>
          <a:xfrm>
            <a:off x="4641625" y="1335675"/>
            <a:ext cx="4267200" cy="29282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30" name="Google Shape;23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FFFFFF"/>
                </a:solidFill>
                <a:latin typeface="Times New Roman"/>
                <a:ea typeface="Times New Roman"/>
                <a:cs typeface="Times New Roman"/>
                <a:sym typeface="Times New Roman"/>
                <a:hlinkClick r:id="rId3"/>
              </a:rPr>
              <a:t>C. Mohan , B. Lindsay , R. Obermarck, Transaction management in the R* distributed database management system, ACM Transactions on Database Systems (TODS), v.11 n.4, p.378-396, Dec. 1986 </a:t>
            </a: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4"/>
              </a:rPr>
              <a:t>https://www.geeksforgeeks.org/introduction-of-deadlock-in-operating-system/</a:t>
            </a:r>
            <a:endParaRPr sz="12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5"/>
              </a:rPr>
              <a:t>http://www.cs.cmu.edu/afs/cs/academic/class/15721-f01/www/lectures/Rstar_distrib.pdf</a:t>
            </a:r>
            <a:endParaRPr sz="12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 is an experimental, </a:t>
            </a:r>
            <a:r>
              <a:rPr lang="en">
                <a:solidFill>
                  <a:srgbClr val="FF0000"/>
                </a:solidFill>
              </a:rPr>
              <a:t>distributed database management system</a:t>
            </a:r>
            <a:r>
              <a:rPr lang="en"/>
              <a:t>(DDBMS).</a:t>
            </a:r>
            <a:endParaRPr/>
          </a:p>
          <a:p>
            <a:pPr indent="-342900" lvl="0" marL="457200" rtl="0" algn="l">
              <a:lnSpc>
                <a:spcPct val="150000"/>
              </a:lnSpc>
              <a:spcBef>
                <a:spcPts val="0"/>
              </a:spcBef>
              <a:spcAft>
                <a:spcPts val="0"/>
              </a:spcAft>
              <a:buSzPts val="1800"/>
              <a:buChar char="●"/>
            </a:pPr>
            <a:r>
              <a:rPr lang="en"/>
              <a:t>It is an evolution of the centralized DBMS System R.</a:t>
            </a:r>
            <a:endParaRPr/>
          </a:p>
          <a:p>
            <a:pPr indent="-342900" lvl="0" marL="457200" rtl="0" algn="l">
              <a:lnSpc>
                <a:spcPct val="150000"/>
              </a:lnSpc>
              <a:spcBef>
                <a:spcPts val="0"/>
              </a:spcBef>
              <a:spcAft>
                <a:spcPts val="0"/>
              </a:spcAft>
              <a:buSzPts val="1800"/>
              <a:buChar char="●"/>
            </a:pPr>
            <a:r>
              <a:rPr lang="en"/>
              <a:t>R* uses the two-phase locking(2PL) protocol as the concurrency control mechanism.</a:t>
            </a:r>
            <a:endParaRPr/>
          </a:p>
          <a:p>
            <a:pPr indent="-342900" lvl="0" marL="457200" rtl="0" algn="l">
              <a:lnSpc>
                <a:spcPct val="150000"/>
              </a:lnSpc>
              <a:spcBef>
                <a:spcPts val="0"/>
              </a:spcBef>
              <a:spcAft>
                <a:spcPts val="0"/>
              </a:spcAft>
              <a:buSzPts val="1800"/>
              <a:buChar char="●"/>
            </a:pPr>
            <a:r>
              <a:rPr lang="en"/>
              <a:t>R* allows deadlocks to occur and then resolves them by deadlock detection and victim transaction abort.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Transactions in R*</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Permit multiple data manipulation and definition statements to constitute a single transaction.</a:t>
            </a:r>
            <a:endParaRPr/>
          </a:p>
          <a:p>
            <a:pPr indent="-342900" lvl="0" marL="457200" rtl="0" algn="l">
              <a:lnSpc>
                <a:spcPct val="150000"/>
              </a:lnSpc>
              <a:spcBef>
                <a:spcPts val="0"/>
              </a:spcBef>
              <a:spcAft>
                <a:spcPts val="0"/>
              </a:spcAft>
              <a:buSzPts val="1800"/>
              <a:buChar char="●"/>
            </a:pPr>
            <a:r>
              <a:rPr lang="en"/>
              <a:t>Conditional execution and ad hoc SQL statements are available.</a:t>
            </a:r>
            <a:endParaRPr/>
          </a:p>
          <a:p>
            <a:pPr indent="-342900" lvl="0" marL="457200" rtl="0" algn="l">
              <a:lnSpc>
                <a:spcPct val="150000"/>
              </a:lnSpc>
              <a:spcBef>
                <a:spcPts val="0"/>
              </a:spcBef>
              <a:spcAft>
                <a:spcPts val="0"/>
              </a:spcAft>
              <a:buSzPts val="1800"/>
              <a:buChar char="●"/>
            </a:pPr>
            <a:r>
              <a:rPr lang="en"/>
              <a:t>The whole transaction need not to be fully specified and made known to the system in advance.</a:t>
            </a:r>
            <a:endParaRPr/>
          </a:p>
          <a:p>
            <a:pPr indent="-342900" lvl="0" marL="457200" rtl="0" algn="l">
              <a:lnSpc>
                <a:spcPct val="150000"/>
              </a:lnSpc>
              <a:spcBef>
                <a:spcPts val="0"/>
              </a:spcBef>
              <a:spcAft>
                <a:spcPts val="0"/>
              </a:spcAft>
              <a:buSzPts val="1800"/>
              <a:buChar char="●"/>
            </a:pPr>
            <a:r>
              <a:rPr lang="en">
                <a:solidFill>
                  <a:srgbClr val="FF0000"/>
                </a:solidFill>
              </a:rPr>
              <a:t>A distributed transaction commit protocol</a:t>
            </a:r>
            <a:r>
              <a:rPr lang="en"/>
              <a:t> is required in order to ensure either that all the effects of the transaction persist or that none of the effects persist when failures occur.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 Commit Protocols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Guarantee the </a:t>
            </a:r>
            <a:r>
              <a:rPr lang="en">
                <a:solidFill>
                  <a:srgbClr val="FF0000"/>
                </a:solidFill>
              </a:rPr>
              <a:t>uniform commitment </a:t>
            </a:r>
            <a:r>
              <a:rPr lang="en"/>
              <a:t>of distributed transaction executions.</a:t>
            </a:r>
            <a:endParaRPr/>
          </a:p>
          <a:p>
            <a:pPr indent="-342900" lvl="0" marL="457200" rtl="0" algn="l">
              <a:lnSpc>
                <a:spcPct val="150000"/>
              </a:lnSpc>
              <a:spcBef>
                <a:spcPts val="0"/>
              </a:spcBef>
              <a:spcAft>
                <a:spcPts val="0"/>
              </a:spcAft>
              <a:buSzPts val="1800"/>
              <a:buChar char="●"/>
            </a:pPr>
            <a:r>
              <a:rPr lang="en"/>
              <a:t>Each process of a transaction can be undone if the transaction is or needs to be aborted.</a:t>
            </a:r>
            <a:endParaRPr/>
          </a:p>
          <a:p>
            <a:pPr indent="-342900" lvl="0" marL="457200" rtl="0" algn="l">
              <a:lnSpc>
                <a:spcPct val="150000"/>
              </a:lnSpc>
              <a:spcBef>
                <a:spcPts val="0"/>
              </a:spcBef>
              <a:spcAft>
                <a:spcPts val="0"/>
              </a:spcAft>
              <a:buSzPts val="1800"/>
              <a:buChar char="●"/>
            </a:pPr>
            <a:r>
              <a:rPr lang="en"/>
              <a:t>Each database of the distributed database system has a log for recovery.</a:t>
            </a:r>
            <a:endParaRPr/>
          </a:p>
          <a:p>
            <a:pPr indent="-342900" lvl="0" marL="457200" rtl="0" algn="l">
              <a:lnSpc>
                <a:spcPct val="150000"/>
              </a:lnSpc>
              <a:spcBef>
                <a:spcPts val="0"/>
              </a:spcBef>
              <a:spcAft>
                <a:spcPts val="0"/>
              </a:spcAft>
              <a:buSzPts val="1800"/>
              <a:buChar char="●"/>
            </a:pPr>
            <a:r>
              <a:rPr lang="en"/>
              <a:t>The log records are carefully written sequentially in a file that is kept in stable </a:t>
            </a:r>
            <a:r>
              <a:rPr lang="en"/>
              <a:t>storage</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Two-phase Commit Protocol(2P)</a:t>
            </a:r>
            <a:endParaRPr/>
          </a:p>
        </p:txBody>
      </p:sp>
      <p:sp>
        <p:nvSpPr>
          <p:cNvPr id="91" name="Google Shape;91;p18"/>
          <p:cNvSpPr txBox="1"/>
          <p:nvPr>
            <p:ph idx="1" type="body"/>
          </p:nvPr>
        </p:nvSpPr>
        <p:spPr>
          <a:xfrm>
            <a:off x="311700" y="1152475"/>
            <a:ext cx="8520600" cy="228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Processes: coordinator and subordinates</a:t>
            </a:r>
            <a:endParaRPr/>
          </a:p>
          <a:p>
            <a:pPr indent="-342900" lvl="0" marL="457200" rtl="0" algn="l">
              <a:lnSpc>
                <a:spcPct val="150000"/>
              </a:lnSpc>
              <a:spcBef>
                <a:spcPts val="0"/>
              </a:spcBef>
              <a:spcAft>
                <a:spcPts val="0"/>
              </a:spcAft>
              <a:buSzPts val="1800"/>
              <a:buChar char="●"/>
            </a:pPr>
            <a:r>
              <a:rPr lang="en"/>
              <a:t>The subordinates communicate only with the coordinator.</a:t>
            </a:r>
            <a:endParaRPr/>
          </a:p>
          <a:p>
            <a:pPr indent="-342900" lvl="0" marL="457200" rtl="0" algn="l">
              <a:lnSpc>
                <a:spcPct val="150000"/>
              </a:lnSpc>
              <a:spcBef>
                <a:spcPts val="0"/>
              </a:spcBef>
              <a:spcAft>
                <a:spcPts val="0"/>
              </a:spcAft>
              <a:buSzPts val="1800"/>
              <a:buChar char="●"/>
            </a:pPr>
            <a:r>
              <a:rPr lang="en"/>
              <a:t>Transactions and processes are assumed to have globally unique names.</a:t>
            </a:r>
            <a:endParaRPr/>
          </a:p>
          <a:p>
            <a:pPr indent="-342900" lvl="0" marL="457200" rtl="0" algn="l">
              <a:lnSpc>
                <a:spcPct val="150000"/>
              </a:lnSpc>
              <a:spcBef>
                <a:spcPts val="0"/>
              </a:spcBef>
              <a:spcAft>
                <a:spcPts val="0"/>
              </a:spcAft>
              <a:buSzPts val="1800"/>
              <a:buChar char="●"/>
            </a:pPr>
            <a:r>
              <a:rPr lang="en"/>
              <a:t>All the processes together accomplish the actions of a distributed transaction.</a:t>
            </a:r>
            <a:endParaRPr/>
          </a:p>
        </p:txBody>
      </p:sp>
      <p:pic>
        <p:nvPicPr>
          <p:cNvPr id="92" name="Google Shape;92;p18"/>
          <p:cNvPicPr preferRelativeResize="0"/>
          <p:nvPr/>
        </p:nvPicPr>
        <p:blipFill rotWithShape="1">
          <a:blip r:embed="rId3">
            <a:alphaModFix/>
          </a:blip>
          <a:srcRect b="0" l="0" r="941" t="11268"/>
          <a:stretch/>
        </p:blipFill>
        <p:spPr>
          <a:xfrm>
            <a:off x="961600" y="3149425"/>
            <a:ext cx="6733501" cy="241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2P Commit Protocol Process</a:t>
            </a:r>
            <a:endParaRPr/>
          </a:p>
        </p:txBody>
      </p:sp>
      <p:pic>
        <p:nvPicPr>
          <p:cNvPr descr="ECS 265" id="98" name="Google Shape;98;p19" title="2P Protocol Demo">
            <a:hlinkClick r:id="rId3"/>
          </p:cNvPr>
          <p:cNvPicPr preferRelativeResize="0"/>
          <p:nvPr/>
        </p:nvPicPr>
        <p:blipFill>
          <a:blip r:embed="rId4">
            <a:alphaModFix/>
          </a:blip>
          <a:stretch>
            <a:fillRect/>
          </a:stretch>
        </p:blipFill>
        <p:spPr>
          <a:xfrm>
            <a:off x="2044250" y="1312000"/>
            <a:ext cx="4572000" cy="3429000"/>
          </a:xfrm>
          <a:prstGeom prst="rect">
            <a:avLst/>
          </a:prstGeom>
          <a:noFill/>
          <a:ln>
            <a:noFill/>
          </a:ln>
        </p:spPr>
      </p:pic>
      <p:sp>
        <p:nvSpPr>
          <p:cNvPr id="99" name="Google Shape;99;p19"/>
          <p:cNvSpPr txBox="1"/>
          <p:nvPr/>
        </p:nvSpPr>
        <p:spPr>
          <a:xfrm>
            <a:off x="1166700" y="4741000"/>
            <a:ext cx="6810600" cy="7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67AC6"/>
                </a:solidFill>
                <a:highlight>
                  <a:srgbClr val="FFFFFF"/>
                </a:highlight>
                <a:uFill>
                  <a:noFill/>
                </a:uFill>
                <a:latin typeface="Roboto"/>
                <a:ea typeface="Roboto"/>
                <a:cs typeface="Roboto"/>
                <a:sym typeface="Roboto"/>
                <a:hlinkClick r:id="rId5"/>
              </a:rPr>
              <a:t>https://youtu.be/BagyGqsuISE</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2P Commit Protocol Process</a:t>
            </a:r>
            <a:endParaRPr/>
          </a:p>
        </p:txBody>
      </p:sp>
      <p:sp>
        <p:nvSpPr>
          <p:cNvPr id="105" name="Google Shape;105;p20"/>
          <p:cNvSpPr txBox="1"/>
          <p:nvPr>
            <p:ph idx="1" type="body"/>
          </p:nvPr>
        </p:nvSpPr>
        <p:spPr>
          <a:xfrm>
            <a:off x="311700" y="1152475"/>
            <a:ext cx="4500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342900" lvl="0" marL="457200" rtl="0" algn="l">
              <a:lnSpc>
                <a:spcPct val="150000"/>
              </a:lnSpc>
              <a:spcBef>
                <a:spcPts val="1600"/>
              </a:spcBef>
              <a:spcAft>
                <a:spcPts val="0"/>
              </a:spcAft>
              <a:buSzPts val="1800"/>
              <a:buChar char="●"/>
            </a:pPr>
            <a:r>
              <a:rPr lang="en"/>
              <a:t>For any transaction, each </a:t>
            </a:r>
            <a:r>
              <a:rPr lang="en">
                <a:solidFill>
                  <a:srgbClr val="FF0000"/>
                </a:solidFill>
              </a:rPr>
              <a:t>subordinate</a:t>
            </a:r>
            <a:r>
              <a:rPr lang="en"/>
              <a:t> writes two records  and sends two messages(</a:t>
            </a:r>
            <a:r>
              <a:rPr i="1" lang="en">
                <a:solidFill>
                  <a:srgbClr val="FF0000"/>
                </a:solidFill>
              </a:rPr>
              <a:t>both</a:t>
            </a:r>
            <a:r>
              <a:rPr i="1" lang="en">
                <a:solidFill>
                  <a:srgbClr val="FF0000"/>
                </a:solidFill>
              </a:rPr>
              <a:t> forced</a:t>
            </a:r>
            <a:r>
              <a:rPr lang="en">
                <a:solidFill>
                  <a:srgbClr val="FFFFFF"/>
                </a:solidFill>
              </a:rPr>
              <a:t>)</a:t>
            </a:r>
            <a:r>
              <a:rPr lang="en"/>
              <a:t>.</a:t>
            </a:r>
            <a:endParaRPr/>
          </a:p>
          <a:p>
            <a:pPr indent="-342900" lvl="0" marL="457200" rtl="0" algn="l">
              <a:lnSpc>
                <a:spcPct val="150000"/>
              </a:lnSpc>
              <a:spcBef>
                <a:spcPts val="0"/>
              </a:spcBef>
              <a:spcAft>
                <a:spcPts val="0"/>
              </a:spcAft>
              <a:buSzPts val="1800"/>
              <a:buChar char="●"/>
            </a:pPr>
            <a:r>
              <a:rPr lang="en"/>
              <a:t>The </a:t>
            </a:r>
            <a:r>
              <a:rPr lang="en">
                <a:solidFill>
                  <a:srgbClr val="FF0000"/>
                </a:solidFill>
              </a:rPr>
              <a:t>coordinator</a:t>
            </a:r>
            <a:r>
              <a:rPr lang="en"/>
              <a:t> sends two messages and writes two records(</a:t>
            </a:r>
            <a:r>
              <a:rPr i="1" lang="en">
                <a:solidFill>
                  <a:srgbClr val="FF0000"/>
                </a:solidFill>
              </a:rPr>
              <a:t>1 forced</a:t>
            </a:r>
            <a:r>
              <a:rPr lang="en"/>
              <a:t>).</a:t>
            </a:r>
            <a:endParaRPr/>
          </a:p>
          <a:p>
            <a:pPr indent="-342900" lvl="0" marL="457200" rtl="0" algn="l">
              <a:lnSpc>
                <a:spcPct val="150000"/>
              </a:lnSpc>
              <a:spcBef>
                <a:spcPts val="0"/>
              </a:spcBef>
              <a:spcAft>
                <a:spcPts val="0"/>
              </a:spcAft>
              <a:buSzPts val="1800"/>
              <a:buChar char="●"/>
            </a:pPr>
            <a:r>
              <a:rPr lang="en"/>
              <a:t>Atomicity[All or nothing] </a:t>
            </a:r>
            <a:endParaRPr/>
          </a:p>
        </p:txBody>
      </p:sp>
      <p:pic>
        <p:nvPicPr>
          <p:cNvPr id="106" name="Google Shape;106;p20"/>
          <p:cNvPicPr preferRelativeResize="0"/>
          <p:nvPr/>
        </p:nvPicPr>
        <p:blipFill>
          <a:blip r:embed="rId3">
            <a:alphaModFix/>
          </a:blip>
          <a:stretch>
            <a:fillRect/>
          </a:stretch>
        </p:blipFill>
        <p:spPr>
          <a:xfrm>
            <a:off x="4584000" y="1743752"/>
            <a:ext cx="4500901" cy="2496979"/>
          </a:xfrm>
          <a:prstGeom prst="rect">
            <a:avLst/>
          </a:prstGeom>
          <a:noFill/>
          <a:ln>
            <a:noFill/>
          </a:ln>
        </p:spPr>
      </p:pic>
      <p:sp>
        <p:nvSpPr>
          <p:cNvPr id="107" name="Google Shape;107;p20"/>
          <p:cNvSpPr txBox="1"/>
          <p:nvPr/>
        </p:nvSpPr>
        <p:spPr>
          <a:xfrm>
            <a:off x="6349775" y="2519325"/>
            <a:ext cx="2364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Failure and Recovery Process in </a:t>
            </a:r>
            <a:r>
              <a:rPr lang="en"/>
              <a:t>2P</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Stable storage and virtual Memory</a:t>
            </a:r>
            <a:endParaRPr/>
          </a:p>
          <a:p>
            <a:pPr indent="-342900" lvl="0" marL="457200" rtl="0" algn="l">
              <a:lnSpc>
                <a:spcPct val="150000"/>
              </a:lnSpc>
              <a:spcBef>
                <a:spcPts val="0"/>
              </a:spcBef>
              <a:spcAft>
                <a:spcPts val="0"/>
              </a:spcAft>
              <a:buSzPts val="1800"/>
              <a:buChar char="●"/>
            </a:pPr>
            <a:r>
              <a:rPr lang="en"/>
              <a:t>A </a:t>
            </a:r>
            <a:r>
              <a:rPr lang="en">
                <a:solidFill>
                  <a:srgbClr val="FF0000"/>
                </a:solidFill>
              </a:rPr>
              <a:t>recovery process </a:t>
            </a:r>
            <a:r>
              <a:rPr lang="en"/>
              <a:t>exists at each active site</a:t>
            </a:r>
            <a:r>
              <a:rPr lang="en"/>
              <a:t>.</a:t>
            </a:r>
            <a:endParaRPr/>
          </a:p>
          <a:p>
            <a:pPr indent="-342900" lvl="0" marL="457200" rtl="0" algn="l">
              <a:lnSpc>
                <a:spcPct val="150000"/>
              </a:lnSpc>
              <a:spcBef>
                <a:spcPts val="0"/>
              </a:spcBef>
              <a:spcAft>
                <a:spcPts val="0"/>
              </a:spcAft>
              <a:buSzPts val="1800"/>
              <a:buChar char="●"/>
            </a:pPr>
            <a:r>
              <a:rPr lang="en"/>
              <a:t>It handles all the transactions that were executing the commit protocol at the time of the last failure of the site.</a:t>
            </a:r>
            <a:endParaRPr/>
          </a:p>
          <a:p>
            <a:pPr indent="-342900" lvl="0" marL="457200" rtl="0" algn="l">
              <a:lnSpc>
                <a:spcPct val="150000"/>
              </a:lnSpc>
              <a:spcBef>
                <a:spcPts val="0"/>
              </a:spcBef>
              <a:spcAft>
                <a:spcPts val="0"/>
              </a:spcAft>
              <a:buSzPts val="1800"/>
              <a:buChar char="●"/>
            </a:pPr>
            <a:r>
              <a:rPr lang="en"/>
              <a:t>Information in virtual storage : </a:t>
            </a:r>
            <a:endParaRPr/>
          </a:p>
          <a:p>
            <a:pPr indent="-342900" lvl="1" marL="914400" rtl="0" algn="l">
              <a:lnSpc>
                <a:spcPct val="150000"/>
              </a:lnSpc>
              <a:spcBef>
                <a:spcPts val="0"/>
              </a:spcBef>
              <a:spcAft>
                <a:spcPts val="0"/>
              </a:spcAft>
              <a:buSzPts val="1800"/>
              <a:buChar char="○"/>
            </a:pPr>
            <a:r>
              <a:rPr lang="en" sz="1800">
                <a:solidFill>
                  <a:srgbClr val="FF0000"/>
                </a:solidFill>
              </a:rPr>
              <a:t>Prepared</a:t>
            </a:r>
            <a:r>
              <a:rPr lang="en" sz="1800"/>
              <a:t> state for a particular transaction</a:t>
            </a:r>
            <a:endParaRPr sz="1800"/>
          </a:p>
          <a:p>
            <a:pPr indent="-342900" lvl="1" marL="914400" rtl="0" algn="l">
              <a:lnSpc>
                <a:spcPct val="150000"/>
              </a:lnSpc>
              <a:spcBef>
                <a:spcPts val="0"/>
              </a:spcBef>
              <a:spcAft>
                <a:spcPts val="0"/>
              </a:spcAft>
              <a:buSzPts val="1800"/>
              <a:buChar char="○"/>
            </a:pPr>
            <a:r>
              <a:rPr lang="en" sz="1800">
                <a:solidFill>
                  <a:srgbClr val="FF0000"/>
                </a:solidFill>
              </a:rPr>
              <a:t>Committing/Aborting</a:t>
            </a:r>
            <a:r>
              <a:rPr lang="en" sz="1800"/>
              <a:t> state for a particular transaction</a:t>
            </a:r>
            <a:endParaRPr sz="1800"/>
          </a:p>
          <a:p>
            <a:pPr indent="-342900" lvl="1" marL="914400" rtl="0" algn="l">
              <a:lnSpc>
                <a:spcPct val="150000"/>
              </a:lnSpc>
              <a:spcBef>
                <a:spcPts val="0"/>
              </a:spcBef>
              <a:spcAft>
                <a:spcPts val="0"/>
              </a:spcAft>
              <a:buClr>
                <a:srgbClr val="FF0000"/>
              </a:buClr>
              <a:buSzPts val="1800"/>
              <a:buChar char="○"/>
            </a:pPr>
            <a:r>
              <a:rPr lang="en" sz="1800">
                <a:solidFill>
                  <a:srgbClr val="FF0000"/>
                </a:solidFill>
              </a:rPr>
              <a:t>No information</a:t>
            </a:r>
            <a:endParaRPr sz="18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