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7" r:id="rId10"/>
    <p:sldId id="265" r:id="rId11"/>
    <p:sldId id="268" r:id="rId12"/>
    <p:sldId id="264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6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A1E225-F6FD-432B-A261-013CADA99AED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7"/>
            <p14:sldId id="265"/>
            <p14:sldId id="268"/>
            <p14:sldId id="264"/>
            <p14:sldId id="269"/>
            <p14:sldId id="272"/>
            <p14:sldId id="270"/>
            <p14:sldId id="271"/>
            <p14:sldId id="273"/>
            <p14:sldId id="274"/>
            <p14:sldId id="275"/>
            <p14:sldId id="276"/>
            <p14:sldId id="277"/>
            <p14:sldId id="266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9770" autoAdjust="0"/>
  </p:normalViewPr>
  <p:slideViewPr>
    <p:cSldViewPr snapToGrid="0">
      <p:cViewPr>
        <p:scale>
          <a:sx n="57" d="100"/>
          <a:sy n="57" d="100"/>
        </p:scale>
        <p:origin x="1032" y="26"/>
      </p:cViewPr>
      <p:guideLst/>
    </p:cSldViewPr>
  </p:slideViewPr>
  <p:outlineViewPr>
    <p:cViewPr>
      <p:scale>
        <a:sx n="33" d="100"/>
        <a:sy n="33" d="100"/>
      </p:scale>
      <p:origin x="0" y="-45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28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A232B-81DF-4911-99DF-0DAD53DF1963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C0963-4A46-477A-A5DB-39349405B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 growth of data queries that made it impossible for single server databases to handle.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Portioning across servers improves throughput by letting transactions run in parallel.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Serializability</a:t>
            </a:r>
            <a:r>
              <a:rPr lang="en-US" dirty="0"/>
              <a:t> is the classical concurrency scheme. It ensures that a schedule for executing concurrent transactions is equivalent to one that executes the transactions serially in some order.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Deneva</a:t>
            </a:r>
            <a:r>
              <a:rPr lang="en-US" dirty="0"/>
              <a:t> is a lightweight testing framework that ensures a fair comparison.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60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test the effect of network speed, artificial network delay was inserted to buffer the messages sent from clients to servers.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5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test the effect of network speed, artificial network delay was inserted to buffer the messages sent from clients to servers.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Protocols that use 2PC strategy experienced the most loss in throughput as the commits required delivery of transactional messages. 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CALVIN does not need to exchange any messages between servers between its read and write phase and depends on the schedulers. Hence, it performs the best.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WAIT_DIE sees the worst performance as not only are the messages being lagged, the lagging is causing a lot of the waiting transactions to age and abort. The high abort rate in the main reason for the significant loss in performance.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 and MVCC also suffer loss in performance because of delay in transactional messages, but don't suffer as bad a rate for aborts.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6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CALVIN was designed specifically to try to mitigate the affects of 2PC.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1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tightly couple concurrency control engines.</a:t>
            </a:r>
          </a:p>
          <a:p>
            <a:r>
              <a:rPr lang="en-US" dirty="0"/>
              <a:t>Improve the network and Adapt to the data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01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Skew factor</a:t>
            </a:r>
          </a:p>
          <a:p>
            <a:r>
              <a:rPr lang="en-US" dirty="0"/>
              <a:t>Provide example for CALVIN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8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protocols scale brilliantly except OCC and  CALVIN because of their respective overheads caused by validation and scheduler.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3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Even though CALVIN shows the best improvement in single node on node increase, NO_WAIT has the best overall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because of the lack of waiting of transactions for locks to be released, as a transaction is aborted immediately if the entry it's trying to access is blocked.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OCC also performs surprisingly well as the benefit of being able to tolerate more conflicts exceeds the costs of copying and validation.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TIMESTAMP and WAIT_DIE have the worst because of the time each transaction takes waiting for the locks to be released.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CALVIN performs exceptionally well because as we have seen, it is not affected by the increase in amount of contention.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problems lies with the protocols where they start to get bogged down by increasing wait time.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important to keep in mind that a lot of protocols that employ 2PL are  sensitive to platform constraints like the number of requests allowed and the back-off penalty, which can be adjusted to make conditions favorable for each protocol.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C0963-4A46-477A-A5DB-39349405B4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0C68F-A7DB-4618-84EF-5FCE7648D541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37E4-CA22-4EE7-916D-5C5FEE063FF1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6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ECAF-EB23-4AF2-8F44-D2585A101C27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62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D385F-133B-475D-9C3A-A89F6619CC29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0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16D1-D419-4E6C-92A4-9ABA576A3566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31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875B-7B7C-401E-A85E-321D086CE96D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7160D-7597-4599-8648-E65026E1244F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AD33-C20F-4F21-9A3F-6898CC13B63D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8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F74-15F7-4937-9B6A-7928EC496954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7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D9BF-166A-4153-AFBF-75A2E0364935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3643-3BDE-4DA0-B1F8-F58981D119CD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1190-8579-4FA5-A581-CFF18BA1B0A9}" type="datetime1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6AA1-BE54-47C3-94AC-000989332EA3}" type="datetime1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C141-FFC6-45D9-B5E5-2309839104D9}" type="datetime1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3257-F547-4E33-9280-CB5075E36D51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8C49-131C-491D-8C9D-B826D8F8D612}" type="datetime1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B05D-C7E6-4294-9A36-4629EB3048C3}" type="datetime1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97CED8-2A52-40B3-A3CB-A82EC1CF9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7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5F30-7A89-485C-9C18-63118CB18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 Evaluation of Distributed Concurrency Control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E29AD-B7A0-4D33-AC2E-8E77187A9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Paper authored by Rachael Harding et al.</a:t>
            </a:r>
          </a:p>
          <a:p>
            <a:endParaRPr lang="en-US" dirty="0"/>
          </a:p>
          <a:p>
            <a:r>
              <a:rPr lang="en-US" dirty="0"/>
              <a:t>Presented by Uzair Inamdar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2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F45AF3-A7C8-4A55-85A4-9E0B158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Update Rate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F6E31-42DF-41BC-9CAE-B8FD6C70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79A88-2188-4E82-9926-A0614B5D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14" y="1803254"/>
            <a:ext cx="8375106" cy="342930"/>
          </a:xfrm>
          <a:prstGeom prst="rect">
            <a:avLst/>
          </a:prstGeom>
        </p:spPr>
      </p:pic>
      <p:pic>
        <p:nvPicPr>
          <p:cNvPr id="4100" name="Picture 4" descr="180 &#10;a-e 150 &#10;120 &#10;90 &#10;60 &#10;30 &#10;20 &#10;40 &#10;60 &#10;80 &#10;100 &#10;% of Update Transactions &#10;Figure 3: Update Rate — •Ille measured throughput of the protocols on 16 &#10;servers when varying the number of update transactions (5 reads / 5 updates) &#10;versus read-only transactions (10 reads) in the workload mixture for YCSB &#10;with medium contention (rhera=0.6). ">
            <a:extLst>
              <a:ext uri="{FF2B5EF4-FFF2-40B4-BE49-F238E27FC236}">
                <a16:creationId xmlns:a16="http://schemas.microsoft.com/office/drawing/2014/main" id="{AED0E0D0-2F42-4F74-A8AE-CEF14025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78" y="2160925"/>
            <a:ext cx="6403577" cy="400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FCB95B5-2613-4C3D-AE75-D195BAFA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10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7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E708-02C2-423C-9FFE-5015B8DA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2. Update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71DE-ABCE-4069-9BA0-CA006410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818"/>
            <a:ext cx="8596668" cy="4407545"/>
          </a:xfrm>
        </p:spPr>
        <p:txBody>
          <a:bodyPr/>
          <a:lstStyle/>
          <a:p>
            <a:r>
              <a:rPr lang="en-US" dirty="0"/>
              <a:t>As the update% goes up, </a:t>
            </a:r>
            <a:r>
              <a:rPr lang="en-US" dirty="0">
                <a:solidFill>
                  <a:srgbClr val="C00000"/>
                </a:solidFill>
              </a:rPr>
              <a:t>WAIT_DIE</a:t>
            </a:r>
            <a:r>
              <a:rPr lang="en-US" dirty="0"/>
              <a:t> drops drastically and more transaction get queued into wait state as hot records are locked by various transactions.</a:t>
            </a:r>
          </a:p>
          <a:p>
            <a:r>
              <a:rPr lang="en-US" dirty="0"/>
              <a:t>These transactions waste a lot of resource because they non-deterministically bypass the queues and prolong the natural flow of transactions. Even after all this waiting, they grow old and are aborted.</a:t>
            </a:r>
          </a:p>
          <a:p>
            <a:r>
              <a:rPr lang="en-US" dirty="0">
                <a:solidFill>
                  <a:srgbClr val="C00000"/>
                </a:solidFill>
              </a:rPr>
              <a:t>NO_WAIT </a:t>
            </a:r>
            <a:r>
              <a:rPr lang="en-US" dirty="0"/>
              <a:t>on the other hand is not affected because there is no waiting. The transactions abort straight away if the lock is not available.</a:t>
            </a:r>
          </a:p>
          <a:p>
            <a:r>
              <a:rPr lang="en-US" dirty="0">
                <a:solidFill>
                  <a:srgbClr val="C00000"/>
                </a:solidFill>
              </a:rPr>
              <a:t>TIMESTAMP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MVCC</a:t>
            </a:r>
            <a:r>
              <a:rPr lang="en-US" dirty="0"/>
              <a:t> suffer from the wait time caused by locks that are held by active transactions.</a:t>
            </a:r>
          </a:p>
          <a:p>
            <a:r>
              <a:rPr lang="en-US" dirty="0">
                <a:solidFill>
                  <a:srgbClr val="C00000"/>
                </a:solidFill>
              </a:rPr>
              <a:t>OCC</a:t>
            </a:r>
            <a:r>
              <a:rPr lang="en-US" dirty="0"/>
              <a:t> suffers from lower rates initially due to unnecessary validation checks, but at higher update% it is relatively faster as locks are not acquired.</a:t>
            </a:r>
          </a:p>
          <a:p>
            <a:r>
              <a:rPr lang="en-US" dirty="0">
                <a:solidFill>
                  <a:srgbClr val="C00000"/>
                </a:solidFill>
              </a:rPr>
              <a:t>CALVIN</a:t>
            </a:r>
            <a:r>
              <a:rPr lang="en-US" dirty="0"/>
              <a:t>'s advantage and disadvantage from contention carry over to update rates.</a:t>
            </a:r>
          </a:p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E537DF3-2D7E-431D-9E92-AD25A116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11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99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F45AF3-A7C8-4A55-85A4-9E0B158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Multi-Partition Transactions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F6E31-42DF-41BC-9CAE-B8FD6C70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79A88-2188-4E82-9926-A0614B5D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14" y="1803254"/>
            <a:ext cx="8375106" cy="342930"/>
          </a:xfrm>
          <a:prstGeom prst="rect">
            <a:avLst/>
          </a:prstGeom>
        </p:spPr>
      </p:pic>
      <p:pic>
        <p:nvPicPr>
          <p:cNvPr id="5124" name="Picture 4" descr="750 &#10;600 &#10;-0 450 &#10;E 300 &#10;150 &#10;2 &#10;4 &#10;6 &#10;8 &#10;10 &#10;12 &#10;Partitions Accessed &#10;14 &#10;16 &#10;Figu1T 4: Multi-Partition Transactions — Throughput with a varying num- &#10;ber of partitions accessed by each YCSB transaction. ">
            <a:extLst>
              <a:ext uri="{FF2B5EF4-FFF2-40B4-BE49-F238E27FC236}">
                <a16:creationId xmlns:a16="http://schemas.microsoft.com/office/drawing/2014/main" id="{104C906D-0637-42D4-B71C-2CF3486C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20" y="2268165"/>
            <a:ext cx="7122294" cy="38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1253AFD-0956-421D-A89D-BCB79842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12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9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4ABF-B766-43DD-87E9-56436F7A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3. Multi-Partition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FDE4-A6E3-4F46-9D23-319B300A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Pretty much all protocols plummet equally except </a:t>
            </a:r>
            <a:r>
              <a:rPr lang="en-US" sz="2400" dirty="0">
                <a:solidFill>
                  <a:srgbClr val="C00000"/>
                </a:solidFill>
              </a:rPr>
              <a:t>CALVIN</a:t>
            </a:r>
            <a:r>
              <a:rPr lang="en-US" sz="2400" dirty="0"/>
              <a:t>.</a:t>
            </a:r>
          </a:p>
          <a:p>
            <a:r>
              <a:rPr lang="en-US" sz="2400" dirty="0"/>
              <a:t>Part of the reason is because </a:t>
            </a:r>
            <a:r>
              <a:rPr lang="en-US" sz="2400" dirty="0">
                <a:solidFill>
                  <a:srgbClr val="C00000"/>
                </a:solidFill>
              </a:rPr>
              <a:t>CALVIN</a:t>
            </a:r>
            <a:r>
              <a:rPr lang="en-US" sz="2400" dirty="0"/>
              <a:t> does not make use of </a:t>
            </a:r>
            <a:r>
              <a:rPr lang="en-US" sz="2400" dirty="0">
                <a:solidFill>
                  <a:srgbClr val="C00000"/>
                </a:solidFill>
              </a:rPr>
              <a:t>2 Phase Commit protocol (2PC)</a:t>
            </a:r>
            <a:r>
              <a:rPr lang="en-US" sz="2400" dirty="0"/>
              <a:t>.</a:t>
            </a:r>
          </a:p>
          <a:p>
            <a:r>
              <a:rPr lang="en-US" sz="2400" dirty="0"/>
              <a:t>There is also the overhead caused by multiple requests and responses between different server messages.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CALVIN</a:t>
            </a:r>
            <a:r>
              <a:rPr lang="en-US" sz="2400" dirty="0"/>
              <a:t> on the other hand </a:t>
            </a:r>
            <a:r>
              <a:rPr lang="en-US" sz="2400" dirty="0">
                <a:solidFill>
                  <a:srgbClr val="C00000"/>
                </a:solidFill>
              </a:rPr>
              <a:t>synchronizes its schedulers </a:t>
            </a:r>
            <a:r>
              <a:rPr lang="en-US" sz="2400" dirty="0"/>
              <a:t>every </a:t>
            </a:r>
            <a:r>
              <a:rPr lang="en-US" sz="2400" dirty="0">
                <a:solidFill>
                  <a:srgbClr val="C00000"/>
                </a:solidFill>
              </a:rPr>
              <a:t>5ms</a:t>
            </a:r>
            <a:r>
              <a:rPr lang="en-US" sz="2400" dirty="0"/>
              <a:t> and hence the transactions are automatically forwarded to the target partitions.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D2E4F6B-8F6A-48E6-9244-F47DD63A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13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0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BDB55B-43B5-47ED-B07A-CC5557591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4400" dirty="0"/>
              <a:t>4. Scalability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BB39425-770F-4540-B878-3ED1B9B03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744E8AC-ADD2-4CE4-9829-C27A3E09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14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5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1D68-2DD0-4E0A-8510-103F90A4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8643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A) Read-only Workload</a:t>
            </a:r>
          </a:p>
        </p:txBody>
      </p:sp>
      <p:pic>
        <p:nvPicPr>
          <p:cNvPr id="6148" name="Picture 4" descr="É 320 &#10;240 &#10;Server Count (Log scale) &#10;(a) Read-Only (No Contention) ">
            <a:extLst>
              <a:ext uri="{FF2B5EF4-FFF2-40B4-BE49-F238E27FC236}">
                <a16:creationId xmlns:a16="http://schemas.microsoft.com/office/drawing/2014/main" id="{D111F102-A44C-4864-B8C6-845DBA20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20" y="2170499"/>
            <a:ext cx="6881657" cy="359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B0200D-B24D-4491-80FF-292E489DD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39" y="1720886"/>
            <a:ext cx="8375106" cy="342930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8D2E4B9-F070-4E74-A26D-C5315CE1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15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9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97F0-227C-414C-B1F9-B04CF9D1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210" y="594628"/>
            <a:ext cx="8596668" cy="1320800"/>
          </a:xfrm>
        </p:spPr>
        <p:txBody>
          <a:bodyPr anchor="ctr"/>
          <a:lstStyle/>
          <a:p>
            <a:pPr algn="ctr"/>
            <a:r>
              <a:rPr lang="en-US" dirty="0"/>
              <a:t>Time % Graph</a:t>
            </a:r>
          </a:p>
        </p:txBody>
      </p:sp>
      <p:pic>
        <p:nvPicPr>
          <p:cNvPr id="5" name="Picture 6" descr="(a) Read-Only (No Contention) ">
            <a:extLst>
              <a:ext uri="{FF2B5EF4-FFF2-40B4-BE49-F238E27FC236}">
                <a16:creationId xmlns:a16="http://schemas.microsoft.com/office/drawing/2014/main" id="{34E25EA1-244F-4CD1-9D06-51D78F5CF9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37" y="2420471"/>
            <a:ext cx="6334815" cy="37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0C2A4B-495F-4AFC-BA00-D84EB5EC7E82}"/>
              </a:ext>
            </a:extLst>
          </p:cNvPr>
          <p:cNvCxnSpPr/>
          <p:nvPr/>
        </p:nvCxnSpPr>
        <p:spPr>
          <a:xfrm flipV="1">
            <a:off x="2353249" y="2588550"/>
            <a:ext cx="0" cy="23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7241E6-B4B4-422C-BC51-C9E16E1B49F0}"/>
              </a:ext>
            </a:extLst>
          </p:cNvPr>
          <p:cNvSpPr txBox="1"/>
          <p:nvPr/>
        </p:nvSpPr>
        <p:spPr>
          <a:xfrm rot="16200000">
            <a:off x="1551225" y="3509677"/>
            <a:ext cx="9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1F6B7F-C0C0-4E78-96CC-0C8F0313F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3" t="26693" r="901" b="20248"/>
          <a:stretch/>
        </p:blipFill>
        <p:spPr>
          <a:xfrm>
            <a:off x="0" y="1969345"/>
            <a:ext cx="11517406" cy="264275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E098105-F657-460A-9099-A149FF39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16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5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D8D-0BEF-4B5A-A6E5-AE45F1E4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B) Read-Write (Medium Contention)</a:t>
            </a:r>
          </a:p>
        </p:txBody>
      </p:sp>
      <p:pic>
        <p:nvPicPr>
          <p:cNvPr id="9218" name="Picture 2" descr="Server Count (Log Scale) &#10;(b) Read-Write (Medium Contention) ">
            <a:extLst>
              <a:ext uri="{FF2B5EF4-FFF2-40B4-BE49-F238E27FC236}">
                <a16:creationId xmlns:a16="http://schemas.microsoft.com/office/drawing/2014/main" id="{3AB8FB2E-CA98-41C7-9356-4516F1E5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01" y="2141977"/>
            <a:ext cx="7437962" cy="395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7746E4-B146-473B-8409-5CBEABA97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94" y="1687716"/>
            <a:ext cx="8917157" cy="36512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1620479-7D6F-40B5-BCDB-96AA7BF5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17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1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DC1-5C19-4D77-A4D3-0D6DE790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56" y="539481"/>
            <a:ext cx="8596668" cy="741829"/>
          </a:xfrm>
        </p:spPr>
        <p:txBody>
          <a:bodyPr anchor="b"/>
          <a:lstStyle/>
          <a:p>
            <a:pPr algn="ctr"/>
            <a:r>
              <a:rPr lang="en-US" dirty="0"/>
              <a:t>Time % Graph</a:t>
            </a:r>
          </a:p>
        </p:txBody>
      </p:sp>
      <p:pic>
        <p:nvPicPr>
          <p:cNvPr id="7170" name="Picture 2" descr="(b) Read-Write (Medium Contention) ">
            <a:extLst>
              <a:ext uri="{FF2B5EF4-FFF2-40B4-BE49-F238E27FC236}">
                <a16:creationId xmlns:a16="http://schemas.microsoft.com/office/drawing/2014/main" id="{930FE52E-D068-45CE-911B-F79CDC0D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53" y="2092058"/>
            <a:ext cx="6769042" cy="400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AA0F1-44DD-4CCF-9643-E0288A487A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3" t="26693" r="901" b="20248"/>
          <a:stretch/>
        </p:blipFill>
        <p:spPr>
          <a:xfrm>
            <a:off x="35873" y="1586107"/>
            <a:ext cx="11517406" cy="2642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C1BF35-018A-4F3F-A707-02936FB9AD21}"/>
              </a:ext>
            </a:extLst>
          </p:cNvPr>
          <p:cNvCxnSpPr/>
          <p:nvPr/>
        </p:nvCxnSpPr>
        <p:spPr>
          <a:xfrm flipV="1">
            <a:off x="1694336" y="2393558"/>
            <a:ext cx="0" cy="23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A70ACC-DCB1-42BF-A1D1-B58AA1B416BD}"/>
              </a:ext>
            </a:extLst>
          </p:cNvPr>
          <p:cNvSpPr txBox="1"/>
          <p:nvPr/>
        </p:nvSpPr>
        <p:spPr>
          <a:xfrm rot="16200000">
            <a:off x="892312" y="3314685"/>
            <a:ext cx="9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%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2765F39-EF04-40C8-9E6B-8C58DDE2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18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33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D110-1394-4F05-9482-058E11A4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C) Read-Write (High Contention)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39EF5-FC03-466B-AE05-1F7732F0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4" y="1687716"/>
            <a:ext cx="8917157" cy="365125"/>
          </a:xfrm>
          <a:prstGeom prst="rect">
            <a:avLst/>
          </a:prstGeom>
        </p:spPr>
      </p:pic>
      <p:pic>
        <p:nvPicPr>
          <p:cNvPr id="11266" name="Picture 2" descr="120 &#10;90 &#10;60 &#10;30 &#10;Server Count (Log Scale) &#10;(c) Read-Wnte (High contention) ">
            <a:extLst>
              <a:ext uri="{FF2B5EF4-FFF2-40B4-BE49-F238E27FC236}">
                <a16:creationId xmlns:a16="http://schemas.microsoft.com/office/drawing/2014/main" id="{70FD601E-D5C6-445A-8858-BFCC4ECB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55" y="2127866"/>
            <a:ext cx="7316940" cy="391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F51018E-3521-42C5-98DC-9D7639F5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19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7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1B9-CF12-41F1-8351-71A6BB53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8518"/>
          </a:xfrm>
        </p:spPr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5B8D-9FEA-4E01-93FC-8ADB5B1A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131"/>
            <a:ext cx="8596668" cy="4449231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Protocols Being Tested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 and Architectural Overview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Tests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Contention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Update Rate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Multi-Partition Transactions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Scalability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800" dirty="0"/>
              <a:t>Network Speed</a:t>
            </a:r>
          </a:p>
          <a:p>
            <a:pPr marL="457200" indent="-400050">
              <a:buFont typeface="+mj-lt"/>
              <a:buAutoNum type="arabicPeriod"/>
            </a:pPr>
            <a:r>
              <a:rPr lang="en-US" sz="2000" dirty="0"/>
              <a:t>Points to Consider</a:t>
            </a:r>
          </a:p>
          <a:p>
            <a:pPr marL="457200" indent="-400050">
              <a:buFont typeface="+mj-lt"/>
              <a:buAutoNum type="arabicPeriod"/>
            </a:pPr>
            <a:r>
              <a:rPr lang="en-US" sz="2000" dirty="0"/>
              <a:t>Conclusion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30B78-8260-4B65-92C3-4339E934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243" y="6148946"/>
            <a:ext cx="916655" cy="339267"/>
          </a:xfrm>
        </p:spPr>
        <p:txBody>
          <a:bodyPr/>
          <a:lstStyle/>
          <a:p>
            <a:fld id="{FC97CED8-2A52-40B3-A3CB-A82EC1CF9F90}" type="slidenum">
              <a:rPr lang="en-US" sz="2400" smtClean="0"/>
              <a:pPr/>
              <a:t>2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16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DC1-5C19-4D77-A4D3-0D6DE790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42" y="539481"/>
            <a:ext cx="8596668" cy="741829"/>
          </a:xfrm>
        </p:spPr>
        <p:txBody>
          <a:bodyPr anchor="b"/>
          <a:lstStyle/>
          <a:p>
            <a:pPr algn="ctr"/>
            <a:r>
              <a:rPr lang="en-US" dirty="0"/>
              <a:t>Time % Graph</a:t>
            </a:r>
          </a:p>
        </p:txBody>
      </p:sp>
      <p:pic>
        <p:nvPicPr>
          <p:cNvPr id="7170" name="Picture 2" descr="(b) Read-Write (Medium Contention) ">
            <a:extLst>
              <a:ext uri="{FF2B5EF4-FFF2-40B4-BE49-F238E27FC236}">
                <a16:creationId xmlns:a16="http://schemas.microsoft.com/office/drawing/2014/main" id="{930FE52E-D068-45CE-911B-F79CDC0DD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778" y="2024818"/>
            <a:ext cx="6866124" cy="406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AA0F1-44DD-4CCF-9643-E0288A487A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33" t="26693" r="901" b="20248"/>
          <a:stretch/>
        </p:blipFill>
        <p:spPr>
          <a:xfrm>
            <a:off x="35873" y="1586107"/>
            <a:ext cx="11517406" cy="2642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AC469-1494-418C-AB75-9198A5BCE29F}"/>
              </a:ext>
            </a:extLst>
          </p:cNvPr>
          <p:cNvCxnSpPr/>
          <p:nvPr/>
        </p:nvCxnSpPr>
        <p:spPr>
          <a:xfrm flipV="1">
            <a:off x="1896043" y="2373390"/>
            <a:ext cx="0" cy="237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95250B-FDAE-4B88-A525-CB91BDDB7C2D}"/>
              </a:ext>
            </a:extLst>
          </p:cNvPr>
          <p:cNvSpPr txBox="1"/>
          <p:nvPr/>
        </p:nvSpPr>
        <p:spPr>
          <a:xfrm rot="16200000">
            <a:off x="1094019" y="3294517"/>
            <a:ext cx="9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%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571D979-054E-4182-8492-5953CDB9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20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1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4ABF-B766-43DD-87E9-56436F7A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5. Network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FDE4-A6E3-4F46-9D23-319B300A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Protocols that use </a:t>
            </a:r>
            <a:r>
              <a:rPr lang="en-US" sz="2400" dirty="0">
                <a:solidFill>
                  <a:srgbClr val="C00000"/>
                </a:solidFill>
              </a:rPr>
              <a:t>2PC</a:t>
            </a:r>
            <a:r>
              <a:rPr lang="en-US" sz="2400" dirty="0"/>
              <a:t> strategy experienced the most loss in throughput as the commits required delivery of transactional messages.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CALVIN</a:t>
            </a:r>
            <a:r>
              <a:rPr lang="en-US" sz="2400" dirty="0"/>
              <a:t> does not need to exchange any messages between servers between its read and write phase. Hence, it performs the best.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WAIT_DIE </a:t>
            </a:r>
            <a:r>
              <a:rPr lang="en-US" sz="2400" dirty="0"/>
              <a:t>sees the worst performance as not only are the messages being lagged, the lagging is causing a lot of the waiting transactions to age and abort. The high abort rate in the main reason for the significant loss in performance.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TIMESTAMP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MVCC</a:t>
            </a:r>
            <a:r>
              <a:rPr lang="en-US" sz="2400" dirty="0"/>
              <a:t> also suffer loss in performance because of delay in transactional messages, but don't suffer as bad a rate for aborts.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C63B246-F7F2-49DE-B29B-E1154197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21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1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F45AF3-A7C8-4A55-85A4-9E0B158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Network Speed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F6E31-42DF-41BC-9CAE-B8FD6C70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72030-C6E0-4C0D-A49E-EBA44F78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CED8-2A52-40B3-A3CB-A82EC1CF9F90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79A88-2188-4E82-9926-A0614B5D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14" y="1776358"/>
            <a:ext cx="8375106" cy="342930"/>
          </a:xfrm>
          <a:prstGeom prst="rect">
            <a:avLst/>
          </a:prstGeom>
        </p:spPr>
      </p:pic>
      <p:pic>
        <p:nvPicPr>
          <p:cNvPr id="3074" name="Picture 2" descr="75 &#10;60 &#10;45 &#10;30 &#10;15 &#10;0.1 &#10;1.0 &#10;10.0 &#10;Network Latency (ms) (Log Scale) &#10;Figure 9: Network Speed — The sustained throughput measured for the &#10;concurrency protocols for YCSB with alliticial network delays. ">
            <a:extLst>
              <a:ext uri="{FF2B5EF4-FFF2-40B4-BE49-F238E27FC236}">
                <a16:creationId xmlns:a16="http://schemas.microsoft.com/office/drawing/2014/main" id="{A982AC00-1037-4C42-812C-A51254C78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41" y="2160589"/>
            <a:ext cx="6972066" cy="403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27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B8-5BAB-4C84-A014-BC5DD6EA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Points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34FD-8A0C-44A9-A047-723AD76E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Effect of platform constraints on protocols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Number of requests allowed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back-off penalty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Number of Servers/Partitions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Type of Transactions</a:t>
            </a:r>
          </a:p>
          <a:p>
            <a:r>
              <a:rPr lang="en-US" sz="2400" dirty="0"/>
              <a:t>Testing on Transaction Processing Performance Council - Type C (</a:t>
            </a:r>
            <a:r>
              <a:rPr lang="en-US" sz="2400" dirty="0">
                <a:solidFill>
                  <a:srgbClr val="C00000"/>
                </a:solidFill>
              </a:rPr>
              <a:t>TPC-C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1CB8ADC-7E93-479F-A89D-54456A1E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23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7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FA9-0AE7-4E6F-841D-F1BBCCA5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A8AB-16DF-402D-8C2B-984DC19D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2PL</a:t>
            </a:r>
            <a:r>
              <a:rPr lang="en-US" sz="2000" dirty="0"/>
              <a:t> performs poorly under high contention due to aborts.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Timestamp-ordered concurrency</a:t>
            </a:r>
            <a:r>
              <a:rPr lang="en-US" sz="2000" dirty="0"/>
              <a:t> control does not perform well under high contention due to buffering.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Optimistic concurrency control</a:t>
            </a:r>
            <a:r>
              <a:rPr lang="en-US" sz="2000" dirty="0"/>
              <a:t> has validation overhead.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Deterministic protocol</a:t>
            </a:r>
            <a:r>
              <a:rPr lang="en-US" sz="2000" dirty="0"/>
              <a:t> maintains performance across a range of adverse load and data skew but has limited performance due to transaction scheduling.</a:t>
            </a:r>
          </a:p>
          <a:p>
            <a:r>
              <a:rPr lang="en-US" sz="2000" dirty="0"/>
              <a:t>There exists a serious scalability problem, especially when the partitions do not exist in a single data center.</a:t>
            </a:r>
          </a:p>
          <a:p>
            <a:r>
              <a:rPr lang="en-US" sz="2000" dirty="0"/>
              <a:t>Possible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5DEF3D8-96EC-4917-9AC3-1B339DE8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24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7D4962-0DD4-485D-AEBA-86F73C50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197A360-6F5E-485F-9551-D61189D4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9771" y="6216186"/>
            <a:ext cx="1051127" cy="292195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25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4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A5A8-30D9-42D0-881E-E5C4C71D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5F15-B4D8-426A-9759-BA1BB702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449743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Evaluation of performance of protocols across various tests.</a:t>
            </a:r>
          </a:p>
          <a:p>
            <a:r>
              <a:rPr lang="en-US" sz="2400" dirty="0"/>
              <a:t>Rise of Distributed Database Management Systems (DBMS)</a:t>
            </a:r>
          </a:p>
          <a:p>
            <a:r>
              <a:rPr lang="en-US" sz="2400" dirty="0"/>
              <a:t>Data Partitioning</a:t>
            </a:r>
          </a:p>
          <a:p>
            <a:r>
              <a:rPr lang="en-US" sz="2400" dirty="0"/>
              <a:t>Serializability</a:t>
            </a:r>
          </a:p>
          <a:p>
            <a:r>
              <a:rPr lang="en-US" sz="2400" dirty="0" err="1"/>
              <a:t>Deneva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Deployed on Amazon EC2 with </a:t>
            </a:r>
            <a:r>
              <a:rPr lang="en-US" sz="1800" dirty="0">
                <a:solidFill>
                  <a:srgbClr val="C00000"/>
                </a:solidFill>
              </a:rPr>
              <a:t>8 virtualized CPU cores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</a:rPr>
              <a:t>32 GB of memory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5DB4FD-7442-4F57-987C-7BECF233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243" y="6148946"/>
            <a:ext cx="916655" cy="339267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3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CF1B-F18D-416B-A61F-EBA6DDC2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Protocols Being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6667-B933-42DB-B541-79D34B7B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Two Phase Lock (2PL)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NO_WAIT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WAIT_DIE</a:t>
            </a:r>
          </a:p>
          <a:p>
            <a:pPr marL="400050">
              <a:buFont typeface="+mj-lt"/>
              <a:buAutoNum type="arabicPeriod"/>
            </a:pPr>
            <a:r>
              <a:rPr lang="en-US" sz="2000" dirty="0"/>
              <a:t>Timestamp Ordering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sz="1800" dirty="0"/>
              <a:t>TIMESTAMP</a:t>
            </a:r>
          </a:p>
          <a:p>
            <a:pPr marL="857250" lvl="1" indent="-342900">
              <a:buFont typeface="+mj-lt"/>
              <a:buAutoNum type="alphaLcParenR"/>
            </a:pPr>
            <a:r>
              <a:rPr lang="en-US" sz="1800" dirty="0"/>
              <a:t>Multi-Version Concurrency Control (MVCC)</a:t>
            </a:r>
          </a:p>
          <a:p>
            <a:pPr marL="457200">
              <a:buFont typeface="+mj-lt"/>
              <a:buAutoNum type="arabicPeriod"/>
            </a:pPr>
            <a:r>
              <a:rPr lang="en-US" sz="2000" dirty="0"/>
              <a:t>Optimistic Concurrency Control (OCC)</a:t>
            </a:r>
          </a:p>
          <a:p>
            <a:pPr marL="457200">
              <a:buFont typeface="+mj-lt"/>
              <a:buAutoNum type="arabicPeriod"/>
            </a:pPr>
            <a:r>
              <a:rPr lang="en-US" sz="2000" dirty="0"/>
              <a:t>Deterministic (CALVIN)</a:t>
            </a:r>
          </a:p>
          <a:p>
            <a:pPr marL="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77BFC2B-8636-4D33-ADE7-9813C4F0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243" y="6148946"/>
            <a:ext cx="916655" cy="339267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4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87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E1B8-1568-468E-89F7-4CB5154C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Tests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A7BA-934A-4AA2-80FC-DBFFD6B0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0315"/>
            <a:ext cx="8596668" cy="4191047"/>
          </a:xfrm>
        </p:spPr>
        <p:txBody>
          <a:bodyPr>
            <a:normAutofit/>
          </a:bodyPr>
          <a:lstStyle/>
          <a:p>
            <a:r>
              <a:rPr lang="en-US" sz="2000" dirty="0"/>
              <a:t>Only </a:t>
            </a:r>
            <a:r>
              <a:rPr lang="en-US" sz="2000" dirty="0">
                <a:solidFill>
                  <a:srgbClr val="C00000"/>
                </a:solidFill>
              </a:rPr>
              <a:t>serializable executions</a:t>
            </a:r>
            <a:r>
              <a:rPr lang="en-US" sz="2000" dirty="0"/>
              <a:t> are analyzed.</a:t>
            </a:r>
          </a:p>
          <a:p>
            <a:r>
              <a:rPr lang="en-US" sz="2000" dirty="0"/>
              <a:t>Online Transaction Processing are done through thread-safe sockets over TCP/IP</a:t>
            </a:r>
            <a:r>
              <a:rPr lang="en-US" sz="1600" dirty="0"/>
              <a:t>.</a:t>
            </a:r>
            <a:endParaRPr lang="en-US" sz="2000" dirty="0"/>
          </a:p>
          <a:p>
            <a:r>
              <a:rPr lang="en-US" sz="2000" dirty="0"/>
              <a:t>The queries are executed by </a:t>
            </a:r>
            <a:r>
              <a:rPr lang="en-US" sz="2000" dirty="0">
                <a:solidFill>
                  <a:schemeClr val="tx1"/>
                </a:solidFill>
              </a:rPr>
              <a:t>4 threads </a:t>
            </a:r>
            <a:r>
              <a:rPr lang="en-US" sz="2000" dirty="0"/>
              <a:t>in a non-blocking manner unless a shared resource is being worked on.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No logging, checkpoint, and recovery</a:t>
            </a:r>
            <a:r>
              <a:rPr lang="en-US" sz="2000" dirty="0"/>
              <a:t>.</a:t>
            </a:r>
          </a:p>
          <a:p>
            <a:r>
              <a:rPr lang="en-US" sz="2000" dirty="0"/>
              <a:t>Table partitions are preloaded on servers.</a:t>
            </a:r>
          </a:p>
          <a:p>
            <a:r>
              <a:rPr lang="en-US" sz="2000" dirty="0"/>
              <a:t>Each server will carry </a:t>
            </a:r>
            <a:r>
              <a:rPr lang="en-US" sz="2000" dirty="0">
                <a:solidFill>
                  <a:srgbClr val="C00000"/>
                </a:solidFill>
              </a:rPr>
              <a:t>10,000 open client connection</a:t>
            </a:r>
            <a:r>
              <a:rPr lang="en-US" sz="2000" dirty="0"/>
              <a:t>.</a:t>
            </a:r>
          </a:p>
          <a:p>
            <a:r>
              <a:rPr lang="en-US" sz="2000" dirty="0"/>
              <a:t>When a transaction aborts, it restarts after a penalized period.</a:t>
            </a:r>
          </a:p>
          <a:p>
            <a:endParaRPr lang="en-US" sz="16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AAB617C-EBC1-4FAD-84E3-AF6E784B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243" y="6148946"/>
            <a:ext cx="916655" cy="339267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5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2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D65C-D890-4241-9DBC-166FDB86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Architectural Overview</a:t>
            </a:r>
          </a:p>
        </p:txBody>
      </p:sp>
      <p:pic>
        <p:nvPicPr>
          <p:cNvPr id="1026" name="Picture 2" descr="Hosted Cloud Intrastructure &#10;Server process &#10;Input &#10;fIIJDO &#10;specifÉ state &#10;table) &#10;Multi.Core &#10;Execution Engine &#10;0000 &#10;Local , In •Memory &#10;Data Stota* ">
            <a:extLst>
              <a:ext uri="{FF2B5EF4-FFF2-40B4-BE49-F238E27FC236}">
                <a16:creationId xmlns:a16="http://schemas.microsoft.com/office/drawing/2014/main" id="{1B346FB5-D08B-4F6C-8C94-0DE17D6028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53" y="1930400"/>
            <a:ext cx="7510430" cy="316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7C5306-79A5-4FFB-BBE3-04B15F51D352}"/>
              </a:ext>
            </a:extLst>
          </p:cNvPr>
          <p:cNvSpPr txBox="1"/>
          <p:nvPr/>
        </p:nvSpPr>
        <p:spPr>
          <a:xfrm flipH="1">
            <a:off x="1642141" y="5205879"/>
            <a:ext cx="666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server can host more than one partition, but each partition exists only on one server.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not provide replication or fault tolerance.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4B71D61-DC16-4E32-A284-390CDDB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243" y="6148946"/>
            <a:ext cx="916655" cy="339267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6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8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3F26-DFDD-4415-9210-686AAD45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dirty="0"/>
              <a:t>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09423-BA2C-4755-BC26-DECDE7F90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EF651B1-8A77-4972-8C7D-0AC86C85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243" y="6148946"/>
            <a:ext cx="916655" cy="339267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7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1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F45AF3-A7C8-4A55-85A4-9E0B158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Contention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F6E31-42DF-41BC-9CAE-B8FD6C70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79A88-2188-4E82-9926-A0614B5D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14" y="1803254"/>
            <a:ext cx="8375106" cy="342930"/>
          </a:xfrm>
          <a:prstGeom prst="rect">
            <a:avLst/>
          </a:prstGeom>
        </p:spPr>
      </p:pic>
      <p:pic>
        <p:nvPicPr>
          <p:cNvPr id="2054" name="Picture 6" descr="Z 125 &#10;100 &#10;75 &#10;E 50 &#10;25 &#10;0.0 0.1 0.2 0.3 0.4 0.5 0.6 0.7 0.8 0.9 &#10;Skew Factor (Theta) &#10;Figure 2: Contention — The measured throughput of the protocols on 16 &#10;servers when varying the skew factor in the YCSB workload. ">
            <a:extLst>
              <a:ext uri="{FF2B5EF4-FFF2-40B4-BE49-F238E27FC236}">
                <a16:creationId xmlns:a16="http://schemas.microsoft.com/office/drawing/2014/main" id="{54A44807-34F8-4531-8F62-2562CE7B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30" y="2443631"/>
            <a:ext cx="6642275" cy="361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22F67F5-D7F6-4BC5-A3CD-E0122C9D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243" y="6148946"/>
            <a:ext cx="916655" cy="339267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8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92CE-CAF6-46C3-AE52-C5EA5813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1. Contention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ADB7-8C89-4B67-9183-255281A3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CALVIN</a:t>
            </a:r>
            <a:r>
              <a:rPr lang="en-US" dirty="0"/>
              <a:t> is initially </a:t>
            </a:r>
            <a:r>
              <a:rPr lang="en-US" dirty="0">
                <a:solidFill>
                  <a:srgbClr val="C00000"/>
                </a:solidFill>
              </a:rPr>
              <a:t>bottlenecked</a:t>
            </a:r>
            <a:r>
              <a:rPr lang="en-US" dirty="0"/>
              <a:t> because of thee </a:t>
            </a:r>
            <a:r>
              <a:rPr lang="en-US" dirty="0">
                <a:solidFill>
                  <a:srgbClr val="C00000"/>
                </a:solidFill>
              </a:rPr>
              <a:t>single threaded schedulers</a:t>
            </a:r>
            <a:r>
              <a:rPr lang="en-US" dirty="0"/>
              <a:t>, but it is the only protocol to maintain good performance despite high skew.</a:t>
            </a:r>
          </a:p>
          <a:p>
            <a:r>
              <a:rPr lang="en-US" dirty="0"/>
              <a:t>This is because locks are released much quicker once the read data is made available.</a:t>
            </a:r>
          </a:p>
          <a:p>
            <a:r>
              <a:rPr lang="en-US" dirty="0">
                <a:solidFill>
                  <a:srgbClr val="C00000"/>
                </a:solidFill>
              </a:rPr>
              <a:t>OCC</a:t>
            </a:r>
            <a:r>
              <a:rPr lang="en-US" dirty="0"/>
              <a:t> performs badly under low contention due to the </a:t>
            </a:r>
            <a:r>
              <a:rPr lang="en-US" dirty="0">
                <a:solidFill>
                  <a:srgbClr val="C00000"/>
                </a:solidFill>
              </a:rPr>
              <a:t>overheads of copy and validation</a:t>
            </a:r>
            <a:r>
              <a:rPr lang="en-US" dirty="0"/>
              <a:t> even when chances of modifications are the least.</a:t>
            </a:r>
          </a:p>
          <a:p>
            <a:r>
              <a:rPr lang="en-US" dirty="0"/>
              <a:t>However, at higher levels the benefit of tolerating more conflicts and thus avoiding unnecessary aborts outweighs these overheads.</a:t>
            </a:r>
          </a:p>
          <a:p>
            <a:r>
              <a:rPr lang="en-US" dirty="0"/>
              <a:t>The rest have a steep drop because of </a:t>
            </a:r>
            <a:r>
              <a:rPr lang="en-US" dirty="0">
                <a:solidFill>
                  <a:srgbClr val="C00000"/>
                </a:solidFill>
              </a:rPr>
              <a:t>excessive wait times</a:t>
            </a:r>
            <a:r>
              <a:rPr lang="en-US" dirty="0"/>
              <a:t> caused by </a:t>
            </a:r>
            <a:r>
              <a:rPr lang="en-US" dirty="0">
                <a:solidFill>
                  <a:srgbClr val="C00000"/>
                </a:solidFill>
              </a:rPr>
              <a:t>data locks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C990E53-577A-49C6-919A-9124316C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243" y="6148946"/>
            <a:ext cx="916655" cy="339267"/>
          </a:xfrm>
        </p:spPr>
        <p:txBody>
          <a:bodyPr/>
          <a:lstStyle/>
          <a:p>
            <a:fld id="{FC97CED8-2A52-40B3-A3CB-A82EC1CF9F90}" type="slidenum">
              <a:rPr lang="en-US" sz="2400" smtClean="0"/>
              <a:t>9</a:t>
            </a:fld>
            <a:r>
              <a:rPr lang="en-US" sz="2400" dirty="0"/>
              <a:t>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</TotalTime>
  <Words>1333</Words>
  <Application>Microsoft Office PowerPoint</Application>
  <PresentationFormat>Widescreen</PresentationFormat>
  <Paragraphs>159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</vt:lpstr>
      <vt:lpstr>Wingdings 3</vt:lpstr>
      <vt:lpstr>Facet</vt:lpstr>
      <vt:lpstr>An Evaluation of Distributed Concurrency Control</vt:lpstr>
      <vt:lpstr>What We’ll Cover</vt:lpstr>
      <vt:lpstr>Introduction</vt:lpstr>
      <vt:lpstr>Protocols Being Tested</vt:lpstr>
      <vt:lpstr>Tests Overview</vt:lpstr>
      <vt:lpstr>Architectural Overview</vt:lpstr>
      <vt:lpstr>TESTS</vt:lpstr>
      <vt:lpstr>Contention</vt:lpstr>
      <vt:lpstr>1. Contention</vt:lpstr>
      <vt:lpstr>Update Rate</vt:lpstr>
      <vt:lpstr>2. Update Rate</vt:lpstr>
      <vt:lpstr>Multi-Partition Transactions</vt:lpstr>
      <vt:lpstr>3. Multi-Partition Transactions</vt:lpstr>
      <vt:lpstr>4. Scalability</vt:lpstr>
      <vt:lpstr>A) Read-only Workload</vt:lpstr>
      <vt:lpstr>Time % Graph</vt:lpstr>
      <vt:lpstr>B) Read-Write (Medium Contention)</vt:lpstr>
      <vt:lpstr>Time % Graph</vt:lpstr>
      <vt:lpstr>C) Read-Write (High Contention)</vt:lpstr>
      <vt:lpstr>Time % Graph</vt:lpstr>
      <vt:lpstr>5. Network Speed</vt:lpstr>
      <vt:lpstr>Network Speed</vt:lpstr>
      <vt:lpstr>Points to Consider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Evaluation of Distributed Concurrency Control</dc:title>
  <dc:creator>Uzair Inamdar</dc:creator>
  <cp:lastModifiedBy>Uzair Inamdar</cp:lastModifiedBy>
  <cp:revision>36</cp:revision>
  <dcterms:created xsi:type="dcterms:W3CDTF">2018-10-09T05:37:36Z</dcterms:created>
  <dcterms:modified xsi:type="dcterms:W3CDTF">2018-10-09T22:48:21Z</dcterms:modified>
</cp:coreProperties>
</file>