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6" r:id="rId2"/>
  </p:sldMasterIdLst>
  <p:notesMasterIdLst>
    <p:notesMasterId r:id="rId42"/>
  </p:notesMasterIdLst>
  <p:handoutMasterIdLst>
    <p:handoutMasterId r:id="rId43"/>
  </p:handoutMasterIdLst>
  <p:sldIdLst>
    <p:sldId id="323" r:id="rId3"/>
    <p:sldId id="293" r:id="rId4"/>
    <p:sldId id="320" r:id="rId5"/>
    <p:sldId id="291" r:id="rId6"/>
    <p:sldId id="294" r:id="rId7"/>
    <p:sldId id="295" r:id="rId8"/>
    <p:sldId id="296" r:id="rId9"/>
    <p:sldId id="297" r:id="rId10"/>
    <p:sldId id="298" r:id="rId11"/>
    <p:sldId id="257" r:id="rId12"/>
    <p:sldId id="325" r:id="rId13"/>
    <p:sldId id="370" r:id="rId14"/>
    <p:sldId id="273" r:id="rId15"/>
    <p:sldId id="371" r:id="rId16"/>
    <p:sldId id="372" r:id="rId17"/>
    <p:sldId id="373" r:id="rId18"/>
    <p:sldId id="374" r:id="rId19"/>
    <p:sldId id="326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69" r:id="rId28"/>
    <p:sldId id="280" r:id="rId29"/>
    <p:sldId id="350" r:id="rId30"/>
    <p:sldId id="351" r:id="rId31"/>
    <p:sldId id="353" r:id="rId32"/>
    <p:sldId id="354" r:id="rId33"/>
    <p:sldId id="301" r:id="rId34"/>
    <p:sldId id="304" r:id="rId35"/>
    <p:sldId id="355" r:id="rId36"/>
    <p:sldId id="360" r:id="rId37"/>
    <p:sldId id="363" r:id="rId38"/>
    <p:sldId id="364" r:id="rId39"/>
    <p:sldId id="318" r:id="rId40"/>
    <p:sldId id="366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 autoAdjust="0"/>
    <p:restoredTop sz="77574" autoAdjust="0"/>
  </p:normalViewPr>
  <p:slideViewPr>
    <p:cSldViewPr snapToGrid="0" snapToObjects="1">
      <p:cViewPr varScale="1">
        <p:scale>
          <a:sx n="99" d="100"/>
          <a:sy n="99" d="100"/>
        </p:scale>
        <p:origin x="130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3)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4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24777504"/>
        <c:axId val="-1328701808"/>
      </c:barChart>
      <c:valAx>
        <c:axId val="-132870180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1324777504"/>
        <c:crosses val="autoZero"/>
        <c:crossBetween val="between"/>
      </c:valAx>
      <c:catAx>
        <c:axId val="-132477750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1328701808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120000.0</c:v>
                </c:pt>
                <c:pt idx="1">
                  <c:v>68000.0</c:v>
                </c:pt>
                <c:pt idx="2">
                  <c:v>87000.0</c:v>
                </c:pt>
                <c:pt idx="3">
                  <c:v>74000.0</c:v>
                </c:pt>
                <c:pt idx="4">
                  <c:v>31370.0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27838528"/>
        <c:axId val="-1327834032"/>
      </c:barChart>
      <c:catAx>
        <c:axId val="-1327838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327834032"/>
        <c:crosses val="autoZero"/>
        <c:auto val="1"/>
        <c:lblAlgn val="ctr"/>
        <c:lblOffset val="100"/>
        <c:noMultiLvlLbl val="0"/>
      </c:catAx>
      <c:valAx>
        <c:axId val="-1327834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327838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93D6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120000.0</c:v>
                </c:pt>
                <c:pt idx="1">
                  <c:v>0.0</c:v>
                </c:pt>
                <c:pt idx="2">
                  <c:v>87000.0</c:v>
                </c:pt>
                <c:pt idx="3">
                  <c:v>74000.0</c:v>
                </c:pt>
                <c:pt idx="4">
                  <c:v>31370.0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68000.0</c:v>
                </c:pt>
                <c:pt idx="2">
                  <c:v>0.0</c:v>
                </c:pt>
                <c:pt idx="3">
                  <c:v>0.0</c:v>
                </c:pt>
                <c:pt idx="4">
                  <c:v>5413.0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35593856"/>
        <c:axId val="-1335589552"/>
      </c:barChart>
      <c:catAx>
        <c:axId val="-1335593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335589552"/>
        <c:crosses val="autoZero"/>
        <c:auto val="1"/>
        <c:lblAlgn val="ctr"/>
        <c:lblOffset val="100"/>
        <c:noMultiLvlLbl val="0"/>
      </c:catAx>
      <c:valAx>
        <c:axId val="-1335589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335593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120000.0</c:v>
                </c:pt>
                <c:pt idx="1">
                  <c:v>0.0</c:v>
                </c:pt>
                <c:pt idx="2">
                  <c:v>0.0</c:v>
                </c:pt>
                <c:pt idx="3">
                  <c:v>74000.0</c:v>
                </c:pt>
                <c:pt idx="4">
                  <c:v>31370.0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68000.0</c:v>
                </c:pt>
                <c:pt idx="2">
                  <c:v>0.0</c:v>
                </c:pt>
                <c:pt idx="3">
                  <c:v>0.0</c:v>
                </c:pt>
                <c:pt idx="4">
                  <c:v>5413.0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87000.0</c:v>
                </c:pt>
                <c:pt idx="3">
                  <c:v>0.0</c:v>
                </c:pt>
                <c:pt idx="4">
                  <c:v>9488.0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26866592"/>
        <c:axId val="-1326822736"/>
      </c:barChart>
      <c:catAx>
        <c:axId val="-1326866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326822736"/>
        <c:crosses val="autoZero"/>
        <c:auto val="1"/>
        <c:lblAlgn val="ctr"/>
        <c:lblOffset val="100"/>
        <c:noMultiLvlLbl val="0"/>
      </c:catAx>
      <c:valAx>
        <c:axId val="-1326822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326866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31370.0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88C06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</c:dPt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68000.0</c:v>
                </c:pt>
                <c:pt idx="2">
                  <c:v>0.0</c:v>
                </c:pt>
                <c:pt idx="3">
                  <c:v>0.0</c:v>
                </c:pt>
                <c:pt idx="4">
                  <c:v>5413.0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87000.0</c:v>
                </c:pt>
                <c:pt idx="3">
                  <c:v>0.0</c:v>
                </c:pt>
                <c:pt idx="4">
                  <c:v>9488.0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74000.0</c:v>
                </c:pt>
                <c:pt idx="4">
                  <c:v>4129.0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45426624"/>
        <c:axId val="-1332356608"/>
      </c:barChart>
      <c:catAx>
        <c:axId val="-1345426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332356608"/>
        <c:crosses val="autoZero"/>
        <c:auto val="1"/>
        <c:lblAlgn val="ctr"/>
        <c:lblOffset val="100"/>
        <c:noMultiLvlLbl val="0"/>
      </c:catAx>
      <c:valAx>
        <c:axId val="-1332356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345426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31370.0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BB258">
                <a:lumMod val="75000"/>
              </a:srgbClr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</c:dPt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68000.0</c:v>
                </c:pt>
                <c:pt idx="2">
                  <c:v>0.0</c:v>
                </c:pt>
                <c:pt idx="3">
                  <c:v>0.0</c:v>
                </c:pt>
                <c:pt idx="4">
                  <c:v>5413.0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87000.0</c:v>
                </c:pt>
                <c:pt idx="3">
                  <c:v>0.0</c:v>
                </c:pt>
                <c:pt idx="4">
                  <c:v>9488.0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74000.0</c:v>
                </c:pt>
                <c:pt idx="4">
                  <c:v>4129.0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26283008"/>
        <c:axId val="-1329690736"/>
      </c:barChart>
      <c:catAx>
        <c:axId val="-1326283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329690736"/>
        <c:crosses val="autoZero"/>
        <c:auto val="1"/>
        <c:lblAlgn val="ctr"/>
        <c:lblOffset val="100"/>
        <c:noMultiLvlLbl val="0"/>
      </c:catAx>
      <c:valAx>
        <c:axId val="-1329690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326283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="0" dirty="0" smtClean="0">
                <a:latin typeface="Source Sans Pro"/>
                <a:cs typeface="Source Sans Pro"/>
              </a:rPr>
              <a:t>#</a:t>
            </a:r>
            <a:r>
              <a:rPr lang="en-US" sz="1800" b="0" baseline="0" dirty="0" smtClean="0">
                <a:latin typeface="Source Sans Pro"/>
                <a:cs typeface="Source Sans Pro"/>
              </a:rPr>
              <a:t> Of Commits Per Month</a:t>
            </a:r>
            <a:endParaRPr lang="en-US" sz="1800" b="0" dirty="0">
              <a:latin typeface="Source Sans Pro"/>
              <a:cs typeface="Source Sans Pro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(13).csv'!$B$1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(13).csv'!$A$2:$A$16</c:f>
              <c:strCache>
                <c:ptCount val="15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</c:strCache>
            </c:strRef>
          </c:cat>
          <c:val>
            <c:numRef>
              <c:f>'export (13).csv'!$B$2:$B$16</c:f>
              <c:numCache>
                <c:formatCode>General</c:formatCode>
                <c:ptCount val="15"/>
                <c:pt idx="0">
                  <c:v>20.0</c:v>
                </c:pt>
                <c:pt idx="1">
                  <c:v>45.0</c:v>
                </c:pt>
                <c:pt idx="2">
                  <c:v>45.0</c:v>
                </c:pt>
                <c:pt idx="3">
                  <c:v>71.0</c:v>
                </c:pt>
                <c:pt idx="4">
                  <c:v>85.0</c:v>
                </c:pt>
                <c:pt idx="5">
                  <c:v>95.0</c:v>
                </c:pt>
                <c:pt idx="6">
                  <c:v>59.0</c:v>
                </c:pt>
                <c:pt idx="7">
                  <c:v>99.0</c:v>
                </c:pt>
                <c:pt idx="8">
                  <c:v>82.0</c:v>
                </c:pt>
                <c:pt idx="9">
                  <c:v>82.0</c:v>
                </c:pt>
                <c:pt idx="10">
                  <c:v>61.0</c:v>
                </c:pt>
                <c:pt idx="11">
                  <c:v>160.0</c:v>
                </c:pt>
                <c:pt idx="12">
                  <c:v>97.0</c:v>
                </c:pt>
                <c:pt idx="13">
                  <c:v>130.0</c:v>
                </c:pt>
                <c:pt idx="14">
                  <c:v>195.0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26080320"/>
        <c:axId val="-1321096656"/>
      </c:barChart>
      <c:catAx>
        <c:axId val="-1326080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700000" vert="horz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-1321096656"/>
        <c:crosses val="autoZero"/>
        <c:auto val="1"/>
        <c:lblAlgn val="ctr"/>
        <c:lblOffset val="100"/>
        <c:noMultiLvlLbl val="0"/>
      </c:catAx>
      <c:valAx>
        <c:axId val="-1321096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-1326080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 smtClean="0">
                <a:latin typeface="Source Sans Pro"/>
                <a:cs typeface="Source Sans Pro"/>
              </a:rPr>
              <a:t>#</a:t>
            </a:r>
            <a:r>
              <a:rPr lang="en-US" b="0" baseline="0" dirty="0" smtClean="0">
                <a:latin typeface="Source Sans Pro"/>
                <a:cs typeface="Source Sans Pro"/>
              </a:rPr>
              <a:t> of Contributors</a:t>
            </a:r>
            <a:endParaRPr lang="en-US" b="0" dirty="0">
              <a:latin typeface="Source Sans Pro"/>
              <a:cs typeface="Source Sans Pro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(14).csv'!$B$1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(14).csv'!$A$2:$A$17</c:f>
              <c:strCache>
                <c:ptCount val="16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  <c:pt idx="15">
                  <c:v>2015-06</c:v>
                </c:pt>
              </c:strCache>
            </c:strRef>
          </c:cat>
          <c:val>
            <c:numRef>
              <c:f>'export (14).csv'!$B$2:$B$17</c:f>
              <c:numCache>
                <c:formatCode>General</c:formatCode>
                <c:ptCount val="16"/>
                <c:pt idx="0">
                  <c:v>0.0</c:v>
                </c:pt>
                <c:pt idx="1">
                  <c:v>7.0</c:v>
                </c:pt>
                <c:pt idx="2">
                  <c:v>20.0</c:v>
                </c:pt>
                <c:pt idx="3">
                  <c:v>28.0</c:v>
                </c:pt>
                <c:pt idx="4">
                  <c:v>38.0</c:v>
                </c:pt>
                <c:pt idx="5">
                  <c:v>46.0</c:v>
                </c:pt>
                <c:pt idx="6">
                  <c:v>60.0</c:v>
                </c:pt>
                <c:pt idx="7">
                  <c:v>69.0</c:v>
                </c:pt>
                <c:pt idx="8">
                  <c:v>81.0</c:v>
                </c:pt>
                <c:pt idx="9">
                  <c:v>90.0</c:v>
                </c:pt>
                <c:pt idx="10">
                  <c:v>101.0</c:v>
                </c:pt>
                <c:pt idx="11">
                  <c:v>104.0</c:v>
                </c:pt>
                <c:pt idx="12">
                  <c:v>116.0</c:v>
                </c:pt>
                <c:pt idx="13">
                  <c:v>131.0</c:v>
                </c:pt>
                <c:pt idx="14">
                  <c:v>152.0</c:v>
                </c:pt>
                <c:pt idx="15">
                  <c:v>169.0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25797888"/>
        <c:axId val="-1325789296"/>
      </c:barChart>
      <c:catAx>
        <c:axId val="-1325797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700000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-1325789296"/>
        <c:crosses val="autoZero"/>
        <c:auto val="1"/>
        <c:lblAlgn val="ctr"/>
        <c:lblOffset val="100"/>
        <c:noMultiLvlLbl val="0"/>
      </c:catAx>
      <c:valAx>
        <c:axId val="-1325789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-1325797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sql</a:t>
            </a:r>
            <a:r>
              <a:rPr lang="en-US" baseline="0" dirty="0" smtClean="0"/>
              <a:t> convenient for computing multiple things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2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because functional programming languages naturally support compiler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Relationship Id="rId3" Type="http://schemas.openxmlformats.org/officeDocument/2006/relationships/image" Target="../media/image22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Title goes here. </a:t>
            </a:r>
            <a:br>
              <a:rPr lang="en-US" dirty="0" smtClean="0"/>
            </a:br>
            <a:r>
              <a:rPr lang="en-US" dirty="0" smtClean="0"/>
              <a:t>It can be one or two lines.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 Here,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 smtClean="0"/>
              <a:t>Use this Chart to Start</a:t>
            </a:r>
            <a:endParaRPr lang="en-US" dirty="0"/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1_FLASHLIGHT_explor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987568"/>
            <a:ext cx="1091595" cy="1091595"/>
          </a:xfrm>
          <a:prstGeom prst="rect">
            <a:avLst/>
          </a:prstGeom>
        </p:spPr>
      </p:pic>
      <p:pic>
        <p:nvPicPr>
          <p:cNvPr id="6" name="Picture 5" descr="02_CLOUDCLUSTER_managedcluster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61" y="1005711"/>
            <a:ext cx="1073452" cy="1073452"/>
          </a:xfrm>
          <a:prstGeom prst="rect">
            <a:avLst/>
          </a:prstGeom>
        </p:spPr>
      </p:pic>
      <p:pic>
        <p:nvPicPr>
          <p:cNvPr id="7" name="Picture 6" descr="03_PIPELIN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86" y="1005712"/>
            <a:ext cx="1073452" cy="1073452"/>
          </a:xfrm>
          <a:prstGeom prst="rect">
            <a:avLst/>
          </a:prstGeom>
        </p:spPr>
      </p:pic>
      <p:pic>
        <p:nvPicPr>
          <p:cNvPr id="8" name="Picture 7" descr="04_THIRDPARTY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05" y="1005712"/>
            <a:ext cx="1082885" cy="1082885"/>
          </a:xfrm>
          <a:prstGeom prst="rect">
            <a:avLst/>
          </a:prstGeom>
        </p:spPr>
      </p:pic>
      <p:pic>
        <p:nvPicPr>
          <p:cNvPr id="9" name="Picture 8" descr="05_UNIFIED_PLATFORM_knot.eps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2" y="945745"/>
            <a:ext cx="1144512" cy="1144512"/>
          </a:xfrm>
          <a:prstGeom prst="rect">
            <a:avLst/>
          </a:prstGeom>
        </p:spPr>
      </p:pic>
      <p:pic>
        <p:nvPicPr>
          <p:cNvPr id="10" name="Picture 9" descr="06_COMMUNIT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67" y="1064527"/>
            <a:ext cx="988786" cy="988786"/>
          </a:xfrm>
          <a:prstGeom prst="rect">
            <a:avLst/>
          </a:prstGeom>
        </p:spPr>
      </p:pic>
      <p:pic>
        <p:nvPicPr>
          <p:cNvPr id="11" name="Picture 10" descr="07_LIBRARIES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46" y="1027751"/>
            <a:ext cx="1092746" cy="1092746"/>
          </a:xfrm>
          <a:prstGeom prst="rect">
            <a:avLst/>
          </a:prstGeom>
        </p:spPr>
      </p:pic>
      <p:pic>
        <p:nvPicPr>
          <p:cNvPr id="12" name="Picture 11" descr="08_LOGO_BUG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65" y="3423729"/>
            <a:ext cx="1073453" cy="1073453"/>
          </a:xfrm>
          <a:prstGeom prst="rect">
            <a:avLst/>
          </a:prstGeom>
        </p:spPr>
      </p:pic>
      <p:pic>
        <p:nvPicPr>
          <p:cNvPr id="13" name="Picture 12" descr="09_EXPLORE_LANGUAG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2" y="2326082"/>
            <a:ext cx="1079862" cy="1079862"/>
          </a:xfrm>
          <a:prstGeom prst="rect">
            <a:avLst/>
          </a:prstGeom>
        </p:spPr>
      </p:pic>
      <p:pic>
        <p:nvPicPr>
          <p:cNvPr id="14" name="Picture 13" descr="10_COLLABORA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63" y="2338178"/>
            <a:ext cx="988786" cy="988786"/>
          </a:xfrm>
          <a:prstGeom prst="rect">
            <a:avLst/>
          </a:prstGeom>
        </p:spPr>
      </p:pic>
      <p:pic>
        <p:nvPicPr>
          <p:cNvPr id="15" name="Picture 14" descr="11_CHART_visualiz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19" y="2392610"/>
            <a:ext cx="988786" cy="988786"/>
          </a:xfrm>
          <a:prstGeom prst="rect">
            <a:avLst/>
          </a:prstGeom>
        </p:spPr>
      </p:pic>
      <p:pic>
        <p:nvPicPr>
          <p:cNvPr id="16" name="Picture 15" descr="12_DASHBOAR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30" y="2380809"/>
            <a:ext cx="972155" cy="972155"/>
          </a:xfrm>
          <a:prstGeom prst="rect">
            <a:avLst/>
          </a:prstGeom>
        </p:spPr>
      </p:pic>
      <p:pic>
        <p:nvPicPr>
          <p:cNvPr id="17" name="Picture 16" descr="13_CLUSTER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1" y="3552590"/>
            <a:ext cx="1103390" cy="1103390"/>
          </a:xfrm>
          <a:prstGeom prst="rect">
            <a:avLst/>
          </a:prstGeom>
        </p:spPr>
      </p:pic>
      <p:pic>
        <p:nvPicPr>
          <p:cNvPr id="18" name="Picture 17" descr="14_WAND_PowerSpark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89" y="3555080"/>
            <a:ext cx="1047750" cy="1047750"/>
          </a:xfrm>
          <a:prstGeom prst="rect">
            <a:avLst/>
          </a:prstGeom>
        </p:spPr>
      </p:pic>
      <p:pic>
        <p:nvPicPr>
          <p:cNvPr id="19" name="Picture 18" descr="15_IMPORT_CLOUD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85" y="3552569"/>
            <a:ext cx="1035655" cy="1035655"/>
          </a:xfrm>
          <a:prstGeom prst="rect">
            <a:avLst/>
          </a:prstGeom>
        </p:spPr>
      </p:pic>
      <p:pic>
        <p:nvPicPr>
          <p:cNvPr id="20" name="Picture 19" descr="16_CALENDAR_schedul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13" y="2394358"/>
            <a:ext cx="973668" cy="973668"/>
          </a:xfrm>
          <a:prstGeom prst="rect">
            <a:avLst/>
          </a:prstGeom>
        </p:spPr>
      </p:pic>
      <p:pic>
        <p:nvPicPr>
          <p:cNvPr id="21" name="Picture 20" descr="17_CHECKLIST_monitor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11" y="2392610"/>
            <a:ext cx="1031119" cy="1031119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1029441" y="1877569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Exploration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958763" y="1877569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Managed Clusters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310941" y="187756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Pipelines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20925" y="187756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3</a:t>
            </a:r>
            <a:r>
              <a:rPr lang="en-US" sz="9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rd</a:t>
            </a:r>
            <a:r>
              <a:rPr lang="en-US" sz="9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 Party Apps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6950258" y="1877569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Community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097633" y="4357392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Clusters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6936620" y="3217053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Monito</a:t>
            </a:r>
            <a:r>
              <a:rPr lang="en-US" sz="9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r Results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5606465" y="3217053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Schedule Workflows 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59645" y="4354881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Import Data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013479" y="435739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Power of Spark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2057923" y="3205017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Collaborate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4363357" y="3205017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Publish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336589" y="3205017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Visualize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19724" y="32050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Language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8203684" y="1877569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Libraries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5701425" y="1877569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Unified Platform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875088" y="43025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Logo Bug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308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16001" y="1927679"/>
            <a:ext cx="7027333" cy="1082229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Thank you.</a:t>
            </a:r>
            <a:br>
              <a:rPr lang="en-US" dirty="0" smtClean="0"/>
            </a:br>
            <a:r>
              <a:rPr lang="en-US" dirty="0" smtClean="0"/>
              <a:t>Or other parting words go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3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Title goes here. </a:t>
            </a:r>
            <a:br>
              <a:rPr lang="en-US" dirty="0" smtClean="0"/>
            </a:br>
            <a:r>
              <a:rPr lang="en-US" dirty="0" smtClean="0"/>
              <a:t>It can be one or two lines.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 Here,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8" y="2001452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0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91" y="1488808"/>
            <a:ext cx="4630951" cy="520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298156"/>
            <a:ext cx="7772400" cy="951424"/>
          </a:xfrm>
        </p:spPr>
        <p:txBody>
          <a:bodyPr anchor="b"/>
          <a:lstStyle>
            <a:lvl1pPr algn="ctr">
              <a:defRPr sz="4000" b="1" cap="none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613248"/>
            <a:ext cx="7772400" cy="347071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22313" y="3254202"/>
            <a:ext cx="7772400" cy="351042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bg2">
                    <a:lumMod val="90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99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72" y="265514"/>
            <a:ext cx="8254428" cy="6530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72" y="1200151"/>
            <a:ext cx="8254428" cy="3188516"/>
          </a:xfrm>
        </p:spPr>
        <p:txBody>
          <a:bodyPr/>
          <a:lstStyle>
            <a:lvl1pPr marL="0" indent="0">
              <a:buNone/>
              <a:defRPr/>
            </a:lvl1pPr>
            <a:lvl2pPr marL="8001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2pPr>
            <a:lvl3pPr marL="12573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3pPr>
            <a:lvl4pPr marL="17145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4pPr>
            <a:lvl5pPr marL="21717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7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76" y="265514"/>
            <a:ext cx="8229600" cy="6530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676" y="1200151"/>
            <a:ext cx="4038600" cy="3394472"/>
          </a:xfrm>
        </p:spPr>
        <p:txBody>
          <a:bodyPr/>
          <a:lstStyle>
            <a:lvl1pPr marL="0" indent="0"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0" indent="0">
              <a:buClr>
                <a:schemeClr val="bg2">
                  <a:lumMod val="90000"/>
                </a:schemeClr>
              </a:buClr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8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96039"/>
            <a:ext cx="7772400" cy="951424"/>
          </a:xfrm>
        </p:spPr>
        <p:txBody>
          <a:bodyPr anchor="b"/>
          <a:lstStyle>
            <a:lvl1pPr algn="ctr">
              <a:defRPr sz="4000" b="1" cap="none" baseline="0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 smtClean="0"/>
              <a:t>Thank you!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8" y="864899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9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2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  <a:latin typeface="Source Sans Pro Light"/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37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534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Fra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3" y="193161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3" y="3050227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Parting words or contact information go here.</a:t>
            </a:r>
          </a:p>
        </p:txBody>
      </p:sp>
      <p:pic>
        <p:nvPicPr>
          <p:cNvPr id="6" name="Picture 5" descr="databricks_logoTM_rev_CMY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984" y="4561356"/>
            <a:ext cx="2235200" cy="25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591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8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t>Set Footer from Insert Dropdown Menu</a:t>
            </a:r>
            <a:endParaRPr lang="en-US" dirty="0">
              <a:solidFill>
                <a:prstClr val="white">
                  <a:lumMod val="6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D15546-3768-674C-81B9-C40A1A080E88}" type="slidenum">
              <a:rPr lang="en-US" smtClean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5" y="1029666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Here is a big question. </a:t>
            </a:r>
            <a:br>
              <a:rPr lang="en-US" dirty="0" smtClean="0"/>
            </a:br>
            <a:r>
              <a:rPr lang="en-US" dirty="0" smtClean="0"/>
              <a:t>Or a section opener.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7" y="2866268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 second bit of copy can go here if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6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Here is a big question. </a:t>
            </a:r>
            <a:br>
              <a:rPr lang="en-US" dirty="0" smtClean="0"/>
            </a:br>
            <a:r>
              <a:rPr lang="en-US" dirty="0" smtClean="0"/>
              <a:t>Or a section opener.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 second bit of copy can go here if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149048"/>
            <a:ext cx="3556000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048"/>
            <a:ext cx="354027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 anchorCtr="0">
            <a:noAutofit/>
          </a:bodyPr>
          <a:lstStyle>
            <a:lvl1pPr algn="l">
              <a:defRPr sz="2400" b="0"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7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0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9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1200151"/>
            <a:ext cx="71724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8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5" r:id="rId9"/>
    <p:sldLayoutId id="2147483665" r:id="rId10"/>
    <p:sldLayoutId id="2147483664" r:id="rId11"/>
    <p:sldLayoutId id="2147483659" r:id="rId12"/>
    <p:sldLayoutId id="2147483676" r:id="rId1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Newslab Light"/>
          <a:ea typeface="+mj-ea"/>
          <a:cs typeface="Newslab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90000"/>
        <a:buFont typeface="Arial"/>
        <a:buNone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1pPr>
      <a:lvl2pPr marL="628650" indent="-171450" algn="l" defTabSz="457200" rtl="0" eaLnBrk="1" latinLnBrk="0" hangingPunct="1">
        <a:spcBef>
          <a:spcPct val="20000"/>
        </a:spcBef>
        <a:buSzPct val="90000"/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2pPr>
      <a:lvl3pPr marL="1089025" indent="-174625" algn="l" defTabSz="457200" rtl="0" eaLnBrk="1" latinLnBrk="0" hangingPunct="1">
        <a:spcBef>
          <a:spcPct val="20000"/>
        </a:spcBef>
        <a:buSzPct val="100000"/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3pPr>
      <a:lvl4pPr marL="1541463" indent="-169863" algn="l" defTabSz="457200" rtl="0" eaLnBrk="1" latinLnBrk="0" hangingPunct="1">
        <a:spcBef>
          <a:spcPct val="20000"/>
        </a:spcBef>
        <a:buSzPct val="90000"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4pPr>
      <a:lvl5pPr marL="2001838" indent="-173038" algn="l" defTabSz="457200" rtl="0" eaLnBrk="1" latinLnBrk="0" hangingPunct="1">
        <a:spcBef>
          <a:spcPct val="20000"/>
        </a:spcBef>
        <a:buFont typeface="Lucida Grande"/>
        <a:buChar char="-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978" y="265514"/>
            <a:ext cx="8132823" cy="653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978" y="1200151"/>
            <a:ext cx="8132823" cy="318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6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Newslab"/>
          <a:ea typeface="+mj-ea"/>
          <a:cs typeface="Helvetica Neue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None/>
        <a:defRPr sz="2800" kern="1200">
          <a:solidFill>
            <a:schemeClr val="tx1"/>
          </a:solidFill>
          <a:latin typeface="Newslab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99" y="696510"/>
            <a:ext cx="7772468" cy="1082229"/>
          </a:xfrm>
        </p:spPr>
        <p:txBody>
          <a:bodyPr/>
          <a:lstStyle/>
          <a:p>
            <a:r>
              <a:rPr lang="en-US" sz="3400" dirty="0"/>
              <a:t>Spark </a:t>
            </a:r>
            <a:r>
              <a:rPr lang="en-US" sz="3400" dirty="0" smtClean="0"/>
              <a:t>SQL:</a:t>
            </a:r>
            <a:br>
              <a:rPr lang="en-US" sz="3400" dirty="0" smtClean="0"/>
            </a:br>
            <a:r>
              <a:rPr lang="en-US" sz="3400" dirty="0" smtClean="0"/>
              <a:t>Relational </a:t>
            </a:r>
            <a:r>
              <a:rPr lang="en-US" sz="3400" dirty="0"/>
              <a:t>Data Processing in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098" y="2348496"/>
            <a:ext cx="7332451" cy="453863"/>
          </a:xfrm>
        </p:spPr>
        <p:txBody>
          <a:bodyPr/>
          <a:lstStyle/>
          <a:p>
            <a:r>
              <a:rPr lang="en-US" dirty="0" smtClean="0">
                <a:latin typeface="Source Sans Pro"/>
                <a:cs typeface="Source Sans Pro"/>
              </a:rPr>
              <a:t>Michael Armbrust</a:t>
            </a:r>
            <a:r>
              <a:rPr lang="en-US" dirty="0" smtClean="0"/>
              <a:t>, </a:t>
            </a:r>
            <a:r>
              <a:rPr lang="en-US" dirty="0" err="1" smtClean="0"/>
              <a:t>Reynold</a:t>
            </a:r>
            <a:r>
              <a:rPr lang="en-US" dirty="0" smtClean="0"/>
              <a:t> </a:t>
            </a:r>
            <a:r>
              <a:rPr lang="en-US" dirty="0" err="1"/>
              <a:t>Xin</a:t>
            </a:r>
            <a:r>
              <a:rPr lang="en-US" dirty="0"/>
              <a:t>, Cheng </a:t>
            </a:r>
            <a:r>
              <a:rPr lang="en-US" dirty="0" err="1"/>
              <a:t>Lian</a:t>
            </a:r>
            <a:r>
              <a:rPr lang="en-US" dirty="0"/>
              <a:t>, </a:t>
            </a:r>
            <a:r>
              <a:rPr lang="en-US" dirty="0" smtClean="0"/>
              <a:t>Yin </a:t>
            </a:r>
            <a:r>
              <a:rPr lang="en-US" dirty="0" err="1" smtClean="0"/>
              <a:t>Huai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Davies </a:t>
            </a:r>
            <a:r>
              <a:rPr lang="en-US" dirty="0"/>
              <a:t>Liu, Joseph K. Bradley, </a:t>
            </a:r>
            <a:r>
              <a:rPr lang="en-US" dirty="0" err="1"/>
              <a:t>Xiangrui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, </a:t>
            </a:r>
            <a:r>
              <a:rPr lang="en-US" dirty="0" err="1"/>
              <a:t>Tomer</a:t>
            </a:r>
            <a:r>
              <a:rPr lang="en-US" dirty="0"/>
              <a:t> Kaftan, Michael J. Franklin, Ali </a:t>
            </a:r>
            <a:r>
              <a:rPr lang="en-US" dirty="0" err="1"/>
              <a:t>Ghodsi</a:t>
            </a:r>
            <a:r>
              <a:rPr lang="en-US" dirty="0"/>
              <a:t>,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37099" y="2839586"/>
            <a:ext cx="6446838" cy="443446"/>
          </a:xfrm>
        </p:spPr>
        <p:txBody>
          <a:bodyPr/>
          <a:lstStyle/>
          <a:p>
            <a:r>
              <a:rPr lang="en-US" dirty="0" smtClean="0"/>
              <a:t>SIGMOD 2015 – Melbourne, Australia</a:t>
            </a:r>
            <a:endParaRPr lang="en-US" dirty="0"/>
          </a:p>
        </p:txBody>
      </p:sp>
      <p:pic>
        <p:nvPicPr>
          <p:cNvPr id="5" name="Picture 4" descr="ampla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94" y="4209606"/>
            <a:ext cx="2312686" cy="535569"/>
          </a:xfrm>
          <a:prstGeom prst="rect">
            <a:avLst/>
          </a:prstGeom>
        </p:spPr>
      </p:pic>
      <p:pic>
        <p:nvPicPr>
          <p:cNvPr id="6" name="Picture 5" descr="imgres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82" y="4200448"/>
            <a:ext cx="2537449" cy="60810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52123" y="3235549"/>
            <a:ext cx="6502400" cy="177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en-US" sz="2200" dirty="0" smtClean="0"/>
              <a:t>Instructor: Mohammad </a:t>
            </a:r>
            <a:r>
              <a:rPr lang="en-US" altLang="en-US" sz="2200" dirty="0" err="1" smtClean="0"/>
              <a:t>Sadoghi</a:t>
            </a:r>
            <a:endParaRPr lang="en-US" altLang="en-US" sz="2200" dirty="0"/>
          </a:p>
          <a:p>
            <a:pPr marL="342900" indent="-342900">
              <a:defRPr/>
            </a:pPr>
            <a:r>
              <a:rPr lang="en-US" altLang="en-US" sz="2200" dirty="0" err="1" smtClean="0"/>
              <a:t>msadoghi@purdue.edu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960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 smtClean="0"/>
              <a:t>Spark SQL</a:t>
            </a:r>
          </a:p>
          <a:p>
            <a:pPr marL="971550" lvl="1" indent="-342900"/>
            <a:r>
              <a:rPr lang="en-US" dirty="0" smtClean="0"/>
              <a:t>Part </a:t>
            </a:r>
            <a:r>
              <a:rPr lang="en-US" dirty="0"/>
              <a:t>of the core distribution since Spark 1.0 (April 2014)</a:t>
            </a:r>
          </a:p>
          <a:p>
            <a:pPr lvl="1" indent="0">
              <a:buNone/>
            </a:pPr>
            <a:endParaRPr lang="en-US" dirty="0"/>
          </a:p>
          <a:p>
            <a:pPr marL="971550" lvl="1" indent="-342900"/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6748" y="337674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3" name="Picture 12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06" y="159542"/>
            <a:ext cx="1366483" cy="750226"/>
          </a:xfrm>
          <a:prstGeom prst="rect">
            <a:avLst/>
          </a:prstGeom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51640"/>
              </p:ext>
            </p:extLst>
          </p:nvPr>
        </p:nvGraphicFramePr>
        <p:xfrm>
          <a:off x="654868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815137"/>
              </p:ext>
            </p:extLst>
          </p:nvPr>
        </p:nvGraphicFramePr>
        <p:xfrm>
          <a:off x="4837786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upon Existing 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Engine does not understand the structure of the data in RDDs or the semantics of user functions </a:t>
            </a:r>
            <a:r>
              <a:rPr lang="en-US" dirty="0" smtClean="0">
                <a:sym typeface="Wingdings"/>
              </a:rPr>
              <a:t> limited optimization.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only be used to query external data in Hive catalog </a:t>
            </a:r>
            <a:r>
              <a:rPr lang="en-US" dirty="0" smtClean="0">
                <a:sym typeface="Wingdings"/>
              </a:rPr>
              <a:t> limited data sources</a:t>
            </a:r>
            <a:endParaRPr lang="en-US" dirty="0" smtClean="0"/>
          </a:p>
          <a:p>
            <a:r>
              <a:rPr lang="en-US" dirty="0" smtClean="0"/>
              <a:t>Can only be invoked via SQL string from Spark</a:t>
            </a:r>
            <a:r>
              <a:rPr lang="en-US" dirty="0" smtClean="0">
                <a:sym typeface="Wingdings"/>
              </a:rPr>
              <a:t> error prone</a:t>
            </a:r>
          </a:p>
          <a:p>
            <a:r>
              <a:rPr lang="en-US" dirty="0" smtClean="0">
                <a:sym typeface="Wingdings"/>
              </a:rPr>
              <a:t>Hive optimizer tailored for </a:t>
            </a:r>
            <a:r>
              <a:rPr lang="en-US" dirty="0" err="1" smtClean="0">
                <a:sym typeface="Wingdings"/>
              </a:rPr>
              <a:t>MapReduce</a:t>
            </a:r>
            <a:r>
              <a:rPr lang="en-US" dirty="0" smtClean="0">
                <a:sym typeface="Wingdings"/>
              </a:rPr>
              <a:t>  difficult to extend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 descr="img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8" y="1151335"/>
            <a:ext cx="2322552" cy="560616"/>
          </a:xfrm>
          <a:prstGeom prst="rect">
            <a:avLst/>
          </a:prstGeom>
        </p:spPr>
      </p:pic>
      <p:pic>
        <p:nvPicPr>
          <p:cNvPr id="14" name="Picture 13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4" y="1063229"/>
            <a:ext cx="1248062" cy="6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not-so-secret truth...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6000" y="2691387"/>
            <a:ext cx="71724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SzPct val="90000"/>
            </a:pP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is</a:t>
            </a:r>
            <a:r>
              <a:rPr lang="en-US" sz="4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</a:t>
            </a: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about </a:t>
            </a:r>
            <a:r>
              <a:rPr lang="en-US" sz="44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more</a:t>
            </a: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 than SQL.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89632" y="1704004"/>
            <a:ext cx="3322782" cy="1104386"/>
            <a:chOff x="2809552" y="1874831"/>
            <a:chExt cx="2359461" cy="784209"/>
          </a:xfrm>
        </p:grpSpPr>
        <p:sp>
          <p:nvSpPr>
            <p:cNvPr id="12" name="Rectangle 11"/>
            <p:cNvSpPr/>
            <p:nvPr/>
          </p:nvSpPr>
          <p:spPr>
            <a:xfrm>
              <a:off x="4049526" y="2068960"/>
              <a:ext cx="1119487" cy="590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7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/>
                  <a:cs typeface="Gill Sans MT"/>
                </a:rPr>
                <a:t>SQL</a:t>
              </a:r>
              <a:endParaRPr lang="en-US" sz="4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3" name="Picture 12" descr="sparklogo_500p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552" y="1874831"/>
              <a:ext cx="1366483" cy="7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1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86664" y="3169029"/>
            <a:ext cx="4229906" cy="1008618"/>
            <a:chOff x="3068232" y="3233775"/>
            <a:chExt cx="4229906" cy="1008617"/>
          </a:xfrm>
        </p:grpSpPr>
        <p:pic>
          <p:nvPicPr>
            <p:cNvPr id="6" name="Picture 5" descr="hive_logo_medium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232" y="3233775"/>
              <a:ext cx="1085850" cy="10001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45229" y="3319062"/>
              <a:ext cx="28529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SELECT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>
                  <a:solidFill>
                    <a:srgbClr val="0086B3"/>
                  </a:solidFill>
                  <a:latin typeface="Consolas"/>
                  <a:cs typeface="Consolas"/>
                </a:rPr>
                <a:t>COUNT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</a:t>
              </a:r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*</a:t>
              </a:r>
              <a:r>
                <a:rPr lang="en-US" dirty="0" smtClean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</a:p>
            <a:p>
              <a:r>
                <a:rPr lang="en-US" dirty="0" smtClean="0">
                  <a:solidFill>
                    <a:srgbClr val="A71D5D"/>
                  </a:solidFill>
                  <a:latin typeface="Consolas"/>
                  <a:cs typeface="Consolas"/>
                </a:rPr>
                <a:t>FROM</a:t>
              </a:r>
              <a:r>
                <a:rPr lang="en-US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hiveTable</a:t>
              </a:r>
              <a:endParaRPr lang="en-US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dirty="0" smtClean="0">
                  <a:solidFill>
                    <a:srgbClr val="A71D5D"/>
                  </a:solidFill>
                  <a:latin typeface="Consolas"/>
                  <a:cs typeface="Consolas"/>
                </a:rPr>
                <a:t>WHERE</a:t>
              </a:r>
              <a:r>
                <a:rPr lang="en-US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nsolas"/>
                  <a:cs typeface="Consolas"/>
                </a:rPr>
                <a:t>hive_udf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(data)</a:t>
              </a:r>
              <a:r>
                <a:rPr lang="en-US" dirty="0">
                  <a:latin typeface="Consolas"/>
                  <a:cs typeface="Consolas"/>
                </a:rPr>
                <a:t> </a:t>
              </a:r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 smtClean="0"/>
              <a:t>Spark SQL</a:t>
            </a:r>
          </a:p>
          <a:p>
            <a:pPr marL="971550" lvl="1" indent="-342900"/>
            <a:r>
              <a:rPr lang="en-US" dirty="0" smtClean="0"/>
              <a:t>Part </a:t>
            </a:r>
            <a:r>
              <a:rPr lang="en-US" dirty="0"/>
              <a:t>of the core distribution since Spark 1.0 (April 2014)</a:t>
            </a:r>
          </a:p>
          <a:p>
            <a:pPr marL="971550" lvl="1" indent="-342900"/>
            <a:r>
              <a:rPr lang="en-US" dirty="0"/>
              <a:t>Runs SQL / </a:t>
            </a:r>
            <a:r>
              <a:rPr lang="en-US" dirty="0" err="1"/>
              <a:t>HiveQL</a:t>
            </a:r>
            <a:r>
              <a:rPr lang="en-US" dirty="0"/>
              <a:t> queries, optionally alongside or replacing existing Hive deployments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36748" y="337674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5" name="Picture 14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06" y="159542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680" y="190281"/>
            <a:ext cx="7172477" cy="857250"/>
          </a:xfrm>
        </p:spPr>
        <p:txBody>
          <a:bodyPr/>
          <a:lstStyle/>
          <a:p>
            <a:r>
              <a:rPr lang="en-US" dirty="0" smtClean="0"/>
              <a:t>:  Declarative </a:t>
            </a:r>
            <a:r>
              <a:rPr lang="en-US" dirty="0" err="1" smtClean="0"/>
              <a:t>BigData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5286" y="1532334"/>
            <a:ext cx="8203222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Let Developers </a:t>
            </a:r>
            <a:r>
              <a:rPr lang="en-US" sz="2800" dirty="0"/>
              <a:t>C</a:t>
            </a:r>
            <a:r>
              <a:rPr lang="en-US" sz="2800" dirty="0" smtClean="0"/>
              <a:t>reate and </a:t>
            </a:r>
            <a:r>
              <a:rPr lang="en-US" sz="2800" dirty="0"/>
              <a:t>R</a:t>
            </a:r>
            <a:r>
              <a:rPr lang="en-US" sz="2800" dirty="0" smtClean="0"/>
              <a:t>un </a:t>
            </a:r>
            <a:r>
              <a:rPr lang="en-US" sz="2800" dirty="0"/>
              <a:t>Spark </a:t>
            </a:r>
            <a:r>
              <a:rPr lang="en-US" sz="2800" dirty="0" smtClean="0"/>
              <a:t>Programs Faster:</a:t>
            </a:r>
            <a:endParaRPr lang="en-US" dirty="0"/>
          </a:p>
          <a:p>
            <a:pPr marL="971550" lvl="1" indent="-342900"/>
            <a:r>
              <a:rPr lang="en-US" sz="2400" dirty="0"/>
              <a:t>Write less code</a:t>
            </a:r>
          </a:p>
          <a:p>
            <a:pPr marL="971550" lvl="1" indent="-342900"/>
            <a:r>
              <a:rPr lang="en-US" sz="2400" dirty="0"/>
              <a:t>Read less data</a:t>
            </a:r>
          </a:p>
          <a:p>
            <a:pPr marL="971550" lvl="1" indent="-342900"/>
            <a:r>
              <a:rPr lang="en-US" sz="2400" dirty="0"/>
              <a:t>Let the optimizer do </a:t>
            </a:r>
            <a:r>
              <a:rPr lang="en-US" sz="2400" dirty="0" smtClean="0"/>
              <a:t>the hard work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3928" y="355015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7" name="Picture 6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6" y="176883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124145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DataFrame</a:t>
            </a:r>
            <a:endParaRPr lang="en-US" sz="4000" dirty="0" smtClean="0"/>
          </a:p>
          <a:p>
            <a:r>
              <a:rPr lang="en-US" sz="2000" b="1" i="1" dirty="0"/>
              <a:t>n</a:t>
            </a:r>
            <a:r>
              <a:rPr lang="en-US" sz="2000" b="1" i="1" dirty="0" smtClean="0"/>
              <a:t>oun</a:t>
            </a:r>
            <a:r>
              <a:rPr lang="en-US" sz="2000" dirty="0" smtClean="0"/>
              <a:t> – [</a:t>
            </a:r>
            <a:r>
              <a:rPr lang="en-US" sz="2000" dirty="0" err="1" smtClean="0"/>
              <a:t>dey</a:t>
            </a:r>
            <a:r>
              <a:rPr lang="en-US" sz="2000" dirty="0" err="1"/>
              <a:t>-</a:t>
            </a:r>
            <a:r>
              <a:rPr lang="en-US" sz="2000" dirty="0" err="1" smtClean="0"/>
              <a:t>tuh</a:t>
            </a:r>
            <a:r>
              <a:rPr lang="en-US" sz="2000" dirty="0" err="1"/>
              <a:t>-</a:t>
            </a:r>
            <a:r>
              <a:rPr lang="en-US" sz="2000" dirty="0" err="1" smtClean="0"/>
              <a:t>freym</a:t>
            </a:r>
            <a:r>
              <a:rPr lang="en-US" sz="2000" dirty="0" smtClean="0"/>
              <a:t>]</a:t>
            </a:r>
          </a:p>
          <a:p>
            <a:endParaRPr lang="en-US" sz="2000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7651" y="1952208"/>
            <a:ext cx="7172476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rows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organized into named columns.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ource Sans Pro Light"/>
            </a:endParaRP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(</a:t>
            </a:r>
            <a:r>
              <a:rPr lang="en-US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cf. R, Pandas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).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ource Sans Pro Light"/>
            </a:endParaRP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Archaic: Previously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SchemaRDD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 (</a:t>
            </a:r>
            <a:r>
              <a:rPr lang="en-US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cf. Spark &lt; 1.3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).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ource Sans Pr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Write Less Code: Compute an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781628"/>
            <a:ext cx="3556000" cy="2947266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one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output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endParaRPr lang="en-US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proctected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map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LongWritable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key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Context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[] fields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split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output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Integer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parseInt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(fields[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(one, output)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one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average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>
              <a:solidFill>
                <a:srgbClr val="A71D5D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protected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reduce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key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Iterable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&lt;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Context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count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count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++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average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 count)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(key, average)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  <a:endParaRPr lang="en-US" sz="4000" dirty="0">
              <a:effectLst/>
              <a:latin typeface="Consolas"/>
              <a:ea typeface="ＭＳ 明朝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81628"/>
            <a:ext cx="3540277" cy="2812995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8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[x.[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49" y="1063229"/>
            <a:ext cx="2042358" cy="727862"/>
          </a:xfrm>
          <a:prstGeom prst="rect">
            <a:avLst/>
          </a:prstGeom>
        </p:spPr>
      </p:pic>
      <p:pic>
        <p:nvPicPr>
          <p:cNvPr id="9" name="Picture 8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7" y="1016126"/>
            <a:ext cx="1261588" cy="6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Less Code: Compute an Average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1756592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RDDs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[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]), 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136517" y="2980588"/>
            <a:ext cx="29320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err="1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DataFrames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 err="1" smtClean="0">
                <a:solidFill>
                  <a:srgbClr val="333333"/>
                </a:solidFill>
                <a:latin typeface="Consolas"/>
                <a:cs typeface="Consolas"/>
              </a:rPr>
              <a:t>sqlCtx.table</a:t>
            </a:r>
            <a:r>
              <a:rPr lang="en-US" sz="13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"people"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</a:t>
            </a:r>
            <a:r>
              <a:rPr lang="en-US" sz="1300" dirty="0" err="1">
                <a:latin typeface="Consolas"/>
                <a:cs typeface="Consolas"/>
              </a:rPr>
              <a:t>groupBy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"name"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</a:t>
            </a:r>
            <a:r>
              <a:rPr lang="en-US" sz="1300" dirty="0" smtClean="0">
                <a:latin typeface="Consolas"/>
                <a:cs typeface="Consolas"/>
              </a:rPr>
              <a:t>.</a:t>
            </a:r>
            <a:r>
              <a:rPr lang="en-US" sz="1300" dirty="0" err="1" smtClean="0">
                <a:latin typeface="Consolas"/>
                <a:cs typeface="Consolas"/>
              </a:rPr>
              <a:t>agg</a:t>
            </a:r>
            <a:r>
              <a:rPr lang="en-US" sz="1300" dirty="0" smtClean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name"</a:t>
            </a:r>
            <a:r>
              <a:rPr lang="en-US" sz="12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300" dirty="0" err="1" smtClean="0">
                <a:latin typeface="Consolas"/>
                <a:cs typeface="Consolas"/>
              </a:rPr>
              <a:t>avg</a:t>
            </a:r>
            <a:r>
              <a:rPr lang="en-US" sz="1300" dirty="0" smtClean="0">
                <a:latin typeface="Consolas"/>
                <a:cs typeface="Consolas"/>
              </a:rPr>
              <a:t>(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"age"</a:t>
            </a:r>
            <a:r>
              <a:rPr lang="en-US" sz="1300" dirty="0">
                <a:latin typeface="Consolas"/>
                <a:cs typeface="Consolas"/>
              </a:rPr>
              <a:t>))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.collect() </a:t>
            </a:r>
            <a:endParaRPr lang="en-US" sz="13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317" y="3042036"/>
            <a:ext cx="293204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SQL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SELECT</a:t>
            </a:r>
            <a:r>
              <a:rPr lang="en-US" sz="1300" dirty="0" smtClean="0">
                <a:latin typeface="Consolas"/>
                <a:cs typeface="Consolas"/>
              </a:rPr>
              <a:t> name, </a:t>
            </a:r>
            <a:r>
              <a:rPr lang="en-US" sz="1300" dirty="0" err="1" smtClean="0">
                <a:latin typeface="Consolas"/>
                <a:cs typeface="Consolas"/>
              </a:rPr>
              <a:t>avg</a:t>
            </a:r>
            <a:r>
              <a:rPr lang="en-US" sz="1300" dirty="0" smtClean="0">
                <a:latin typeface="Consolas"/>
                <a:cs typeface="Consolas"/>
              </a:rPr>
              <a:t>(age)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FROM</a:t>
            </a:r>
            <a:r>
              <a:rPr lang="en-US" sz="1300" dirty="0" smtClean="0">
                <a:latin typeface="Consolas"/>
                <a:cs typeface="Consolas"/>
              </a:rPr>
              <a:t> people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GROUP</a:t>
            </a:r>
            <a:r>
              <a:rPr lang="en-US" sz="1300" dirty="0" smtClean="0">
                <a:latin typeface="Consolas"/>
                <a:cs typeface="Consolas"/>
              </a:rPr>
              <a:t> BY name</a:t>
            </a: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1171" y="3040730"/>
            <a:ext cx="376107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Pig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P = load '/people' as (name, name);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 = group P by name;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R = 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foreach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 G 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generate … 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AVG(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G.age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);</a:t>
            </a:r>
            <a:endParaRPr lang="en-US" sz="1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243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96" y="916907"/>
            <a:ext cx="6312408" cy="38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394334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distributed collection of rows with the same schema (RDDs suffer from type erasure)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be constructed from external data sources or RDDs into essentially an RDD of Row objects (</a:t>
            </a:r>
            <a:r>
              <a:rPr lang="en-US" dirty="0" err="1" smtClean="0"/>
              <a:t>SchemaRDDs</a:t>
            </a:r>
            <a:r>
              <a:rPr lang="en-US" dirty="0" smtClean="0"/>
              <a:t> as of Spark &lt; 1.3)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Supports relational operators (e.g. </a:t>
            </a:r>
            <a:r>
              <a:rPr lang="en-US" i="1" dirty="0" smtClean="0"/>
              <a:t>where</a:t>
            </a:r>
            <a:r>
              <a:rPr lang="en-US" dirty="0" smtClean="0"/>
              <a:t>, </a:t>
            </a:r>
            <a:r>
              <a:rPr lang="en-US" i="1" dirty="0" err="1" smtClean="0"/>
              <a:t>groupby</a:t>
            </a:r>
            <a:r>
              <a:rPr lang="en-US" dirty="0" smtClean="0"/>
              <a:t>) as well as Spark operations.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Evaluated lazily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unmaterialized</a:t>
            </a:r>
            <a:r>
              <a:rPr lang="en-US" dirty="0" smtClean="0">
                <a:sym typeface="Wingdings"/>
              </a:rPr>
              <a:t> </a:t>
            </a:r>
            <a:r>
              <a:rPr lang="en-US" i="1" dirty="0" smtClean="0">
                <a:sym typeface="Wingdings"/>
              </a:rPr>
              <a:t>logical</a:t>
            </a:r>
            <a:r>
              <a:rPr lang="en-US" dirty="0" smtClean="0">
                <a:sym typeface="Wingdings"/>
              </a:rPr>
              <a:t> plan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81" y="124489"/>
            <a:ext cx="4353278" cy="9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Fast and general cluster computing system, interoperable with </a:t>
            </a:r>
            <a:r>
              <a:rPr lang="en-US" dirty="0" err="1" smtClean="0"/>
              <a:t>Hadoop</a:t>
            </a:r>
            <a:r>
              <a:rPr lang="en-US" dirty="0" smtClean="0"/>
              <a:t>, included in all major </a:t>
            </a:r>
            <a:r>
              <a:rPr lang="en-US" dirty="0" err="1" smtClean="0"/>
              <a:t>distros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Improves efficiency through:</a:t>
            </a:r>
          </a:p>
          <a:p>
            <a:pPr lvl="1"/>
            <a:r>
              <a:rPr lang="en-US" dirty="0" smtClean="0"/>
              <a:t>In-memory computing primitives</a:t>
            </a:r>
          </a:p>
          <a:p>
            <a:pPr lvl="1"/>
            <a:r>
              <a:rPr lang="en-US" dirty="0" smtClean="0"/>
              <a:t>General computation graphs</a:t>
            </a:r>
          </a:p>
          <a:p>
            <a:r>
              <a:rPr lang="en-US" dirty="0" smtClean="0"/>
              <a:t>Improves usability through:</a:t>
            </a:r>
          </a:p>
          <a:p>
            <a:pPr lvl="1"/>
            <a:r>
              <a:rPr lang="en-US" dirty="0" smtClean="0"/>
              <a:t>Rich APIs in </a:t>
            </a:r>
            <a:r>
              <a:rPr lang="en-US" dirty="0" err="1" smtClean="0"/>
              <a:t>Scala</a:t>
            </a:r>
            <a:r>
              <a:rPr lang="en-US" dirty="0" smtClean="0"/>
              <a:t>, Java, Python</a:t>
            </a:r>
          </a:p>
          <a:p>
            <a:pPr lvl="1"/>
            <a:r>
              <a:rPr lang="en-US" dirty="0" smtClean="0"/>
              <a:t>Interactive shell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93203" y="2724840"/>
            <a:ext cx="3348528" cy="954107"/>
            <a:chOff x="6168006" y="3688067"/>
            <a:chExt cx="3025052" cy="127214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168006" y="4172280"/>
              <a:ext cx="413034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547000" y="3688067"/>
              <a:ext cx="2646058" cy="1272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Up to 100×</a:t>
              </a: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 </a:t>
              </a: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faster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(2-10× on disk)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71176" y="3762058"/>
            <a:ext cx="2982293" cy="523220"/>
            <a:chOff x="6532373" y="4357269"/>
            <a:chExt cx="2982293" cy="69762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532373" y="4619503"/>
              <a:ext cx="457200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06104" y="4357269"/>
              <a:ext cx="2508562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2-5× less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7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Nested data model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Supports both primitive SQL types (</a:t>
            </a:r>
            <a:r>
              <a:rPr lang="en-US" dirty="0" err="1" smtClean="0"/>
              <a:t>boolean</a:t>
            </a:r>
            <a:r>
              <a:rPr lang="en-US" dirty="0" smtClean="0"/>
              <a:t>, integer, double, decimal, string, data, timestamp) and complex types (</a:t>
            </a:r>
            <a:r>
              <a:rPr lang="en-US" dirty="0" err="1" smtClean="0"/>
              <a:t>structs</a:t>
            </a:r>
            <a:r>
              <a:rPr lang="en-US" dirty="0" smtClean="0"/>
              <a:t>, arrays, maps, and unions); also user defined types.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First class support for complex data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07" y="1200151"/>
            <a:ext cx="7592786" cy="29132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Relational operations (select, where, join, </a:t>
            </a:r>
            <a:r>
              <a:rPr lang="en-US" dirty="0" err="1" smtClean="0"/>
              <a:t>groupBy</a:t>
            </a:r>
            <a:r>
              <a:rPr lang="en-US" dirty="0" smtClean="0"/>
              <a:t>) via a DSL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Operators take </a:t>
            </a:r>
            <a:r>
              <a:rPr lang="en-US" i="1" dirty="0" smtClean="0"/>
              <a:t>expression</a:t>
            </a:r>
            <a:r>
              <a:rPr lang="en-US" dirty="0" smtClean="0"/>
              <a:t> objects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Operators build up an abstract syntax tree (AST), which is then optimized by </a:t>
            </a:r>
            <a:r>
              <a:rPr lang="en-US" i="1" dirty="0" smtClean="0"/>
              <a:t>Catalyst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Alternatively, register as temp SQL table and perform traditional SQL query strings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763" y="2363612"/>
            <a:ext cx="4998475" cy="1010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67" y="3961388"/>
            <a:ext cx="4790722" cy="5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8" y="205979"/>
            <a:ext cx="8715784" cy="857250"/>
          </a:xfrm>
        </p:spPr>
        <p:txBody>
          <a:bodyPr>
            <a:noAutofit/>
          </a:bodyPr>
          <a:lstStyle/>
          <a:p>
            <a:r>
              <a:rPr lang="en-US" dirty="0" smtClean="0"/>
              <a:t>Advantages over Relational 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Holistic optimization across functions composed in different languages.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Control structures (e.g. </a:t>
            </a:r>
            <a:r>
              <a:rPr lang="en-US" i="1" dirty="0" smtClean="0"/>
              <a:t>if</a:t>
            </a:r>
            <a:r>
              <a:rPr lang="en-US" dirty="0" smtClean="0"/>
              <a:t>, </a:t>
            </a:r>
            <a:r>
              <a:rPr lang="en-US" i="1" dirty="0" smtClean="0"/>
              <a:t>for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Logical plan analyzed </a:t>
            </a:r>
            <a:r>
              <a:rPr lang="en-US" i="1" dirty="0" smtClean="0"/>
              <a:t>eagerly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identify code errors associated with data </a:t>
            </a:r>
            <a:r>
              <a:rPr lang="en-US" i="1" dirty="0" smtClean="0">
                <a:sym typeface="Wingdings"/>
              </a:rPr>
              <a:t>schema</a:t>
            </a:r>
            <a:r>
              <a:rPr lang="en-US" dirty="0" smtClean="0">
                <a:sym typeface="Wingdings"/>
              </a:rPr>
              <a:t> issues on the fly.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Querying Native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338460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Infer column names and types directly from data objects (via reflection in Java and </a:t>
            </a:r>
            <a:r>
              <a:rPr lang="en-US" dirty="0" err="1" smtClean="0"/>
              <a:t>Scala</a:t>
            </a:r>
            <a:r>
              <a:rPr lang="en-US" dirty="0" smtClean="0"/>
              <a:t> and data sampling in Python, which is dynamically typed)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Native objects accessed in-place to avoid </a:t>
            </a:r>
            <a:br>
              <a:rPr lang="en-US" dirty="0" smtClean="0"/>
            </a:br>
            <a:r>
              <a:rPr lang="en-US" dirty="0" smtClean="0"/>
              <a:t>expensive data format transformation.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Benefits:</a:t>
            </a:r>
          </a:p>
          <a:p>
            <a:pPr marL="971550" lvl="1" indent="-342900"/>
            <a:r>
              <a:rPr lang="en-US" dirty="0" smtClean="0"/>
              <a:t>Run relational operations on existing Spark programs.</a:t>
            </a:r>
          </a:p>
          <a:p>
            <a:pPr marL="971550" lvl="1" indent="-342900"/>
            <a:r>
              <a:rPr lang="en-US" dirty="0" smtClean="0"/>
              <a:t>Combine RDDs with external structured data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8342" y="2664832"/>
            <a:ext cx="198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 storage with </a:t>
            </a:r>
            <a:r>
              <a:rPr lang="en-US" i="1" dirty="0"/>
              <a:t>hot</a:t>
            </a:r>
            <a:r>
              <a:rPr lang="en-US" dirty="0"/>
              <a:t> </a:t>
            </a:r>
            <a:r>
              <a:rPr lang="en-US" dirty="0" smtClean="0"/>
              <a:t>columns cached </a:t>
            </a:r>
            <a:r>
              <a:rPr lang="en-US" dirty="0"/>
              <a:t>in </a:t>
            </a:r>
            <a:r>
              <a:rPr lang="en-US" dirty="0" smtClean="0"/>
              <a:t>memory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6" y="2342246"/>
            <a:ext cx="5025388" cy="2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(UDFs)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0"/>
            <a:ext cx="7831666" cy="225707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Easy extension of limited operations supported.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Allows inline registration of UDFs</a:t>
            </a:r>
          </a:p>
          <a:p>
            <a:pPr marL="971550" lvl="1" indent="-342900"/>
            <a:r>
              <a:rPr lang="en-US" dirty="0" smtClean="0"/>
              <a:t>Compare with Pig, which requires the UDF to be written in a Java package that’s loaded into the Pig script.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be defined on simple data types or entire tables.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UDFs available to other interfaces after registration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42" y="3365500"/>
            <a:ext cx="6153316" cy="13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103" r="9679" b="17466"/>
          <a:stretch/>
        </p:blipFill>
        <p:spPr>
          <a:xfrm>
            <a:off x="261055" y="1850767"/>
            <a:ext cx="3753556" cy="2309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620" y="1764688"/>
            <a:ext cx="5687857" cy="63499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655734" y="2399687"/>
            <a:ext cx="3199996" cy="1054714"/>
            <a:chOff x="5260623" y="1980587"/>
            <a:chExt cx="3199996" cy="1054714"/>
          </a:xfrm>
        </p:grpSpPr>
        <p:sp>
          <p:nvSpPr>
            <p:cNvPr id="10" name="Rounded Rectangle 9"/>
            <p:cNvSpPr/>
            <p:nvPr/>
          </p:nvSpPr>
          <p:spPr>
            <a:xfrm>
              <a:off x="6293556" y="1980587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60623" y="2690376"/>
              <a:ext cx="1315155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Attribute(x)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38786" y="2694610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Literal(3)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15" idx="0"/>
              <a:endCxn id="10" idx="2"/>
            </p:cNvCxnSpPr>
            <p:nvPr/>
          </p:nvCxnSpPr>
          <p:spPr>
            <a:xfrm flipV="1">
              <a:off x="5918201" y="2321278"/>
              <a:ext cx="936272" cy="3690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6" idx="0"/>
            </p:cNvCxnSpPr>
            <p:nvPr/>
          </p:nvCxnSpPr>
          <p:spPr>
            <a:xfrm>
              <a:off x="6854473" y="2321278"/>
              <a:ext cx="1045230" cy="37333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014611" y="2497360"/>
            <a:ext cx="1234722" cy="48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91238" y="4160566"/>
            <a:ext cx="10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+ (1 + 2)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11124" y="415835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+ 3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Prior Work: Optimizer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278"/>
            <a:ext cx="8458200" cy="2425862"/>
          </a:xfrm>
        </p:spPr>
        <p:txBody>
          <a:bodyPr>
            <a:normAutofit/>
          </a:bodyPr>
          <a:lstStyle/>
          <a:p>
            <a:r>
              <a:rPr lang="en-US" dirty="0" smtClean="0"/>
              <a:t>Volcano / Cascades: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Create a custom language for expressing rules that rewrite trees of relational operators.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Build a compiler that generates executable code for these rules.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738727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200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orbel"/>
                <a:ea typeface="ＭＳ Ｐゴシック" pitchFamily="-65" charset="-128"/>
                <a:cs typeface="ＭＳ Ｐゴシック" pitchFamily="-65" charset="-128"/>
              </a:rPr>
              <a:t>Cons: Developers need to learn this custom language. Language might not be powerful enough.</a:t>
            </a:r>
          </a:p>
        </p:txBody>
      </p:sp>
    </p:spTree>
    <p:extLst>
      <p:ext uri="{BB962C8B-B14F-4D97-AF65-F5344CB8AC3E}">
        <p14:creationId xmlns:p14="http://schemas.microsoft.com/office/powerpoint/2010/main" val="15167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3226" y="1789079"/>
            <a:ext cx="14270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Optimization</a:t>
            </a:r>
            <a:endParaRPr lang="en-US" sz="1600" b="1" dirty="0">
              <a:solidFill>
                <a:srgbClr val="E2151C"/>
              </a:solidFill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983" y="279600"/>
            <a:ext cx="4976636" cy="206313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Applies standard rule-based optimization (constant folding, predicate-pushdown, projection pruning, null propagation, </a:t>
            </a:r>
            <a:r>
              <a:rPr lang="en-US" dirty="0" err="1" smtClean="0"/>
              <a:t>boolean</a:t>
            </a:r>
            <a:r>
              <a:rPr lang="en-US" dirty="0" smtClean="0"/>
              <a:t> expression simplification,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800LOC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5361" y="586347"/>
            <a:ext cx="2283210" cy="1309511"/>
            <a:chOff x="2705959" y="1789079"/>
            <a:chExt cx="2283210" cy="1309511"/>
          </a:xfrm>
        </p:grpSpPr>
        <p:sp>
          <p:nvSpPr>
            <p:cNvPr id="6" name="Rounded Rectangle 5"/>
            <p:cNvSpPr/>
            <p:nvPr/>
          </p:nvSpPr>
          <p:spPr>
            <a:xfrm>
              <a:off x="2705959" y="248658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74494" y="2486585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Optimized 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3720635" y="2792587"/>
              <a:ext cx="253859" cy="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94271" y="1789079"/>
              <a:ext cx="132500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ource Sans Pro Light"/>
                  <a:cs typeface="Source Sans Pro"/>
                </a:rPr>
                <a:t>Logical</a:t>
              </a:r>
            </a:p>
            <a:p>
              <a:pPr algn="ctr"/>
              <a:r>
                <a:rPr lang="en-US" sz="1600" dirty="0" smtClean="0">
                  <a:latin typeface="Source Sans Pro Light"/>
                  <a:cs typeface="Source Sans Pro"/>
                </a:rPr>
                <a:t>Optimization</a:t>
              </a:r>
              <a:endParaRPr lang="en-US" sz="1600" dirty="0">
                <a:latin typeface="Source Sans Pro Light"/>
                <a:cs typeface="Source Sans Pro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02" y="2342740"/>
            <a:ext cx="6079493" cy="22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Write programs in terms of transformations on distributed datasets</a:t>
            </a:r>
          </a:p>
          <a:p>
            <a:r>
              <a:rPr lang="en-US" dirty="0" smtClean="0"/>
              <a:t>Resilient Distributed Datasets (RDDs)</a:t>
            </a:r>
          </a:p>
          <a:p>
            <a:pPr lvl="1"/>
            <a:r>
              <a:rPr lang="en-US" dirty="0" smtClean="0"/>
              <a:t>Collections of objects that can be stored in memory or disk across a cluster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 functional </a:t>
            </a:r>
            <a:r>
              <a:rPr lang="en-US" dirty="0"/>
              <a:t>transformations (map, filter, </a:t>
            </a:r>
            <a:r>
              <a:rPr lang="en-US" dirty="0" smtClean="0"/>
              <a:t>…)</a:t>
            </a:r>
            <a:endParaRPr lang="en-US" dirty="0"/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Automatically rebuilt on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failure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2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74494" y="1789079"/>
            <a:ext cx="2318713" cy="1364340"/>
            <a:chOff x="3974494" y="1789079"/>
            <a:chExt cx="2318713" cy="1364340"/>
          </a:xfrm>
        </p:grpSpPr>
        <p:sp>
          <p:nvSpPr>
            <p:cNvPr id="11" name="Rounded Rectangle 10"/>
            <p:cNvSpPr/>
            <p:nvPr/>
          </p:nvSpPr>
          <p:spPr>
            <a:xfrm>
              <a:off x="5165627" y="2444459"/>
              <a:ext cx="1014675" cy="6120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22079" y="2492936"/>
              <a:ext cx="1014675" cy="6120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74494" y="2486585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Optimized 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96069" y="1789079"/>
              <a:ext cx="105098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4"/>
                  </a:solidFill>
                  <a:latin typeface="Source Sans Pro Light"/>
                  <a:cs typeface="Source Sans Pro"/>
                </a:rPr>
                <a:t>Physical</a:t>
              </a:r>
            </a:p>
            <a:p>
              <a:pPr algn="ctr"/>
              <a:r>
                <a:rPr lang="en-US" sz="1600" b="1" dirty="0" smtClean="0">
                  <a:solidFill>
                    <a:schemeClr val="accent4"/>
                  </a:solidFill>
                  <a:latin typeface="Source Sans Pro Light"/>
                  <a:cs typeface="Source Sans Pro"/>
                </a:rPr>
                <a:t>Planning</a:t>
              </a:r>
              <a:endParaRPr lang="en-US" sz="1600" b="1" dirty="0">
                <a:solidFill>
                  <a:schemeClr val="accent4"/>
                </a:solidFill>
                <a:latin typeface="Source Sans Pro Light"/>
                <a:cs typeface="Source Sans Pro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78532" y="254141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Physical </a:t>
              </a:r>
              <a:br>
                <a:rPr lang="en-US" sz="1300" dirty="0" smtClean="0">
                  <a:latin typeface="Source Sans Pro Light"/>
                  <a:cs typeface="Source Sans Pro"/>
                </a:rPr>
              </a:br>
              <a:r>
                <a:rPr lang="en-US" sz="1300" dirty="0" smtClean="0">
                  <a:latin typeface="Source Sans Pro Light"/>
                  <a:cs typeface="Source Sans Pro"/>
                </a:rPr>
                <a:t>Plans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988737" y="2801373"/>
              <a:ext cx="256363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4146" y="1120139"/>
            <a:ext cx="278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Pipeline projections and filters into a single </a:t>
            </a:r>
            <a:r>
              <a:rPr lang="en-US" i="1" dirty="0" smtClean="0"/>
              <a:t>map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86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587" y="160008"/>
            <a:ext cx="822622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A71D5D"/>
                </a:solidFill>
                <a:latin typeface="Consolas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795DA3"/>
                </a:solidFill>
                <a:latin typeface="Consolas"/>
              </a:rPr>
              <a:t>add_demographics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(events):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u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sqlCtx.table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users")                     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#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Load </a:t>
            </a:r>
            <a:r>
              <a:rPr lang="en-US" sz="1200" b="1" dirty="0">
                <a:solidFill>
                  <a:srgbClr val="969896"/>
                </a:solidFill>
                <a:latin typeface="Consolas"/>
              </a:rPr>
              <a:t>p</a:t>
            </a:r>
            <a:r>
              <a:rPr lang="en-US" sz="1200" b="1" dirty="0" smtClean="0">
                <a:solidFill>
                  <a:srgbClr val="969896"/>
                </a:solidFill>
                <a:latin typeface="Consolas"/>
              </a:rPr>
              <a:t>artitioned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 Hive table</a:t>
            </a:r>
            <a:endParaRPr lang="en-US" sz="1200" dirty="0">
              <a:solidFill>
                <a:srgbClr val="969896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events \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 .join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(u,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events.user_id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u.user_id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 \     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# Join on </a:t>
            </a:r>
            <a:r>
              <a:rPr lang="en-US" sz="1200" dirty="0" err="1" smtClean="0">
                <a:solidFill>
                  <a:srgbClr val="969896"/>
                </a:solidFill>
                <a:latin typeface="Consolas"/>
              </a:rPr>
              <a:t>user_id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  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 .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withColumn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"city"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zipToCity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df.zip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))      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#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Run </a:t>
            </a:r>
            <a:r>
              <a:rPr lang="en-US" sz="1200" dirty="0" err="1">
                <a:solidFill>
                  <a:srgbClr val="969896"/>
                </a:solidFill>
                <a:latin typeface="Consolas"/>
              </a:rPr>
              <a:t>udf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 to add city column</a:t>
            </a:r>
          </a:p>
          <a:p>
            <a:endParaRPr lang="en-US" sz="1200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7294" y="1738416"/>
            <a:ext cx="30915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Physical Plan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 Light"/>
              </a:rPr>
              <a:t>with Predicate Pushdown</a:t>
            </a:r>
            <a:r>
              <a:rPr lang="en-US" sz="1400" dirty="0">
                <a:latin typeface="Source Sans Pro Light"/>
                <a:cs typeface="Source Sans Pro Light"/>
              </a:rPr>
              <a:t> </a:t>
            </a:r>
            <a:r>
              <a:rPr lang="en-US" sz="1400" dirty="0" smtClean="0">
                <a:latin typeface="Source Sans Pro Light"/>
                <a:cs typeface="Source Sans Pro Light"/>
              </a:rPr>
              <a:t/>
            </a:r>
            <a:br>
              <a:rPr lang="en-US" sz="1400" dirty="0" smtClean="0">
                <a:latin typeface="Source Sans Pro Light"/>
                <a:cs typeface="Source Sans Pro Light"/>
              </a:rPr>
            </a:br>
            <a:r>
              <a:rPr lang="en-US" sz="1400" dirty="0" smtClean="0">
                <a:latin typeface="Source Sans Pro Light"/>
                <a:cs typeface="Source Sans Pro Light"/>
              </a:rPr>
              <a:t>and Column Pruning</a:t>
            </a:r>
            <a:endParaRPr lang="en-US" sz="1400" dirty="0">
              <a:latin typeface="Source Sans Pro Light"/>
              <a:cs typeface="Source Sans Pro Light"/>
            </a:endParaRPr>
          </a:p>
        </p:txBody>
      </p:sp>
      <p:cxnSp>
        <p:nvCxnSpPr>
          <p:cNvPr id="31" name="Straight Connector 30"/>
          <p:cNvCxnSpPr>
            <a:stCxn id="33" idx="0"/>
          </p:cNvCxnSpPr>
          <p:nvPr/>
        </p:nvCxnSpPr>
        <p:spPr>
          <a:xfrm flipV="1">
            <a:off x="6771427" y="3324281"/>
            <a:ext cx="701520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960091" y="2679080"/>
            <a:ext cx="1014675" cy="6120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join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64089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>
                <a:latin typeface="Source Sans Pro Light"/>
                <a:cs typeface="Source Sans Pro Light"/>
              </a:rPr>
              <a:t>optimized 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(events)</a:t>
            </a: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 flipH="1" flipV="1">
            <a:off x="7513053" y="3324281"/>
            <a:ext cx="648326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654041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 smtClean="0">
                <a:latin typeface="Source Sans Pro Light"/>
                <a:cs typeface="Source Sans Pro Light"/>
              </a:rPr>
              <a:t>optimized</a:t>
            </a:r>
            <a:r>
              <a:rPr lang="en-US" sz="1300" dirty="0">
                <a:latin typeface="Source Sans Pro Light"/>
                <a:cs typeface="Source Sans Pro Light"/>
              </a:rPr>
              <a:t/>
            </a:r>
            <a:br>
              <a:rPr lang="en-US" sz="1300" dirty="0">
                <a:latin typeface="Source Sans Pro Light"/>
                <a:cs typeface="Source Sans Pro Light"/>
              </a:rPr>
            </a:br>
            <a:r>
              <a:rPr lang="en-US" sz="1300" dirty="0" smtClean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 smtClean="0">
                <a:latin typeface="Source Sans Pro Light"/>
                <a:cs typeface="Source Sans Pro Light"/>
              </a:rPr>
              <a:t>(users)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4154" y="178962"/>
            <a:ext cx="45719" cy="96232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2587" y="1129461"/>
            <a:ext cx="8300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solidFill>
                  <a:srgbClr val="333333"/>
                </a:solidFill>
                <a:latin typeface="Consolas"/>
                <a:cs typeface="Consolas"/>
              </a:rPr>
              <a:t>events </a:t>
            </a:r>
            <a:r>
              <a:rPr lang="en-US" sz="1200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795DA3"/>
                </a:solidFill>
                <a:latin typeface="Consolas"/>
                <a:cs typeface="Consolas"/>
              </a:rPr>
              <a:t>add_demographics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  <a:cs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  <a:cs typeface="Consolas"/>
              </a:rPr>
              <a:t>"/data/events"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200" b="1" dirty="0" smtClean="0">
                <a:solidFill>
                  <a:srgbClr val="183691"/>
                </a:solidFill>
                <a:latin typeface="Consolas"/>
                <a:cs typeface="Consolas"/>
              </a:rPr>
              <a:t>"parquet"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)) </a:t>
            </a:r>
            <a:endParaRPr lang="en-US" sz="12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lvl="0"/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training_data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events.where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events.city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"Melbourne"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).select(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events.timestamp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.collect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() </a:t>
            </a:r>
            <a:endParaRPr lang="da-DK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4154" y="1210984"/>
            <a:ext cx="45719" cy="363535"/>
          </a:xfrm>
          <a:prstGeom prst="rect">
            <a:avLst/>
          </a:prstGeom>
          <a:solidFill>
            <a:srgbClr val="EC541B"/>
          </a:solidFill>
          <a:ln>
            <a:solidFill>
              <a:srgbClr val="EC54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4653" y="1857246"/>
            <a:ext cx="2404627" cy="2888271"/>
            <a:chOff x="1376004" y="1918822"/>
            <a:chExt cx="2404627" cy="2888271"/>
          </a:xfrm>
        </p:grpSpPr>
        <p:sp>
          <p:nvSpPr>
            <p:cNvPr id="47" name="TextBox 46"/>
            <p:cNvSpPr txBox="1"/>
            <p:nvPr/>
          </p:nvSpPr>
          <p:spPr>
            <a:xfrm>
              <a:off x="1934914" y="1918822"/>
              <a:ext cx="131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 Light"/>
                  <a:cs typeface="Source Sans Pro Light"/>
                </a:rPr>
                <a:t>Logical Plan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072006" y="2446629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filter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51" name="Straight Connector 50"/>
            <p:cNvCxnSpPr>
              <a:stCxn id="54" idx="0"/>
            </p:cNvCxnSpPr>
            <p:nvPr/>
          </p:nvCxnSpPr>
          <p:spPr>
            <a:xfrm flipV="1">
              <a:off x="1883342" y="3914810"/>
              <a:ext cx="69600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0" idx="2"/>
            </p:cNvCxnSpPr>
            <p:nvPr/>
          </p:nvCxnSpPr>
          <p:spPr>
            <a:xfrm flipV="1">
              <a:off x="2576066" y="2979067"/>
              <a:ext cx="3278" cy="365213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2072006" y="3342274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join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76004" y="4274655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events file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55" name="Straight Connector 54"/>
            <p:cNvCxnSpPr>
              <a:stCxn id="56" idx="0"/>
            </p:cNvCxnSpPr>
            <p:nvPr/>
          </p:nvCxnSpPr>
          <p:spPr>
            <a:xfrm flipH="1" flipV="1">
              <a:off x="2620072" y="3914810"/>
              <a:ext cx="65322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65956" y="4274655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users table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75328" y="1835788"/>
            <a:ext cx="2404627" cy="2888272"/>
            <a:chOff x="5081161" y="1897364"/>
            <a:chExt cx="2404627" cy="2888272"/>
          </a:xfrm>
        </p:grpSpPr>
        <p:sp>
          <p:nvSpPr>
            <p:cNvPr id="59" name="TextBox 58"/>
            <p:cNvSpPr txBox="1"/>
            <p:nvPr/>
          </p:nvSpPr>
          <p:spPr>
            <a:xfrm>
              <a:off x="5606959" y="1897364"/>
              <a:ext cx="1418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 Light"/>
                  <a:cs typeface="Source Sans Pro Light"/>
                </a:rPr>
                <a:t>Physical Plan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570675" y="2979067"/>
              <a:ext cx="696673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777163" y="2410960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join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1161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(events)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6307452" y="2979067"/>
              <a:ext cx="703280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6471113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filter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65" name="Straight Connector 64"/>
            <p:cNvCxnSpPr>
              <a:stCxn id="66" idx="0"/>
              <a:endCxn id="64" idx="2"/>
            </p:cNvCxnSpPr>
            <p:nvPr/>
          </p:nvCxnSpPr>
          <p:spPr>
            <a:xfrm flipV="1">
              <a:off x="6978451" y="3873089"/>
              <a:ext cx="0" cy="381087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6471113" y="4254176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(users)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4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3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Catalyst Transformation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81546" y="3723649"/>
            <a:ext cx="354734" cy="192832"/>
          </a:xfrm>
        </p:spPr>
        <p:txBody>
          <a:bodyPr/>
          <a:lstStyle/>
          <a:p>
            <a:fld id="{40D15546-3768-674C-81B9-C40A1A080E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3585861" cy="33944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filters on top of projections.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that the filter can be evaluated without the result of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so, switch the operators.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24" y="1200151"/>
            <a:ext cx="1416024" cy="32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476" y="1200151"/>
            <a:ext cx="1963731" cy="3219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73096" y="2236336"/>
            <a:ext cx="1207914" cy="144958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5121" y="2612445"/>
            <a:ext cx="563630" cy="16180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21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00610" y="1819857"/>
            <a:ext cx="113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Generation</a:t>
            </a:r>
            <a:endParaRPr lang="en-US" sz="1400" b="1" dirty="0">
              <a:solidFill>
                <a:srgbClr val="E2151C"/>
              </a:solidFill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Pipelines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163677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endParaRPr lang="en-US" sz="12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6" name="Can 5"/>
          <p:cNvSpPr/>
          <p:nvPr/>
        </p:nvSpPr>
        <p:spPr>
          <a:xfrm>
            <a:off x="1094565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ds0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0" name="Can 9"/>
          <p:cNvSpPr/>
          <p:nvPr/>
        </p:nvSpPr>
        <p:spPr>
          <a:xfrm>
            <a:off x="329331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ds1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1" name="Can 10"/>
          <p:cNvSpPr/>
          <p:nvPr/>
        </p:nvSpPr>
        <p:spPr>
          <a:xfrm>
            <a:off x="533400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ds2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60329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ds3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0243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589465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</a:t>
            </a:r>
            <a:r>
              <a:rPr lang="en-US" sz="1600" dirty="0" err="1" smtClean="0">
                <a:latin typeface="Source Sans Pro Light"/>
                <a:cs typeface="Source Sans Pro Light"/>
              </a:rPr>
              <a:t>r</a:t>
            </a:r>
            <a:endParaRPr lang="en-US" sz="1600" dirty="0" smtClean="0">
              <a:latin typeface="Source Sans Pro Light"/>
              <a:cs typeface="Source Sans Pr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134" y="3233356"/>
            <a:ext cx="5556376" cy="1353497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>
            <a:stCxn id="6" idx="4"/>
            <a:endCxn id="13" idx="1"/>
          </p:cNvCxnSpPr>
          <p:nvPr/>
        </p:nvCxnSpPr>
        <p:spPr>
          <a:xfrm>
            <a:off x="1671091" y="3901750"/>
            <a:ext cx="309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2"/>
          </p:cNvCxnSpPr>
          <p:nvPr/>
        </p:nvCxnSpPr>
        <p:spPr>
          <a:xfrm>
            <a:off x="2991253" y="3901750"/>
            <a:ext cx="302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869836" y="3901749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5125810" y="3901750"/>
            <a:ext cx="208190" cy="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1"/>
          </p:cNvCxnSpPr>
          <p:nvPr/>
        </p:nvCxnSpPr>
        <p:spPr>
          <a:xfrm>
            <a:off x="5910526" y="3901750"/>
            <a:ext cx="33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2" idx="2"/>
          </p:cNvCxnSpPr>
          <p:nvPr/>
        </p:nvCxnSpPr>
        <p:spPr>
          <a:xfrm>
            <a:off x="7259410" y="3901750"/>
            <a:ext cx="343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5" idx="0"/>
          </p:cNvCxnSpPr>
          <p:nvPr/>
        </p:nvCxnSpPr>
        <p:spPr>
          <a:xfrm>
            <a:off x="6116410" y="2827581"/>
            <a:ext cx="637495" cy="8360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3065696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2747" y="4254011"/>
            <a:ext cx="156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80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22" y="0"/>
            <a:ext cx="5534756" cy="2767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76" y="2674178"/>
            <a:ext cx="4597049" cy="24523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693" y="3063965"/>
            <a:ext cx="1575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110GB of data</a:t>
            </a:r>
          </a:p>
          <a:p>
            <a:r>
              <a:rPr lang="en-US" dirty="0" smtClean="0"/>
              <a:t>after columnar </a:t>
            </a:r>
          </a:p>
          <a:p>
            <a:r>
              <a:rPr lang="en-US" dirty="0" smtClean="0"/>
              <a:t>compression </a:t>
            </a:r>
          </a:p>
          <a:p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Parquet</a:t>
            </a:r>
          </a:p>
        </p:txBody>
      </p:sp>
    </p:spTree>
    <p:extLst>
      <p:ext uri="{BB962C8B-B14F-4D97-AF65-F5344CB8AC3E}">
        <p14:creationId xmlns:p14="http://schemas.microsoft.com/office/powerpoint/2010/main" val="10383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888"/>
          <a:stretch/>
        </p:blipFill>
        <p:spPr>
          <a:xfrm>
            <a:off x="0" y="1165005"/>
            <a:ext cx="4684152" cy="2761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112"/>
          <a:stretch/>
        </p:blipFill>
        <p:spPr>
          <a:xfrm>
            <a:off x="4684152" y="1205780"/>
            <a:ext cx="4459848" cy="27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Project Tungsten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Overcome JVM limitations: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Memory Management and Binary Processing</a:t>
            </a:r>
            <a:r>
              <a:rPr lang="en-US" dirty="0">
                <a:latin typeface="Source Sans Pro"/>
                <a:cs typeface="Source Sans Pro"/>
              </a:rPr>
              <a:t>: leveraging application semantics to manage memory explicitly and eliminate the overhead of JVM object model and garbage collection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Cache-aware computation</a:t>
            </a:r>
            <a:r>
              <a:rPr lang="en-US" dirty="0">
                <a:latin typeface="Source Sans Pro"/>
                <a:cs typeface="Source Sans Pro"/>
              </a:rPr>
              <a:t>: algorithms and data structures to exploit memory hierarchy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Code generation</a:t>
            </a:r>
            <a:r>
              <a:rPr lang="en-US" dirty="0">
                <a:latin typeface="Source Sans Pro"/>
                <a:cs typeface="Source Sans Pro"/>
              </a:rPr>
              <a:t>: using code generation to exploit modern compilers and CPUs</a:t>
            </a:r>
          </a:p>
        </p:txBody>
      </p:sp>
    </p:spTree>
    <p:extLst>
      <p:ext uri="{BB962C8B-B14F-4D97-AF65-F5344CB8AC3E}">
        <p14:creationId xmlns:p14="http://schemas.microsoft.com/office/powerpoint/2010/main" val="33707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0619" y="4765263"/>
            <a:ext cx="558806" cy="273844"/>
          </a:xfr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1162528"/>
          </a:xfrm>
        </p:spPr>
        <p:txBody>
          <a:bodyPr>
            <a:noAutofit/>
          </a:bodyPr>
          <a:lstStyle/>
          <a:p>
            <a:r>
              <a:rPr lang="en-US" dirty="0" smtClean="0"/>
              <a:t>On-Disk Sort Record:</a:t>
            </a:r>
            <a:br>
              <a:rPr lang="en-US" dirty="0" smtClean="0"/>
            </a:br>
            <a:r>
              <a:rPr lang="en-US" sz="2400" dirty="0" smtClean="0"/>
              <a:t>Time to sort 100TB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290227" y="3390701"/>
            <a:ext cx="398650" cy="1288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6611500" y="595720"/>
            <a:ext cx="398650" cy="39306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924848" y="1706335"/>
            <a:ext cx="24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2100 machines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67264" y="1641057"/>
            <a:ext cx="225758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latin typeface="Source Sans Pro Light"/>
                <a:cs typeface="Source Sans Pro Light"/>
              </a:rPr>
              <a:t>2013 Record: </a:t>
            </a:r>
            <a:br>
              <a:rPr lang="en-US" sz="2400" dirty="0" smtClean="0">
                <a:latin typeface="Source Sans Pro Light"/>
                <a:cs typeface="Source Sans Pro Light"/>
              </a:rPr>
            </a:br>
            <a:r>
              <a:rPr lang="en-US" sz="2400" dirty="0" err="1" smtClean="0">
                <a:latin typeface="Source Sans Pro Light"/>
                <a:cs typeface="Source Sans Pro Light"/>
              </a:rPr>
              <a:t>Hadoop</a:t>
            </a:r>
            <a:endParaRPr lang="en-US" sz="2400" dirty="0">
              <a:latin typeface="Source Sans Pro Light"/>
              <a:cs typeface="Source Sans Pro Light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7264" y="3202839"/>
            <a:ext cx="195232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Source Sans Pro Light"/>
                <a:cs typeface="Source Sans Pro Light"/>
              </a:rPr>
              <a:t>2014 Record: Spark</a:t>
            </a:r>
            <a:endParaRPr lang="en-US" sz="2400" dirty="0">
              <a:solidFill>
                <a:schemeClr val="accent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7497" y="4810628"/>
            <a:ext cx="2929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Source: Daytona </a:t>
            </a:r>
            <a:r>
              <a:rPr lang="en-US" sz="900" dirty="0" err="1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GraySort</a:t>
            </a:r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 </a:t>
            </a:r>
            <a:r>
              <a:rPr lang="en-US" sz="900" dirty="0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benchmark, </a:t>
            </a:r>
            <a:r>
              <a:rPr lang="en-US" sz="900" dirty="0" err="1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sortbenchmark.org</a:t>
            </a:r>
            <a:r>
              <a:rPr lang="en-US" sz="900" dirty="0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 </a:t>
            </a:r>
            <a:endParaRPr lang="en-US" sz="900" dirty="0">
              <a:solidFill>
                <a:srgbClr val="7F7F7F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78261" y="2395088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72 minutes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978261" y="3118213"/>
            <a:ext cx="164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Source Sans Pro Light"/>
                <a:cs typeface="Source Sans Pro Light"/>
              </a:rPr>
              <a:t>207 machines</a:t>
            </a:r>
            <a:endParaRPr lang="en-US" sz="2000" dirty="0">
              <a:solidFill>
                <a:schemeClr val="accent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78261" y="3840071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Source Sans Pro Light"/>
                <a:cs typeface="Source Sans Pro Light"/>
              </a:rPr>
              <a:t>23 minutes</a:t>
            </a:r>
            <a:endParaRPr lang="en-US" sz="2000" dirty="0">
              <a:solidFill>
                <a:schemeClr val="accent2"/>
              </a:solidFill>
              <a:latin typeface="Source Sans Pro Light"/>
              <a:cs typeface="Source Sans Pr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42"/>
          <a:stretch/>
        </p:blipFill>
        <p:spPr>
          <a:xfrm>
            <a:off x="4746484" y="1532741"/>
            <a:ext cx="1435241" cy="8417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9960" y="3327006"/>
            <a:ext cx="706348" cy="18647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707679" y="4255784"/>
            <a:ext cx="5832834" cy="569238"/>
          </a:xfrm>
          <a:prstGeom prst="roundRect">
            <a:avLst/>
          </a:prstGeom>
          <a:solidFill>
            <a:schemeClr val="accent2">
              <a:alpha val="86000"/>
            </a:schemeClr>
          </a:solidFill>
          <a:ln w="9525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aseline="40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Also sorted 1PB in 4 hours</a:t>
            </a:r>
          </a:p>
        </p:txBody>
      </p:sp>
    </p:spTree>
    <p:extLst>
      <p:ext uri="{BB962C8B-B14F-4D97-AF65-F5344CB8AC3E}">
        <p14:creationId xmlns:p14="http://schemas.microsoft.com/office/powerpoint/2010/main" val="26546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86" grpId="0"/>
      <p:bldP spid="190" grpId="0"/>
      <p:bldP spid="191" grpId="0"/>
      <p:bldP spid="121" grpId="0"/>
      <p:bldP spid="122" grpId="0"/>
      <p:bldP spid="123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04767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Powerful Stack – Agile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12267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23511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7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336114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7938" y="2912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GraphX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32259" y="3086100"/>
            <a:ext cx="219075" cy="11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480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43591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7938" y="2912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GraphX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32259" y="3086100"/>
            <a:ext cx="219075" cy="11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7440" y="2942975"/>
            <a:ext cx="463422" cy="1035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22721" y="2515826"/>
            <a:ext cx="219075" cy="4539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793" y="1592496"/>
            <a:ext cx="21100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Your fancy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SIGMOD technique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here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52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light_slides_16x9_150228">
  <a:themeElements>
    <a:clrScheme name="DATABRICKS 150203_2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1EA2B4"/>
      </a:hlink>
      <a:folHlink>
        <a:srgbClr val="7552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tabricks_Presentation">
  <a:themeElements>
    <a:clrScheme name="Custom 1">
      <a:dk1>
        <a:srgbClr val="444444"/>
      </a:dk1>
      <a:lt1>
        <a:sysClr val="window" lastClr="FFFFFF"/>
      </a:lt1>
      <a:dk2>
        <a:srgbClr val="444444"/>
      </a:dk2>
      <a:lt2>
        <a:srgbClr val="F8F8F8"/>
      </a:lt2>
      <a:accent1>
        <a:srgbClr val="88BDE6"/>
      </a:accent1>
      <a:accent2>
        <a:srgbClr val="FBB258"/>
      </a:accent2>
      <a:accent3>
        <a:srgbClr val="90CD53"/>
      </a:accent3>
      <a:accent4>
        <a:srgbClr val="EBA9C9"/>
      </a:accent4>
      <a:accent5>
        <a:srgbClr val="BC99C7"/>
      </a:accent5>
      <a:accent6>
        <a:srgbClr val="EDDD46"/>
      </a:accent6>
      <a:hlink>
        <a:srgbClr val="1CB1C2"/>
      </a:hlink>
      <a:folHlink>
        <a:srgbClr val="1CB1C2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rgbClr val="444444"/>
    </a:dk1>
    <a:lt1>
      <a:sysClr val="window" lastClr="FFFFFF"/>
    </a:lt1>
    <a:dk2>
      <a:srgbClr val="444444"/>
    </a:dk2>
    <a:lt2>
      <a:srgbClr val="F8F8F8"/>
    </a:lt2>
    <a:accent1>
      <a:srgbClr val="88BDE6"/>
    </a:accent1>
    <a:accent2>
      <a:srgbClr val="FBB258"/>
    </a:accent2>
    <a:accent3>
      <a:srgbClr val="90CD53"/>
    </a:accent3>
    <a:accent4>
      <a:srgbClr val="EBA9C9"/>
    </a:accent4>
    <a:accent5>
      <a:srgbClr val="BC99C7"/>
    </a:accent5>
    <a:accent6>
      <a:srgbClr val="EDDD46"/>
    </a:accent6>
    <a:hlink>
      <a:srgbClr val="1CB1C2"/>
    </a:hlink>
    <a:folHlink>
      <a:srgbClr val="1CB1C2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16881</TotalTime>
  <Words>1754</Words>
  <Application>Microsoft Macintosh PowerPoint</Application>
  <PresentationFormat>On-screen Show (16:9)</PresentationFormat>
  <Paragraphs>396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8" baseType="lpstr">
      <vt:lpstr>Calibri</vt:lpstr>
      <vt:lpstr>Consolas</vt:lpstr>
      <vt:lpstr>Corbel</vt:lpstr>
      <vt:lpstr>Gill Sans MT</vt:lpstr>
      <vt:lpstr>Helvetica Neue Light</vt:lpstr>
      <vt:lpstr>Lucida Grande</vt:lpstr>
      <vt:lpstr>Monaco</vt:lpstr>
      <vt:lpstr>ＭＳ Ｐゴシック</vt:lpstr>
      <vt:lpstr>ＭＳ 明朝</vt:lpstr>
      <vt:lpstr>News Gothic MT</vt:lpstr>
      <vt:lpstr>Newslab</vt:lpstr>
      <vt:lpstr>Newslab Light</vt:lpstr>
      <vt:lpstr>Newslab Thin</vt:lpstr>
      <vt:lpstr>Source Sans Pro</vt:lpstr>
      <vt:lpstr>Source Sans Pro Light</vt:lpstr>
      <vt:lpstr>Wingdings</vt:lpstr>
      <vt:lpstr>Arial</vt:lpstr>
      <vt:lpstr>DB_light_slides_16x9_150228</vt:lpstr>
      <vt:lpstr>Databricks_Presentation</vt:lpstr>
      <vt:lpstr>Spark SQL: Relational Data Processing in Spark</vt:lpstr>
      <vt:lpstr>What is Apache Spark?</vt:lpstr>
      <vt:lpstr>Spark Model</vt:lpstr>
      <vt:lpstr>On-Disk Sort Record: Time to sort 100TB </vt:lpstr>
      <vt:lpstr>Powerful Stack – Agile Development</vt:lpstr>
      <vt:lpstr>Powerful Stack – Agile Development</vt:lpstr>
      <vt:lpstr>Powerful Stack – Agile Development</vt:lpstr>
      <vt:lpstr>Powerful Stack – Agile Development</vt:lpstr>
      <vt:lpstr>Powerful Stack – Agile Development</vt:lpstr>
      <vt:lpstr>About</vt:lpstr>
      <vt:lpstr>Improvement upon Existing Art</vt:lpstr>
      <vt:lpstr>The not-so-secret truth...</vt:lpstr>
      <vt:lpstr>About</vt:lpstr>
      <vt:lpstr>:  Declarative BigData Processing</vt:lpstr>
      <vt:lpstr>PowerPoint Presentation</vt:lpstr>
      <vt:lpstr>Write Less Code: Compute an Average</vt:lpstr>
      <vt:lpstr>Write Less Code: Compute an Average</vt:lpstr>
      <vt:lpstr>Programming Interface</vt:lpstr>
      <vt:lpstr>DataFrame</vt:lpstr>
      <vt:lpstr>Data Model</vt:lpstr>
      <vt:lpstr>DataFrame Operations</vt:lpstr>
      <vt:lpstr>Advantages over Relational Query Languages</vt:lpstr>
      <vt:lpstr> Querying Native Datasets</vt:lpstr>
      <vt:lpstr>User-Defined Functions (UDFs)</vt:lpstr>
      <vt:lpstr>Catalyst</vt:lpstr>
      <vt:lpstr>Prior Work: Optimizer Generators</vt:lpstr>
      <vt:lpstr>Plan Optimization &amp; Execution</vt:lpstr>
      <vt:lpstr>Plan Optimization &amp; Execution</vt:lpstr>
      <vt:lpstr>PowerPoint Presentation</vt:lpstr>
      <vt:lpstr>Plan Optimization &amp; Execution</vt:lpstr>
      <vt:lpstr>Plan Optimization &amp; Execution</vt:lpstr>
      <vt:lpstr>PowerPoint Presentation</vt:lpstr>
      <vt:lpstr>An Example Catalyst Transformation</vt:lpstr>
      <vt:lpstr>Plan Optimization &amp; Execution</vt:lpstr>
      <vt:lpstr>Spark MLlib Pipelines</vt:lpstr>
      <vt:lpstr>PowerPoint Presentation</vt:lpstr>
      <vt:lpstr>PowerPoint Presentation</vt:lpstr>
      <vt:lpstr>Future Work: Project Tungsten</vt:lpstr>
      <vt:lpstr>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Microsoft Office User</cp:lastModifiedBy>
  <cp:revision>199</cp:revision>
  <dcterms:created xsi:type="dcterms:W3CDTF">2015-02-13T19:56:21Z</dcterms:created>
  <dcterms:modified xsi:type="dcterms:W3CDTF">2016-09-14T12:57:46Z</dcterms:modified>
</cp:coreProperties>
</file>