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 Medium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Tahoma"/>
      <p:regular r:id="rId34"/>
      <p:bold r:id="rId35"/>
    </p:embeddedFont>
    <p:embeddedFont>
      <p:font typeface="Oswald"/>
      <p:regular r:id="rId36"/>
      <p:bold r:id="rId37"/>
    </p:embeddedFont>
    <p:embeddedFont>
      <p:font typeface="Playfair Display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SemiBold-italic.fntdata"/><Relationship Id="rId20" Type="http://schemas.openxmlformats.org/officeDocument/2006/relationships/slide" Target="slides/slide15.xml"/><Relationship Id="rId41" Type="http://schemas.openxmlformats.org/officeDocument/2006/relationships/font" Target="fonts/PlayfairDisplaySemiBold-boldItalic.fntdata"/><Relationship Id="rId22" Type="http://schemas.openxmlformats.org/officeDocument/2006/relationships/font" Target="fonts/PlayfairDisplayMedium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Medium-italic.fntdata"/><Relationship Id="rId23" Type="http://schemas.openxmlformats.org/officeDocument/2006/relationships/font" Target="fonts/PlayfairDisplay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font" Target="fonts/PlayfairDisplayMedium-boldItalic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Tahoma-bold.fntdata"/><Relationship Id="rId12" Type="http://schemas.openxmlformats.org/officeDocument/2006/relationships/slide" Target="slides/slide7.xml"/><Relationship Id="rId34" Type="http://schemas.openxmlformats.org/officeDocument/2006/relationships/font" Target="fonts/Tahoma-regular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39" Type="http://schemas.openxmlformats.org/officeDocument/2006/relationships/font" Target="fonts/PlayfairDisplaySemiBold-bold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SemiBo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Dillon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9335bf7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9335bf7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Hammud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9335bf70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9335bf70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Hammud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9335bf70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9335bf70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Hammud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e710bbce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e710bbce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Hammud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e710bbce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e710bbce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175cf91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175cf91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36a609d9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36a609d9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36a609d9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36a609d9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Dillon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36a609d9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36a609d9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36a609d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36a609d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36a609d9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36a609d9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Gisselle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e710bbce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e710bbce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Gisselle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10f869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10f869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Dillon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36a609d9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36a609d9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60f9b2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60f9b2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Hammud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/>
              <a:t>Milestone 3</a:t>
            </a:r>
            <a:r>
              <a:rPr lang="en" sz="5122"/>
              <a:t> </a:t>
            </a:r>
            <a:endParaRPr sz="5122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Dillon Jackson, Hoai-An Ho, Max Gao, Hammud Haq, Gisselle Petty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QueCC - Phase 1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flipH="1">
            <a:off x="312200" y="1399675"/>
            <a:ext cx="2808000" cy="317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311700" y="13992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Step 1 </a:t>
            </a:r>
            <a:r>
              <a:rPr lang="en">
                <a:solidFill>
                  <a:schemeClr val="lt1"/>
                </a:solidFill>
              </a:rPr>
              <a:t>- </a:t>
            </a:r>
            <a:r>
              <a:rPr lang="en" u="sng">
                <a:solidFill>
                  <a:schemeClr val="lt1"/>
                </a:solidFill>
              </a:rPr>
              <a:t>Split transactions into </a:t>
            </a:r>
            <a:br>
              <a:rPr lang="en" u="sng">
                <a:solidFill>
                  <a:schemeClr val="lt1"/>
                </a:solidFill>
              </a:rPr>
            </a:br>
            <a:r>
              <a:rPr lang="en" u="sng">
                <a:solidFill>
                  <a:schemeClr val="lt1"/>
                </a:solidFill>
              </a:rPr>
              <a:t>	high vs low priority threads</a:t>
            </a:r>
            <a:endParaRPr u="sng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Split based on read/write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Step 2 </a:t>
            </a:r>
            <a:r>
              <a:rPr lang="en">
                <a:solidFill>
                  <a:schemeClr val="lt1"/>
                </a:solidFill>
              </a:rPr>
              <a:t>- </a:t>
            </a:r>
            <a:r>
              <a:rPr lang="en" u="sng">
                <a:solidFill>
                  <a:schemeClr val="lt1"/>
                </a:solidFill>
              </a:rPr>
              <a:t>Decide on the planning </a:t>
            </a:r>
            <a:br>
              <a:rPr lang="en" u="sng">
                <a:solidFill>
                  <a:schemeClr val="lt1"/>
                </a:solidFill>
              </a:rPr>
            </a:br>
            <a:r>
              <a:rPr lang="en" u="sng">
                <a:solidFill>
                  <a:schemeClr val="lt1"/>
                </a:solidFill>
              </a:rPr>
              <a:t>	</a:t>
            </a:r>
            <a:r>
              <a:rPr lang="en" u="sng">
                <a:solidFill>
                  <a:schemeClr val="lt1"/>
                </a:solidFill>
              </a:rPr>
              <a:t>t</a:t>
            </a:r>
            <a:r>
              <a:rPr lang="en" u="sng">
                <a:solidFill>
                  <a:schemeClr val="lt1"/>
                </a:solidFill>
              </a:rPr>
              <a:t>hreads</a:t>
            </a:r>
            <a:endParaRPr u="sng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Planning threads are running the process in parallel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3494700" y="2314125"/>
            <a:ext cx="2154600" cy="1035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3504175" y="2314125"/>
            <a:ext cx="21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Client Transactions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3637525" y="2720875"/>
            <a:ext cx="375900" cy="19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637525" y="2988528"/>
            <a:ext cx="375900" cy="19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r(d)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138325" y="2720875"/>
            <a:ext cx="375900" cy="196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138325" y="2988528"/>
            <a:ext cx="375900" cy="196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r(c)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639125" y="2720875"/>
            <a:ext cx="375900" cy="196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639125" y="2988528"/>
            <a:ext cx="375900" cy="196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5139925" y="2720875"/>
            <a:ext cx="375900" cy="19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5139925" y="2988528"/>
            <a:ext cx="375900" cy="19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4353709" y="1771650"/>
            <a:ext cx="436569" cy="34409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22"/>
          <p:cNvSpPr/>
          <p:nvPr/>
        </p:nvSpPr>
        <p:spPr>
          <a:xfrm>
            <a:off x="4353697" y="3974275"/>
            <a:ext cx="436569" cy="34409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Google Shape;208;p22"/>
          <p:cNvSpPr txBox="1"/>
          <p:nvPr/>
        </p:nvSpPr>
        <p:spPr>
          <a:xfrm>
            <a:off x="3688050" y="1308300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Planning Thread #2</a:t>
            </a:r>
            <a:endParaRPr>
              <a:solidFill>
                <a:schemeClr val="accen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692725" y="3548400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Planning Thread #1</a:t>
            </a:r>
            <a:endParaRPr>
              <a:solidFill>
                <a:schemeClr val="accent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767075" y="2441275"/>
            <a:ext cx="606900" cy="7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6491750" y="2317125"/>
            <a:ext cx="2154600" cy="1035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6501225" y="2317125"/>
            <a:ext cx="21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Client Transactions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6634575" y="2723875"/>
            <a:ext cx="375900" cy="19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6634575" y="2991528"/>
            <a:ext cx="375900" cy="19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r(d)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7673975" y="1765700"/>
            <a:ext cx="375900" cy="196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7673975" y="2033353"/>
            <a:ext cx="375900" cy="196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r(c)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7636175" y="2723875"/>
            <a:ext cx="375900" cy="196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7636175" y="2991528"/>
            <a:ext cx="375900" cy="196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7673975" y="3949700"/>
            <a:ext cx="375900" cy="19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7673975" y="4217353"/>
            <a:ext cx="375900" cy="19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097584" y="1825725"/>
            <a:ext cx="436569" cy="34409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Google Shape;222;p22"/>
          <p:cNvSpPr/>
          <p:nvPr/>
        </p:nvSpPr>
        <p:spPr>
          <a:xfrm>
            <a:off x="7097572" y="4009725"/>
            <a:ext cx="436569" cy="34409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Google Shape;223;p22"/>
          <p:cNvSpPr txBox="1"/>
          <p:nvPr/>
        </p:nvSpPr>
        <p:spPr>
          <a:xfrm>
            <a:off x="6685100" y="1311300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Planning Thread #2</a:t>
            </a:r>
            <a:endParaRPr>
              <a:solidFill>
                <a:schemeClr val="accen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6689775" y="3551400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Planning Thread #1</a:t>
            </a:r>
            <a:endParaRPr>
              <a:solidFill>
                <a:schemeClr val="accent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8512575" y="3028200"/>
            <a:ext cx="375900" cy="836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 flipH="1" rot="10800000">
            <a:off x="8558450" y="1825725"/>
            <a:ext cx="375900" cy="836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QueCC - Phase 1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 flipH="1">
            <a:off x="312200" y="1399675"/>
            <a:ext cx="2808000" cy="317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311700" y="1400375"/>
            <a:ext cx="2808000" cy="31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3 - </a:t>
            </a:r>
            <a:r>
              <a:rPr lang="en" u="sng">
                <a:solidFill>
                  <a:schemeClr val="lt1"/>
                </a:solidFill>
              </a:rPr>
              <a:t>Prioritized Execution Queues</a:t>
            </a:r>
            <a:endParaRPr u="sng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Each section of the database gets its own high and low-priority queues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Place each sub-action of a transaction in the section queue it’s associated with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4301825" y="1400150"/>
            <a:ext cx="4602600" cy="31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5177375" y="810500"/>
            <a:ext cx="28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Priority Groups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521875" y="1608150"/>
            <a:ext cx="4199100" cy="131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521875" y="3044125"/>
            <a:ext cx="4199100" cy="131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702000" y="2323276"/>
            <a:ext cx="778800" cy="20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7772500" y="2603528"/>
            <a:ext cx="778800" cy="20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r(d)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5701992" y="2603526"/>
            <a:ext cx="778800" cy="205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6793017" y="2603528"/>
            <a:ext cx="778800" cy="205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r(c)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5702009" y="3740401"/>
            <a:ext cx="778800" cy="20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4664409" y="3740403"/>
            <a:ext cx="778800" cy="20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4664400" y="4028601"/>
            <a:ext cx="778800" cy="20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5702000" y="4028603"/>
            <a:ext cx="778800" cy="20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46" name="Google Shape;246;p23"/>
          <p:cNvCxnSpPr>
            <a:stCxn id="247" idx="2"/>
            <a:endCxn id="236" idx="2"/>
          </p:cNvCxnSpPr>
          <p:nvPr/>
        </p:nvCxnSpPr>
        <p:spPr>
          <a:xfrm>
            <a:off x="6621425" y="2008350"/>
            <a:ext cx="0" cy="910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3"/>
          <p:cNvCxnSpPr/>
          <p:nvPr/>
        </p:nvCxnSpPr>
        <p:spPr>
          <a:xfrm>
            <a:off x="5581950" y="1608150"/>
            <a:ext cx="0" cy="131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3"/>
          <p:cNvCxnSpPr/>
          <p:nvPr/>
        </p:nvCxnSpPr>
        <p:spPr>
          <a:xfrm>
            <a:off x="7678050" y="1608150"/>
            <a:ext cx="0" cy="131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3"/>
          <p:cNvCxnSpPr>
            <a:stCxn id="251" idx="2"/>
          </p:cNvCxnSpPr>
          <p:nvPr/>
        </p:nvCxnSpPr>
        <p:spPr>
          <a:xfrm flipH="1">
            <a:off x="6612725" y="3444325"/>
            <a:ext cx="8700" cy="910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3"/>
          <p:cNvCxnSpPr/>
          <p:nvPr/>
        </p:nvCxnSpPr>
        <p:spPr>
          <a:xfrm>
            <a:off x="5573375" y="3044125"/>
            <a:ext cx="0" cy="131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3"/>
          <p:cNvCxnSpPr/>
          <p:nvPr/>
        </p:nvCxnSpPr>
        <p:spPr>
          <a:xfrm>
            <a:off x="7669475" y="3044125"/>
            <a:ext cx="0" cy="131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3"/>
          <p:cNvSpPr txBox="1"/>
          <p:nvPr/>
        </p:nvSpPr>
        <p:spPr>
          <a:xfrm>
            <a:off x="4521875" y="1608150"/>
            <a:ext cx="41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Low-priority queues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4521875" y="3044125"/>
            <a:ext cx="41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High</a:t>
            </a: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-priority queues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QueCC - Phase 2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 flipH="1">
            <a:off x="312200" y="1399675"/>
            <a:ext cx="2808000" cy="317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311700" y="13992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4 - </a:t>
            </a:r>
            <a:r>
              <a:rPr lang="en" u="sng">
                <a:solidFill>
                  <a:schemeClr val="lt1"/>
                </a:solidFill>
              </a:rPr>
              <a:t>Execution threads</a:t>
            </a:r>
            <a:endParaRPr u="sng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Execute high priority queue transactions first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Low priority transactions next, after high priority finishes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Sub-actions completed in stack order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3375825" y="1599625"/>
            <a:ext cx="2264700" cy="27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3484095" y="1779614"/>
            <a:ext cx="2065800" cy="1134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3484095" y="3022205"/>
            <a:ext cx="2065800" cy="1134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4064745" y="2398433"/>
            <a:ext cx="383100" cy="17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5083480" y="2640944"/>
            <a:ext cx="383100" cy="17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r(d)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4064741" y="2640942"/>
            <a:ext cx="383100" cy="17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4601551" y="2640944"/>
            <a:ext cx="383100" cy="17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r(c)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7361162" y="1988204"/>
            <a:ext cx="386400" cy="178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7361163" y="3965713"/>
            <a:ext cx="386400" cy="178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7361159" y="4215100"/>
            <a:ext cx="386400" cy="17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7361158" y="2237595"/>
            <a:ext cx="386400" cy="17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72" name="Google Shape;272;p24"/>
          <p:cNvCxnSpPr>
            <a:stCxn id="262" idx="0"/>
            <a:endCxn id="262" idx="2"/>
          </p:cNvCxnSpPr>
          <p:nvPr/>
        </p:nvCxnSpPr>
        <p:spPr>
          <a:xfrm>
            <a:off x="4516995" y="1779614"/>
            <a:ext cx="0" cy="1134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4"/>
          <p:cNvCxnSpPr/>
          <p:nvPr/>
        </p:nvCxnSpPr>
        <p:spPr>
          <a:xfrm>
            <a:off x="4005677" y="1779614"/>
            <a:ext cx="0" cy="1134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4"/>
          <p:cNvCxnSpPr/>
          <p:nvPr/>
        </p:nvCxnSpPr>
        <p:spPr>
          <a:xfrm>
            <a:off x="5037009" y="1779614"/>
            <a:ext cx="0" cy="1134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4"/>
          <p:cNvCxnSpPr>
            <a:stCxn id="263" idx="0"/>
          </p:cNvCxnSpPr>
          <p:nvPr/>
        </p:nvCxnSpPr>
        <p:spPr>
          <a:xfrm flipH="1">
            <a:off x="4512495" y="3022205"/>
            <a:ext cx="4500" cy="1134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4"/>
          <p:cNvCxnSpPr/>
          <p:nvPr/>
        </p:nvCxnSpPr>
        <p:spPr>
          <a:xfrm>
            <a:off x="4001458" y="3022205"/>
            <a:ext cx="0" cy="1134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4"/>
          <p:cNvCxnSpPr/>
          <p:nvPr/>
        </p:nvCxnSpPr>
        <p:spPr>
          <a:xfrm>
            <a:off x="5032789" y="3022205"/>
            <a:ext cx="0" cy="1134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4"/>
          <p:cNvSpPr/>
          <p:nvPr/>
        </p:nvSpPr>
        <p:spPr>
          <a:xfrm>
            <a:off x="6727107" y="1983975"/>
            <a:ext cx="440366" cy="40872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24"/>
          <p:cNvSpPr/>
          <p:nvPr/>
        </p:nvSpPr>
        <p:spPr>
          <a:xfrm>
            <a:off x="6727107" y="3965678"/>
            <a:ext cx="440366" cy="40872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24"/>
          <p:cNvSpPr txBox="1"/>
          <p:nvPr/>
        </p:nvSpPr>
        <p:spPr>
          <a:xfrm>
            <a:off x="6377250" y="1584539"/>
            <a:ext cx="19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Execution </a:t>
            </a:r>
            <a:r>
              <a:rPr lang="en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Thread #2</a:t>
            </a:r>
            <a:endParaRPr>
              <a:solidFill>
                <a:schemeClr val="accen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6377250" y="3494359"/>
            <a:ext cx="19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Execution</a:t>
            </a:r>
            <a:r>
              <a:rPr lang="en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Thread #1</a:t>
            </a:r>
            <a:endParaRPr>
              <a:solidFill>
                <a:schemeClr val="accent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6259625" y="2596975"/>
            <a:ext cx="2003100" cy="755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Committed Transactions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5802175" y="2864225"/>
            <a:ext cx="295800" cy="3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4061104" y="3696675"/>
            <a:ext cx="386700" cy="166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3545854" y="3696677"/>
            <a:ext cx="386700" cy="166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3545850" y="3930151"/>
            <a:ext cx="386700" cy="1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4061100" y="3930152"/>
            <a:ext cx="386700" cy="1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8424375" y="1988188"/>
            <a:ext cx="375900" cy="836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 flipH="1" rot="10800000">
            <a:off x="8424375" y="3129013"/>
            <a:ext cx="375900" cy="836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QueCC - Phase 2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312200" y="1399675"/>
            <a:ext cx="2808000" cy="317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311700" y="13992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5 - </a:t>
            </a:r>
            <a:r>
              <a:rPr lang="en" u="sng">
                <a:solidFill>
                  <a:schemeClr val="lt1"/>
                </a:solidFill>
              </a:rPr>
              <a:t>Committed Transactions</a:t>
            </a:r>
            <a:endParaRPr u="sng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Transactions can be completed in any order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Sub-actions within them still adhere to an order though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3527425" y="1826825"/>
            <a:ext cx="2884500" cy="2155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3651938" y="2827548"/>
            <a:ext cx="527400" cy="353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12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3651938" y="3308602"/>
            <a:ext cx="527400" cy="353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r(d)</a:t>
            </a:r>
            <a:endParaRPr sz="12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4354632" y="2827548"/>
            <a:ext cx="527400" cy="353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12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4354632" y="3308602"/>
            <a:ext cx="527400" cy="353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r(c)</a:t>
            </a:r>
            <a:endParaRPr sz="12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5057326" y="2827548"/>
            <a:ext cx="527400" cy="35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12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5057326" y="3308602"/>
            <a:ext cx="527400" cy="35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12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5760021" y="2827548"/>
            <a:ext cx="527400" cy="35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r(a)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5760021" y="3308602"/>
            <a:ext cx="527400" cy="35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w(b)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3531675" y="2121575"/>
            <a:ext cx="28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Committed Transactions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6924000" y="1826825"/>
            <a:ext cx="1412100" cy="2155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7189950" y="3509515"/>
            <a:ext cx="880200" cy="33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7189950" y="3104358"/>
            <a:ext cx="880200" cy="33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7189950" y="2699200"/>
            <a:ext cx="880200" cy="33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7189950" y="2294050"/>
            <a:ext cx="880200" cy="33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6130050" y="1211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Main Memory</a:t>
            </a:r>
            <a:endParaRPr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DB Storage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Latches</a:t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 flipH="1">
            <a:off x="312200" y="1399675"/>
            <a:ext cx="2808000" cy="317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311700" y="13992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Utilizes thread.Lock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When moving a page to/from the disk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We check the page latch when we try to read and write to a page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Wait for the page </a:t>
            </a:r>
            <a:r>
              <a:rPr lang="en">
                <a:solidFill>
                  <a:schemeClr val="lt1"/>
                </a:solidFill>
              </a:rPr>
              <a:t>because</a:t>
            </a:r>
            <a:r>
              <a:rPr lang="en">
                <a:solidFill>
                  <a:schemeClr val="lt1"/>
                </a:solidFill>
              </a:rPr>
              <a:t> we know it will be released once the page is moved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Prevents the chance for the page to copy </a:t>
            </a:r>
            <a:r>
              <a:rPr lang="en">
                <a:solidFill>
                  <a:schemeClr val="lt1"/>
                </a:solidFill>
              </a:rPr>
              <a:t>itself</a:t>
            </a:r>
            <a:r>
              <a:rPr lang="en">
                <a:solidFill>
                  <a:schemeClr val="lt1"/>
                </a:solidFill>
              </a:rPr>
              <a:t> with outdated data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6988200" y="2161954"/>
            <a:ext cx="1356900" cy="1684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3852575" y="2115985"/>
            <a:ext cx="1632000" cy="1776000"/>
          </a:xfrm>
          <a:prstGeom prst="round1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4288025" y="2369396"/>
            <a:ext cx="761100" cy="872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4159775" y="2782820"/>
            <a:ext cx="1017600" cy="811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4723575" y="1113050"/>
            <a:ext cx="3135600" cy="765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 rot="10800000">
            <a:off x="4572000" y="3958125"/>
            <a:ext cx="3135600" cy="765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pic>
        <p:nvPicPr>
          <p:cNvPr id="331" name="Google Shape;331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25" y="1213900"/>
            <a:ext cx="4157700" cy="36216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325" y="1213900"/>
            <a:ext cx="3924000" cy="342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Quick Demo!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 presents two new implementations to add onto our current L-store.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Transaction Semantics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Concurrency Execution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Transaction Semantics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 Properties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 flipH="1">
            <a:off x="312200" y="1399675"/>
            <a:ext cx="2808000" cy="317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992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Main Goal:</a:t>
            </a:r>
            <a:endParaRPr>
              <a:solidFill>
                <a:schemeClr val="lt1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>
                <a:solidFill>
                  <a:schemeClr val="lt1"/>
                </a:solidFill>
              </a:rPr>
              <a:t>create a transaction consisting of a set of read and write operations where its execution adheres to the atomicity property</a:t>
            </a:r>
            <a:endParaRPr>
              <a:solidFill>
                <a:schemeClr val="lt1"/>
              </a:solidFill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Atomicity</a:t>
            </a:r>
            <a:endParaRPr>
              <a:solidFill>
                <a:schemeClr val="lt1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>
                <a:solidFill>
                  <a:schemeClr val="lt1"/>
                </a:solidFill>
              </a:rPr>
              <a:t>each transaction a “single unit", which is either a full success or total failure</a:t>
            </a:r>
            <a:endParaRPr>
              <a:solidFill>
                <a:schemeClr val="lt1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>
                <a:solidFill>
                  <a:schemeClr val="lt1"/>
                </a:solidFill>
              </a:rPr>
              <a:t>Hard locking on operations that could have conflicts</a:t>
            </a:r>
            <a:endParaRPr>
              <a:solidFill>
                <a:schemeClr val="lt1"/>
              </a:solidFill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Consistency</a:t>
            </a:r>
            <a:endParaRPr>
              <a:solidFill>
                <a:schemeClr val="lt1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>
                <a:solidFill>
                  <a:schemeClr val="lt1"/>
                </a:solidFill>
              </a:rPr>
              <a:t>t</a:t>
            </a:r>
            <a:r>
              <a:rPr lang="en">
                <a:solidFill>
                  <a:schemeClr val="lt1"/>
                </a:solidFill>
              </a:rPr>
              <a:t>ransactions make predictable changes, and data errors don’t destroy the integrity of the table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959050" y="2219275"/>
            <a:ext cx="2209500" cy="15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950000" y="2219275"/>
            <a:ext cx="22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Atomicity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6281675" y="2219275"/>
            <a:ext cx="2209500" cy="15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272625" y="2219275"/>
            <a:ext cx="22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Consistency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161550" y="3066300"/>
            <a:ext cx="440100" cy="42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475675" y="3066300"/>
            <a:ext cx="440100" cy="42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813150" y="2664175"/>
            <a:ext cx="440100" cy="42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456325" y="2867800"/>
            <a:ext cx="375900" cy="111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456325" y="3020200"/>
            <a:ext cx="375900" cy="111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456325" y="3172600"/>
            <a:ext cx="375900" cy="11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456325" y="3325000"/>
            <a:ext cx="375900" cy="111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957125" y="2867800"/>
            <a:ext cx="375900" cy="111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957125" y="3020200"/>
            <a:ext cx="375900" cy="111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957125" y="3172600"/>
            <a:ext cx="375900" cy="11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957125" y="3325000"/>
            <a:ext cx="375900" cy="111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457925" y="2867800"/>
            <a:ext cx="375900" cy="111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457925" y="3020200"/>
            <a:ext cx="375900" cy="111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457925" y="3172600"/>
            <a:ext cx="375900" cy="11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7457925" y="3325000"/>
            <a:ext cx="375900" cy="111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7958725" y="2867800"/>
            <a:ext cx="375900" cy="111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958725" y="3020200"/>
            <a:ext cx="375900" cy="111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958725" y="3172600"/>
            <a:ext cx="375900" cy="11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958725" y="3325000"/>
            <a:ext cx="375900" cy="111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 Properties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flipH="1">
            <a:off x="312200" y="1399675"/>
            <a:ext cx="2808000" cy="317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3992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Isolation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Concurrent execution should not have conflicting actions overlapping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QueCC concurrency control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Durability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Committed transactions remain so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open/close functions, previous milestone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968100" y="2219275"/>
            <a:ext cx="2209500" cy="15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959050" y="2219275"/>
            <a:ext cx="22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Isolation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290725" y="2219275"/>
            <a:ext cx="2209500" cy="15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281675" y="2219275"/>
            <a:ext cx="22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Durability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7089050" y="2823500"/>
            <a:ext cx="696900" cy="660000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165475" y="2868950"/>
            <a:ext cx="375900" cy="111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666275" y="3173750"/>
            <a:ext cx="375900" cy="11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167075" y="3021350"/>
            <a:ext cx="375900" cy="111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667875" y="3326150"/>
            <a:ext cx="375900" cy="111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>
            <a:off x="4165475" y="3575300"/>
            <a:ext cx="189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flipH="1">
            <a:off x="312200" y="1399675"/>
            <a:ext cx="2808000" cy="317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3992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Transaction class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Just call run() and it should do the trick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QueCC concurrency execution takes care of most of the transaction functionality, so </a:t>
            </a:r>
            <a:r>
              <a:rPr lang="en" u="sng">
                <a:solidFill>
                  <a:schemeClr val="lt1"/>
                </a:solidFill>
              </a:rPr>
              <a:t>no commits or aborts necessary</a:t>
            </a:r>
            <a:endParaRPr u="sng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Transaction Worker class is modified from the original 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574450" y="1628425"/>
            <a:ext cx="1666200" cy="887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Transaction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597625" y="3057125"/>
            <a:ext cx="1666200" cy="887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Transaction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Worker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4288425" y="2620425"/>
            <a:ext cx="2841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flipH="1" rot="5400000">
            <a:off x="6280350" y="271425"/>
            <a:ext cx="1809900" cy="2888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rot="5400000">
            <a:off x="6298800" y="2394825"/>
            <a:ext cx="1773000" cy="2888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057100" y="1430325"/>
            <a:ext cx="2328900" cy="5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add_query()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948675" y="3189269"/>
            <a:ext cx="23289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add_transaction()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948675" y="3557301"/>
            <a:ext cx="23289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run()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948675" y="3944519"/>
            <a:ext cx="23289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join</a:t>
            </a: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()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948675" y="4312551"/>
            <a:ext cx="23289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__</a:t>
            </a: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run()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41" name="Google Shape;141;p19"/>
          <p:cNvSpPr/>
          <p:nvPr/>
        </p:nvSpPr>
        <p:spPr>
          <a:xfrm flipH="1" rot="10800000">
            <a:off x="5071975" y="516825"/>
            <a:ext cx="449400" cy="570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Concurrent Execution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QueCC Basics 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flipH="1">
            <a:off x="312200" y="1399675"/>
            <a:ext cx="2808000" cy="317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700" y="13992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Implementing QueCC for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our database concurrency protocols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u="sng">
                <a:solidFill>
                  <a:schemeClr val="lt1"/>
                </a:solidFill>
              </a:rPr>
              <a:t>2 Phases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[1] Deterministic priority-based planning of transaction operations in parallel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[2] Priority driven execution of plans in parallel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379475" y="1399225"/>
            <a:ext cx="1666200" cy="887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Batching Client Transactions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3379475" y="2504750"/>
            <a:ext cx="1666200" cy="21189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1"/>
          <p:cNvCxnSpPr>
            <a:stCxn id="154" idx="2"/>
            <a:endCxn id="155" idx="0"/>
          </p:cNvCxnSpPr>
          <p:nvPr/>
        </p:nvCxnSpPr>
        <p:spPr>
          <a:xfrm>
            <a:off x="4212575" y="2286625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3370450" y="2504725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Planning Threads </a:t>
            </a:r>
            <a:r>
              <a:rPr lang="en" sz="1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</a:t>
            </a:r>
            <a:r>
              <a:rPr lang="en" sz="1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predetermined</a:t>
            </a:r>
            <a:r>
              <a:rPr lang="en" sz="1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priority)</a:t>
            </a:r>
            <a:endParaRPr sz="1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435100" y="2504750"/>
            <a:ext cx="977975" cy="2118900"/>
          </a:xfrm>
          <a:prstGeom prst="flowChartAlternateProcess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5426025" y="2495675"/>
            <a:ext cx="98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Execution Queues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60" name="Google Shape;160;p21"/>
          <p:cNvCxnSpPr>
            <a:stCxn id="155" idx="3"/>
            <a:endCxn id="158" idx="1"/>
          </p:cNvCxnSpPr>
          <p:nvPr/>
        </p:nvCxnSpPr>
        <p:spPr>
          <a:xfrm>
            <a:off x="5045675" y="3564200"/>
            <a:ext cx="3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1"/>
          <p:cNvSpPr/>
          <p:nvPr/>
        </p:nvSpPr>
        <p:spPr>
          <a:xfrm>
            <a:off x="5398875" y="1418075"/>
            <a:ext cx="2137200" cy="887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5380750" y="1399225"/>
            <a:ext cx="21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Execution Threads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6856775" y="2481775"/>
            <a:ext cx="1811100" cy="10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Main Memory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DB Storage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64" name="Google Shape;164;p21"/>
          <p:cNvSpPr/>
          <p:nvPr/>
        </p:nvSpPr>
        <p:spPr>
          <a:xfrm rot="10800000">
            <a:off x="6856775" y="3627600"/>
            <a:ext cx="1811100" cy="755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 rot="10800000">
            <a:off x="5915025" y="2305475"/>
            <a:ext cx="45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1"/>
          <p:cNvCxnSpPr/>
          <p:nvPr/>
        </p:nvCxnSpPr>
        <p:spPr>
          <a:xfrm>
            <a:off x="7291500" y="2296475"/>
            <a:ext cx="9000" cy="2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1"/>
          <p:cNvSpPr txBox="1"/>
          <p:nvPr/>
        </p:nvSpPr>
        <p:spPr>
          <a:xfrm>
            <a:off x="6865850" y="363667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Index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5616197" y="1798425"/>
            <a:ext cx="436569" cy="34409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Google Shape;169;p21"/>
          <p:cNvSpPr/>
          <p:nvPr/>
        </p:nvSpPr>
        <p:spPr>
          <a:xfrm>
            <a:off x="6249184" y="1798425"/>
            <a:ext cx="436569" cy="34409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21"/>
          <p:cNvSpPr/>
          <p:nvPr/>
        </p:nvSpPr>
        <p:spPr>
          <a:xfrm>
            <a:off x="6856772" y="1798425"/>
            <a:ext cx="436569" cy="34409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Google Shape;171;p21"/>
          <p:cNvSpPr/>
          <p:nvPr/>
        </p:nvSpPr>
        <p:spPr>
          <a:xfrm>
            <a:off x="3681472" y="3111275"/>
            <a:ext cx="436569" cy="34409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Google Shape;172;p21"/>
          <p:cNvSpPr/>
          <p:nvPr/>
        </p:nvSpPr>
        <p:spPr>
          <a:xfrm>
            <a:off x="4289059" y="3111275"/>
            <a:ext cx="436569" cy="344093"/>
          </a:xfrm>
          <a:custGeom>
            <a:rect b="b" l="l" r="r" t="t"/>
            <a:pathLst>
              <a:path extrusionOk="0" h="10142" w="17461">
                <a:moveTo>
                  <a:pt x="0" y="0"/>
                </a:moveTo>
                <a:cubicBezTo>
                  <a:pt x="2898" y="543"/>
                  <a:pt x="17145" y="2536"/>
                  <a:pt x="17386" y="3260"/>
                </a:cubicBezTo>
                <a:cubicBezTo>
                  <a:pt x="17628" y="3984"/>
                  <a:pt x="1449" y="3622"/>
                  <a:pt x="1449" y="4346"/>
                </a:cubicBezTo>
                <a:cubicBezTo>
                  <a:pt x="1449" y="5070"/>
                  <a:pt x="17084" y="6640"/>
                  <a:pt x="17386" y="7606"/>
                </a:cubicBezTo>
                <a:cubicBezTo>
                  <a:pt x="17688" y="8572"/>
                  <a:pt x="5614" y="9719"/>
                  <a:pt x="3260" y="1014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Google Shape;173;p21"/>
          <p:cNvSpPr/>
          <p:nvPr/>
        </p:nvSpPr>
        <p:spPr>
          <a:xfrm>
            <a:off x="3665813" y="3627600"/>
            <a:ext cx="126900" cy="55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3836313" y="3627600"/>
            <a:ext cx="126900" cy="55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4006813" y="3627600"/>
            <a:ext cx="126900" cy="55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4273375" y="3627600"/>
            <a:ext cx="126900" cy="554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4443875" y="3627600"/>
            <a:ext cx="126900" cy="554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4614375" y="3627600"/>
            <a:ext cx="126900" cy="554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5717275" y="3111275"/>
            <a:ext cx="126900" cy="554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5887775" y="3111275"/>
            <a:ext cx="126900" cy="554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058275" y="3111275"/>
            <a:ext cx="126900" cy="554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5717263" y="3728400"/>
            <a:ext cx="126900" cy="55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5887763" y="3728400"/>
            <a:ext cx="126900" cy="55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6058263" y="3728400"/>
            <a:ext cx="126900" cy="55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3431975" y="780925"/>
            <a:ext cx="16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Phase 1</a:t>
            </a:r>
            <a:endParaRPr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5919525" y="773350"/>
            <a:ext cx="13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Phase 2</a:t>
            </a:r>
            <a:endParaRPr>
              <a:solidFill>
                <a:schemeClr val="accent5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212575" y="4841775"/>
            <a:ext cx="3557350" cy="218099"/>
          </a:xfrm>
          <a:custGeom>
            <a:rect b="b" l="l" r="r" t="t"/>
            <a:pathLst>
              <a:path extrusionOk="0" h="15770" w="142294">
                <a:moveTo>
                  <a:pt x="0" y="2567"/>
                </a:moveTo>
                <a:lnTo>
                  <a:pt x="0" y="15770"/>
                </a:lnTo>
                <a:lnTo>
                  <a:pt x="142294" y="15770"/>
                </a:lnTo>
                <a:lnTo>
                  <a:pt x="142294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8" name="Google Shape;188;p21"/>
          <p:cNvCxnSpPr/>
          <p:nvPr/>
        </p:nvCxnSpPr>
        <p:spPr>
          <a:xfrm rot="10800000">
            <a:off x="7766150" y="4623650"/>
            <a:ext cx="10500" cy="39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