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9144000" cy="5143500"/>
  <p:embeddedFontLst>
    <p:embeddedFont>
      <p:font typeface="Roboto"/>
      <p:regular r:id="rId34"/>
      <p:bold r:id="rId35"/>
      <p:italic r:id="rId36"/>
      <p:boldItalic r:id="rId37"/>
    </p:embeddedFont>
    <p:embeddedFont>
      <p:font typeface="Tahoma"/>
      <p:regular r:id="rId38"/>
      <p:bold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40" roundtripDataSignature="AMtx7mggux/NYQWmpdZZcdGogoHlXy7w0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bold.fntdata"/><Relationship Id="rId12" Type="http://schemas.openxmlformats.org/officeDocument/2006/relationships/slide" Target="slides/slide7.xml"/><Relationship Id="rId34" Type="http://schemas.openxmlformats.org/officeDocument/2006/relationships/font" Target="fonts/Roboto-regular.fntdata"/><Relationship Id="rId15" Type="http://schemas.openxmlformats.org/officeDocument/2006/relationships/slide" Target="slides/slide10.xml"/><Relationship Id="rId37" Type="http://schemas.openxmlformats.org/officeDocument/2006/relationships/font" Target="fonts/Roboto-boldItalic.fntdata"/><Relationship Id="rId14" Type="http://schemas.openxmlformats.org/officeDocument/2006/relationships/slide" Target="slides/slide9.xml"/><Relationship Id="rId36" Type="http://schemas.openxmlformats.org/officeDocument/2006/relationships/font" Target="fonts/Roboto-italic.fntdata"/><Relationship Id="rId17" Type="http://schemas.openxmlformats.org/officeDocument/2006/relationships/slide" Target="slides/slide12.xml"/><Relationship Id="rId39" Type="http://schemas.openxmlformats.org/officeDocument/2006/relationships/font" Target="fonts/Tahoma-bold.fntdata"/><Relationship Id="rId16" Type="http://schemas.openxmlformats.org/officeDocument/2006/relationships/slide" Target="slides/slide11.xml"/><Relationship Id="rId38" Type="http://schemas.openxmlformats.org/officeDocument/2006/relationships/font" Target="fonts/Tahoma-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9f2a305a71_0_0: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g29f2a305a71_0_0: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9f2a305a71_0_94: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g29f2a305a71_0_94: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9f2a305a71_0_118: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Having gathered a distilled batch B ̃ (#7), β moves on to have f +1 servers signs a witness shard for B ̃.</a:t>
            </a:r>
            <a:endParaRPr/>
          </a:p>
          <a:p>
            <a:pPr indent="0" lvl="0" marL="0" rtl="0" algn="l">
              <a:spcBef>
                <a:spcPts val="0"/>
              </a:spcBef>
              <a:spcAft>
                <a:spcPts val="0"/>
              </a:spcAft>
              <a:buNone/>
            </a:pPr>
            <a:r>
              <a:rPr lang="en-US"/>
              <a:t>In signing a witness shard for B ̃, a server σ simultaneously makes two statements. </a:t>
            </a:r>
            <a:endParaRPr/>
          </a:p>
          <a:p>
            <a:pPr indent="0" lvl="0" marL="0" rtl="0" algn="l">
              <a:spcBef>
                <a:spcPts val="0"/>
              </a:spcBef>
              <a:spcAft>
                <a:spcPts val="0"/>
              </a:spcAft>
              <a:buNone/>
            </a:pPr>
            <a:r>
              <a:rPr lang="en-US"/>
              <a:t>First, B ̃ is well-formed: σ successfully verified B ̃’s signatures and found all messages in B ̃ to have a different sender. </a:t>
            </a:r>
            <a:endParaRPr/>
          </a:p>
          <a:p>
            <a:pPr indent="0" lvl="0" marL="0" rtl="0" algn="l">
              <a:spcBef>
                <a:spcPts val="0"/>
              </a:spcBef>
              <a:spcAft>
                <a:spcPts val="0"/>
              </a:spcAft>
              <a:buNone/>
            </a:pPr>
            <a:r>
              <a:rPr lang="en-US"/>
              <a:t>Second, B ̃ is retrievable: σ stores B ̃ and makes it available for retrieval, should any other server need it.</a:t>
            </a:r>
            <a:endParaRPr/>
          </a:p>
          <a:p>
            <a:pPr indent="0" lvl="0" marL="0" rtl="0" algn="l">
              <a:spcBef>
                <a:spcPts val="0"/>
              </a:spcBef>
              <a:spcAft>
                <a:spcPts val="0"/>
              </a:spcAft>
              <a:buNone/>
            </a:pPr>
            <a:r>
              <a:rPr lang="en-US"/>
              <a:t>β collects and aggregates f + 1 shards into a witness for B ̃ (#11), then submits B ̃’s hash and witness to the server-run Atomic Broadcast (#12).</a:t>
            </a:r>
            <a:endParaRPr/>
          </a:p>
        </p:txBody>
      </p:sp>
      <p:sp>
        <p:nvSpPr>
          <p:cNvPr id="251" name="Google Shape;251;g29f2a305a71_0_118: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9f2a305a71_0_184: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g29f2a305a71_0_184: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 safety of Chop Chop is given by its agreement, integrity and no duplication properties.</a:t>
            </a:r>
            <a:endParaRPr/>
          </a:p>
          <a:p>
            <a:pPr indent="0" lvl="0" marL="0" rtl="0" algn="l">
              <a:spcBef>
                <a:spcPts val="0"/>
              </a:spcBef>
              <a:spcAft>
                <a:spcPts val="0"/>
              </a:spcAft>
              <a:buNone/>
            </a:pPr>
            <a:r>
              <a:rPr lang="en-US"/>
              <a:t>Agreement: All correct servers deliver the same messages in the same order assuming cryptographic hashes are collision-resistant.</a:t>
            </a:r>
            <a:endParaRPr/>
          </a:p>
          <a:p>
            <a:pPr indent="0" lvl="0" marL="0" rtl="0" algn="l">
              <a:spcBef>
                <a:spcPts val="0"/>
              </a:spcBef>
              <a:spcAft>
                <a:spcPts val="0"/>
              </a:spcAft>
              <a:buNone/>
            </a:pPr>
            <a:r>
              <a:rPr lang="en-US"/>
              <a:t>Integrity:  a correct server delivers a message m from a correct client χ only if χ broadcast m.</a:t>
            </a:r>
            <a:endParaRPr/>
          </a:p>
          <a:p>
            <a:pPr indent="0" lvl="0" marL="0" rtl="0" algn="l">
              <a:spcBef>
                <a:spcPts val="0"/>
              </a:spcBef>
              <a:spcAft>
                <a:spcPts val="0"/>
              </a:spcAft>
              <a:buNone/>
            </a:pPr>
            <a:r>
              <a:rPr lang="en-US"/>
              <a:t>No duplication: no server delivers a correct client’s message more than once.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US"/>
              <a:t>The liveness of Chop Chop is given by its validity property.  all correct clients are eventually guaranteed to find a correct broker and get their messages delivered by all correct servers.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369" name="Google Shape;369;p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29f2a305a71_0_637: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 goal of a Chop Chop broker is to produce batches as distilled as possible (to minimize server load), as large as possible (to amortize ordering), and as quickly as possible (to minimize latency). </a:t>
            </a:r>
            <a:endParaRPr/>
          </a:p>
          <a:p>
            <a:pPr indent="0" lvl="0" marL="0" rtl="0" algn="l">
              <a:spcBef>
                <a:spcPts val="0"/>
              </a:spcBef>
              <a:spcAft>
                <a:spcPts val="0"/>
              </a:spcAft>
              <a:buClr>
                <a:schemeClr val="dk1"/>
              </a:buClr>
              <a:buSzPts val="1100"/>
              <a:buFont typeface="Arial"/>
              <a:buNone/>
            </a:pPr>
            <a:r>
              <a:rPr lang="en-US"/>
              <a:t>Our target is for a broker to assemble one fully distilled batch of 65,536 messages (736 KB, see Fig. 3) per second, with a 1 second distillation timeout.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US"/>
              <a:t>The goal of a Chop Chop server is to process distilled batches as quickly as possible without overflowing its memory.</a:t>
            </a:r>
            <a:endParaRPr/>
          </a:p>
        </p:txBody>
      </p:sp>
      <p:sp>
        <p:nvSpPr>
          <p:cNvPr id="389" name="Google Shape;389;g29f2a305a71_0_637: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9f2a305a71_0_669: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g29f2a305a71_0_669: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29f2a305a71_0_653: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g29f2a305a71_0_653: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29f2a305a71_0_682: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g29f2a305a71_0_682: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29f2a305a71_0_701: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g29f2a305a71_0_701: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29f2a305a71_0_772: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g29f2a305a71_0_772: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29f2a305a71_0_731: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g29f2a305a71_0_731: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29f2a305a71_0_717: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g29f2a305a71_0_717: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29f2a305a71_0_743: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g29f2a305a71_0_743: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29f2a305a71_0_759: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g29f2a305a71_0_759: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3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29f2a305a71_0_645: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g29f2a305a71_0_645: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3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624fd2fb66_0_0: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g2624fd2fb66_0_0: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1) This paper presents Chop Chop, a Byzantine Atomic Broadcast system that amortizes the cost of ordering, authenticating and deduplicating messages, achieving “line rate” (i.e., closely matching the complexity of a protocol that does not ensure any ordering, authentication or Byzantine resilience) even when processing messages as small as 8 bytes.</a:t>
            </a:r>
            <a:endParaRPr/>
          </a:p>
          <a:p>
            <a:pPr indent="0" lvl="0" marL="0" rtl="0" algn="l">
              <a:spcBef>
                <a:spcPts val="0"/>
              </a:spcBef>
              <a:spcAft>
                <a:spcPts val="0"/>
              </a:spcAft>
              <a:buNone/>
            </a:pPr>
            <a:r>
              <a:rPr lang="en-US"/>
              <a:t>2) Classic methods of batching, however, fail to also amortize authentication and deduplication: each payload in a batch still has to carry an individual public key, signature and sequence number.</a:t>
            </a:r>
            <a:endParaRPr/>
          </a:p>
          <a:p>
            <a:pPr indent="0" lvl="0" marL="0" rtl="0" algn="l">
              <a:spcBef>
                <a:spcPts val="0"/>
              </a:spcBef>
              <a:spcAft>
                <a:spcPts val="0"/>
              </a:spcAft>
              <a:buNone/>
            </a:pPr>
            <a:r>
              <a:rPr lang="en-US"/>
              <a:t>3) Unlike a classic batch, a distilled batch contains condensed information that allows to authenticate and deduplicate its messages in bulk, much faster than in existing schemes.</a:t>
            </a:r>
            <a:endParaRPr/>
          </a:p>
        </p:txBody>
      </p:sp>
      <p:sp>
        <p:nvSpPr>
          <p:cNvPr id="82" name="Google Shape;82;p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624fd2fb66_0_18: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SI</a:t>
            </a:r>
            <a:endParaRPr/>
          </a:p>
          <a:p>
            <a:pPr indent="0" lvl="0" marL="0" rtl="0" algn="l">
              <a:spcBef>
                <a:spcPts val="0"/>
              </a:spcBef>
              <a:spcAft>
                <a:spcPts val="0"/>
              </a:spcAft>
              <a:buNone/>
            </a:pPr>
            <a:r>
              <a:rPr lang="en-US"/>
              <a:t>So repeated public key consumes lot of communication budget. better is to have servers store public keys in an indexed directory.</a:t>
            </a:r>
            <a:endParaRPr/>
          </a:p>
          <a:p>
            <a:pPr indent="0" lvl="0" marL="0" rtl="0" algn="l">
              <a:spcBef>
                <a:spcPts val="0"/>
              </a:spcBef>
              <a:spcAft>
                <a:spcPts val="0"/>
              </a:spcAft>
              <a:buNone/>
            </a:pPr>
            <a:r>
              <a:rPr lang="en-US"/>
              <a:t>Upon first joining the system, a client announces its public key via Atomic Broadcast to sign up. </a:t>
            </a:r>
            <a:endParaRPr/>
          </a:p>
          <a:p>
            <a:pPr indent="0" lvl="0" marL="0" rtl="0" algn="l">
              <a:spcBef>
                <a:spcPts val="0"/>
              </a:spcBef>
              <a:spcAft>
                <a:spcPts val="0"/>
              </a:spcAft>
              <a:buNone/>
            </a:pPr>
            <a:r>
              <a:rPr lang="en-US"/>
              <a:t>Upon delivering a sign-up message, a server appends the new public key to its directory. </a:t>
            </a:r>
            <a:endParaRPr/>
          </a:p>
          <a:p>
            <a:pPr indent="0" lvl="0" marL="0" rtl="0" algn="l">
              <a:spcBef>
                <a:spcPts val="0"/>
              </a:spcBef>
              <a:spcAft>
                <a:spcPts val="0"/>
              </a:spcAft>
              <a:buNone/>
            </a:pPr>
            <a:r>
              <a:rPr lang="en-US"/>
              <a:t>The same public key appears at the same position in the directory of all correct servers thanks to Atomic Broadcast’s agreement. </a:t>
            </a:r>
            <a:endParaRPr/>
          </a:p>
          <a:p>
            <a:pPr indent="0" lvl="0" marL="0" rtl="0" algn="l">
              <a:spcBef>
                <a:spcPts val="0"/>
              </a:spcBef>
              <a:spcAft>
                <a:spcPts val="0"/>
              </a:spcAft>
              <a:buNone/>
            </a:pPr>
            <a:r>
              <a:rPr lang="en-US"/>
              <a:t>Having signed up, a client uses its position in the directory as identifier instead of its public key.</a:t>
            </a:r>
            <a:endParaRPr/>
          </a:p>
          <a:p>
            <a:pPr indent="0" lvl="0" marL="0" rtl="0" algn="l">
              <a:spcBef>
                <a:spcPts val="0"/>
              </a:spcBef>
              <a:spcAft>
                <a:spcPts val="0"/>
              </a:spcAft>
              <a:buNone/>
            </a:pPr>
            <a:r>
              <a:rPr lang="en-US"/>
              <a:t>SV</a:t>
            </a:r>
            <a:endParaRPr/>
          </a:p>
          <a:p>
            <a:pPr indent="0" lvl="0" marL="0" rtl="0" algn="l">
              <a:spcBef>
                <a:spcPts val="0"/>
              </a:spcBef>
              <a:spcAft>
                <a:spcPts val="0"/>
              </a:spcAft>
              <a:buNone/>
            </a:pPr>
            <a:r>
              <a:rPr lang="en-US"/>
              <a:t>assuming at most f faulty servers, a broker optimistically asks only f + 1 servers to authenticate a batch to be certain to reach at least one correct server. </a:t>
            </a:r>
            <a:endParaRPr/>
          </a:p>
          <a:p>
            <a:pPr indent="0" lvl="0" marL="0" rtl="0" algn="l">
              <a:spcBef>
                <a:spcPts val="0"/>
              </a:spcBef>
              <a:spcAft>
                <a:spcPts val="0"/>
              </a:spcAft>
              <a:buClr>
                <a:schemeClr val="dk1"/>
              </a:buClr>
              <a:buSzPts val="1100"/>
              <a:buFont typeface="Arial"/>
              <a:buNone/>
            </a:pPr>
            <a:r>
              <a:rPr lang="en-US"/>
              <a:t>If f + 1 servers do not reply by a timeout, the broker extends its request to f additional servers, thus reaching at least f + 1 correct servers.</a:t>
            </a:r>
            <a:endParaRPr/>
          </a:p>
          <a:p>
            <a:pPr indent="0" lvl="0" marL="0" rtl="0" algn="l">
              <a:spcBef>
                <a:spcPts val="0"/>
              </a:spcBef>
              <a:spcAft>
                <a:spcPts val="0"/>
              </a:spcAft>
              <a:buNone/>
            </a:pPr>
            <a:r>
              <a:rPr lang="en-US"/>
              <a:t>witness shard, i.e., a signed statement that the batch is correctly signed. </a:t>
            </a:r>
            <a:endParaRPr/>
          </a:p>
          <a:p>
            <a:pPr indent="0" lvl="0" marL="0" rtl="0" algn="l">
              <a:spcBef>
                <a:spcPts val="0"/>
              </a:spcBef>
              <a:spcAft>
                <a:spcPts val="0"/>
              </a:spcAft>
              <a:buNone/>
            </a:pPr>
            <a:r>
              <a:rPr lang="en-US"/>
              <a:t>The broker aggregates f + 1 identical shards into a witness, which it sends to the other 2 f servers. </a:t>
            </a:r>
            <a:endParaRPr/>
          </a:p>
          <a:p>
            <a:pPr indent="0" lvl="0" marL="0" rtl="0" algn="l">
              <a:spcBef>
                <a:spcPts val="0"/>
              </a:spcBef>
              <a:spcAft>
                <a:spcPts val="0"/>
              </a:spcAft>
              <a:buClr>
                <a:schemeClr val="dk1"/>
              </a:buClr>
              <a:buSzPts val="1100"/>
              <a:buFont typeface="Arial"/>
              <a:buNone/>
            </a:pPr>
            <a:r>
              <a:rPr lang="en-US"/>
              <a:t>Because every witness contains at least one correct shard, the servers can trust the witness instead of verifying the batch.</a:t>
            </a:r>
            <a:endParaRPr/>
          </a:p>
          <a:p>
            <a:pPr indent="0" lvl="0" marL="0" rtl="0" algn="l">
              <a:spcBef>
                <a:spcPts val="0"/>
              </a:spcBef>
              <a:spcAft>
                <a:spcPts val="0"/>
              </a:spcAft>
              <a:buNone/>
            </a:pPr>
            <a:r>
              <a:t/>
            </a:r>
            <a:endParaRPr/>
          </a:p>
        </p:txBody>
      </p:sp>
      <p:sp>
        <p:nvSpPr>
          <p:cNvPr id="90" name="Google Shape;90;g2624fd2fb66_0_18: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Servers run an Atomic Broadcast instance among themselves, to which brokers submit message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7" name="Google Shape;127;p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9f2a305a71_1_49: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9f2a305a71_1_49: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In the distillation phase, clients interact with a broker to gather their messages in a distilled batch (see §3).</a:t>
            </a:r>
            <a:endParaRPr/>
          </a:p>
          <a:p>
            <a:pPr indent="0" lvl="0" marL="0" rtl="0" algn="l">
              <a:spcBef>
                <a:spcPts val="0"/>
              </a:spcBef>
              <a:spcAft>
                <a:spcPts val="0"/>
              </a:spcAft>
              <a:buNone/>
            </a:pPr>
            <a:r>
              <a:rPr lang="en-US"/>
              <a:t> In the submission phase, the broker </a:t>
            </a:r>
            <a:r>
              <a:rPr lang="en-US"/>
              <a:t>disseminates</a:t>
            </a:r>
            <a:r>
              <a:rPr lang="en-US"/>
              <a:t> the distilled batch to the servers and submits the batch’s hash to the server-run instance of Atomic Broadcast. </a:t>
            </a:r>
            <a:endParaRPr/>
          </a:p>
          <a:p>
            <a:pPr indent="0" lvl="0" marL="0" rtl="0" algn="l">
              <a:spcBef>
                <a:spcPts val="0"/>
              </a:spcBef>
              <a:spcAft>
                <a:spcPts val="0"/>
              </a:spcAft>
              <a:buNone/>
            </a:pPr>
            <a:r>
              <a:rPr lang="en-US"/>
              <a:t>Upon delivering its hash from Atomic Broadcast, servers retrieve the batch and deliver its messages.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Chop Chop’s contributions mainly focus on the distillation phase. Chop Chop’s submission strategy closely resembles prior batch-based Atomic Broadcast implementations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9f2a305a71_0_267: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g29f2a305a71_0_267: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 name="Shape 12"/>
        <p:cNvGrpSpPr/>
        <p:nvPr/>
      </p:nvGrpSpPr>
      <p:grpSpPr>
        <a:xfrm>
          <a:off x="0" y="0"/>
          <a:ext cx="0" cy="0"/>
          <a:chOff x="0" y="0"/>
          <a:chExt cx="0" cy="0"/>
        </a:xfrm>
      </p:grpSpPr>
      <p:sp>
        <p:nvSpPr>
          <p:cNvPr id="13" name="Google Shape;13;p37"/>
          <p:cNvSpPr txBox="1"/>
          <p:nvPr>
            <p:ph type="title"/>
          </p:nvPr>
        </p:nvSpPr>
        <p:spPr>
          <a:xfrm>
            <a:off x="930849" y="1147740"/>
            <a:ext cx="7282300" cy="80771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7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37"/>
          <p:cNvSpPr txBox="1"/>
          <p:nvPr>
            <p:ph idx="1" type="body"/>
          </p:nvPr>
        </p:nvSpPr>
        <p:spPr>
          <a:xfrm>
            <a:off x="4957074" y="1211824"/>
            <a:ext cx="3834765" cy="139700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1250">
                <a:solidFill>
                  <a:srgbClr val="022850"/>
                </a:solidFill>
                <a:latin typeface="Tahoma"/>
                <a:ea typeface="Tahoma"/>
                <a:cs typeface="Tahoma"/>
                <a:sym typeface="Tahoma"/>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 name="Google Shape;15;p37"/>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7"/>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37"/>
          <p:cNvSpPr txBox="1"/>
          <p:nvPr>
            <p:ph idx="12" type="sldNum"/>
          </p:nvPr>
        </p:nvSpPr>
        <p:spPr>
          <a:xfrm>
            <a:off x="8401201" y="4743972"/>
            <a:ext cx="231775" cy="201929"/>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u="none" cap="none" strike="noStrike">
                <a:solidFill>
                  <a:srgbClr val="FFBE00"/>
                </a:solidFill>
                <a:latin typeface="Tahoma"/>
                <a:ea typeface="Tahoma"/>
                <a:cs typeface="Tahoma"/>
                <a:sym typeface="Tahoma"/>
              </a:defRPr>
            </a:lvl1pPr>
            <a:lvl2pPr indent="0" lvl="1" marL="38100" marR="0" algn="l">
              <a:lnSpc>
                <a:spcPct val="100000"/>
              </a:lnSpc>
              <a:spcBef>
                <a:spcPts val="0"/>
              </a:spcBef>
              <a:buNone/>
              <a:defRPr b="0" i="0" sz="1100" u="none" cap="none" strike="noStrike">
                <a:solidFill>
                  <a:srgbClr val="FFBE00"/>
                </a:solidFill>
                <a:latin typeface="Tahoma"/>
                <a:ea typeface="Tahoma"/>
                <a:cs typeface="Tahoma"/>
                <a:sym typeface="Tahoma"/>
              </a:defRPr>
            </a:lvl2pPr>
            <a:lvl3pPr indent="0" lvl="2" marL="38100" marR="0" algn="l">
              <a:lnSpc>
                <a:spcPct val="100000"/>
              </a:lnSpc>
              <a:spcBef>
                <a:spcPts val="0"/>
              </a:spcBef>
              <a:buNone/>
              <a:defRPr b="0" i="0" sz="1100" u="none" cap="none" strike="noStrike">
                <a:solidFill>
                  <a:srgbClr val="FFBE00"/>
                </a:solidFill>
                <a:latin typeface="Tahoma"/>
                <a:ea typeface="Tahoma"/>
                <a:cs typeface="Tahoma"/>
                <a:sym typeface="Tahoma"/>
              </a:defRPr>
            </a:lvl3pPr>
            <a:lvl4pPr indent="0" lvl="3" marL="38100" marR="0" algn="l">
              <a:lnSpc>
                <a:spcPct val="100000"/>
              </a:lnSpc>
              <a:spcBef>
                <a:spcPts val="0"/>
              </a:spcBef>
              <a:buNone/>
              <a:defRPr b="0" i="0" sz="1100" u="none" cap="none" strike="noStrike">
                <a:solidFill>
                  <a:srgbClr val="FFBE00"/>
                </a:solidFill>
                <a:latin typeface="Tahoma"/>
                <a:ea typeface="Tahoma"/>
                <a:cs typeface="Tahoma"/>
                <a:sym typeface="Tahoma"/>
              </a:defRPr>
            </a:lvl4pPr>
            <a:lvl5pPr indent="0" lvl="4" marL="38100" marR="0" algn="l">
              <a:lnSpc>
                <a:spcPct val="100000"/>
              </a:lnSpc>
              <a:spcBef>
                <a:spcPts val="0"/>
              </a:spcBef>
              <a:buNone/>
              <a:defRPr b="0" i="0" sz="1100" u="none" cap="none" strike="noStrike">
                <a:solidFill>
                  <a:srgbClr val="FFBE00"/>
                </a:solidFill>
                <a:latin typeface="Tahoma"/>
                <a:ea typeface="Tahoma"/>
                <a:cs typeface="Tahoma"/>
                <a:sym typeface="Tahoma"/>
              </a:defRPr>
            </a:lvl5pPr>
            <a:lvl6pPr indent="0" lvl="5" marL="38100" marR="0" algn="l">
              <a:lnSpc>
                <a:spcPct val="100000"/>
              </a:lnSpc>
              <a:spcBef>
                <a:spcPts val="0"/>
              </a:spcBef>
              <a:buNone/>
              <a:defRPr b="0" i="0" sz="1100" u="none" cap="none" strike="noStrike">
                <a:solidFill>
                  <a:srgbClr val="FFBE00"/>
                </a:solidFill>
                <a:latin typeface="Tahoma"/>
                <a:ea typeface="Tahoma"/>
                <a:cs typeface="Tahoma"/>
                <a:sym typeface="Tahoma"/>
              </a:defRPr>
            </a:lvl6pPr>
            <a:lvl7pPr indent="0" lvl="6" marL="38100" marR="0" algn="l">
              <a:lnSpc>
                <a:spcPct val="100000"/>
              </a:lnSpc>
              <a:spcBef>
                <a:spcPts val="0"/>
              </a:spcBef>
              <a:buNone/>
              <a:defRPr b="0" i="0" sz="1100" u="none" cap="none" strike="noStrike">
                <a:solidFill>
                  <a:srgbClr val="FFBE00"/>
                </a:solidFill>
                <a:latin typeface="Tahoma"/>
                <a:ea typeface="Tahoma"/>
                <a:cs typeface="Tahoma"/>
                <a:sym typeface="Tahoma"/>
              </a:defRPr>
            </a:lvl7pPr>
            <a:lvl8pPr indent="0" lvl="7" marL="38100" marR="0" algn="l">
              <a:lnSpc>
                <a:spcPct val="100000"/>
              </a:lnSpc>
              <a:spcBef>
                <a:spcPts val="0"/>
              </a:spcBef>
              <a:buNone/>
              <a:defRPr b="0" i="0" sz="1100" u="none" cap="none" strike="noStrike">
                <a:solidFill>
                  <a:srgbClr val="FFBE00"/>
                </a:solidFill>
                <a:latin typeface="Tahoma"/>
                <a:ea typeface="Tahoma"/>
                <a:cs typeface="Tahoma"/>
                <a:sym typeface="Tahoma"/>
              </a:defRPr>
            </a:lvl8pPr>
            <a:lvl9pPr indent="0" lvl="8" marL="38100" marR="0" algn="l">
              <a:lnSpc>
                <a:spcPct val="100000"/>
              </a:lnSpc>
              <a:spcBef>
                <a:spcPts val="0"/>
              </a:spcBef>
              <a:buNone/>
              <a:defRPr b="0" i="0" sz="1100" u="none" cap="none" strike="noStrike">
                <a:solidFill>
                  <a:srgbClr val="FFBE00"/>
                </a:solidFill>
                <a:latin typeface="Tahoma"/>
                <a:ea typeface="Tahoma"/>
                <a:cs typeface="Tahoma"/>
                <a:sym typeface="Tahoma"/>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8" name="Shape 18"/>
        <p:cNvGrpSpPr/>
        <p:nvPr/>
      </p:nvGrpSpPr>
      <p:grpSpPr>
        <a:xfrm>
          <a:off x="0" y="0"/>
          <a:ext cx="0" cy="0"/>
          <a:chOff x="0" y="0"/>
          <a:chExt cx="0" cy="0"/>
        </a:xfrm>
      </p:grpSpPr>
      <p:pic>
        <p:nvPicPr>
          <p:cNvPr id="19" name="Google Shape;19;p38"/>
          <p:cNvPicPr preferRelativeResize="0"/>
          <p:nvPr/>
        </p:nvPicPr>
        <p:blipFill rotWithShape="1">
          <a:blip r:embed="rId2">
            <a:alphaModFix/>
          </a:blip>
          <a:srcRect b="0" l="0" r="0" t="0"/>
          <a:stretch/>
        </p:blipFill>
        <p:spPr>
          <a:xfrm>
            <a:off x="0" y="0"/>
            <a:ext cx="9143999" cy="5143499"/>
          </a:xfrm>
          <a:prstGeom prst="rect">
            <a:avLst/>
          </a:prstGeom>
          <a:noFill/>
          <a:ln>
            <a:noFill/>
          </a:ln>
        </p:spPr>
      </p:pic>
      <p:sp>
        <p:nvSpPr>
          <p:cNvPr id="20" name="Google Shape;20;p38"/>
          <p:cNvSpPr/>
          <p:nvPr/>
        </p:nvSpPr>
        <p:spPr>
          <a:xfrm>
            <a:off x="0" y="298955"/>
            <a:ext cx="4479290" cy="360680"/>
          </a:xfrm>
          <a:custGeom>
            <a:rect b="b" l="l" r="r" t="t"/>
            <a:pathLst>
              <a:path extrusionOk="0" h="360680" w="4479290">
                <a:moveTo>
                  <a:pt x="4478999" y="360299"/>
                </a:moveTo>
                <a:lnTo>
                  <a:pt x="0" y="360299"/>
                </a:lnTo>
                <a:lnTo>
                  <a:pt x="0" y="0"/>
                </a:lnTo>
                <a:lnTo>
                  <a:pt x="4478999" y="0"/>
                </a:lnTo>
                <a:lnTo>
                  <a:pt x="4478999" y="360299"/>
                </a:lnTo>
                <a:close/>
              </a:path>
            </a:pathLst>
          </a:custGeom>
          <a:solidFill>
            <a:srgbClr val="0228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 name="Google Shape;21;p38"/>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8"/>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8"/>
          <p:cNvSpPr txBox="1"/>
          <p:nvPr>
            <p:ph idx="12" type="sldNum"/>
          </p:nvPr>
        </p:nvSpPr>
        <p:spPr>
          <a:xfrm>
            <a:off x="8401201" y="4743972"/>
            <a:ext cx="231775" cy="201929"/>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u="none" cap="none" strike="noStrike">
                <a:solidFill>
                  <a:srgbClr val="FFBE00"/>
                </a:solidFill>
                <a:latin typeface="Tahoma"/>
                <a:ea typeface="Tahoma"/>
                <a:cs typeface="Tahoma"/>
                <a:sym typeface="Tahoma"/>
              </a:defRPr>
            </a:lvl1pPr>
            <a:lvl2pPr indent="0" lvl="1" marL="38100" marR="0" algn="l">
              <a:lnSpc>
                <a:spcPct val="100000"/>
              </a:lnSpc>
              <a:spcBef>
                <a:spcPts val="0"/>
              </a:spcBef>
              <a:buNone/>
              <a:defRPr b="0" i="0" sz="1100" u="none" cap="none" strike="noStrike">
                <a:solidFill>
                  <a:srgbClr val="FFBE00"/>
                </a:solidFill>
                <a:latin typeface="Tahoma"/>
                <a:ea typeface="Tahoma"/>
                <a:cs typeface="Tahoma"/>
                <a:sym typeface="Tahoma"/>
              </a:defRPr>
            </a:lvl2pPr>
            <a:lvl3pPr indent="0" lvl="2" marL="38100" marR="0" algn="l">
              <a:lnSpc>
                <a:spcPct val="100000"/>
              </a:lnSpc>
              <a:spcBef>
                <a:spcPts val="0"/>
              </a:spcBef>
              <a:buNone/>
              <a:defRPr b="0" i="0" sz="1100" u="none" cap="none" strike="noStrike">
                <a:solidFill>
                  <a:srgbClr val="FFBE00"/>
                </a:solidFill>
                <a:latin typeface="Tahoma"/>
                <a:ea typeface="Tahoma"/>
                <a:cs typeface="Tahoma"/>
                <a:sym typeface="Tahoma"/>
              </a:defRPr>
            </a:lvl3pPr>
            <a:lvl4pPr indent="0" lvl="3" marL="38100" marR="0" algn="l">
              <a:lnSpc>
                <a:spcPct val="100000"/>
              </a:lnSpc>
              <a:spcBef>
                <a:spcPts val="0"/>
              </a:spcBef>
              <a:buNone/>
              <a:defRPr b="0" i="0" sz="1100" u="none" cap="none" strike="noStrike">
                <a:solidFill>
                  <a:srgbClr val="FFBE00"/>
                </a:solidFill>
                <a:latin typeface="Tahoma"/>
                <a:ea typeface="Tahoma"/>
                <a:cs typeface="Tahoma"/>
                <a:sym typeface="Tahoma"/>
              </a:defRPr>
            </a:lvl4pPr>
            <a:lvl5pPr indent="0" lvl="4" marL="38100" marR="0" algn="l">
              <a:lnSpc>
                <a:spcPct val="100000"/>
              </a:lnSpc>
              <a:spcBef>
                <a:spcPts val="0"/>
              </a:spcBef>
              <a:buNone/>
              <a:defRPr b="0" i="0" sz="1100" u="none" cap="none" strike="noStrike">
                <a:solidFill>
                  <a:srgbClr val="FFBE00"/>
                </a:solidFill>
                <a:latin typeface="Tahoma"/>
                <a:ea typeface="Tahoma"/>
                <a:cs typeface="Tahoma"/>
                <a:sym typeface="Tahoma"/>
              </a:defRPr>
            </a:lvl5pPr>
            <a:lvl6pPr indent="0" lvl="5" marL="38100" marR="0" algn="l">
              <a:lnSpc>
                <a:spcPct val="100000"/>
              </a:lnSpc>
              <a:spcBef>
                <a:spcPts val="0"/>
              </a:spcBef>
              <a:buNone/>
              <a:defRPr b="0" i="0" sz="1100" u="none" cap="none" strike="noStrike">
                <a:solidFill>
                  <a:srgbClr val="FFBE00"/>
                </a:solidFill>
                <a:latin typeface="Tahoma"/>
                <a:ea typeface="Tahoma"/>
                <a:cs typeface="Tahoma"/>
                <a:sym typeface="Tahoma"/>
              </a:defRPr>
            </a:lvl6pPr>
            <a:lvl7pPr indent="0" lvl="6" marL="38100" marR="0" algn="l">
              <a:lnSpc>
                <a:spcPct val="100000"/>
              </a:lnSpc>
              <a:spcBef>
                <a:spcPts val="0"/>
              </a:spcBef>
              <a:buNone/>
              <a:defRPr b="0" i="0" sz="1100" u="none" cap="none" strike="noStrike">
                <a:solidFill>
                  <a:srgbClr val="FFBE00"/>
                </a:solidFill>
                <a:latin typeface="Tahoma"/>
                <a:ea typeface="Tahoma"/>
                <a:cs typeface="Tahoma"/>
                <a:sym typeface="Tahoma"/>
              </a:defRPr>
            </a:lvl7pPr>
            <a:lvl8pPr indent="0" lvl="7" marL="38100" marR="0" algn="l">
              <a:lnSpc>
                <a:spcPct val="100000"/>
              </a:lnSpc>
              <a:spcBef>
                <a:spcPts val="0"/>
              </a:spcBef>
              <a:buNone/>
              <a:defRPr b="0" i="0" sz="1100" u="none" cap="none" strike="noStrike">
                <a:solidFill>
                  <a:srgbClr val="FFBE00"/>
                </a:solidFill>
                <a:latin typeface="Tahoma"/>
                <a:ea typeface="Tahoma"/>
                <a:cs typeface="Tahoma"/>
                <a:sym typeface="Tahoma"/>
              </a:defRPr>
            </a:lvl8pPr>
            <a:lvl9pPr indent="0" lvl="8" marL="38100" marR="0" algn="l">
              <a:lnSpc>
                <a:spcPct val="100000"/>
              </a:lnSpc>
              <a:spcBef>
                <a:spcPts val="0"/>
              </a:spcBef>
              <a:buNone/>
              <a:defRPr b="0" i="0" sz="1100" u="none" cap="none" strike="noStrike">
                <a:solidFill>
                  <a:srgbClr val="FFBE00"/>
                </a:solidFill>
                <a:latin typeface="Tahoma"/>
                <a:ea typeface="Tahoma"/>
                <a:cs typeface="Tahoma"/>
                <a:sym typeface="Tahoma"/>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4" name="Shape 24"/>
        <p:cNvGrpSpPr/>
        <p:nvPr/>
      </p:nvGrpSpPr>
      <p:grpSpPr>
        <a:xfrm>
          <a:off x="0" y="0"/>
          <a:ext cx="0" cy="0"/>
          <a:chOff x="0" y="0"/>
          <a:chExt cx="0" cy="0"/>
        </a:xfrm>
      </p:grpSpPr>
      <p:sp>
        <p:nvSpPr>
          <p:cNvPr id="25" name="Google Shape;25;p39"/>
          <p:cNvSpPr txBox="1"/>
          <p:nvPr>
            <p:ph type="title"/>
          </p:nvPr>
        </p:nvSpPr>
        <p:spPr>
          <a:xfrm>
            <a:off x="930849" y="1147740"/>
            <a:ext cx="7282300" cy="80771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7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39"/>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9"/>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9"/>
          <p:cNvSpPr txBox="1"/>
          <p:nvPr>
            <p:ph idx="12" type="sldNum"/>
          </p:nvPr>
        </p:nvSpPr>
        <p:spPr>
          <a:xfrm>
            <a:off x="8401201" y="4743972"/>
            <a:ext cx="231775" cy="201929"/>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FFBE00"/>
                </a:solidFill>
                <a:latin typeface="Tahoma"/>
                <a:ea typeface="Tahoma"/>
                <a:cs typeface="Tahoma"/>
                <a:sym typeface="Tahoma"/>
              </a:defRPr>
            </a:lvl1pPr>
            <a:lvl2pPr indent="0" lvl="1" marL="38100" marR="0" algn="l">
              <a:lnSpc>
                <a:spcPct val="100000"/>
              </a:lnSpc>
              <a:spcBef>
                <a:spcPts val="0"/>
              </a:spcBef>
              <a:buNone/>
              <a:defRPr b="0" i="0" sz="1100">
                <a:solidFill>
                  <a:srgbClr val="FFBE00"/>
                </a:solidFill>
                <a:latin typeface="Tahoma"/>
                <a:ea typeface="Tahoma"/>
                <a:cs typeface="Tahoma"/>
                <a:sym typeface="Tahoma"/>
              </a:defRPr>
            </a:lvl2pPr>
            <a:lvl3pPr indent="0" lvl="2" marL="38100" marR="0" algn="l">
              <a:lnSpc>
                <a:spcPct val="100000"/>
              </a:lnSpc>
              <a:spcBef>
                <a:spcPts val="0"/>
              </a:spcBef>
              <a:buNone/>
              <a:defRPr b="0" i="0" sz="1100">
                <a:solidFill>
                  <a:srgbClr val="FFBE00"/>
                </a:solidFill>
                <a:latin typeface="Tahoma"/>
                <a:ea typeface="Tahoma"/>
                <a:cs typeface="Tahoma"/>
                <a:sym typeface="Tahoma"/>
              </a:defRPr>
            </a:lvl3pPr>
            <a:lvl4pPr indent="0" lvl="3" marL="38100" marR="0" algn="l">
              <a:lnSpc>
                <a:spcPct val="100000"/>
              </a:lnSpc>
              <a:spcBef>
                <a:spcPts val="0"/>
              </a:spcBef>
              <a:buNone/>
              <a:defRPr b="0" i="0" sz="1100">
                <a:solidFill>
                  <a:srgbClr val="FFBE00"/>
                </a:solidFill>
                <a:latin typeface="Tahoma"/>
                <a:ea typeface="Tahoma"/>
                <a:cs typeface="Tahoma"/>
                <a:sym typeface="Tahoma"/>
              </a:defRPr>
            </a:lvl4pPr>
            <a:lvl5pPr indent="0" lvl="4" marL="38100" marR="0" algn="l">
              <a:lnSpc>
                <a:spcPct val="100000"/>
              </a:lnSpc>
              <a:spcBef>
                <a:spcPts val="0"/>
              </a:spcBef>
              <a:buNone/>
              <a:defRPr b="0" i="0" sz="1100">
                <a:solidFill>
                  <a:srgbClr val="FFBE00"/>
                </a:solidFill>
                <a:latin typeface="Tahoma"/>
                <a:ea typeface="Tahoma"/>
                <a:cs typeface="Tahoma"/>
                <a:sym typeface="Tahoma"/>
              </a:defRPr>
            </a:lvl5pPr>
            <a:lvl6pPr indent="0" lvl="5" marL="38100" marR="0" algn="l">
              <a:lnSpc>
                <a:spcPct val="100000"/>
              </a:lnSpc>
              <a:spcBef>
                <a:spcPts val="0"/>
              </a:spcBef>
              <a:buNone/>
              <a:defRPr b="0" i="0" sz="1100">
                <a:solidFill>
                  <a:srgbClr val="FFBE00"/>
                </a:solidFill>
                <a:latin typeface="Tahoma"/>
                <a:ea typeface="Tahoma"/>
                <a:cs typeface="Tahoma"/>
                <a:sym typeface="Tahoma"/>
              </a:defRPr>
            </a:lvl6pPr>
            <a:lvl7pPr indent="0" lvl="6" marL="38100" marR="0" algn="l">
              <a:lnSpc>
                <a:spcPct val="100000"/>
              </a:lnSpc>
              <a:spcBef>
                <a:spcPts val="0"/>
              </a:spcBef>
              <a:buNone/>
              <a:defRPr b="0" i="0" sz="1100">
                <a:solidFill>
                  <a:srgbClr val="FFBE00"/>
                </a:solidFill>
                <a:latin typeface="Tahoma"/>
                <a:ea typeface="Tahoma"/>
                <a:cs typeface="Tahoma"/>
                <a:sym typeface="Tahoma"/>
              </a:defRPr>
            </a:lvl7pPr>
            <a:lvl8pPr indent="0" lvl="7" marL="38100" marR="0" algn="l">
              <a:lnSpc>
                <a:spcPct val="100000"/>
              </a:lnSpc>
              <a:spcBef>
                <a:spcPts val="0"/>
              </a:spcBef>
              <a:buNone/>
              <a:defRPr b="0" i="0" sz="1100">
                <a:solidFill>
                  <a:srgbClr val="FFBE00"/>
                </a:solidFill>
                <a:latin typeface="Tahoma"/>
                <a:ea typeface="Tahoma"/>
                <a:cs typeface="Tahoma"/>
                <a:sym typeface="Tahoma"/>
              </a:defRPr>
            </a:lvl8pPr>
            <a:lvl9pPr indent="0" lvl="8" marL="38100" marR="0" algn="l">
              <a:lnSpc>
                <a:spcPct val="100000"/>
              </a:lnSpc>
              <a:spcBef>
                <a:spcPts val="0"/>
              </a:spcBef>
              <a:buNone/>
              <a:defRPr b="0" i="0" sz="1100">
                <a:solidFill>
                  <a:srgbClr val="FFBE00"/>
                </a:solidFill>
                <a:latin typeface="Tahoma"/>
                <a:ea typeface="Tahoma"/>
                <a:cs typeface="Tahoma"/>
                <a:sym typeface="Tahoma"/>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9" name="Shape 29"/>
        <p:cNvGrpSpPr/>
        <p:nvPr/>
      </p:nvGrpSpPr>
      <p:grpSpPr>
        <a:xfrm>
          <a:off x="0" y="0"/>
          <a:ext cx="0" cy="0"/>
          <a:chOff x="0" y="0"/>
          <a:chExt cx="0" cy="0"/>
        </a:xfrm>
      </p:grpSpPr>
      <p:sp>
        <p:nvSpPr>
          <p:cNvPr id="30" name="Google Shape;30;p40"/>
          <p:cNvSpPr txBox="1"/>
          <p:nvPr>
            <p:ph type="ctrTitle"/>
          </p:nvPr>
        </p:nvSpPr>
        <p:spPr>
          <a:xfrm>
            <a:off x="685800" y="1594485"/>
            <a:ext cx="7772400" cy="108013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0"/>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0"/>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0"/>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0"/>
          <p:cNvSpPr txBox="1"/>
          <p:nvPr>
            <p:ph idx="12" type="sldNum"/>
          </p:nvPr>
        </p:nvSpPr>
        <p:spPr>
          <a:xfrm>
            <a:off x="8401201" y="4743972"/>
            <a:ext cx="231775" cy="201929"/>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FFBE00"/>
                </a:solidFill>
                <a:latin typeface="Tahoma"/>
                <a:ea typeface="Tahoma"/>
                <a:cs typeface="Tahoma"/>
                <a:sym typeface="Tahoma"/>
              </a:defRPr>
            </a:lvl1pPr>
            <a:lvl2pPr indent="0" lvl="1" marL="38100" marR="0" algn="l">
              <a:lnSpc>
                <a:spcPct val="100000"/>
              </a:lnSpc>
              <a:spcBef>
                <a:spcPts val="0"/>
              </a:spcBef>
              <a:buNone/>
              <a:defRPr b="0" i="0" sz="1100">
                <a:solidFill>
                  <a:srgbClr val="FFBE00"/>
                </a:solidFill>
                <a:latin typeface="Tahoma"/>
                <a:ea typeface="Tahoma"/>
                <a:cs typeface="Tahoma"/>
                <a:sym typeface="Tahoma"/>
              </a:defRPr>
            </a:lvl2pPr>
            <a:lvl3pPr indent="0" lvl="2" marL="38100" marR="0" algn="l">
              <a:lnSpc>
                <a:spcPct val="100000"/>
              </a:lnSpc>
              <a:spcBef>
                <a:spcPts val="0"/>
              </a:spcBef>
              <a:buNone/>
              <a:defRPr b="0" i="0" sz="1100">
                <a:solidFill>
                  <a:srgbClr val="FFBE00"/>
                </a:solidFill>
                <a:latin typeface="Tahoma"/>
                <a:ea typeface="Tahoma"/>
                <a:cs typeface="Tahoma"/>
                <a:sym typeface="Tahoma"/>
              </a:defRPr>
            </a:lvl3pPr>
            <a:lvl4pPr indent="0" lvl="3" marL="38100" marR="0" algn="l">
              <a:lnSpc>
                <a:spcPct val="100000"/>
              </a:lnSpc>
              <a:spcBef>
                <a:spcPts val="0"/>
              </a:spcBef>
              <a:buNone/>
              <a:defRPr b="0" i="0" sz="1100">
                <a:solidFill>
                  <a:srgbClr val="FFBE00"/>
                </a:solidFill>
                <a:latin typeface="Tahoma"/>
                <a:ea typeface="Tahoma"/>
                <a:cs typeface="Tahoma"/>
                <a:sym typeface="Tahoma"/>
              </a:defRPr>
            </a:lvl4pPr>
            <a:lvl5pPr indent="0" lvl="4" marL="38100" marR="0" algn="l">
              <a:lnSpc>
                <a:spcPct val="100000"/>
              </a:lnSpc>
              <a:spcBef>
                <a:spcPts val="0"/>
              </a:spcBef>
              <a:buNone/>
              <a:defRPr b="0" i="0" sz="1100">
                <a:solidFill>
                  <a:srgbClr val="FFBE00"/>
                </a:solidFill>
                <a:latin typeface="Tahoma"/>
                <a:ea typeface="Tahoma"/>
                <a:cs typeface="Tahoma"/>
                <a:sym typeface="Tahoma"/>
              </a:defRPr>
            </a:lvl5pPr>
            <a:lvl6pPr indent="0" lvl="5" marL="38100" marR="0" algn="l">
              <a:lnSpc>
                <a:spcPct val="100000"/>
              </a:lnSpc>
              <a:spcBef>
                <a:spcPts val="0"/>
              </a:spcBef>
              <a:buNone/>
              <a:defRPr b="0" i="0" sz="1100">
                <a:solidFill>
                  <a:srgbClr val="FFBE00"/>
                </a:solidFill>
                <a:latin typeface="Tahoma"/>
                <a:ea typeface="Tahoma"/>
                <a:cs typeface="Tahoma"/>
                <a:sym typeface="Tahoma"/>
              </a:defRPr>
            </a:lvl6pPr>
            <a:lvl7pPr indent="0" lvl="6" marL="38100" marR="0" algn="l">
              <a:lnSpc>
                <a:spcPct val="100000"/>
              </a:lnSpc>
              <a:spcBef>
                <a:spcPts val="0"/>
              </a:spcBef>
              <a:buNone/>
              <a:defRPr b="0" i="0" sz="1100">
                <a:solidFill>
                  <a:srgbClr val="FFBE00"/>
                </a:solidFill>
                <a:latin typeface="Tahoma"/>
                <a:ea typeface="Tahoma"/>
                <a:cs typeface="Tahoma"/>
                <a:sym typeface="Tahoma"/>
              </a:defRPr>
            </a:lvl7pPr>
            <a:lvl8pPr indent="0" lvl="7" marL="38100" marR="0" algn="l">
              <a:lnSpc>
                <a:spcPct val="100000"/>
              </a:lnSpc>
              <a:spcBef>
                <a:spcPts val="0"/>
              </a:spcBef>
              <a:buNone/>
              <a:defRPr b="0" i="0" sz="1100">
                <a:solidFill>
                  <a:srgbClr val="FFBE00"/>
                </a:solidFill>
                <a:latin typeface="Tahoma"/>
                <a:ea typeface="Tahoma"/>
                <a:cs typeface="Tahoma"/>
                <a:sym typeface="Tahoma"/>
              </a:defRPr>
            </a:lvl8pPr>
            <a:lvl9pPr indent="0" lvl="8" marL="38100" marR="0" algn="l">
              <a:lnSpc>
                <a:spcPct val="100000"/>
              </a:lnSpc>
              <a:spcBef>
                <a:spcPts val="0"/>
              </a:spcBef>
              <a:buNone/>
              <a:defRPr b="0" i="0" sz="1100">
                <a:solidFill>
                  <a:srgbClr val="FFBE00"/>
                </a:solidFill>
                <a:latin typeface="Tahoma"/>
                <a:ea typeface="Tahoma"/>
                <a:cs typeface="Tahoma"/>
                <a:sym typeface="Tahoma"/>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5" name="Shape 35"/>
        <p:cNvGrpSpPr/>
        <p:nvPr/>
      </p:nvGrpSpPr>
      <p:grpSpPr>
        <a:xfrm>
          <a:off x="0" y="0"/>
          <a:ext cx="0" cy="0"/>
          <a:chOff x="0" y="0"/>
          <a:chExt cx="0" cy="0"/>
        </a:xfrm>
      </p:grpSpPr>
      <p:sp>
        <p:nvSpPr>
          <p:cNvPr id="36" name="Google Shape;36;p41"/>
          <p:cNvSpPr txBox="1"/>
          <p:nvPr>
            <p:ph type="title"/>
          </p:nvPr>
        </p:nvSpPr>
        <p:spPr>
          <a:xfrm>
            <a:off x="930849" y="1147740"/>
            <a:ext cx="7282300" cy="80771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7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41"/>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8" name="Google Shape;38;p41"/>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41"/>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1"/>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1"/>
          <p:cNvSpPr txBox="1"/>
          <p:nvPr>
            <p:ph idx="12" type="sldNum"/>
          </p:nvPr>
        </p:nvSpPr>
        <p:spPr>
          <a:xfrm>
            <a:off x="8401201" y="4743972"/>
            <a:ext cx="231775" cy="201929"/>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FFBE00"/>
                </a:solidFill>
                <a:latin typeface="Tahoma"/>
                <a:ea typeface="Tahoma"/>
                <a:cs typeface="Tahoma"/>
                <a:sym typeface="Tahoma"/>
              </a:defRPr>
            </a:lvl1pPr>
            <a:lvl2pPr indent="0" lvl="1" marL="38100" marR="0" algn="l">
              <a:lnSpc>
                <a:spcPct val="100000"/>
              </a:lnSpc>
              <a:spcBef>
                <a:spcPts val="0"/>
              </a:spcBef>
              <a:buNone/>
              <a:defRPr b="0" i="0" sz="1100">
                <a:solidFill>
                  <a:srgbClr val="FFBE00"/>
                </a:solidFill>
                <a:latin typeface="Tahoma"/>
                <a:ea typeface="Tahoma"/>
                <a:cs typeface="Tahoma"/>
                <a:sym typeface="Tahoma"/>
              </a:defRPr>
            </a:lvl2pPr>
            <a:lvl3pPr indent="0" lvl="2" marL="38100" marR="0" algn="l">
              <a:lnSpc>
                <a:spcPct val="100000"/>
              </a:lnSpc>
              <a:spcBef>
                <a:spcPts val="0"/>
              </a:spcBef>
              <a:buNone/>
              <a:defRPr b="0" i="0" sz="1100">
                <a:solidFill>
                  <a:srgbClr val="FFBE00"/>
                </a:solidFill>
                <a:latin typeface="Tahoma"/>
                <a:ea typeface="Tahoma"/>
                <a:cs typeface="Tahoma"/>
                <a:sym typeface="Tahoma"/>
              </a:defRPr>
            </a:lvl3pPr>
            <a:lvl4pPr indent="0" lvl="3" marL="38100" marR="0" algn="l">
              <a:lnSpc>
                <a:spcPct val="100000"/>
              </a:lnSpc>
              <a:spcBef>
                <a:spcPts val="0"/>
              </a:spcBef>
              <a:buNone/>
              <a:defRPr b="0" i="0" sz="1100">
                <a:solidFill>
                  <a:srgbClr val="FFBE00"/>
                </a:solidFill>
                <a:latin typeface="Tahoma"/>
                <a:ea typeface="Tahoma"/>
                <a:cs typeface="Tahoma"/>
                <a:sym typeface="Tahoma"/>
              </a:defRPr>
            </a:lvl4pPr>
            <a:lvl5pPr indent="0" lvl="4" marL="38100" marR="0" algn="l">
              <a:lnSpc>
                <a:spcPct val="100000"/>
              </a:lnSpc>
              <a:spcBef>
                <a:spcPts val="0"/>
              </a:spcBef>
              <a:buNone/>
              <a:defRPr b="0" i="0" sz="1100">
                <a:solidFill>
                  <a:srgbClr val="FFBE00"/>
                </a:solidFill>
                <a:latin typeface="Tahoma"/>
                <a:ea typeface="Tahoma"/>
                <a:cs typeface="Tahoma"/>
                <a:sym typeface="Tahoma"/>
              </a:defRPr>
            </a:lvl5pPr>
            <a:lvl6pPr indent="0" lvl="5" marL="38100" marR="0" algn="l">
              <a:lnSpc>
                <a:spcPct val="100000"/>
              </a:lnSpc>
              <a:spcBef>
                <a:spcPts val="0"/>
              </a:spcBef>
              <a:buNone/>
              <a:defRPr b="0" i="0" sz="1100">
                <a:solidFill>
                  <a:srgbClr val="FFBE00"/>
                </a:solidFill>
                <a:latin typeface="Tahoma"/>
                <a:ea typeface="Tahoma"/>
                <a:cs typeface="Tahoma"/>
                <a:sym typeface="Tahoma"/>
              </a:defRPr>
            </a:lvl6pPr>
            <a:lvl7pPr indent="0" lvl="6" marL="38100" marR="0" algn="l">
              <a:lnSpc>
                <a:spcPct val="100000"/>
              </a:lnSpc>
              <a:spcBef>
                <a:spcPts val="0"/>
              </a:spcBef>
              <a:buNone/>
              <a:defRPr b="0" i="0" sz="1100">
                <a:solidFill>
                  <a:srgbClr val="FFBE00"/>
                </a:solidFill>
                <a:latin typeface="Tahoma"/>
                <a:ea typeface="Tahoma"/>
                <a:cs typeface="Tahoma"/>
                <a:sym typeface="Tahoma"/>
              </a:defRPr>
            </a:lvl7pPr>
            <a:lvl8pPr indent="0" lvl="7" marL="38100" marR="0" algn="l">
              <a:lnSpc>
                <a:spcPct val="100000"/>
              </a:lnSpc>
              <a:spcBef>
                <a:spcPts val="0"/>
              </a:spcBef>
              <a:buNone/>
              <a:defRPr b="0" i="0" sz="1100">
                <a:solidFill>
                  <a:srgbClr val="FFBE00"/>
                </a:solidFill>
                <a:latin typeface="Tahoma"/>
                <a:ea typeface="Tahoma"/>
                <a:cs typeface="Tahoma"/>
                <a:sym typeface="Tahoma"/>
              </a:defRPr>
            </a:lvl8pPr>
            <a:lvl9pPr indent="0" lvl="8" marL="38100" marR="0" algn="l">
              <a:lnSpc>
                <a:spcPct val="100000"/>
              </a:lnSpc>
              <a:spcBef>
                <a:spcPts val="0"/>
              </a:spcBef>
              <a:buNone/>
              <a:defRPr b="0" i="0" sz="1100">
                <a:solidFill>
                  <a:srgbClr val="FFBE00"/>
                </a:solidFill>
                <a:latin typeface="Tahoma"/>
                <a:ea typeface="Tahoma"/>
                <a:cs typeface="Tahoma"/>
                <a:sym typeface="Tahoma"/>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36"/>
          <p:cNvPicPr preferRelativeResize="0"/>
          <p:nvPr/>
        </p:nvPicPr>
        <p:blipFill rotWithShape="1">
          <a:blip r:embed="rId1">
            <a:alphaModFix/>
          </a:blip>
          <a:srcRect b="0" l="0" r="0" t="0"/>
          <a:stretch/>
        </p:blipFill>
        <p:spPr>
          <a:xfrm>
            <a:off x="0" y="0"/>
            <a:ext cx="9143999" cy="5143499"/>
          </a:xfrm>
          <a:prstGeom prst="rect">
            <a:avLst/>
          </a:prstGeom>
          <a:noFill/>
          <a:ln>
            <a:noFill/>
          </a:ln>
        </p:spPr>
      </p:pic>
      <p:sp>
        <p:nvSpPr>
          <p:cNvPr id="7" name="Google Shape;7;p36"/>
          <p:cNvSpPr txBox="1"/>
          <p:nvPr>
            <p:ph type="title"/>
          </p:nvPr>
        </p:nvSpPr>
        <p:spPr>
          <a:xfrm>
            <a:off x="930849" y="1147740"/>
            <a:ext cx="7282300" cy="807719"/>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27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36"/>
          <p:cNvSpPr txBox="1"/>
          <p:nvPr>
            <p:ph idx="1" type="body"/>
          </p:nvPr>
        </p:nvSpPr>
        <p:spPr>
          <a:xfrm>
            <a:off x="4957074" y="1211824"/>
            <a:ext cx="3834765" cy="139700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250" u="none" cap="none" strike="noStrike">
                <a:solidFill>
                  <a:srgbClr val="022850"/>
                </a:solidFill>
                <a:latin typeface="Tahoma"/>
                <a:ea typeface="Tahoma"/>
                <a:cs typeface="Tahoma"/>
                <a:sym typeface="Tahoma"/>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9" name="Google Shape;9;p36"/>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b="0" i="0" sz="1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36"/>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36"/>
          <p:cNvSpPr txBox="1"/>
          <p:nvPr>
            <p:ph idx="12" type="sldNum"/>
          </p:nvPr>
        </p:nvSpPr>
        <p:spPr>
          <a:xfrm>
            <a:off x="8401201" y="4743972"/>
            <a:ext cx="231775" cy="201929"/>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cap="none" strike="noStrike">
                <a:solidFill>
                  <a:srgbClr val="FFBE00"/>
                </a:solidFill>
                <a:latin typeface="Tahoma"/>
                <a:ea typeface="Tahoma"/>
                <a:cs typeface="Tahoma"/>
                <a:sym typeface="Tahoma"/>
              </a:defRPr>
            </a:lvl1pPr>
            <a:lvl2pPr indent="0" lvl="1" marL="38100" marR="0" rtl="0" algn="l">
              <a:lnSpc>
                <a:spcPct val="100000"/>
              </a:lnSpc>
              <a:spcBef>
                <a:spcPts val="0"/>
              </a:spcBef>
              <a:buNone/>
              <a:defRPr b="0" i="0" sz="1100" u="none" cap="none" strike="noStrike">
                <a:solidFill>
                  <a:srgbClr val="FFBE00"/>
                </a:solidFill>
                <a:latin typeface="Tahoma"/>
                <a:ea typeface="Tahoma"/>
                <a:cs typeface="Tahoma"/>
                <a:sym typeface="Tahoma"/>
              </a:defRPr>
            </a:lvl2pPr>
            <a:lvl3pPr indent="0" lvl="2" marL="38100" marR="0" rtl="0" algn="l">
              <a:lnSpc>
                <a:spcPct val="100000"/>
              </a:lnSpc>
              <a:spcBef>
                <a:spcPts val="0"/>
              </a:spcBef>
              <a:buNone/>
              <a:defRPr b="0" i="0" sz="1100" u="none" cap="none" strike="noStrike">
                <a:solidFill>
                  <a:srgbClr val="FFBE00"/>
                </a:solidFill>
                <a:latin typeface="Tahoma"/>
                <a:ea typeface="Tahoma"/>
                <a:cs typeface="Tahoma"/>
                <a:sym typeface="Tahoma"/>
              </a:defRPr>
            </a:lvl3pPr>
            <a:lvl4pPr indent="0" lvl="3" marL="38100" marR="0" rtl="0" algn="l">
              <a:lnSpc>
                <a:spcPct val="100000"/>
              </a:lnSpc>
              <a:spcBef>
                <a:spcPts val="0"/>
              </a:spcBef>
              <a:buNone/>
              <a:defRPr b="0" i="0" sz="1100" u="none" cap="none" strike="noStrike">
                <a:solidFill>
                  <a:srgbClr val="FFBE00"/>
                </a:solidFill>
                <a:latin typeface="Tahoma"/>
                <a:ea typeface="Tahoma"/>
                <a:cs typeface="Tahoma"/>
                <a:sym typeface="Tahoma"/>
              </a:defRPr>
            </a:lvl4pPr>
            <a:lvl5pPr indent="0" lvl="4" marL="38100" marR="0" rtl="0" algn="l">
              <a:lnSpc>
                <a:spcPct val="100000"/>
              </a:lnSpc>
              <a:spcBef>
                <a:spcPts val="0"/>
              </a:spcBef>
              <a:buNone/>
              <a:defRPr b="0" i="0" sz="1100" u="none" cap="none" strike="noStrike">
                <a:solidFill>
                  <a:srgbClr val="FFBE00"/>
                </a:solidFill>
                <a:latin typeface="Tahoma"/>
                <a:ea typeface="Tahoma"/>
                <a:cs typeface="Tahoma"/>
                <a:sym typeface="Tahoma"/>
              </a:defRPr>
            </a:lvl5pPr>
            <a:lvl6pPr indent="0" lvl="5" marL="38100" marR="0" rtl="0" algn="l">
              <a:lnSpc>
                <a:spcPct val="100000"/>
              </a:lnSpc>
              <a:spcBef>
                <a:spcPts val="0"/>
              </a:spcBef>
              <a:buNone/>
              <a:defRPr b="0" i="0" sz="1100" u="none" cap="none" strike="noStrike">
                <a:solidFill>
                  <a:srgbClr val="FFBE00"/>
                </a:solidFill>
                <a:latin typeface="Tahoma"/>
                <a:ea typeface="Tahoma"/>
                <a:cs typeface="Tahoma"/>
                <a:sym typeface="Tahoma"/>
              </a:defRPr>
            </a:lvl6pPr>
            <a:lvl7pPr indent="0" lvl="6" marL="38100" marR="0" rtl="0" algn="l">
              <a:lnSpc>
                <a:spcPct val="100000"/>
              </a:lnSpc>
              <a:spcBef>
                <a:spcPts val="0"/>
              </a:spcBef>
              <a:buNone/>
              <a:defRPr b="0" i="0" sz="1100" u="none" cap="none" strike="noStrike">
                <a:solidFill>
                  <a:srgbClr val="FFBE00"/>
                </a:solidFill>
                <a:latin typeface="Tahoma"/>
                <a:ea typeface="Tahoma"/>
                <a:cs typeface="Tahoma"/>
                <a:sym typeface="Tahoma"/>
              </a:defRPr>
            </a:lvl7pPr>
            <a:lvl8pPr indent="0" lvl="7" marL="38100" marR="0" rtl="0" algn="l">
              <a:lnSpc>
                <a:spcPct val="100000"/>
              </a:lnSpc>
              <a:spcBef>
                <a:spcPts val="0"/>
              </a:spcBef>
              <a:buNone/>
              <a:defRPr b="0" i="0" sz="1100" u="none" cap="none" strike="noStrike">
                <a:solidFill>
                  <a:srgbClr val="FFBE00"/>
                </a:solidFill>
                <a:latin typeface="Tahoma"/>
                <a:ea typeface="Tahoma"/>
                <a:cs typeface="Tahoma"/>
                <a:sym typeface="Tahoma"/>
              </a:defRPr>
            </a:lvl8pPr>
            <a:lvl9pPr indent="0" lvl="8" marL="38100" marR="0" rtl="0" algn="l">
              <a:lnSpc>
                <a:spcPct val="100000"/>
              </a:lnSpc>
              <a:spcBef>
                <a:spcPts val="0"/>
              </a:spcBef>
              <a:buNone/>
              <a:defRPr b="0" i="0" sz="1100" u="none" cap="none" strike="noStrike">
                <a:solidFill>
                  <a:srgbClr val="FFBE00"/>
                </a:solidFill>
                <a:latin typeface="Tahoma"/>
                <a:ea typeface="Tahoma"/>
                <a:cs typeface="Tahoma"/>
                <a:sym typeface="Tahoma"/>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8.jpg"/><Relationship Id="rId4" Type="http://schemas.openxmlformats.org/officeDocument/2006/relationships/image" Target="../media/image16.jpg"/><Relationship Id="rId9" Type="http://schemas.openxmlformats.org/officeDocument/2006/relationships/image" Target="../media/image6.jpg"/><Relationship Id="rId5" Type="http://schemas.openxmlformats.org/officeDocument/2006/relationships/image" Target="../media/image5.jpg"/><Relationship Id="rId6" Type="http://schemas.openxmlformats.org/officeDocument/2006/relationships/image" Target="../media/image3.jpg"/><Relationship Id="rId7" Type="http://schemas.openxmlformats.org/officeDocument/2006/relationships/image" Target="../media/image7.jpg"/><Relationship Id="rId8" Type="http://schemas.openxmlformats.org/officeDocument/2006/relationships/image" Target="../media/image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8.jpg"/><Relationship Id="rId4" Type="http://schemas.openxmlformats.org/officeDocument/2006/relationships/image" Target="../media/image16.jpg"/><Relationship Id="rId9" Type="http://schemas.openxmlformats.org/officeDocument/2006/relationships/image" Target="../media/image6.jpg"/><Relationship Id="rId5" Type="http://schemas.openxmlformats.org/officeDocument/2006/relationships/image" Target="../media/image5.jpg"/><Relationship Id="rId6" Type="http://schemas.openxmlformats.org/officeDocument/2006/relationships/image" Target="../media/image3.jpg"/><Relationship Id="rId7" Type="http://schemas.openxmlformats.org/officeDocument/2006/relationships/image" Target="../media/image7.jpg"/><Relationship Id="rId8" Type="http://schemas.openxmlformats.org/officeDocument/2006/relationships/image" Target="../media/image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8.jpg"/><Relationship Id="rId4" Type="http://schemas.openxmlformats.org/officeDocument/2006/relationships/image" Target="../media/image16.jpg"/><Relationship Id="rId9" Type="http://schemas.openxmlformats.org/officeDocument/2006/relationships/image" Target="../media/image6.jpg"/><Relationship Id="rId5" Type="http://schemas.openxmlformats.org/officeDocument/2006/relationships/image" Target="../media/image5.jpg"/><Relationship Id="rId6" Type="http://schemas.openxmlformats.org/officeDocument/2006/relationships/image" Target="../media/image3.jpg"/><Relationship Id="rId7" Type="http://schemas.openxmlformats.org/officeDocument/2006/relationships/image" Target="../media/image7.jpg"/><Relationship Id="rId8" Type="http://schemas.openxmlformats.org/officeDocument/2006/relationships/image" Target="../media/image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3.jpg"/><Relationship Id="rId4"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1"/>
          <p:cNvSpPr txBox="1"/>
          <p:nvPr>
            <p:ph type="title"/>
          </p:nvPr>
        </p:nvSpPr>
        <p:spPr>
          <a:xfrm>
            <a:off x="457200" y="888082"/>
            <a:ext cx="7282300" cy="803424"/>
          </a:xfrm>
          <a:prstGeom prst="rect">
            <a:avLst/>
          </a:prstGeom>
          <a:noFill/>
          <a:ln>
            <a:noFill/>
          </a:ln>
        </p:spPr>
        <p:txBody>
          <a:bodyPr anchorCtr="0" anchor="t" bIns="0" lIns="0" spcFirstLastPara="1" rIns="0" wrap="square" tIns="59050">
            <a:spAutoFit/>
          </a:bodyPr>
          <a:lstStyle/>
          <a:p>
            <a:pPr indent="0" lvl="0" marL="12700" marR="5080" rtl="0" algn="l">
              <a:lnSpc>
                <a:spcPct val="108148"/>
              </a:lnSpc>
              <a:spcBef>
                <a:spcPts val="0"/>
              </a:spcBef>
              <a:spcAft>
                <a:spcPts val="0"/>
              </a:spcAft>
              <a:buNone/>
            </a:pPr>
            <a:r>
              <a:rPr lang="en-US">
                <a:solidFill>
                  <a:srgbClr val="3F3F3F"/>
                </a:solidFill>
              </a:rPr>
              <a:t>Chop Chop: Byzantine Atomic Broadcast to the Network Limit</a:t>
            </a:r>
            <a:endParaRPr>
              <a:solidFill>
                <a:srgbClr val="3F3F3F"/>
              </a:solidFill>
            </a:endParaRPr>
          </a:p>
        </p:txBody>
      </p:sp>
      <p:pic>
        <p:nvPicPr>
          <p:cNvPr id="47" name="Google Shape;47;p1"/>
          <p:cNvPicPr preferRelativeResize="0"/>
          <p:nvPr/>
        </p:nvPicPr>
        <p:blipFill rotWithShape="1">
          <a:blip r:embed="rId3">
            <a:alphaModFix/>
          </a:blip>
          <a:srcRect b="0" l="0" r="0" t="0"/>
          <a:stretch/>
        </p:blipFill>
        <p:spPr>
          <a:xfrm>
            <a:off x="457200" y="209550"/>
            <a:ext cx="3657599" cy="427525"/>
          </a:xfrm>
          <a:prstGeom prst="rect">
            <a:avLst/>
          </a:prstGeom>
          <a:noFill/>
          <a:ln>
            <a:noFill/>
          </a:ln>
        </p:spPr>
      </p:pic>
      <p:sp>
        <p:nvSpPr>
          <p:cNvPr id="48" name="Google Shape;48;p1"/>
          <p:cNvSpPr txBox="1"/>
          <p:nvPr/>
        </p:nvSpPr>
        <p:spPr>
          <a:xfrm>
            <a:off x="479904" y="1962150"/>
            <a:ext cx="5844000" cy="2358300"/>
          </a:xfrm>
          <a:prstGeom prst="rect">
            <a:avLst/>
          </a:prstGeom>
          <a:noFill/>
          <a:ln>
            <a:noFill/>
          </a:ln>
        </p:spPr>
        <p:txBody>
          <a:bodyPr anchorCtr="0" anchor="t" bIns="0" lIns="0" spcFirstLastPara="1" rIns="0" wrap="square" tIns="12700">
            <a:spAutoFit/>
          </a:bodyPr>
          <a:lstStyle/>
          <a:p>
            <a:pPr indent="0" lvl="0" marL="26669" marR="0" rtl="0" algn="l">
              <a:lnSpc>
                <a:spcPct val="114000"/>
              </a:lnSpc>
              <a:spcBef>
                <a:spcPts val="0"/>
              </a:spcBef>
              <a:spcAft>
                <a:spcPts val="0"/>
              </a:spcAft>
              <a:buNone/>
            </a:pPr>
            <a:r>
              <a:rPr b="0" i="0" lang="en-US" sz="1500" u="none" cap="none" strike="noStrike">
                <a:solidFill>
                  <a:srgbClr val="FFBE00"/>
                </a:solidFill>
                <a:latin typeface="Arial"/>
                <a:ea typeface="Arial"/>
                <a:cs typeface="Arial"/>
                <a:sym typeface="Arial"/>
              </a:rPr>
              <a:t>Authors</a:t>
            </a:r>
            <a:endParaRPr/>
          </a:p>
          <a:p>
            <a:pPr indent="0" lvl="0" marL="26669" marR="0" rtl="0" algn="l">
              <a:lnSpc>
                <a:spcPct val="114000"/>
              </a:lnSpc>
              <a:spcBef>
                <a:spcPts val="100"/>
              </a:spcBef>
              <a:spcAft>
                <a:spcPts val="0"/>
              </a:spcAft>
              <a:buNone/>
            </a:pPr>
            <a:r>
              <a:rPr b="0" i="0" lang="en-US" sz="1500" u="none" cap="none" strike="noStrike">
                <a:solidFill>
                  <a:srgbClr val="FFBE00"/>
                </a:solidFill>
                <a:latin typeface="Arial"/>
                <a:ea typeface="Arial"/>
                <a:cs typeface="Arial"/>
                <a:sym typeface="Arial"/>
              </a:rPr>
              <a:t>Martina Camaioni, Rachid Guerraoui, Matteo Monti, Pierre-Lois Roman, Manuel Vidigueira, Gaitheir Voron</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25"/>
              </a:spcBef>
              <a:spcAft>
                <a:spcPts val="0"/>
              </a:spcAft>
              <a:buNone/>
            </a:pPr>
            <a:r>
              <a:t/>
            </a:r>
            <a:endParaRPr b="0" i="0" sz="2100" u="none" cap="none" strike="noStrike">
              <a:solidFill>
                <a:srgbClr val="595959"/>
              </a:solidFill>
              <a:latin typeface="Arial"/>
              <a:ea typeface="Arial"/>
              <a:cs typeface="Arial"/>
              <a:sym typeface="Arial"/>
            </a:endParaRPr>
          </a:p>
          <a:p>
            <a:pPr indent="0" lvl="0" marL="12700" marR="0" rtl="0" algn="l">
              <a:lnSpc>
                <a:spcPct val="114062"/>
              </a:lnSpc>
              <a:spcBef>
                <a:spcPts val="5"/>
              </a:spcBef>
              <a:spcAft>
                <a:spcPts val="0"/>
              </a:spcAft>
              <a:buNone/>
            </a:pPr>
            <a:r>
              <a:t/>
            </a:r>
            <a:endParaRPr b="1" i="0" sz="1600" u="none" cap="none" strike="noStrike">
              <a:solidFill>
                <a:srgbClr val="595959"/>
              </a:solidFill>
              <a:latin typeface="Arial"/>
              <a:ea typeface="Arial"/>
              <a:cs typeface="Arial"/>
              <a:sym typeface="Arial"/>
            </a:endParaRPr>
          </a:p>
          <a:p>
            <a:pPr indent="0" lvl="0" marL="12700" marR="0" rtl="0" algn="l">
              <a:lnSpc>
                <a:spcPct val="114062"/>
              </a:lnSpc>
              <a:spcBef>
                <a:spcPts val="5"/>
              </a:spcBef>
              <a:spcAft>
                <a:spcPts val="0"/>
              </a:spcAft>
              <a:buNone/>
            </a:pPr>
            <a:r>
              <a:rPr b="1" i="0" lang="en-US" sz="1600" u="none" cap="none" strike="noStrike">
                <a:solidFill>
                  <a:srgbClr val="595959"/>
                </a:solidFill>
                <a:latin typeface="Arial"/>
                <a:ea typeface="Arial"/>
                <a:cs typeface="Arial"/>
                <a:sym typeface="Arial"/>
              </a:rPr>
              <a:t>Presenters</a:t>
            </a:r>
            <a:endParaRPr b="0" i="0" sz="1600" u="none" cap="none" strike="noStrike">
              <a:solidFill>
                <a:srgbClr val="595959"/>
              </a:solidFill>
              <a:latin typeface="Arial"/>
              <a:ea typeface="Arial"/>
              <a:cs typeface="Arial"/>
              <a:sym typeface="Arial"/>
            </a:endParaRPr>
          </a:p>
          <a:p>
            <a:pPr indent="0" lvl="0" marL="12700" marR="0" rtl="0" algn="l">
              <a:lnSpc>
                <a:spcPct val="114062"/>
              </a:lnSpc>
              <a:spcBef>
                <a:spcPts val="0"/>
              </a:spcBef>
              <a:spcAft>
                <a:spcPts val="0"/>
              </a:spcAft>
              <a:buNone/>
            </a:pPr>
            <a:r>
              <a:rPr b="0" i="0" lang="en-US" sz="1600" u="none" cap="none" strike="noStrike">
                <a:solidFill>
                  <a:srgbClr val="595959"/>
                </a:solidFill>
                <a:latin typeface="Arial"/>
                <a:ea typeface="Arial"/>
                <a:cs typeface="Arial"/>
                <a:sym typeface="Arial"/>
              </a:rPr>
              <a:t>Aunsh Bandivadekar and Srishti Singh</a:t>
            </a:r>
            <a:endParaRPr b="0" i="0" sz="1600" u="none" cap="none" strike="noStrike">
              <a:solidFill>
                <a:srgbClr val="595959"/>
              </a:solidFill>
              <a:latin typeface="Arial"/>
              <a:ea typeface="Arial"/>
              <a:cs typeface="Arial"/>
              <a:sym typeface="Arial"/>
            </a:endParaRPr>
          </a:p>
          <a:p>
            <a:pPr indent="0" lvl="0" marL="0" marR="0" rtl="0" algn="l">
              <a:lnSpc>
                <a:spcPct val="100000"/>
              </a:lnSpc>
              <a:spcBef>
                <a:spcPts val="25"/>
              </a:spcBef>
              <a:spcAft>
                <a:spcPts val="0"/>
              </a:spcAft>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6"/>
          <p:cNvSpPr/>
          <p:nvPr/>
        </p:nvSpPr>
        <p:spPr>
          <a:xfrm>
            <a:off x="0" y="298955"/>
            <a:ext cx="4479290" cy="360680"/>
          </a:xfrm>
          <a:custGeom>
            <a:rect b="b" l="l" r="r" t="t"/>
            <a:pathLst>
              <a:path extrusionOk="0" h="360680" w="4479290">
                <a:moveTo>
                  <a:pt x="4478999" y="360299"/>
                </a:moveTo>
                <a:lnTo>
                  <a:pt x="0" y="360299"/>
                </a:lnTo>
                <a:lnTo>
                  <a:pt x="0" y="0"/>
                </a:lnTo>
                <a:lnTo>
                  <a:pt x="4478999" y="0"/>
                </a:lnTo>
                <a:lnTo>
                  <a:pt x="4478999" y="360299"/>
                </a:lnTo>
                <a:close/>
              </a:path>
            </a:pathLst>
          </a:custGeom>
          <a:solidFill>
            <a:srgbClr val="0228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6" name="Google Shape;186;p6"/>
          <p:cNvSpPr txBox="1"/>
          <p:nvPr>
            <p:ph type="title"/>
          </p:nvPr>
        </p:nvSpPr>
        <p:spPr>
          <a:xfrm>
            <a:off x="596900" y="286115"/>
            <a:ext cx="3154800" cy="336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100">
                <a:solidFill>
                  <a:srgbClr val="FFCC00"/>
                </a:solidFill>
                <a:latin typeface="Tahoma"/>
                <a:ea typeface="Tahoma"/>
                <a:cs typeface="Tahoma"/>
                <a:sym typeface="Tahoma"/>
              </a:rPr>
              <a:t>Distillation</a:t>
            </a:r>
            <a:endParaRPr sz="2100">
              <a:latin typeface="Tahoma"/>
              <a:ea typeface="Tahoma"/>
              <a:cs typeface="Tahoma"/>
              <a:sym typeface="Tahoma"/>
            </a:endParaRPr>
          </a:p>
        </p:txBody>
      </p:sp>
      <p:sp>
        <p:nvSpPr>
          <p:cNvPr id="187" name="Google Shape;187;p6"/>
          <p:cNvSpPr txBox="1"/>
          <p:nvPr>
            <p:ph idx="12" type="sldNum"/>
          </p:nvPr>
        </p:nvSpPr>
        <p:spPr>
          <a:xfrm>
            <a:off x="8401201" y="4743972"/>
            <a:ext cx="231775" cy="201929"/>
          </a:xfrm>
          <a:prstGeom prst="rect">
            <a:avLst/>
          </a:prstGeom>
          <a:noFill/>
          <a:ln>
            <a:noFill/>
          </a:ln>
        </p:spPr>
        <p:txBody>
          <a:bodyPr anchorCtr="0" anchor="t" bIns="0" lIns="0" spcFirstLastPara="1" rIns="0" wrap="square" tIns="88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88" name="Google Shape;188;p6"/>
          <p:cNvSpPr txBox="1"/>
          <p:nvPr/>
        </p:nvSpPr>
        <p:spPr>
          <a:xfrm>
            <a:off x="830452" y="868839"/>
            <a:ext cx="7107000" cy="1744500"/>
          </a:xfrm>
          <a:prstGeom prst="rect">
            <a:avLst/>
          </a:prstGeom>
          <a:noFill/>
          <a:ln>
            <a:noFill/>
          </a:ln>
        </p:spPr>
        <p:txBody>
          <a:bodyPr anchorCtr="0" anchor="t" bIns="0" lIns="0" spcFirstLastPara="1" rIns="0" wrap="square" tIns="127000">
            <a:spAutoFit/>
          </a:bodyPr>
          <a:lstStyle/>
          <a:p>
            <a:pPr indent="-344169" lvl="0" marL="356235" marR="0" rtl="0" algn="l">
              <a:lnSpc>
                <a:spcPct val="100000"/>
              </a:lnSpc>
              <a:spcBef>
                <a:spcPts val="0"/>
              </a:spcBef>
              <a:spcAft>
                <a:spcPts val="0"/>
              </a:spcAft>
              <a:buClr>
                <a:srgbClr val="000000"/>
              </a:buClr>
              <a:buSzPts val="1500"/>
              <a:buFont typeface="Arial"/>
              <a:buChar char="●"/>
            </a:pPr>
            <a:r>
              <a:rPr lang="en-US" sz="1500">
                <a:solidFill>
                  <a:srgbClr val="022850"/>
                </a:solidFill>
                <a:latin typeface="Tahoma"/>
                <a:ea typeface="Tahoma"/>
                <a:cs typeface="Tahoma"/>
                <a:sym typeface="Tahoma"/>
              </a:rPr>
              <a:t>In the distillation phase, clients interact with a broker to gather their messages in a distilled batch</a:t>
            </a:r>
            <a:endParaRPr sz="1500">
              <a:solidFill>
                <a:srgbClr val="022850"/>
              </a:solidFill>
              <a:latin typeface="Tahoma"/>
              <a:ea typeface="Tahoma"/>
              <a:cs typeface="Tahoma"/>
              <a:sym typeface="Tahoma"/>
            </a:endParaRPr>
          </a:p>
          <a:p>
            <a:pPr indent="-344169" lvl="0" marL="356235" marR="0" rtl="0" algn="l">
              <a:lnSpc>
                <a:spcPct val="100000"/>
              </a:lnSpc>
              <a:spcBef>
                <a:spcPts val="0"/>
              </a:spcBef>
              <a:spcAft>
                <a:spcPts val="0"/>
              </a:spcAft>
              <a:buClr>
                <a:srgbClr val="022850"/>
              </a:buClr>
              <a:buSzPts val="1500"/>
              <a:buFont typeface="Tahoma"/>
              <a:buChar char="●"/>
            </a:pPr>
            <a:r>
              <a:rPr lang="en-US" sz="1500">
                <a:solidFill>
                  <a:srgbClr val="022850"/>
                </a:solidFill>
                <a:latin typeface="Tahoma"/>
                <a:ea typeface="Tahoma"/>
                <a:cs typeface="Tahoma"/>
                <a:sym typeface="Tahoma"/>
              </a:rPr>
              <a:t>With classic </a:t>
            </a:r>
            <a:r>
              <a:rPr lang="en-US" sz="1500">
                <a:solidFill>
                  <a:srgbClr val="022850"/>
                </a:solidFill>
                <a:latin typeface="Tahoma"/>
                <a:ea typeface="Tahoma"/>
                <a:cs typeface="Tahoma"/>
                <a:sym typeface="Tahoma"/>
              </a:rPr>
              <a:t>authentication</a:t>
            </a:r>
            <a:r>
              <a:rPr lang="en-US" sz="1500">
                <a:solidFill>
                  <a:srgbClr val="022850"/>
                </a:solidFill>
                <a:latin typeface="Tahoma"/>
                <a:ea typeface="Tahoma"/>
                <a:cs typeface="Tahoma"/>
                <a:sym typeface="Tahoma"/>
              </a:rPr>
              <a:t> and sequencing, each payload q</a:t>
            </a:r>
            <a:r>
              <a:rPr baseline="-25000" lang="en-US" sz="1500">
                <a:solidFill>
                  <a:srgbClr val="022850"/>
                </a:solidFill>
                <a:latin typeface="Tahoma"/>
                <a:ea typeface="Tahoma"/>
                <a:cs typeface="Tahoma"/>
                <a:sym typeface="Tahoma"/>
              </a:rPr>
              <a:t>i</a:t>
            </a:r>
            <a:r>
              <a:rPr lang="en-US" sz="1500">
                <a:solidFill>
                  <a:srgbClr val="022850"/>
                </a:solidFill>
                <a:latin typeface="Tahoma"/>
                <a:ea typeface="Tahoma"/>
                <a:cs typeface="Tahoma"/>
                <a:sym typeface="Tahoma"/>
              </a:rPr>
              <a:t> contains a public key pk</a:t>
            </a:r>
            <a:r>
              <a:rPr baseline="-25000" lang="en-US" sz="1500">
                <a:solidFill>
                  <a:srgbClr val="022850"/>
                </a:solidFill>
                <a:latin typeface="Tahoma"/>
                <a:ea typeface="Tahoma"/>
                <a:cs typeface="Tahoma"/>
                <a:sym typeface="Tahoma"/>
              </a:rPr>
              <a:t>i</a:t>
            </a:r>
            <a:r>
              <a:rPr lang="en-US" sz="1500">
                <a:solidFill>
                  <a:srgbClr val="022850"/>
                </a:solidFill>
                <a:latin typeface="Tahoma"/>
                <a:ea typeface="Tahoma"/>
                <a:cs typeface="Tahoma"/>
                <a:sym typeface="Tahoma"/>
              </a:rPr>
              <a:t> , a sequence number sn</a:t>
            </a:r>
            <a:r>
              <a:rPr baseline="-25000" lang="en-US" sz="1500">
                <a:solidFill>
                  <a:srgbClr val="022850"/>
                </a:solidFill>
                <a:latin typeface="Tahoma"/>
                <a:ea typeface="Tahoma"/>
                <a:cs typeface="Tahoma"/>
                <a:sym typeface="Tahoma"/>
              </a:rPr>
              <a:t>i</a:t>
            </a:r>
            <a:r>
              <a:rPr lang="en-US" sz="1500">
                <a:solidFill>
                  <a:srgbClr val="022850"/>
                </a:solidFill>
                <a:latin typeface="Tahoma"/>
                <a:ea typeface="Tahoma"/>
                <a:cs typeface="Tahoma"/>
                <a:sym typeface="Tahoma"/>
              </a:rPr>
              <a:t> , a message msg</a:t>
            </a:r>
            <a:r>
              <a:rPr baseline="-25000" lang="en-US" sz="1500">
                <a:solidFill>
                  <a:srgbClr val="022850"/>
                </a:solidFill>
                <a:latin typeface="Tahoma"/>
                <a:ea typeface="Tahoma"/>
                <a:cs typeface="Tahoma"/>
                <a:sym typeface="Tahoma"/>
              </a:rPr>
              <a:t>i</a:t>
            </a:r>
            <a:r>
              <a:rPr lang="en-US" sz="1500">
                <a:solidFill>
                  <a:srgbClr val="022850"/>
                </a:solidFill>
                <a:latin typeface="Tahoma"/>
                <a:ea typeface="Tahoma"/>
                <a:cs typeface="Tahoma"/>
                <a:sym typeface="Tahoma"/>
              </a:rPr>
              <a:t> and a signature s</a:t>
            </a:r>
            <a:r>
              <a:rPr baseline="-25000" lang="en-US" sz="1500">
                <a:solidFill>
                  <a:srgbClr val="022850"/>
                </a:solidFill>
                <a:latin typeface="Tahoma"/>
                <a:ea typeface="Tahoma"/>
                <a:cs typeface="Tahoma"/>
                <a:sym typeface="Tahoma"/>
              </a:rPr>
              <a:t>i</a:t>
            </a:r>
            <a:r>
              <a:rPr lang="en-US" sz="1500">
                <a:solidFill>
                  <a:srgbClr val="022850"/>
                </a:solidFill>
                <a:latin typeface="Tahoma"/>
                <a:ea typeface="Tahoma"/>
                <a:cs typeface="Tahoma"/>
                <a:sym typeface="Tahoma"/>
              </a:rPr>
              <a:t>g</a:t>
            </a:r>
            <a:r>
              <a:rPr baseline="-25000" lang="en-US" sz="1500">
                <a:solidFill>
                  <a:srgbClr val="022850"/>
                </a:solidFill>
                <a:latin typeface="Tahoma"/>
                <a:ea typeface="Tahoma"/>
                <a:cs typeface="Tahoma"/>
                <a:sym typeface="Tahoma"/>
              </a:rPr>
              <a:t>i</a:t>
            </a:r>
            <a:r>
              <a:rPr lang="en-US" sz="1500">
                <a:solidFill>
                  <a:srgbClr val="022850"/>
                </a:solidFill>
                <a:latin typeface="Tahoma"/>
                <a:ea typeface="Tahoma"/>
                <a:cs typeface="Tahoma"/>
                <a:sym typeface="Tahoma"/>
              </a:rPr>
              <a:t>.</a:t>
            </a:r>
            <a:endParaRPr sz="1500">
              <a:solidFill>
                <a:srgbClr val="022850"/>
              </a:solidFill>
              <a:latin typeface="Tahoma"/>
              <a:ea typeface="Tahoma"/>
              <a:cs typeface="Tahoma"/>
              <a:sym typeface="Tahoma"/>
            </a:endParaRPr>
          </a:p>
          <a:p>
            <a:pPr indent="-344169" lvl="0" marL="356235" marR="0" rtl="0" algn="l">
              <a:lnSpc>
                <a:spcPct val="100000"/>
              </a:lnSpc>
              <a:spcBef>
                <a:spcPts val="0"/>
              </a:spcBef>
              <a:spcAft>
                <a:spcPts val="0"/>
              </a:spcAft>
              <a:buClr>
                <a:srgbClr val="022850"/>
              </a:buClr>
              <a:buSzPts val="1500"/>
              <a:buFont typeface="Tahoma"/>
              <a:buChar char="●"/>
            </a:pPr>
            <a:r>
              <a:rPr lang="en-US" sz="1500">
                <a:solidFill>
                  <a:srgbClr val="022850"/>
                </a:solidFill>
                <a:latin typeface="Tahoma"/>
                <a:ea typeface="Tahoma"/>
                <a:cs typeface="Tahoma"/>
                <a:sym typeface="Tahoma"/>
              </a:rPr>
              <a:t>In the fully distilled case, each q</a:t>
            </a:r>
            <a:r>
              <a:rPr baseline="-25000" lang="en-US" sz="1500">
                <a:solidFill>
                  <a:srgbClr val="022850"/>
                </a:solidFill>
                <a:latin typeface="Tahoma"/>
                <a:ea typeface="Tahoma"/>
                <a:cs typeface="Tahoma"/>
                <a:sym typeface="Tahoma"/>
              </a:rPr>
              <a:t>i</a:t>
            </a:r>
            <a:r>
              <a:rPr lang="en-US" sz="1500">
                <a:solidFill>
                  <a:srgbClr val="022850"/>
                </a:solidFill>
                <a:latin typeface="Tahoma"/>
                <a:ea typeface="Tahoma"/>
                <a:cs typeface="Tahoma"/>
                <a:sym typeface="Tahoma"/>
              </a:rPr>
              <a:t> reduces to just id</a:t>
            </a:r>
            <a:r>
              <a:rPr baseline="-25000" lang="en-US" sz="1500">
                <a:solidFill>
                  <a:srgbClr val="022850"/>
                </a:solidFill>
                <a:latin typeface="Tahoma"/>
                <a:ea typeface="Tahoma"/>
                <a:cs typeface="Tahoma"/>
                <a:sym typeface="Tahoma"/>
              </a:rPr>
              <a:t>i</a:t>
            </a:r>
            <a:r>
              <a:rPr lang="en-US" sz="1500">
                <a:solidFill>
                  <a:srgbClr val="022850"/>
                </a:solidFill>
                <a:latin typeface="Tahoma"/>
                <a:ea typeface="Tahoma"/>
                <a:cs typeface="Tahoma"/>
                <a:sym typeface="Tahoma"/>
              </a:rPr>
              <a:t> and msg</a:t>
            </a:r>
            <a:r>
              <a:rPr baseline="-25000" lang="en-US" sz="1500">
                <a:solidFill>
                  <a:srgbClr val="022850"/>
                </a:solidFill>
                <a:latin typeface="Tahoma"/>
                <a:ea typeface="Tahoma"/>
                <a:cs typeface="Tahoma"/>
                <a:sym typeface="Tahoma"/>
              </a:rPr>
              <a:t>i</a:t>
            </a:r>
            <a:r>
              <a:rPr lang="en-US" sz="1500">
                <a:solidFill>
                  <a:srgbClr val="022850"/>
                </a:solidFill>
                <a:latin typeface="Tahoma"/>
                <a:ea typeface="Tahoma"/>
                <a:cs typeface="Tahoma"/>
                <a:sym typeface="Tahoma"/>
              </a:rPr>
              <a:t>: one header H, composed of one aggregate sequence number SN and one aggregate signature SIG, is sufficient for the entire batch.</a:t>
            </a:r>
            <a:endParaRPr sz="1500">
              <a:solidFill>
                <a:srgbClr val="022850"/>
              </a:solidFill>
              <a:latin typeface="Tahoma"/>
              <a:ea typeface="Tahoma"/>
              <a:cs typeface="Tahoma"/>
              <a:sym typeface="Tahoma"/>
            </a:endParaRPr>
          </a:p>
        </p:txBody>
      </p:sp>
      <p:pic>
        <p:nvPicPr>
          <p:cNvPr id="189" name="Google Shape;189;p6"/>
          <p:cNvPicPr preferRelativeResize="0"/>
          <p:nvPr/>
        </p:nvPicPr>
        <p:blipFill>
          <a:blip r:embed="rId3">
            <a:alphaModFix/>
          </a:blip>
          <a:stretch>
            <a:fillRect/>
          </a:stretch>
        </p:blipFill>
        <p:spPr>
          <a:xfrm>
            <a:off x="152400" y="2765750"/>
            <a:ext cx="4091274" cy="1145896"/>
          </a:xfrm>
          <a:prstGeom prst="rect">
            <a:avLst/>
          </a:prstGeom>
          <a:noFill/>
          <a:ln>
            <a:noFill/>
          </a:ln>
        </p:spPr>
      </p:pic>
      <p:sp>
        <p:nvSpPr>
          <p:cNvPr id="190" name="Google Shape;190;p6"/>
          <p:cNvSpPr/>
          <p:nvPr/>
        </p:nvSpPr>
        <p:spPr>
          <a:xfrm>
            <a:off x="4165900" y="3488250"/>
            <a:ext cx="677700" cy="111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ahoma"/>
              <a:ea typeface="Tahoma"/>
              <a:cs typeface="Tahoma"/>
              <a:sym typeface="Tahoma"/>
            </a:endParaRPr>
          </a:p>
        </p:txBody>
      </p:sp>
      <p:pic>
        <p:nvPicPr>
          <p:cNvPr id="191" name="Google Shape;191;p6"/>
          <p:cNvPicPr preferRelativeResize="0"/>
          <p:nvPr/>
        </p:nvPicPr>
        <p:blipFill>
          <a:blip r:embed="rId4">
            <a:alphaModFix/>
          </a:blip>
          <a:stretch>
            <a:fillRect/>
          </a:stretch>
        </p:blipFill>
        <p:spPr>
          <a:xfrm>
            <a:off x="4843600" y="2955025"/>
            <a:ext cx="3899251" cy="956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29f2a305a71_0_0"/>
          <p:cNvSpPr/>
          <p:nvPr/>
        </p:nvSpPr>
        <p:spPr>
          <a:xfrm>
            <a:off x="0" y="298955"/>
            <a:ext cx="4479290" cy="360680"/>
          </a:xfrm>
          <a:custGeom>
            <a:rect b="b" l="l" r="r" t="t"/>
            <a:pathLst>
              <a:path extrusionOk="0" h="360680" w="4479290">
                <a:moveTo>
                  <a:pt x="4478999" y="360299"/>
                </a:moveTo>
                <a:lnTo>
                  <a:pt x="0" y="360299"/>
                </a:lnTo>
                <a:lnTo>
                  <a:pt x="0" y="0"/>
                </a:lnTo>
                <a:lnTo>
                  <a:pt x="4478999" y="0"/>
                </a:lnTo>
                <a:lnTo>
                  <a:pt x="4478999" y="360299"/>
                </a:lnTo>
                <a:close/>
              </a:path>
            </a:pathLst>
          </a:custGeom>
          <a:solidFill>
            <a:srgbClr val="0228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7" name="Google Shape;197;g29f2a305a71_0_0"/>
          <p:cNvSpPr txBox="1"/>
          <p:nvPr>
            <p:ph type="title"/>
          </p:nvPr>
        </p:nvSpPr>
        <p:spPr>
          <a:xfrm>
            <a:off x="596900" y="286115"/>
            <a:ext cx="3154800" cy="336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100">
                <a:solidFill>
                  <a:srgbClr val="FFCC00"/>
                </a:solidFill>
                <a:latin typeface="Tahoma"/>
                <a:ea typeface="Tahoma"/>
                <a:cs typeface="Tahoma"/>
                <a:sym typeface="Tahoma"/>
              </a:rPr>
              <a:t>Distillation</a:t>
            </a:r>
            <a:endParaRPr sz="2100">
              <a:latin typeface="Tahoma"/>
              <a:ea typeface="Tahoma"/>
              <a:cs typeface="Tahoma"/>
              <a:sym typeface="Tahoma"/>
            </a:endParaRPr>
          </a:p>
        </p:txBody>
      </p:sp>
      <p:sp>
        <p:nvSpPr>
          <p:cNvPr id="198" name="Google Shape;198;g29f2a305a71_0_0"/>
          <p:cNvSpPr txBox="1"/>
          <p:nvPr>
            <p:ph idx="12" type="sldNum"/>
          </p:nvPr>
        </p:nvSpPr>
        <p:spPr>
          <a:xfrm>
            <a:off x="8401201" y="4743972"/>
            <a:ext cx="231900" cy="178200"/>
          </a:xfrm>
          <a:prstGeom prst="rect">
            <a:avLst/>
          </a:prstGeom>
          <a:noFill/>
          <a:ln>
            <a:noFill/>
          </a:ln>
        </p:spPr>
        <p:txBody>
          <a:bodyPr anchorCtr="0" anchor="t" bIns="0" lIns="0" spcFirstLastPara="1" rIns="0" wrap="square" tIns="88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cxnSp>
        <p:nvCxnSpPr>
          <p:cNvPr id="199" name="Google Shape;199;g29f2a305a71_0_0"/>
          <p:cNvCxnSpPr/>
          <p:nvPr/>
        </p:nvCxnSpPr>
        <p:spPr>
          <a:xfrm>
            <a:off x="1326825" y="2899350"/>
            <a:ext cx="0" cy="0"/>
          </a:xfrm>
          <a:prstGeom prst="straightConnector1">
            <a:avLst/>
          </a:prstGeom>
          <a:noFill/>
          <a:ln cap="flat" cmpd="sng" w="9525">
            <a:solidFill>
              <a:schemeClr val="dk2"/>
            </a:solidFill>
            <a:prstDash val="solid"/>
            <a:round/>
            <a:headEnd len="med" w="med" type="none"/>
            <a:tailEnd len="med" w="med" type="none"/>
          </a:ln>
        </p:spPr>
      </p:cxnSp>
      <p:cxnSp>
        <p:nvCxnSpPr>
          <p:cNvPr id="200" name="Google Shape;200;g29f2a305a71_0_0"/>
          <p:cNvCxnSpPr/>
          <p:nvPr/>
        </p:nvCxnSpPr>
        <p:spPr>
          <a:xfrm>
            <a:off x="830452" y="1375364"/>
            <a:ext cx="3948300" cy="600"/>
          </a:xfrm>
          <a:prstGeom prst="straightConnector1">
            <a:avLst/>
          </a:prstGeom>
          <a:noFill/>
          <a:ln cap="flat" cmpd="sng" w="9525">
            <a:solidFill>
              <a:schemeClr val="dk2"/>
            </a:solidFill>
            <a:prstDash val="solid"/>
            <a:round/>
            <a:headEnd len="med" w="med" type="none"/>
            <a:tailEnd len="med" w="med" type="none"/>
          </a:ln>
        </p:spPr>
      </p:cxnSp>
      <p:cxnSp>
        <p:nvCxnSpPr>
          <p:cNvPr id="201" name="Google Shape;201;g29f2a305a71_0_0"/>
          <p:cNvCxnSpPr/>
          <p:nvPr/>
        </p:nvCxnSpPr>
        <p:spPr>
          <a:xfrm>
            <a:off x="830452" y="1863564"/>
            <a:ext cx="3956400" cy="600"/>
          </a:xfrm>
          <a:prstGeom prst="straightConnector1">
            <a:avLst/>
          </a:prstGeom>
          <a:noFill/>
          <a:ln cap="flat" cmpd="sng" w="9525">
            <a:solidFill>
              <a:schemeClr val="dk2"/>
            </a:solidFill>
            <a:prstDash val="solid"/>
            <a:round/>
            <a:headEnd len="med" w="med" type="none"/>
            <a:tailEnd len="med" w="med" type="none"/>
          </a:ln>
        </p:spPr>
      </p:cxnSp>
      <p:cxnSp>
        <p:nvCxnSpPr>
          <p:cNvPr id="202" name="Google Shape;202;g29f2a305a71_0_0"/>
          <p:cNvCxnSpPr/>
          <p:nvPr/>
        </p:nvCxnSpPr>
        <p:spPr>
          <a:xfrm flipH="1" rot="10800000">
            <a:off x="830452" y="2556139"/>
            <a:ext cx="3972600" cy="15600"/>
          </a:xfrm>
          <a:prstGeom prst="straightConnector1">
            <a:avLst/>
          </a:prstGeom>
          <a:noFill/>
          <a:ln cap="flat" cmpd="sng" w="9525">
            <a:solidFill>
              <a:schemeClr val="dk2"/>
            </a:solidFill>
            <a:prstDash val="solid"/>
            <a:round/>
            <a:headEnd len="med" w="med" type="none"/>
            <a:tailEnd len="med" w="med" type="none"/>
          </a:ln>
        </p:spPr>
      </p:cxnSp>
      <p:cxnSp>
        <p:nvCxnSpPr>
          <p:cNvPr id="203" name="Google Shape;203;g29f2a305a71_0_0"/>
          <p:cNvCxnSpPr/>
          <p:nvPr/>
        </p:nvCxnSpPr>
        <p:spPr>
          <a:xfrm flipH="1" rot="10800000">
            <a:off x="830452" y="3297139"/>
            <a:ext cx="4518300" cy="11700"/>
          </a:xfrm>
          <a:prstGeom prst="straightConnector1">
            <a:avLst/>
          </a:prstGeom>
          <a:noFill/>
          <a:ln cap="flat" cmpd="sng" w="9525">
            <a:solidFill>
              <a:schemeClr val="dk2"/>
            </a:solidFill>
            <a:prstDash val="solid"/>
            <a:round/>
            <a:headEnd len="med" w="med" type="none"/>
            <a:tailEnd len="med" w="med" type="none"/>
          </a:ln>
        </p:spPr>
      </p:cxnSp>
      <p:cxnSp>
        <p:nvCxnSpPr>
          <p:cNvPr id="204" name="Google Shape;204;g29f2a305a71_0_0"/>
          <p:cNvCxnSpPr/>
          <p:nvPr/>
        </p:nvCxnSpPr>
        <p:spPr>
          <a:xfrm flipH="1" rot="10800000">
            <a:off x="830452" y="3638989"/>
            <a:ext cx="4526400" cy="16800"/>
          </a:xfrm>
          <a:prstGeom prst="straightConnector1">
            <a:avLst/>
          </a:prstGeom>
          <a:noFill/>
          <a:ln cap="flat" cmpd="sng" w="9525">
            <a:solidFill>
              <a:schemeClr val="dk2"/>
            </a:solidFill>
            <a:prstDash val="solid"/>
            <a:round/>
            <a:headEnd len="med" w="med" type="none"/>
            <a:tailEnd len="med" w="med" type="none"/>
          </a:ln>
        </p:spPr>
      </p:cxnSp>
      <p:cxnSp>
        <p:nvCxnSpPr>
          <p:cNvPr id="205" name="Google Shape;205;g29f2a305a71_0_0"/>
          <p:cNvCxnSpPr/>
          <p:nvPr/>
        </p:nvCxnSpPr>
        <p:spPr>
          <a:xfrm>
            <a:off x="830452" y="3996539"/>
            <a:ext cx="4558800" cy="600"/>
          </a:xfrm>
          <a:prstGeom prst="straightConnector1">
            <a:avLst/>
          </a:prstGeom>
          <a:noFill/>
          <a:ln cap="flat" cmpd="sng" w="9525">
            <a:solidFill>
              <a:schemeClr val="dk2"/>
            </a:solidFill>
            <a:prstDash val="solid"/>
            <a:round/>
            <a:headEnd len="med" w="med" type="none"/>
            <a:tailEnd len="med" w="med" type="none"/>
          </a:ln>
        </p:spPr>
      </p:cxnSp>
      <p:cxnSp>
        <p:nvCxnSpPr>
          <p:cNvPr id="206" name="Google Shape;206;g29f2a305a71_0_0"/>
          <p:cNvCxnSpPr/>
          <p:nvPr/>
        </p:nvCxnSpPr>
        <p:spPr>
          <a:xfrm>
            <a:off x="830452" y="4288214"/>
            <a:ext cx="4583400" cy="10200"/>
          </a:xfrm>
          <a:prstGeom prst="straightConnector1">
            <a:avLst/>
          </a:prstGeom>
          <a:noFill/>
          <a:ln cap="flat" cmpd="sng" w="9525">
            <a:solidFill>
              <a:schemeClr val="dk2"/>
            </a:solidFill>
            <a:prstDash val="solid"/>
            <a:round/>
            <a:headEnd len="med" w="med" type="none"/>
            <a:tailEnd len="med" w="med" type="none"/>
          </a:ln>
        </p:spPr>
      </p:cxnSp>
      <p:pic>
        <p:nvPicPr>
          <p:cNvPr id="207" name="Google Shape;207;g29f2a305a71_0_0"/>
          <p:cNvPicPr preferRelativeResize="0"/>
          <p:nvPr/>
        </p:nvPicPr>
        <p:blipFill>
          <a:blip r:embed="rId3">
            <a:alphaModFix/>
          </a:blip>
          <a:stretch>
            <a:fillRect/>
          </a:stretch>
        </p:blipFill>
        <p:spPr>
          <a:xfrm>
            <a:off x="387638" y="3856425"/>
            <a:ext cx="338575" cy="263300"/>
          </a:xfrm>
          <a:prstGeom prst="rect">
            <a:avLst/>
          </a:prstGeom>
          <a:noFill/>
          <a:ln>
            <a:noFill/>
          </a:ln>
        </p:spPr>
      </p:pic>
      <p:pic>
        <p:nvPicPr>
          <p:cNvPr id="208" name="Google Shape;208;g29f2a305a71_0_0"/>
          <p:cNvPicPr preferRelativeResize="0"/>
          <p:nvPr/>
        </p:nvPicPr>
        <p:blipFill>
          <a:blip r:embed="rId4">
            <a:alphaModFix/>
          </a:blip>
          <a:stretch>
            <a:fillRect/>
          </a:stretch>
        </p:blipFill>
        <p:spPr>
          <a:xfrm>
            <a:off x="387652" y="3147850"/>
            <a:ext cx="338550" cy="275665"/>
          </a:xfrm>
          <a:prstGeom prst="rect">
            <a:avLst/>
          </a:prstGeom>
          <a:noFill/>
          <a:ln>
            <a:noFill/>
          </a:ln>
        </p:spPr>
      </p:pic>
      <p:pic>
        <p:nvPicPr>
          <p:cNvPr id="209" name="Google Shape;209;g29f2a305a71_0_0"/>
          <p:cNvPicPr preferRelativeResize="0"/>
          <p:nvPr/>
        </p:nvPicPr>
        <p:blipFill>
          <a:blip r:embed="rId5">
            <a:alphaModFix/>
          </a:blip>
          <a:stretch>
            <a:fillRect/>
          </a:stretch>
        </p:blipFill>
        <p:spPr>
          <a:xfrm>
            <a:off x="409450" y="3531288"/>
            <a:ext cx="294951" cy="217368"/>
          </a:xfrm>
          <a:prstGeom prst="rect">
            <a:avLst/>
          </a:prstGeom>
          <a:noFill/>
          <a:ln>
            <a:noFill/>
          </a:ln>
        </p:spPr>
      </p:pic>
      <p:pic>
        <p:nvPicPr>
          <p:cNvPr id="210" name="Google Shape;210;g29f2a305a71_0_0"/>
          <p:cNvPicPr preferRelativeResize="0"/>
          <p:nvPr/>
        </p:nvPicPr>
        <p:blipFill>
          <a:blip r:embed="rId6">
            <a:alphaModFix/>
          </a:blip>
          <a:stretch>
            <a:fillRect/>
          </a:stretch>
        </p:blipFill>
        <p:spPr>
          <a:xfrm>
            <a:off x="387650" y="4227500"/>
            <a:ext cx="338551" cy="273682"/>
          </a:xfrm>
          <a:prstGeom prst="rect">
            <a:avLst/>
          </a:prstGeom>
          <a:noFill/>
          <a:ln>
            <a:noFill/>
          </a:ln>
        </p:spPr>
      </p:pic>
      <p:pic>
        <p:nvPicPr>
          <p:cNvPr id="211" name="Google Shape;211;g29f2a305a71_0_0"/>
          <p:cNvPicPr preferRelativeResize="0"/>
          <p:nvPr/>
        </p:nvPicPr>
        <p:blipFill rotWithShape="1">
          <a:blip r:embed="rId7">
            <a:alphaModFix/>
          </a:blip>
          <a:srcRect b="24128" l="23861" r="28557" t="18722"/>
          <a:stretch/>
        </p:blipFill>
        <p:spPr>
          <a:xfrm>
            <a:off x="476500" y="2439275"/>
            <a:ext cx="160852" cy="275675"/>
          </a:xfrm>
          <a:prstGeom prst="rect">
            <a:avLst/>
          </a:prstGeom>
          <a:noFill/>
          <a:ln>
            <a:noFill/>
          </a:ln>
        </p:spPr>
      </p:pic>
      <p:pic>
        <p:nvPicPr>
          <p:cNvPr id="212" name="Google Shape;212;g29f2a305a71_0_0"/>
          <p:cNvPicPr preferRelativeResize="0"/>
          <p:nvPr/>
        </p:nvPicPr>
        <p:blipFill rotWithShape="1">
          <a:blip r:embed="rId8">
            <a:alphaModFix/>
          </a:blip>
          <a:srcRect b="24130" l="10792" r="12831" t="8953"/>
          <a:stretch/>
        </p:blipFill>
        <p:spPr>
          <a:xfrm>
            <a:off x="409450" y="1750625"/>
            <a:ext cx="294949" cy="225890"/>
          </a:xfrm>
          <a:prstGeom prst="rect">
            <a:avLst/>
          </a:prstGeom>
          <a:noFill/>
          <a:ln>
            <a:noFill/>
          </a:ln>
        </p:spPr>
      </p:pic>
      <p:pic>
        <p:nvPicPr>
          <p:cNvPr id="213" name="Google Shape;213;g29f2a305a71_0_0"/>
          <p:cNvPicPr preferRelativeResize="0"/>
          <p:nvPr/>
        </p:nvPicPr>
        <p:blipFill rotWithShape="1">
          <a:blip r:embed="rId9">
            <a:alphaModFix/>
          </a:blip>
          <a:srcRect b="6845" l="17286" r="18925" t="32996"/>
          <a:stretch/>
        </p:blipFill>
        <p:spPr>
          <a:xfrm>
            <a:off x="409450" y="1262300"/>
            <a:ext cx="294951" cy="226140"/>
          </a:xfrm>
          <a:prstGeom prst="rect">
            <a:avLst/>
          </a:prstGeom>
          <a:noFill/>
          <a:ln>
            <a:noFill/>
          </a:ln>
        </p:spPr>
      </p:pic>
      <p:cxnSp>
        <p:nvCxnSpPr>
          <p:cNvPr id="214" name="Google Shape;214;g29f2a305a71_0_0"/>
          <p:cNvCxnSpPr/>
          <p:nvPr/>
        </p:nvCxnSpPr>
        <p:spPr>
          <a:xfrm>
            <a:off x="1189100" y="1371125"/>
            <a:ext cx="285300" cy="1201200"/>
          </a:xfrm>
          <a:prstGeom prst="straightConnector1">
            <a:avLst/>
          </a:prstGeom>
          <a:noFill/>
          <a:ln cap="flat" cmpd="sng" w="9525">
            <a:solidFill>
              <a:srgbClr val="FF9900"/>
            </a:solidFill>
            <a:prstDash val="solid"/>
            <a:round/>
            <a:headEnd len="med" w="med" type="none"/>
            <a:tailEnd len="med" w="med" type="triangle"/>
          </a:ln>
        </p:spPr>
      </p:cxnSp>
      <p:cxnSp>
        <p:nvCxnSpPr>
          <p:cNvPr id="215" name="Google Shape;215;g29f2a305a71_0_0"/>
          <p:cNvCxnSpPr/>
          <p:nvPr/>
        </p:nvCxnSpPr>
        <p:spPr>
          <a:xfrm>
            <a:off x="1486375" y="1862525"/>
            <a:ext cx="175800" cy="703800"/>
          </a:xfrm>
          <a:prstGeom prst="straightConnector1">
            <a:avLst/>
          </a:prstGeom>
          <a:noFill/>
          <a:ln cap="flat" cmpd="sng" w="9525">
            <a:solidFill>
              <a:srgbClr val="FF0000"/>
            </a:solidFill>
            <a:prstDash val="solid"/>
            <a:round/>
            <a:headEnd len="med" w="med" type="none"/>
            <a:tailEnd len="med" w="med" type="triangle"/>
          </a:ln>
        </p:spPr>
      </p:cxnSp>
      <p:cxnSp>
        <p:nvCxnSpPr>
          <p:cNvPr id="216" name="Google Shape;216;g29f2a305a71_0_0"/>
          <p:cNvCxnSpPr/>
          <p:nvPr/>
        </p:nvCxnSpPr>
        <p:spPr>
          <a:xfrm flipH="1" rot="10800000">
            <a:off x="2074875" y="1383150"/>
            <a:ext cx="418500" cy="1189200"/>
          </a:xfrm>
          <a:prstGeom prst="straightConnector1">
            <a:avLst/>
          </a:prstGeom>
          <a:noFill/>
          <a:ln cap="flat" cmpd="sng" w="9525">
            <a:solidFill>
              <a:schemeClr val="accent3"/>
            </a:solidFill>
            <a:prstDash val="solid"/>
            <a:round/>
            <a:headEnd len="med" w="med" type="none"/>
            <a:tailEnd len="med" w="med" type="triangle"/>
          </a:ln>
        </p:spPr>
      </p:cxnSp>
      <p:cxnSp>
        <p:nvCxnSpPr>
          <p:cNvPr id="217" name="Google Shape;217;g29f2a305a71_0_0"/>
          <p:cNvCxnSpPr/>
          <p:nvPr/>
        </p:nvCxnSpPr>
        <p:spPr>
          <a:xfrm flipH="1" rot="10800000">
            <a:off x="2074875" y="1856575"/>
            <a:ext cx="430800" cy="715500"/>
          </a:xfrm>
          <a:prstGeom prst="straightConnector1">
            <a:avLst/>
          </a:prstGeom>
          <a:noFill/>
          <a:ln cap="flat" cmpd="sng" w="9525">
            <a:solidFill>
              <a:schemeClr val="accent3"/>
            </a:solidFill>
            <a:prstDash val="solid"/>
            <a:round/>
            <a:headEnd len="med" w="med" type="none"/>
            <a:tailEnd len="med" w="med" type="triangle"/>
          </a:ln>
        </p:spPr>
      </p:cxnSp>
      <p:sp>
        <p:nvSpPr>
          <p:cNvPr id="218" name="Google Shape;218;g29f2a305a71_0_0"/>
          <p:cNvSpPr txBox="1"/>
          <p:nvPr/>
        </p:nvSpPr>
        <p:spPr>
          <a:xfrm>
            <a:off x="957200" y="1439475"/>
            <a:ext cx="231900" cy="36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50">
                <a:solidFill>
                  <a:srgbClr val="FF9900"/>
                </a:solidFill>
                <a:latin typeface="Tahoma"/>
                <a:ea typeface="Tahoma"/>
                <a:cs typeface="Tahoma"/>
                <a:sym typeface="Tahoma"/>
              </a:rPr>
              <a:t>1</a:t>
            </a:r>
            <a:endParaRPr sz="1250">
              <a:solidFill>
                <a:srgbClr val="FF9900"/>
              </a:solidFill>
              <a:latin typeface="Tahoma"/>
              <a:ea typeface="Tahoma"/>
              <a:cs typeface="Tahoma"/>
              <a:sym typeface="Tahoma"/>
            </a:endParaRPr>
          </a:p>
        </p:txBody>
      </p:sp>
      <p:sp>
        <p:nvSpPr>
          <p:cNvPr id="219" name="Google Shape;219;g29f2a305a71_0_0"/>
          <p:cNvSpPr txBox="1"/>
          <p:nvPr/>
        </p:nvSpPr>
        <p:spPr>
          <a:xfrm>
            <a:off x="1541075" y="1863575"/>
            <a:ext cx="231900" cy="36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50">
                <a:solidFill>
                  <a:srgbClr val="FF0000"/>
                </a:solidFill>
                <a:latin typeface="Tahoma"/>
                <a:ea typeface="Tahoma"/>
                <a:cs typeface="Tahoma"/>
                <a:sym typeface="Tahoma"/>
              </a:rPr>
              <a:t>2</a:t>
            </a:r>
            <a:endParaRPr sz="1250">
              <a:solidFill>
                <a:srgbClr val="FF0000"/>
              </a:solidFill>
              <a:latin typeface="Tahoma"/>
              <a:ea typeface="Tahoma"/>
              <a:cs typeface="Tahoma"/>
              <a:sym typeface="Tahoma"/>
            </a:endParaRPr>
          </a:p>
        </p:txBody>
      </p:sp>
      <p:sp>
        <p:nvSpPr>
          <p:cNvPr id="220" name="Google Shape;220;g29f2a305a71_0_0"/>
          <p:cNvSpPr txBox="1"/>
          <p:nvPr/>
        </p:nvSpPr>
        <p:spPr>
          <a:xfrm>
            <a:off x="2261475" y="2162113"/>
            <a:ext cx="231900" cy="36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50">
                <a:solidFill>
                  <a:schemeClr val="accent3"/>
                </a:solidFill>
                <a:latin typeface="Tahoma"/>
                <a:ea typeface="Tahoma"/>
                <a:cs typeface="Tahoma"/>
                <a:sym typeface="Tahoma"/>
              </a:rPr>
              <a:t>4</a:t>
            </a:r>
            <a:endParaRPr sz="1250">
              <a:solidFill>
                <a:schemeClr val="accent3"/>
              </a:solidFill>
              <a:latin typeface="Tahoma"/>
              <a:ea typeface="Tahoma"/>
              <a:cs typeface="Tahoma"/>
              <a:sym typeface="Tahoma"/>
            </a:endParaRPr>
          </a:p>
        </p:txBody>
      </p:sp>
      <p:sp>
        <p:nvSpPr>
          <p:cNvPr id="221" name="Google Shape;221;g29f2a305a71_0_0"/>
          <p:cNvSpPr txBox="1"/>
          <p:nvPr/>
        </p:nvSpPr>
        <p:spPr>
          <a:xfrm>
            <a:off x="1752575" y="2261563"/>
            <a:ext cx="231900" cy="36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50">
              <a:solidFill>
                <a:schemeClr val="accent5"/>
              </a:solidFill>
              <a:latin typeface="Tahoma"/>
              <a:ea typeface="Tahoma"/>
              <a:cs typeface="Tahoma"/>
              <a:sym typeface="Tahoma"/>
            </a:endParaRPr>
          </a:p>
        </p:txBody>
      </p:sp>
      <p:sp>
        <p:nvSpPr>
          <p:cNvPr id="222" name="Google Shape;222;g29f2a305a71_0_0"/>
          <p:cNvSpPr/>
          <p:nvPr/>
        </p:nvSpPr>
        <p:spPr>
          <a:xfrm>
            <a:off x="1725875" y="2477763"/>
            <a:ext cx="285300" cy="217500"/>
          </a:xfrm>
          <a:prstGeom prst="rect">
            <a:avLst/>
          </a:prstGeom>
          <a:solidFill>
            <a:schemeClr val="lt2"/>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solidFill>
                  <a:schemeClr val="accent5"/>
                </a:solidFill>
                <a:latin typeface="Tahoma"/>
                <a:ea typeface="Tahoma"/>
                <a:cs typeface="Tahoma"/>
                <a:sym typeface="Tahoma"/>
              </a:rPr>
              <a:t>3</a:t>
            </a:r>
            <a:endParaRPr sz="1100">
              <a:solidFill>
                <a:schemeClr val="accent5"/>
              </a:solidFill>
              <a:latin typeface="Tahoma"/>
              <a:ea typeface="Tahoma"/>
              <a:cs typeface="Tahoma"/>
              <a:sym typeface="Tahoma"/>
            </a:endParaRPr>
          </a:p>
        </p:txBody>
      </p:sp>
      <p:sp>
        <p:nvSpPr>
          <p:cNvPr id="223" name="Google Shape;223;g29f2a305a71_0_0"/>
          <p:cNvSpPr/>
          <p:nvPr/>
        </p:nvSpPr>
        <p:spPr>
          <a:xfrm>
            <a:off x="2764400" y="1262310"/>
            <a:ext cx="418500" cy="652200"/>
          </a:xfrm>
          <a:prstGeom prst="rect">
            <a:avLst/>
          </a:prstGeom>
          <a:solidFill>
            <a:schemeClr val="lt2"/>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solidFill>
                  <a:schemeClr val="accent5"/>
                </a:solidFill>
                <a:latin typeface="Tahoma"/>
                <a:ea typeface="Tahoma"/>
                <a:cs typeface="Tahoma"/>
                <a:sym typeface="Tahoma"/>
              </a:rPr>
              <a:t>5</a:t>
            </a:r>
            <a:endParaRPr sz="1800">
              <a:solidFill>
                <a:schemeClr val="accent5"/>
              </a:solidFill>
              <a:latin typeface="Tahoma"/>
              <a:ea typeface="Tahoma"/>
              <a:cs typeface="Tahoma"/>
              <a:sym typeface="Tahoma"/>
            </a:endParaRPr>
          </a:p>
        </p:txBody>
      </p:sp>
      <p:cxnSp>
        <p:nvCxnSpPr>
          <p:cNvPr id="224" name="Google Shape;224;g29f2a305a71_0_0"/>
          <p:cNvCxnSpPr/>
          <p:nvPr/>
        </p:nvCxnSpPr>
        <p:spPr>
          <a:xfrm>
            <a:off x="3500650" y="1375825"/>
            <a:ext cx="138300" cy="1180500"/>
          </a:xfrm>
          <a:prstGeom prst="straightConnector1">
            <a:avLst/>
          </a:prstGeom>
          <a:noFill/>
          <a:ln cap="flat" cmpd="sng" w="9525">
            <a:solidFill>
              <a:schemeClr val="dk2"/>
            </a:solidFill>
            <a:prstDash val="solid"/>
            <a:round/>
            <a:headEnd len="med" w="med" type="none"/>
            <a:tailEnd len="med" w="med" type="triangle"/>
          </a:ln>
        </p:spPr>
      </p:cxnSp>
      <p:cxnSp>
        <p:nvCxnSpPr>
          <p:cNvPr id="225" name="Google Shape;225;g29f2a305a71_0_0"/>
          <p:cNvCxnSpPr/>
          <p:nvPr/>
        </p:nvCxnSpPr>
        <p:spPr>
          <a:xfrm>
            <a:off x="3751700" y="1851625"/>
            <a:ext cx="99000" cy="712800"/>
          </a:xfrm>
          <a:prstGeom prst="straightConnector1">
            <a:avLst/>
          </a:prstGeom>
          <a:noFill/>
          <a:ln cap="flat" cmpd="sng" w="9525">
            <a:solidFill>
              <a:schemeClr val="dk2"/>
            </a:solidFill>
            <a:prstDash val="solid"/>
            <a:round/>
            <a:headEnd len="med" w="med" type="none"/>
            <a:tailEnd len="med" w="med" type="triangle"/>
          </a:ln>
        </p:spPr>
      </p:cxnSp>
      <p:sp>
        <p:nvSpPr>
          <p:cNvPr id="226" name="Google Shape;226;g29f2a305a71_0_0"/>
          <p:cNvSpPr txBox="1"/>
          <p:nvPr/>
        </p:nvSpPr>
        <p:spPr>
          <a:xfrm>
            <a:off x="3313050" y="2088088"/>
            <a:ext cx="231900" cy="36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50">
                <a:solidFill>
                  <a:schemeClr val="dk2"/>
                </a:solidFill>
                <a:latin typeface="Tahoma"/>
                <a:ea typeface="Tahoma"/>
                <a:cs typeface="Tahoma"/>
                <a:sym typeface="Tahoma"/>
              </a:rPr>
              <a:t>6</a:t>
            </a:r>
            <a:endParaRPr sz="1250">
              <a:solidFill>
                <a:schemeClr val="dk2"/>
              </a:solidFill>
              <a:latin typeface="Tahoma"/>
              <a:ea typeface="Tahoma"/>
              <a:cs typeface="Tahoma"/>
              <a:sym typeface="Tahoma"/>
            </a:endParaRPr>
          </a:p>
        </p:txBody>
      </p:sp>
      <p:sp>
        <p:nvSpPr>
          <p:cNvPr id="227" name="Google Shape;227;g29f2a305a71_0_0"/>
          <p:cNvSpPr txBox="1"/>
          <p:nvPr/>
        </p:nvSpPr>
        <p:spPr>
          <a:xfrm>
            <a:off x="5210250" y="211275"/>
            <a:ext cx="3842700" cy="4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950">
                <a:solidFill>
                  <a:srgbClr val="022850"/>
                </a:solidFill>
                <a:latin typeface="Tahoma"/>
                <a:ea typeface="Tahoma"/>
                <a:cs typeface="Tahoma"/>
                <a:sym typeface="Tahoma"/>
              </a:rPr>
              <a:t>1 and 2.</a:t>
            </a:r>
            <a:r>
              <a:rPr lang="en-US" sz="950">
                <a:solidFill>
                  <a:srgbClr val="022850"/>
                </a:solidFill>
                <a:latin typeface="Tahoma"/>
                <a:ea typeface="Tahoma"/>
                <a:cs typeface="Tahoma"/>
                <a:sym typeface="Tahoma"/>
              </a:rPr>
              <a:t> Clients send messages (m</a:t>
            </a:r>
            <a:r>
              <a:rPr baseline="-25000" lang="en-US" sz="950">
                <a:solidFill>
                  <a:srgbClr val="022850"/>
                </a:solidFill>
                <a:latin typeface="Tahoma"/>
                <a:ea typeface="Tahoma"/>
                <a:cs typeface="Tahoma"/>
                <a:sym typeface="Tahoma"/>
              </a:rPr>
              <a:t>1</a:t>
            </a:r>
            <a:r>
              <a:rPr lang="en-US" sz="950">
                <a:solidFill>
                  <a:srgbClr val="022850"/>
                </a:solidFill>
                <a:latin typeface="Tahoma"/>
                <a:ea typeface="Tahoma"/>
                <a:cs typeface="Tahoma"/>
                <a:sym typeface="Tahoma"/>
              </a:rPr>
              <a:t>,….m</a:t>
            </a:r>
            <a:r>
              <a:rPr baseline="-25000" lang="en-US" sz="950">
                <a:solidFill>
                  <a:srgbClr val="022850"/>
                </a:solidFill>
                <a:latin typeface="Tahoma"/>
                <a:ea typeface="Tahoma"/>
                <a:cs typeface="Tahoma"/>
                <a:sym typeface="Tahoma"/>
              </a:rPr>
              <a:t>b</a:t>
            </a:r>
            <a:r>
              <a:rPr lang="en-US" sz="950">
                <a:solidFill>
                  <a:srgbClr val="022850"/>
                </a:solidFill>
                <a:latin typeface="Tahoma"/>
                <a:ea typeface="Tahoma"/>
                <a:cs typeface="Tahoma"/>
                <a:sym typeface="Tahoma"/>
              </a:rPr>
              <a:t>) with sequence numbers (k</a:t>
            </a:r>
            <a:r>
              <a:rPr baseline="-25000" lang="en-US" sz="950">
                <a:solidFill>
                  <a:srgbClr val="022850"/>
                </a:solidFill>
                <a:latin typeface="Tahoma"/>
                <a:ea typeface="Tahoma"/>
                <a:cs typeface="Tahoma"/>
                <a:sym typeface="Tahoma"/>
              </a:rPr>
              <a:t>1</a:t>
            </a:r>
            <a:r>
              <a:rPr lang="en-US" sz="950">
                <a:solidFill>
                  <a:srgbClr val="022850"/>
                </a:solidFill>
                <a:latin typeface="Tahoma"/>
                <a:ea typeface="Tahoma"/>
                <a:cs typeface="Tahoma"/>
                <a:sym typeface="Tahoma"/>
              </a:rPr>
              <a:t>,…..k</a:t>
            </a:r>
            <a:r>
              <a:rPr baseline="-25000" lang="en-US" sz="950">
                <a:solidFill>
                  <a:srgbClr val="022850"/>
                </a:solidFill>
                <a:latin typeface="Tahoma"/>
                <a:ea typeface="Tahoma"/>
                <a:cs typeface="Tahoma"/>
                <a:sym typeface="Tahoma"/>
              </a:rPr>
              <a:t>b</a:t>
            </a:r>
            <a:r>
              <a:rPr lang="en-US" sz="950">
                <a:solidFill>
                  <a:srgbClr val="022850"/>
                </a:solidFill>
                <a:latin typeface="Tahoma"/>
                <a:ea typeface="Tahoma"/>
                <a:cs typeface="Tahoma"/>
                <a:sym typeface="Tahoma"/>
              </a:rPr>
              <a:t>) to the broker β</a:t>
            </a:r>
            <a:endParaRPr sz="950">
              <a:solidFill>
                <a:srgbClr val="022850"/>
              </a:solidFill>
              <a:latin typeface="Tahoma"/>
              <a:ea typeface="Tahoma"/>
              <a:cs typeface="Tahoma"/>
              <a:sym typeface="Tahoma"/>
            </a:endParaRPr>
          </a:p>
        </p:txBody>
      </p:sp>
      <p:sp>
        <p:nvSpPr>
          <p:cNvPr id="228" name="Google Shape;228;g29f2a305a71_0_0"/>
          <p:cNvSpPr txBox="1"/>
          <p:nvPr/>
        </p:nvSpPr>
        <p:spPr>
          <a:xfrm>
            <a:off x="5210250" y="696975"/>
            <a:ext cx="38427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950">
                <a:solidFill>
                  <a:srgbClr val="022850"/>
                </a:solidFill>
                <a:latin typeface="Tahoma"/>
                <a:ea typeface="Tahoma"/>
                <a:cs typeface="Tahoma"/>
                <a:sym typeface="Tahoma"/>
              </a:rPr>
              <a:t>3.</a:t>
            </a:r>
            <a:r>
              <a:rPr lang="en-US" sz="950">
                <a:solidFill>
                  <a:srgbClr val="022850"/>
                </a:solidFill>
                <a:latin typeface="Tahoma"/>
                <a:ea typeface="Tahoma"/>
                <a:cs typeface="Tahoma"/>
                <a:sym typeface="Tahoma"/>
              </a:rPr>
              <a:t> Broker β identifies the max sequence number k and builds a batch proposal B = [(x</a:t>
            </a:r>
            <a:r>
              <a:rPr baseline="-25000" lang="en-US" sz="950">
                <a:solidFill>
                  <a:srgbClr val="022850"/>
                </a:solidFill>
                <a:latin typeface="Tahoma"/>
                <a:ea typeface="Tahoma"/>
                <a:cs typeface="Tahoma"/>
                <a:sym typeface="Tahoma"/>
              </a:rPr>
              <a:t>1</a:t>
            </a:r>
            <a:r>
              <a:rPr lang="en-US" sz="950">
                <a:solidFill>
                  <a:srgbClr val="022850"/>
                </a:solidFill>
                <a:latin typeface="Tahoma"/>
                <a:ea typeface="Tahoma"/>
                <a:cs typeface="Tahoma"/>
                <a:sym typeface="Tahoma"/>
              </a:rPr>
              <a:t>,k,m</a:t>
            </a:r>
            <a:r>
              <a:rPr baseline="-25000" lang="en-US" sz="950">
                <a:solidFill>
                  <a:srgbClr val="022850"/>
                </a:solidFill>
                <a:latin typeface="Tahoma"/>
                <a:ea typeface="Tahoma"/>
                <a:cs typeface="Tahoma"/>
                <a:sym typeface="Tahoma"/>
              </a:rPr>
              <a:t>1</a:t>
            </a:r>
            <a:r>
              <a:rPr lang="en-US" sz="950">
                <a:solidFill>
                  <a:srgbClr val="022850"/>
                </a:solidFill>
                <a:latin typeface="Tahoma"/>
                <a:ea typeface="Tahoma"/>
                <a:cs typeface="Tahoma"/>
                <a:sym typeface="Tahoma"/>
              </a:rPr>
              <a:t>),.....(x</a:t>
            </a:r>
            <a:r>
              <a:rPr baseline="-25000" lang="en-US" sz="950">
                <a:solidFill>
                  <a:srgbClr val="022850"/>
                </a:solidFill>
                <a:latin typeface="Tahoma"/>
                <a:ea typeface="Tahoma"/>
                <a:cs typeface="Tahoma"/>
                <a:sym typeface="Tahoma"/>
              </a:rPr>
              <a:t>b</a:t>
            </a:r>
            <a:r>
              <a:rPr lang="en-US" sz="950">
                <a:solidFill>
                  <a:srgbClr val="022850"/>
                </a:solidFill>
                <a:latin typeface="Tahoma"/>
                <a:ea typeface="Tahoma"/>
                <a:cs typeface="Tahoma"/>
                <a:sym typeface="Tahoma"/>
              </a:rPr>
              <a:t>,k,m</a:t>
            </a:r>
            <a:r>
              <a:rPr baseline="-25000" lang="en-US" sz="950">
                <a:solidFill>
                  <a:srgbClr val="022850"/>
                </a:solidFill>
                <a:latin typeface="Tahoma"/>
                <a:ea typeface="Tahoma"/>
                <a:cs typeface="Tahoma"/>
                <a:sym typeface="Tahoma"/>
              </a:rPr>
              <a:t>b</a:t>
            </a:r>
            <a:r>
              <a:rPr lang="en-US" sz="950">
                <a:solidFill>
                  <a:srgbClr val="022850"/>
                </a:solidFill>
                <a:latin typeface="Tahoma"/>
                <a:ea typeface="Tahoma"/>
                <a:cs typeface="Tahoma"/>
                <a:sym typeface="Tahoma"/>
              </a:rPr>
              <a:t>)]</a:t>
            </a:r>
            <a:endParaRPr sz="950">
              <a:solidFill>
                <a:srgbClr val="022850"/>
              </a:solidFill>
              <a:latin typeface="Tahoma"/>
              <a:ea typeface="Tahoma"/>
              <a:cs typeface="Tahoma"/>
              <a:sym typeface="Tahoma"/>
            </a:endParaRPr>
          </a:p>
        </p:txBody>
      </p:sp>
      <p:sp>
        <p:nvSpPr>
          <p:cNvPr id="229" name="Google Shape;229;g29f2a305a71_0_0"/>
          <p:cNvSpPr txBox="1"/>
          <p:nvPr/>
        </p:nvSpPr>
        <p:spPr>
          <a:xfrm>
            <a:off x="5195825" y="1139750"/>
            <a:ext cx="3437400" cy="33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950">
                <a:solidFill>
                  <a:srgbClr val="022850"/>
                </a:solidFill>
                <a:latin typeface="Tahoma"/>
                <a:ea typeface="Tahoma"/>
                <a:cs typeface="Tahoma"/>
                <a:sym typeface="Tahoma"/>
              </a:rPr>
              <a:t>4. </a:t>
            </a:r>
            <a:r>
              <a:rPr lang="en-US" sz="950">
                <a:solidFill>
                  <a:srgbClr val="022850"/>
                </a:solidFill>
                <a:latin typeface="Tahoma"/>
                <a:ea typeface="Tahoma"/>
                <a:cs typeface="Tahoma"/>
                <a:sym typeface="Tahoma"/>
              </a:rPr>
              <a:t>Broker sends the batch proposal back to the clients </a:t>
            </a:r>
            <a:endParaRPr sz="950">
              <a:solidFill>
                <a:srgbClr val="022850"/>
              </a:solidFill>
              <a:latin typeface="Tahoma"/>
              <a:ea typeface="Tahoma"/>
              <a:cs typeface="Tahoma"/>
              <a:sym typeface="Tahoma"/>
            </a:endParaRPr>
          </a:p>
        </p:txBody>
      </p:sp>
      <p:sp>
        <p:nvSpPr>
          <p:cNvPr id="230" name="Google Shape;230;g29f2a305a71_0_0"/>
          <p:cNvSpPr txBox="1"/>
          <p:nvPr/>
        </p:nvSpPr>
        <p:spPr>
          <a:xfrm>
            <a:off x="5195825" y="1446675"/>
            <a:ext cx="38976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950">
                <a:solidFill>
                  <a:srgbClr val="022850"/>
                </a:solidFill>
                <a:latin typeface="Tahoma"/>
                <a:ea typeface="Tahoma"/>
                <a:cs typeface="Tahoma"/>
                <a:sym typeface="Tahoma"/>
              </a:rPr>
              <a:t>5. </a:t>
            </a:r>
            <a:r>
              <a:rPr lang="en-US" sz="950">
                <a:solidFill>
                  <a:srgbClr val="022850"/>
                </a:solidFill>
                <a:latin typeface="Tahoma"/>
                <a:ea typeface="Tahoma"/>
                <a:cs typeface="Tahoma"/>
                <a:sym typeface="Tahoma"/>
              </a:rPr>
              <a:t>Each client X</a:t>
            </a:r>
            <a:r>
              <a:rPr baseline="-25000" lang="en-US" sz="950">
                <a:solidFill>
                  <a:srgbClr val="022850"/>
                </a:solidFill>
                <a:latin typeface="Tahoma"/>
                <a:ea typeface="Tahoma"/>
                <a:cs typeface="Tahoma"/>
                <a:sym typeface="Tahoma"/>
              </a:rPr>
              <a:t>i</a:t>
            </a:r>
            <a:r>
              <a:rPr lang="en-US" sz="950">
                <a:solidFill>
                  <a:srgbClr val="022850"/>
                </a:solidFill>
                <a:latin typeface="Tahoma"/>
                <a:ea typeface="Tahoma"/>
                <a:cs typeface="Tahoma"/>
                <a:sym typeface="Tahoma"/>
              </a:rPr>
              <a:t> produces a multi-signature s</a:t>
            </a:r>
            <a:r>
              <a:rPr baseline="-25000" lang="en-US" sz="950">
                <a:solidFill>
                  <a:srgbClr val="022850"/>
                </a:solidFill>
                <a:latin typeface="Tahoma"/>
                <a:ea typeface="Tahoma"/>
                <a:cs typeface="Tahoma"/>
                <a:sym typeface="Tahoma"/>
              </a:rPr>
              <a:t>i </a:t>
            </a:r>
            <a:r>
              <a:rPr lang="en-US" sz="950">
                <a:solidFill>
                  <a:srgbClr val="022850"/>
                </a:solidFill>
                <a:latin typeface="Tahoma"/>
                <a:ea typeface="Tahoma"/>
                <a:cs typeface="Tahoma"/>
                <a:sym typeface="Tahoma"/>
              </a:rPr>
              <a:t>on H(B) [Sign the root of tree]</a:t>
            </a:r>
            <a:endParaRPr sz="950">
              <a:solidFill>
                <a:srgbClr val="022850"/>
              </a:solidFill>
              <a:latin typeface="Tahoma"/>
              <a:ea typeface="Tahoma"/>
              <a:cs typeface="Tahoma"/>
              <a:sym typeface="Tahoma"/>
            </a:endParaRPr>
          </a:p>
        </p:txBody>
      </p:sp>
      <p:sp>
        <p:nvSpPr>
          <p:cNvPr id="231" name="Google Shape;231;g29f2a305a71_0_0"/>
          <p:cNvSpPr txBox="1"/>
          <p:nvPr/>
        </p:nvSpPr>
        <p:spPr>
          <a:xfrm>
            <a:off x="5195825" y="1878425"/>
            <a:ext cx="3000000" cy="33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950">
                <a:solidFill>
                  <a:srgbClr val="022850"/>
                </a:solidFill>
                <a:latin typeface="Tahoma"/>
                <a:ea typeface="Tahoma"/>
                <a:cs typeface="Tahoma"/>
                <a:sym typeface="Tahoma"/>
              </a:rPr>
              <a:t>6. </a:t>
            </a:r>
            <a:r>
              <a:rPr lang="en-US" sz="950">
                <a:solidFill>
                  <a:srgbClr val="022850"/>
                </a:solidFill>
                <a:latin typeface="Tahoma"/>
                <a:ea typeface="Tahoma"/>
                <a:cs typeface="Tahoma"/>
                <a:sym typeface="Tahoma"/>
              </a:rPr>
              <a:t>Clients send the signed batch back to Broker</a:t>
            </a:r>
            <a:endParaRPr sz="950">
              <a:solidFill>
                <a:srgbClr val="022850"/>
              </a:solidFill>
              <a:latin typeface="Tahoma"/>
              <a:ea typeface="Tahoma"/>
              <a:cs typeface="Tahoma"/>
              <a:sym typeface="Tahoma"/>
            </a:endParaRPr>
          </a:p>
        </p:txBody>
      </p:sp>
      <p:sp>
        <p:nvSpPr>
          <p:cNvPr id="232" name="Google Shape;232;g29f2a305a71_0_0"/>
          <p:cNvSpPr txBox="1"/>
          <p:nvPr/>
        </p:nvSpPr>
        <p:spPr>
          <a:xfrm>
            <a:off x="5210250" y="2187925"/>
            <a:ext cx="39483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950">
                <a:solidFill>
                  <a:srgbClr val="022850"/>
                </a:solidFill>
                <a:latin typeface="Tahoma"/>
                <a:ea typeface="Tahoma"/>
                <a:cs typeface="Tahoma"/>
                <a:sym typeface="Tahoma"/>
              </a:rPr>
              <a:t>7. </a:t>
            </a:r>
            <a:r>
              <a:rPr lang="en-US" sz="950">
                <a:solidFill>
                  <a:srgbClr val="022850"/>
                </a:solidFill>
                <a:latin typeface="Tahoma"/>
                <a:ea typeface="Tahoma"/>
                <a:cs typeface="Tahoma"/>
                <a:sym typeface="Tahoma"/>
              </a:rPr>
              <a:t>Broker produces a distilled batch </a:t>
            </a:r>
            <a:r>
              <a:rPr lang="en-US" sz="950">
                <a:solidFill>
                  <a:srgbClr val="022850"/>
                </a:solidFill>
                <a:latin typeface="Tahoma"/>
                <a:ea typeface="Tahoma"/>
                <a:cs typeface="Tahoma"/>
                <a:sym typeface="Tahoma"/>
              </a:rPr>
              <a:t>B~ = [s, k, ((x</a:t>
            </a:r>
            <a:r>
              <a:rPr baseline="-25000" lang="en-US" sz="950">
                <a:solidFill>
                  <a:srgbClr val="022850"/>
                </a:solidFill>
                <a:latin typeface="Tahoma"/>
                <a:ea typeface="Tahoma"/>
                <a:cs typeface="Tahoma"/>
                <a:sym typeface="Tahoma"/>
              </a:rPr>
              <a:t>1</a:t>
            </a:r>
            <a:r>
              <a:rPr lang="en-US" sz="950">
                <a:solidFill>
                  <a:srgbClr val="022850"/>
                </a:solidFill>
                <a:latin typeface="Tahoma"/>
                <a:ea typeface="Tahoma"/>
                <a:cs typeface="Tahoma"/>
                <a:sym typeface="Tahoma"/>
              </a:rPr>
              <a:t>,m</a:t>
            </a:r>
            <a:r>
              <a:rPr baseline="-25000" lang="en-US" sz="950">
                <a:solidFill>
                  <a:srgbClr val="022850"/>
                </a:solidFill>
                <a:latin typeface="Tahoma"/>
                <a:ea typeface="Tahoma"/>
                <a:cs typeface="Tahoma"/>
                <a:sym typeface="Tahoma"/>
              </a:rPr>
              <a:t>1</a:t>
            </a:r>
            <a:r>
              <a:rPr lang="en-US" sz="950">
                <a:solidFill>
                  <a:srgbClr val="022850"/>
                </a:solidFill>
                <a:latin typeface="Tahoma"/>
                <a:ea typeface="Tahoma"/>
                <a:cs typeface="Tahoma"/>
                <a:sym typeface="Tahoma"/>
              </a:rPr>
              <a:t>),.....(x</a:t>
            </a:r>
            <a:r>
              <a:rPr baseline="-25000" lang="en-US" sz="950">
                <a:solidFill>
                  <a:srgbClr val="022850"/>
                </a:solidFill>
                <a:latin typeface="Tahoma"/>
                <a:ea typeface="Tahoma"/>
                <a:cs typeface="Tahoma"/>
                <a:sym typeface="Tahoma"/>
              </a:rPr>
              <a:t>b</a:t>
            </a:r>
            <a:r>
              <a:rPr lang="en-US" sz="950">
                <a:solidFill>
                  <a:srgbClr val="022850"/>
                </a:solidFill>
                <a:latin typeface="Tahoma"/>
                <a:ea typeface="Tahoma"/>
                <a:cs typeface="Tahoma"/>
                <a:sym typeface="Tahoma"/>
              </a:rPr>
              <a:t>,m</a:t>
            </a:r>
            <a:r>
              <a:rPr baseline="-25000" lang="en-US" sz="950">
                <a:solidFill>
                  <a:srgbClr val="022850"/>
                </a:solidFill>
                <a:latin typeface="Tahoma"/>
                <a:ea typeface="Tahoma"/>
                <a:cs typeface="Tahoma"/>
                <a:sym typeface="Tahoma"/>
              </a:rPr>
              <a:t>b</a:t>
            </a:r>
            <a:r>
              <a:rPr lang="en-US" sz="950">
                <a:solidFill>
                  <a:srgbClr val="022850"/>
                </a:solidFill>
                <a:latin typeface="Tahoma"/>
                <a:ea typeface="Tahoma"/>
                <a:cs typeface="Tahoma"/>
                <a:sym typeface="Tahoma"/>
              </a:rPr>
              <a:t>))]</a:t>
            </a:r>
            <a:r>
              <a:rPr lang="en-US" sz="950">
                <a:solidFill>
                  <a:srgbClr val="022850"/>
                </a:solidFill>
                <a:latin typeface="Tahoma"/>
                <a:ea typeface="Tahoma"/>
                <a:cs typeface="Tahoma"/>
                <a:sym typeface="Tahoma"/>
              </a:rPr>
              <a:t>  with aggregated signature s and sequence number k</a:t>
            </a:r>
            <a:endParaRPr sz="950">
              <a:solidFill>
                <a:srgbClr val="022850"/>
              </a:solidFill>
              <a:latin typeface="Tahoma"/>
              <a:ea typeface="Tahoma"/>
              <a:cs typeface="Tahoma"/>
              <a:sym typeface="Tahoma"/>
            </a:endParaRPr>
          </a:p>
        </p:txBody>
      </p:sp>
      <p:sp>
        <p:nvSpPr>
          <p:cNvPr id="233" name="Google Shape;233;g29f2a305a71_0_0"/>
          <p:cNvSpPr/>
          <p:nvPr/>
        </p:nvSpPr>
        <p:spPr>
          <a:xfrm>
            <a:off x="4027500" y="2477750"/>
            <a:ext cx="285300" cy="217500"/>
          </a:xfrm>
          <a:prstGeom prst="rect">
            <a:avLst/>
          </a:prstGeom>
          <a:solidFill>
            <a:schemeClr val="lt2"/>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solidFill>
                  <a:schemeClr val="accent5"/>
                </a:solidFill>
                <a:latin typeface="Tahoma"/>
                <a:ea typeface="Tahoma"/>
                <a:cs typeface="Tahoma"/>
                <a:sym typeface="Tahoma"/>
              </a:rPr>
              <a:t>7</a:t>
            </a:r>
            <a:endParaRPr sz="1100">
              <a:solidFill>
                <a:schemeClr val="accent5"/>
              </a:solidFill>
              <a:latin typeface="Tahoma"/>
              <a:ea typeface="Tahoma"/>
              <a:cs typeface="Tahoma"/>
              <a:sym typeface="Tahoma"/>
            </a:endParaRPr>
          </a:p>
        </p:txBody>
      </p:sp>
      <p:cxnSp>
        <p:nvCxnSpPr>
          <p:cNvPr id="234" name="Google Shape;234;g29f2a305a71_0_0"/>
          <p:cNvCxnSpPr/>
          <p:nvPr/>
        </p:nvCxnSpPr>
        <p:spPr>
          <a:xfrm>
            <a:off x="4786850" y="1107000"/>
            <a:ext cx="23700" cy="1741500"/>
          </a:xfrm>
          <a:prstGeom prst="straightConnector1">
            <a:avLst/>
          </a:prstGeom>
          <a:noFill/>
          <a:ln cap="flat" cmpd="sng" w="9525">
            <a:solidFill>
              <a:schemeClr val="dk2"/>
            </a:solidFill>
            <a:prstDash val="dot"/>
            <a:round/>
            <a:headEnd len="med" w="med" type="none"/>
            <a:tailEnd len="med" w="med" type="none"/>
          </a:ln>
        </p:spPr>
      </p:cxnSp>
      <p:sp>
        <p:nvSpPr>
          <p:cNvPr id="235" name="Google Shape;235;g29f2a305a71_0_0"/>
          <p:cNvSpPr txBox="1"/>
          <p:nvPr/>
        </p:nvSpPr>
        <p:spPr>
          <a:xfrm>
            <a:off x="3638950" y="749238"/>
            <a:ext cx="1401000" cy="26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50">
                <a:solidFill>
                  <a:srgbClr val="595959"/>
                </a:solidFill>
                <a:latin typeface="Tahoma"/>
                <a:ea typeface="Tahoma"/>
                <a:cs typeface="Tahoma"/>
                <a:sym typeface="Tahoma"/>
              </a:rPr>
              <a:t>Submission -&gt;</a:t>
            </a:r>
            <a:endParaRPr sz="1250">
              <a:solidFill>
                <a:srgbClr val="595959"/>
              </a:solidFill>
              <a:latin typeface="Tahoma"/>
              <a:ea typeface="Tahoma"/>
              <a:cs typeface="Tahoma"/>
              <a:sym typeface="Tahoma"/>
            </a:endParaRPr>
          </a:p>
        </p:txBody>
      </p:sp>
      <p:pic>
        <p:nvPicPr>
          <p:cNvPr id="236" name="Google Shape;236;g29f2a305a71_0_0"/>
          <p:cNvPicPr preferRelativeResize="0"/>
          <p:nvPr/>
        </p:nvPicPr>
        <p:blipFill rotWithShape="1">
          <a:blip r:embed="rId9">
            <a:alphaModFix/>
          </a:blip>
          <a:srcRect b="6845" l="17286" r="18925" t="32996"/>
          <a:stretch/>
        </p:blipFill>
        <p:spPr>
          <a:xfrm>
            <a:off x="6228025" y="3245725"/>
            <a:ext cx="231901" cy="177807"/>
          </a:xfrm>
          <a:prstGeom prst="rect">
            <a:avLst/>
          </a:prstGeom>
          <a:noFill/>
          <a:ln>
            <a:noFill/>
          </a:ln>
        </p:spPr>
      </p:pic>
      <p:pic>
        <p:nvPicPr>
          <p:cNvPr id="237" name="Google Shape;237;g29f2a305a71_0_0"/>
          <p:cNvPicPr preferRelativeResize="0"/>
          <p:nvPr/>
        </p:nvPicPr>
        <p:blipFill rotWithShape="1">
          <a:blip r:embed="rId8">
            <a:alphaModFix/>
          </a:blip>
          <a:srcRect b="24130" l="10792" r="12831" t="8953"/>
          <a:stretch/>
        </p:blipFill>
        <p:spPr>
          <a:xfrm>
            <a:off x="6228025" y="3494375"/>
            <a:ext cx="231900" cy="177603"/>
          </a:xfrm>
          <a:prstGeom prst="rect">
            <a:avLst/>
          </a:prstGeom>
          <a:noFill/>
          <a:ln>
            <a:noFill/>
          </a:ln>
        </p:spPr>
      </p:pic>
      <p:pic>
        <p:nvPicPr>
          <p:cNvPr id="238" name="Google Shape;238;g29f2a305a71_0_0"/>
          <p:cNvPicPr preferRelativeResize="0"/>
          <p:nvPr/>
        </p:nvPicPr>
        <p:blipFill rotWithShape="1">
          <a:blip r:embed="rId7">
            <a:alphaModFix/>
          </a:blip>
          <a:srcRect b="24128" l="23861" r="28557" t="18722"/>
          <a:stretch/>
        </p:blipFill>
        <p:spPr>
          <a:xfrm>
            <a:off x="6263550" y="3742825"/>
            <a:ext cx="160853" cy="275675"/>
          </a:xfrm>
          <a:prstGeom prst="rect">
            <a:avLst/>
          </a:prstGeom>
          <a:noFill/>
          <a:ln>
            <a:noFill/>
          </a:ln>
        </p:spPr>
      </p:pic>
      <p:pic>
        <p:nvPicPr>
          <p:cNvPr id="239" name="Google Shape;239;g29f2a305a71_0_0"/>
          <p:cNvPicPr preferRelativeResize="0"/>
          <p:nvPr/>
        </p:nvPicPr>
        <p:blipFill>
          <a:blip r:embed="rId4">
            <a:alphaModFix/>
          </a:blip>
          <a:stretch>
            <a:fillRect/>
          </a:stretch>
        </p:blipFill>
        <p:spPr>
          <a:xfrm>
            <a:off x="6174702" y="4089350"/>
            <a:ext cx="338550" cy="275665"/>
          </a:xfrm>
          <a:prstGeom prst="rect">
            <a:avLst/>
          </a:prstGeom>
          <a:noFill/>
          <a:ln>
            <a:noFill/>
          </a:ln>
        </p:spPr>
      </p:pic>
      <p:sp>
        <p:nvSpPr>
          <p:cNvPr id="240" name="Google Shape;240;g29f2a305a71_0_0"/>
          <p:cNvSpPr txBox="1"/>
          <p:nvPr/>
        </p:nvSpPr>
        <p:spPr>
          <a:xfrm>
            <a:off x="6610525" y="3150050"/>
            <a:ext cx="1905000" cy="113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50">
                <a:solidFill>
                  <a:srgbClr val="022850"/>
                </a:solidFill>
                <a:latin typeface="Tahoma"/>
                <a:ea typeface="Tahoma"/>
                <a:cs typeface="Tahoma"/>
                <a:sym typeface="Tahoma"/>
              </a:rPr>
              <a:t>Client 1</a:t>
            </a:r>
            <a:endParaRPr sz="1250">
              <a:solidFill>
                <a:srgbClr val="022850"/>
              </a:solidFill>
              <a:latin typeface="Tahoma"/>
              <a:ea typeface="Tahoma"/>
              <a:cs typeface="Tahoma"/>
              <a:sym typeface="Tahoma"/>
            </a:endParaRPr>
          </a:p>
          <a:p>
            <a:pPr indent="0" lvl="0" marL="0" rtl="0" algn="l">
              <a:spcBef>
                <a:spcPts val="0"/>
              </a:spcBef>
              <a:spcAft>
                <a:spcPts val="0"/>
              </a:spcAft>
              <a:buNone/>
            </a:pPr>
            <a:r>
              <a:t/>
            </a:r>
            <a:endParaRPr sz="450">
              <a:solidFill>
                <a:srgbClr val="022850"/>
              </a:solidFill>
              <a:latin typeface="Tahoma"/>
              <a:ea typeface="Tahoma"/>
              <a:cs typeface="Tahoma"/>
              <a:sym typeface="Tahoma"/>
            </a:endParaRPr>
          </a:p>
          <a:p>
            <a:pPr indent="0" lvl="0" marL="0" rtl="0" algn="l">
              <a:spcBef>
                <a:spcPts val="0"/>
              </a:spcBef>
              <a:spcAft>
                <a:spcPts val="0"/>
              </a:spcAft>
              <a:buNone/>
            </a:pPr>
            <a:r>
              <a:rPr lang="en-US" sz="1250">
                <a:solidFill>
                  <a:srgbClr val="022850"/>
                </a:solidFill>
                <a:latin typeface="Tahoma"/>
                <a:ea typeface="Tahoma"/>
                <a:cs typeface="Tahoma"/>
                <a:sym typeface="Tahoma"/>
              </a:rPr>
              <a:t>Client 2</a:t>
            </a:r>
            <a:endParaRPr sz="1250">
              <a:solidFill>
                <a:srgbClr val="022850"/>
              </a:solidFill>
              <a:latin typeface="Tahoma"/>
              <a:ea typeface="Tahoma"/>
              <a:cs typeface="Tahoma"/>
              <a:sym typeface="Tahoma"/>
            </a:endParaRPr>
          </a:p>
          <a:p>
            <a:pPr indent="0" lvl="0" marL="0" rtl="0" algn="l">
              <a:spcBef>
                <a:spcPts val="0"/>
              </a:spcBef>
              <a:spcAft>
                <a:spcPts val="0"/>
              </a:spcAft>
              <a:buNone/>
            </a:pPr>
            <a:r>
              <a:t/>
            </a:r>
            <a:endParaRPr sz="250">
              <a:solidFill>
                <a:srgbClr val="022850"/>
              </a:solidFill>
              <a:latin typeface="Tahoma"/>
              <a:ea typeface="Tahoma"/>
              <a:cs typeface="Tahoma"/>
              <a:sym typeface="Tahoma"/>
            </a:endParaRPr>
          </a:p>
          <a:p>
            <a:pPr indent="0" lvl="0" marL="0" rtl="0" algn="l">
              <a:spcBef>
                <a:spcPts val="0"/>
              </a:spcBef>
              <a:spcAft>
                <a:spcPts val="0"/>
              </a:spcAft>
              <a:buNone/>
            </a:pPr>
            <a:r>
              <a:t/>
            </a:r>
            <a:endParaRPr sz="250">
              <a:solidFill>
                <a:srgbClr val="022850"/>
              </a:solidFill>
              <a:latin typeface="Tahoma"/>
              <a:ea typeface="Tahoma"/>
              <a:cs typeface="Tahoma"/>
              <a:sym typeface="Tahoma"/>
            </a:endParaRPr>
          </a:p>
          <a:p>
            <a:pPr indent="0" lvl="0" marL="0" rtl="0" algn="l">
              <a:spcBef>
                <a:spcPts val="0"/>
              </a:spcBef>
              <a:spcAft>
                <a:spcPts val="0"/>
              </a:spcAft>
              <a:buNone/>
            </a:pPr>
            <a:r>
              <a:rPr lang="en-US" sz="1250">
                <a:solidFill>
                  <a:srgbClr val="022850"/>
                </a:solidFill>
                <a:latin typeface="Tahoma"/>
                <a:ea typeface="Tahoma"/>
                <a:cs typeface="Tahoma"/>
                <a:sym typeface="Tahoma"/>
              </a:rPr>
              <a:t>Broker</a:t>
            </a:r>
            <a:endParaRPr sz="1250">
              <a:solidFill>
                <a:srgbClr val="022850"/>
              </a:solidFill>
              <a:latin typeface="Tahoma"/>
              <a:ea typeface="Tahoma"/>
              <a:cs typeface="Tahoma"/>
              <a:sym typeface="Tahoma"/>
            </a:endParaRPr>
          </a:p>
          <a:p>
            <a:pPr indent="0" lvl="0" marL="0" rtl="0" algn="l">
              <a:spcBef>
                <a:spcPts val="0"/>
              </a:spcBef>
              <a:spcAft>
                <a:spcPts val="0"/>
              </a:spcAft>
              <a:buNone/>
            </a:pPr>
            <a:r>
              <a:t/>
            </a:r>
            <a:endParaRPr sz="350">
              <a:solidFill>
                <a:srgbClr val="022850"/>
              </a:solidFill>
              <a:latin typeface="Tahoma"/>
              <a:ea typeface="Tahoma"/>
              <a:cs typeface="Tahoma"/>
              <a:sym typeface="Tahoma"/>
            </a:endParaRPr>
          </a:p>
          <a:p>
            <a:pPr indent="0" lvl="0" marL="0" rtl="0" algn="l">
              <a:spcBef>
                <a:spcPts val="0"/>
              </a:spcBef>
              <a:spcAft>
                <a:spcPts val="0"/>
              </a:spcAft>
              <a:buNone/>
            </a:pPr>
            <a:r>
              <a:t/>
            </a:r>
            <a:endParaRPr sz="350">
              <a:solidFill>
                <a:srgbClr val="022850"/>
              </a:solidFill>
              <a:latin typeface="Tahoma"/>
              <a:ea typeface="Tahoma"/>
              <a:cs typeface="Tahoma"/>
              <a:sym typeface="Tahoma"/>
            </a:endParaRPr>
          </a:p>
          <a:p>
            <a:pPr indent="0" lvl="0" marL="0" rtl="0" algn="l">
              <a:spcBef>
                <a:spcPts val="0"/>
              </a:spcBef>
              <a:spcAft>
                <a:spcPts val="0"/>
              </a:spcAft>
              <a:buNone/>
            </a:pPr>
            <a:r>
              <a:t/>
            </a:r>
            <a:endParaRPr sz="100">
              <a:solidFill>
                <a:srgbClr val="022850"/>
              </a:solidFill>
              <a:latin typeface="Tahoma"/>
              <a:ea typeface="Tahoma"/>
              <a:cs typeface="Tahoma"/>
              <a:sym typeface="Tahoma"/>
            </a:endParaRPr>
          </a:p>
          <a:p>
            <a:pPr indent="0" lvl="0" marL="0" rtl="0" algn="l">
              <a:spcBef>
                <a:spcPts val="0"/>
              </a:spcBef>
              <a:spcAft>
                <a:spcPts val="0"/>
              </a:spcAft>
              <a:buNone/>
            </a:pPr>
            <a:r>
              <a:rPr lang="en-US" sz="1250">
                <a:solidFill>
                  <a:srgbClr val="022850"/>
                </a:solidFill>
                <a:latin typeface="Tahoma"/>
                <a:ea typeface="Tahoma"/>
                <a:cs typeface="Tahoma"/>
                <a:sym typeface="Tahoma"/>
              </a:rPr>
              <a:t>Servers (1…n)</a:t>
            </a:r>
            <a:endParaRPr sz="1250">
              <a:solidFill>
                <a:srgbClr val="022850"/>
              </a:solidFill>
              <a:latin typeface="Tahoma"/>
              <a:ea typeface="Tahoma"/>
              <a:cs typeface="Tahoma"/>
              <a:sym typeface="Tahom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29f2a305a71_0_94"/>
          <p:cNvSpPr/>
          <p:nvPr/>
        </p:nvSpPr>
        <p:spPr>
          <a:xfrm>
            <a:off x="0" y="298955"/>
            <a:ext cx="4479290" cy="360680"/>
          </a:xfrm>
          <a:custGeom>
            <a:rect b="b" l="l" r="r" t="t"/>
            <a:pathLst>
              <a:path extrusionOk="0" h="360680" w="4479290">
                <a:moveTo>
                  <a:pt x="4478999" y="360299"/>
                </a:moveTo>
                <a:lnTo>
                  <a:pt x="0" y="360299"/>
                </a:lnTo>
                <a:lnTo>
                  <a:pt x="0" y="0"/>
                </a:lnTo>
                <a:lnTo>
                  <a:pt x="4478999" y="0"/>
                </a:lnTo>
                <a:lnTo>
                  <a:pt x="4478999" y="360299"/>
                </a:lnTo>
                <a:close/>
              </a:path>
            </a:pathLst>
          </a:custGeom>
          <a:solidFill>
            <a:srgbClr val="0228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6" name="Google Shape;246;g29f2a305a71_0_94"/>
          <p:cNvSpPr txBox="1"/>
          <p:nvPr>
            <p:ph type="title"/>
          </p:nvPr>
        </p:nvSpPr>
        <p:spPr>
          <a:xfrm>
            <a:off x="87600" y="298950"/>
            <a:ext cx="4304100" cy="336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100">
                <a:solidFill>
                  <a:srgbClr val="FFCC00"/>
                </a:solidFill>
                <a:latin typeface="Tahoma"/>
                <a:ea typeface="Tahoma"/>
                <a:cs typeface="Tahoma"/>
                <a:sym typeface="Tahoma"/>
              </a:rPr>
              <a:t>Challenges during Distillation</a:t>
            </a:r>
            <a:endParaRPr sz="2100">
              <a:latin typeface="Tahoma"/>
              <a:ea typeface="Tahoma"/>
              <a:cs typeface="Tahoma"/>
              <a:sym typeface="Tahoma"/>
            </a:endParaRPr>
          </a:p>
        </p:txBody>
      </p:sp>
      <p:sp>
        <p:nvSpPr>
          <p:cNvPr id="247" name="Google Shape;247;g29f2a305a71_0_94"/>
          <p:cNvSpPr txBox="1"/>
          <p:nvPr/>
        </p:nvSpPr>
        <p:spPr>
          <a:xfrm>
            <a:off x="488975" y="969900"/>
            <a:ext cx="8579400" cy="2158500"/>
          </a:xfrm>
          <a:prstGeom prst="rect">
            <a:avLst/>
          </a:prstGeom>
          <a:noFill/>
          <a:ln>
            <a:noFill/>
          </a:ln>
        </p:spPr>
        <p:txBody>
          <a:bodyPr anchorCtr="0" anchor="t" bIns="0" lIns="0" spcFirstLastPara="1" rIns="0" wrap="square" tIns="12700">
            <a:spAutoFit/>
          </a:bodyPr>
          <a:lstStyle/>
          <a:p>
            <a:pPr indent="-336550" lvl="0" marL="457200" marR="5080" rtl="0" algn="l">
              <a:lnSpc>
                <a:spcPct val="120000"/>
              </a:lnSpc>
              <a:spcBef>
                <a:spcPts val="800"/>
              </a:spcBef>
              <a:spcAft>
                <a:spcPts val="0"/>
              </a:spcAft>
              <a:buClr>
                <a:srgbClr val="022850"/>
              </a:buClr>
              <a:buSzPts val="1700"/>
              <a:buFont typeface="Roboto"/>
              <a:buAutoNum type="arabicPeriod"/>
            </a:pPr>
            <a:r>
              <a:rPr lang="en-US" sz="1700">
                <a:solidFill>
                  <a:srgbClr val="022850"/>
                </a:solidFill>
                <a:latin typeface="Roboto"/>
                <a:ea typeface="Roboto"/>
                <a:cs typeface="Roboto"/>
                <a:sym typeface="Roboto"/>
              </a:rPr>
              <a:t>What if a broker forges messages?</a:t>
            </a:r>
            <a:endParaRPr sz="1700">
              <a:solidFill>
                <a:srgbClr val="022850"/>
              </a:solidFill>
              <a:latin typeface="Roboto"/>
              <a:ea typeface="Roboto"/>
              <a:cs typeface="Roboto"/>
              <a:sym typeface="Roboto"/>
            </a:endParaRPr>
          </a:p>
          <a:p>
            <a:pPr indent="-336550" lvl="0" marL="457200" marR="5080" rtl="0" algn="l">
              <a:lnSpc>
                <a:spcPct val="120000"/>
              </a:lnSpc>
              <a:spcBef>
                <a:spcPts val="0"/>
              </a:spcBef>
              <a:spcAft>
                <a:spcPts val="0"/>
              </a:spcAft>
              <a:buClr>
                <a:srgbClr val="022850"/>
              </a:buClr>
              <a:buSzPts val="1700"/>
              <a:buFont typeface="Roboto"/>
              <a:buAutoNum type="arabicPeriod"/>
            </a:pPr>
            <a:r>
              <a:rPr lang="en-US" sz="1700">
                <a:solidFill>
                  <a:srgbClr val="022850"/>
                </a:solidFill>
                <a:latin typeface="Roboto"/>
                <a:ea typeface="Roboto"/>
                <a:cs typeface="Roboto"/>
                <a:sym typeface="Roboto"/>
              </a:rPr>
              <a:t>Can a broker </a:t>
            </a:r>
            <a:r>
              <a:rPr lang="en-US" sz="1700">
                <a:solidFill>
                  <a:srgbClr val="022850"/>
                </a:solidFill>
                <a:latin typeface="Roboto"/>
                <a:ea typeface="Roboto"/>
                <a:cs typeface="Roboto"/>
                <a:sym typeface="Roboto"/>
              </a:rPr>
              <a:t>avoid</a:t>
            </a:r>
            <a:r>
              <a:rPr lang="en-US" sz="1700">
                <a:solidFill>
                  <a:srgbClr val="022850"/>
                </a:solidFill>
                <a:latin typeface="Roboto"/>
                <a:ea typeface="Roboto"/>
                <a:cs typeface="Roboto"/>
                <a:sym typeface="Roboto"/>
              </a:rPr>
              <a:t> sending the entire batch?</a:t>
            </a:r>
            <a:endParaRPr sz="1700">
              <a:solidFill>
                <a:srgbClr val="022850"/>
              </a:solidFill>
              <a:latin typeface="Roboto"/>
              <a:ea typeface="Roboto"/>
              <a:cs typeface="Roboto"/>
              <a:sym typeface="Roboto"/>
            </a:endParaRPr>
          </a:p>
          <a:p>
            <a:pPr indent="-336550" lvl="0" marL="457200" marR="5080" rtl="0" algn="l">
              <a:lnSpc>
                <a:spcPct val="120000"/>
              </a:lnSpc>
              <a:spcBef>
                <a:spcPts val="0"/>
              </a:spcBef>
              <a:spcAft>
                <a:spcPts val="0"/>
              </a:spcAft>
              <a:buClr>
                <a:srgbClr val="022850"/>
              </a:buClr>
              <a:buSzPts val="1700"/>
              <a:buFont typeface="Roboto"/>
              <a:buAutoNum type="arabicPeriod"/>
            </a:pPr>
            <a:r>
              <a:rPr lang="en-US" sz="1700">
                <a:solidFill>
                  <a:srgbClr val="022850"/>
                </a:solidFill>
                <a:latin typeface="Roboto"/>
                <a:ea typeface="Roboto"/>
                <a:cs typeface="Roboto"/>
                <a:sym typeface="Roboto"/>
              </a:rPr>
              <a:t>What if a client does not multi-sign? (</a:t>
            </a:r>
            <a:r>
              <a:rPr lang="en-US" sz="1700">
                <a:solidFill>
                  <a:srgbClr val="022850"/>
                </a:solidFill>
                <a:latin typeface="Roboto"/>
                <a:ea typeface="Roboto"/>
                <a:cs typeface="Roboto"/>
                <a:sym typeface="Roboto"/>
              </a:rPr>
              <a:t>Fault-tolerant distillation)</a:t>
            </a:r>
            <a:endParaRPr sz="1700">
              <a:solidFill>
                <a:srgbClr val="022850"/>
              </a:solidFill>
              <a:latin typeface="Roboto"/>
              <a:ea typeface="Roboto"/>
              <a:cs typeface="Roboto"/>
              <a:sym typeface="Roboto"/>
            </a:endParaRPr>
          </a:p>
          <a:p>
            <a:pPr indent="-336550" lvl="0" marL="457200" marR="5080" rtl="0" algn="l">
              <a:lnSpc>
                <a:spcPct val="120000"/>
              </a:lnSpc>
              <a:spcBef>
                <a:spcPts val="0"/>
              </a:spcBef>
              <a:spcAft>
                <a:spcPts val="0"/>
              </a:spcAft>
              <a:buClr>
                <a:srgbClr val="022850"/>
              </a:buClr>
              <a:buSzPts val="1700"/>
              <a:buFont typeface="Roboto"/>
              <a:buAutoNum type="arabicPeriod"/>
            </a:pPr>
            <a:r>
              <a:rPr lang="en-US" sz="1700">
                <a:solidFill>
                  <a:srgbClr val="022850"/>
                </a:solidFill>
                <a:latin typeface="Roboto"/>
                <a:ea typeface="Roboto"/>
                <a:cs typeface="Roboto"/>
                <a:sym typeface="Roboto"/>
              </a:rPr>
              <a:t>What if a client broadcasts too frequently?</a:t>
            </a:r>
            <a:endParaRPr sz="1700">
              <a:solidFill>
                <a:srgbClr val="022850"/>
              </a:solidFill>
              <a:latin typeface="Roboto"/>
              <a:ea typeface="Roboto"/>
              <a:cs typeface="Roboto"/>
              <a:sym typeface="Roboto"/>
            </a:endParaRPr>
          </a:p>
          <a:p>
            <a:pPr indent="-336550" lvl="0" marL="457200" marR="5080" rtl="0" algn="l">
              <a:lnSpc>
                <a:spcPct val="120000"/>
              </a:lnSpc>
              <a:spcBef>
                <a:spcPts val="0"/>
              </a:spcBef>
              <a:spcAft>
                <a:spcPts val="0"/>
              </a:spcAft>
              <a:buClr>
                <a:srgbClr val="022850"/>
              </a:buClr>
              <a:buSzPts val="1700"/>
              <a:buFont typeface="Roboto"/>
              <a:buAutoNum type="arabicPeriod"/>
            </a:pPr>
            <a:r>
              <a:rPr lang="en-US" sz="1700">
                <a:solidFill>
                  <a:srgbClr val="022850"/>
                </a:solidFill>
                <a:latin typeface="Roboto"/>
                <a:ea typeface="Roboto"/>
                <a:cs typeface="Roboto"/>
                <a:sym typeface="Roboto"/>
              </a:rPr>
              <a:t>What if a client submits the largest possible sequence number?(Legitimacy Numbers | Legitimacy Proofs)</a:t>
            </a:r>
            <a:endParaRPr sz="1700">
              <a:solidFill>
                <a:srgbClr val="022850"/>
              </a:solidFill>
              <a:latin typeface="Roboto"/>
              <a:ea typeface="Roboto"/>
              <a:cs typeface="Roboto"/>
              <a:sym typeface="Roboto"/>
            </a:endParaRPr>
          </a:p>
          <a:p>
            <a:pPr indent="-336550" lvl="0" marL="457200" marR="5080" rtl="0" algn="l">
              <a:lnSpc>
                <a:spcPct val="120000"/>
              </a:lnSpc>
              <a:spcBef>
                <a:spcPts val="0"/>
              </a:spcBef>
              <a:spcAft>
                <a:spcPts val="0"/>
              </a:spcAft>
              <a:buClr>
                <a:srgbClr val="022850"/>
              </a:buClr>
              <a:buSzPts val="1700"/>
              <a:buFont typeface="Roboto"/>
              <a:buAutoNum type="arabicPeriod"/>
            </a:pPr>
            <a:r>
              <a:rPr lang="en-US" sz="1700">
                <a:solidFill>
                  <a:srgbClr val="022850"/>
                </a:solidFill>
                <a:latin typeface="Roboto"/>
                <a:ea typeface="Roboto"/>
                <a:cs typeface="Roboto"/>
                <a:sym typeface="Roboto"/>
              </a:rPr>
              <a:t>What if a broker crashes? </a:t>
            </a:r>
            <a:endParaRPr sz="1700">
              <a:solidFill>
                <a:srgbClr val="022850"/>
              </a:solidFill>
              <a:latin typeface="Roboto"/>
              <a:ea typeface="Roboto"/>
              <a:cs typeface="Roboto"/>
              <a:sym typeface="Roboto"/>
            </a:endParaRPr>
          </a:p>
        </p:txBody>
      </p:sp>
      <p:sp>
        <p:nvSpPr>
          <p:cNvPr id="248" name="Google Shape;248;g29f2a305a71_0_94"/>
          <p:cNvSpPr txBox="1"/>
          <p:nvPr>
            <p:ph idx="12" type="sldNum"/>
          </p:nvPr>
        </p:nvSpPr>
        <p:spPr>
          <a:xfrm>
            <a:off x="8401201" y="4743972"/>
            <a:ext cx="231900" cy="178200"/>
          </a:xfrm>
          <a:prstGeom prst="rect">
            <a:avLst/>
          </a:prstGeom>
          <a:noFill/>
          <a:ln>
            <a:noFill/>
          </a:ln>
        </p:spPr>
        <p:txBody>
          <a:bodyPr anchorCtr="0" anchor="t" bIns="0" lIns="0" spcFirstLastPara="1" rIns="0" wrap="square" tIns="88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g29f2a305a71_0_118"/>
          <p:cNvSpPr/>
          <p:nvPr/>
        </p:nvSpPr>
        <p:spPr>
          <a:xfrm>
            <a:off x="0" y="298955"/>
            <a:ext cx="4479290" cy="360680"/>
          </a:xfrm>
          <a:custGeom>
            <a:rect b="b" l="l" r="r" t="t"/>
            <a:pathLst>
              <a:path extrusionOk="0" h="360680" w="4479290">
                <a:moveTo>
                  <a:pt x="4478999" y="360299"/>
                </a:moveTo>
                <a:lnTo>
                  <a:pt x="0" y="360299"/>
                </a:lnTo>
                <a:lnTo>
                  <a:pt x="0" y="0"/>
                </a:lnTo>
                <a:lnTo>
                  <a:pt x="4478999" y="0"/>
                </a:lnTo>
                <a:lnTo>
                  <a:pt x="4478999" y="360299"/>
                </a:lnTo>
                <a:close/>
              </a:path>
            </a:pathLst>
          </a:custGeom>
          <a:solidFill>
            <a:srgbClr val="0228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4" name="Google Shape;254;g29f2a305a71_0_118"/>
          <p:cNvSpPr txBox="1"/>
          <p:nvPr>
            <p:ph type="title"/>
          </p:nvPr>
        </p:nvSpPr>
        <p:spPr>
          <a:xfrm>
            <a:off x="476500" y="381890"/>
            <a:ext cx="3154800" cy="197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FFCC00"/>
                </a:solidFill>
                <a:latin typeface="Tahoma"/>
                <a:ea typeface="Tahoma"/>
                <a:cs typeface="Tahoma"/>
                <a:sym typeface="Tahoma"/>
              </a:rPr>
              <a:t>Submission: Witness &amp; Atomic Broadcast</a:t>
            </a:r>
            <a:endParaRPr sz="1200">
              <a:latin typeface="Tahoma"/>
              <a:ea typeface="Tahoma"/>
              <a:cs typeface="Tahoma"/>
              <a:sym typeface="Tahoma"/>
            </a:endParaRPr>
          </a:p>
        </p:txBody>
      </p:sp>
      <p:sp>
        <p:nvSpPr>
          <p:cNvPr id="255" name="Google Shape;255;g29f2a305a71_0_118"/>
          <p:cNvSpPr txBox="1"/>
          <p:nvPr>
            <p:ph idx="12" type="sldNum"/>
          </p:nvPr>
        </p:nvSpPr>
        <p:spPr>
          <a:xfrm>
            <a:off x="8401201" y="4743972"/>
            <a:ext cx="231900" cy="178200"/>
          </a:xfrm>
          <a:prstGeom prst="rect">
            <a:avLst/>
          </a:prstGeom>
          <a:noFill/>
          <a:ln>
            <a:noFill/>
          </a:ln>
        </p:spPr>
        <p:txBody>
          <a:bodyPr anchorCtr="0" anchor="t" bIns="0" lIns="0" spcFirstLastPara="1" rIns="0" wrap="square" tIns="88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cxnSp>
        <p:nvCxnSpPr>
          <p:cNvPr id="256" name="Google Shape;256;g29f2a305a71_0_118"/>
          <p:cNvCxnSpPr/>
          <p:nvPr/>
        </p:nvCxnSpPr>
        <p:spPr>
          <a:xfrm>
            <a:off x="1326825" y="2899350"/>
            <a:ext cx="0" cy="0"/>
          </a:xfrm>
          <a:prstGeom prst="straightConnector1">
            <a:avLst/>
          </a:prstGeom>
          <a:noFill/>
          <a:ln cap="flat" cmpd="sng" w="9525">
            <a:solidFill>
              <a:schemeClr val="dk2"/>
            </a:solidFill>
            <a:prstDash val="solid"/>
            <a:round/>
            <a:headEnd len="med" w="med" type="none"/>
            <a:tailEnd len="med" w="med" type="none"/>
          </a:ln>
        </p:spPr>
      </p:cxnSp>
      <p:cxnSp>
        <p:nvCxnSpPr>
          <p:cNvPr id="257" name="Google Shape;257;g29f2a305a71_0_118"/>
          <p:cNvCxnSpPr/>
          <p:nvPr/>
        </p:nvCxnSpPr>
        <p:spPr>
          <a:xfrm>
            <a:off x="830452" y="1375364"/>
            <a:ext cx="3948300" cy="600"/>
          </a:xfrm>
          <a:prstGeom prst="straightConnector1">
            <a:avLst/>
          </a:prstGeom>
          <a:noFill/>
          <a:ln cap="flat" cmpd="sng" w="9525">
            <a:solidFill>
              <a:schemeClr val="dk2"/>
            </a:solidFill>
            <a:prstDash val="solid"/>
            <a:round/>
            <a:headEnd len="med" w="med" type="none"/>
            <a:tailEnd len="med" w="med" type="none"/>
          </a:ln>
        </p:spPr>
      </p:cxnSp>
      <p:cxnSp>
        <p:nvCxnSpPr>
          <p:cNvPr id="258" name="Google Shape;258;g29f2a305a71_0_118"/>
          <p:cNvCxnSpPr/>
          <p:nvPr/>
        </p:nvCxnSpPr>
        <p:spPr>
          <a:xfrm>
            <a:off x="830452" y="1863564"/>
            <a:ext cx="3956400" cy="600"/>
          </a:xfrm>
          <a:prstGeom prst="straightConnector1">
            <a:avLst/>
          </a:prstGeom>
          <a:noFill/>
          <a:ln cap="flat" cmpd="sng" w="9525">
            <a:solidFill>
              <a:schemeClr val="dk2"/>
            </a:solidFill>
            <a:prstDash val="solid"/>
            <a:round/>
            <a:headEnd len="med" w="med" type="none"/>
            <a:tailEnd len="med" w="med" type="none"/>
          </a:ln>
        </p:spPr>
      </p:cxnSp>
      <p:cxnSp>
        <p:nvCxnSpPr>
          <p:cNvPr id="259" name="Google Shape;259;g29f2a305a71_0_118"/>
          <p:cNvCxnSpPr/>
          <p:nvPr/>
        </p:nvCxnSpPr>
        <p:spPr>
          <a:xfrm flipH="1" rot="10800000">
            <a:off x="830452" y="2556139"/>
            <a:ext cx="3972600" cy="15600"/>
          </a:xfrm>
          <a:prstGeom prst="straightConnector1">
            <a:avLst/>
          </a:prstGeom>
          <a:noFill/>
          <a:ln cap="flat" cmpd="sng" w="9525">
            <a:solidFill>
              <a:schemeClr val="dk2"/>
            </a:solidFill>
            <a:prstDash val="solid"/>
            <a:round/>
            <a:headEnd len="med" w="med" type="none"/>
            <a:tailEnd len="med" w="med" type="none"/>
          </a:ln>
        </p:spPr>
      </p:cxnSp>
      <p:cxnSp>
        <p:nvCxnSpPr>
          <p:cNvPr id="260" name="Google Shape;260;g29f2a305a71_0_118"/>
          <p:cNvCxnSpPr/>
          <p:nvPr/>
        </p:nvCxnSpPr>
        <p:spPr>
          <a:xfrm flipH="1" rot="10800000">
            <a:off x="830452" y="3297139"/>
            <a:ext cx="4518300" cy="11700"/>
          </a:xfrm>
          <a:prstGeom prst="straightConnector1">
            <a:avLst/>
          </a:prstGeom>
          <a:noFill/>
          <a:ln cap="flat" cmpd="sng" w="9525">
            <a:solidFill>
              <a:schemeClr val="dk2"/>
            </a:solidFill>
            <a:prstDash val="solid"/>
            <a:round/>
            <a:headEnd len="med" w="med" type="none"/>
            <a:tailEnd len="med" w="med" type="none"/>
          </a:ln>
        </p:spPr>
      </p:cxnSp>
      <p:cxnSp>
        <p:nvCxnSpPr>
          <p:cNvPr id="261" name="Google Shape;261;g29f2a305a71_0_118"/>
          <p:cNvCxnSpPr/>
          <p:nvPr/>
        </p:nvCxnSpPr>
        <p:spPr>
          <a:xfrm flipH="1" rot="10800000">
            <a:off x="830452" y="3638989"/>
            <a:ext cx="4526400" cy="16800"/>
          </a:xfrm>
          <a:prstGeom prst="straightConnector1">
            <a:avLst/>
          </a:prstGeom>
          <a:noFill/>
          <a:ln cap="flat" cmpd="sng" w="9525">
            <a:solidFill>
              <a:schemeClr val="dk2"/>
            </a:solidFill>
            <a:prstDash val="solid"/>
            <a:round/>
            <a:headEnd len="med" w="med" type="none"/>
            <a:tailEnd len="med" w="med" type="none"/>
          </a:ln>
        </p:spPr>
      </p:cxnSp>
      <p:cxnSp>
        <p:nvCxnSpPr>
          <p:cNvPr id="262" name="Google Shape;262;g29f2a305a71_0_118"/>
          <p:cNvCxnSpPr/>
          <p:nvPr/>
        </p:nvCxnSpPr>
        <p:spPr>
          <a:xfrm>
            <a:off x="830452" y="3996539"/>
            <a:ext cx="4558800" cy="600"/>
          </a:xfrm>
          <a:prstGeom prst="straightConnector1">
            <a:avLst/>
          </a:prstGeom>
          <a:noFill/>
          <a:ln cap="flat" cmpd="sng" w="9525">
            <a:solidFill>
              <a:schemeClr val="dk2"/>
            </a:solidFill>
            <a:prstDash val="solid"/>
            <a:round/>
            <a:headEnd len="med" w="med" type="none"/>
            <a:tailEnd len="med" w="med" type="none"/>
          </a:ln>
        </p:spPr>
      </p:cxnSp>
      <p:cxnSp>
        <p:nvCxnSpPr>
          <p:cNvPr id="263" name="Google Shape;263;g29f2a305a71_0_118"/>
          <p:cNvCxnSpPr/>
          <p:nvPr/>
        </p:nvCxnSpPr>
        <p:spPr>
          <a:xfrm>
            <a:off x="830452" y="4288214"/>
            <a:ext cx="4583400" cy="10200"/>
          </a:xfrm>
          <a:prstGeom prst="straightConnector1">
            <a:avLst/>
          </a:prstGeom>
          <a:noFill/>
          <a:ln cap="flat" cmpd="sng" w="9525">
            <a:solidFill>
              <a:schemeClr val="dk2"/>
            </a:solidFill>
            <a:prstDash val="solid"/>
            <a:round/>
            <a:headEnd len="med" w="med" type="none"/>
            <a:tailEnd len="med" w="med" type="none"/>
          </a:ln>
        </p:spPr>
      </p:cxnSp>
      <p:pic>
        <p:nvPicPr>
          <p:cNvPr id="264" name="Google Shape;264;g29f2a305a71_0_118"/>
          <p:cNvPicPr preferRelativeResize="0"/>
          <p:nvPr/>
        </p:nvPicPr>
        <p:blipFill>
          <a:blip r:embed="rId3">
            <a:alphaModFix/>
          </a:blip>
          <a:stretch>
            <a:fillRect/>
          </a:stretch>
        </p:blipFill>
        <p:spPr>
          <a:xfrm>
            <a:off x="387638" y="3856425"/>
            <a:ext cx="338575" cy="263300"/>
          </a:xfrm>
          <a:prstGeom prst="rect">
            <a:avLst/>
          </a:prstGeom>
          <a:noFill/>
          <a:ln>
            <a:noFill/>
          </a:ln>
        </p:spPr>
      </p:pic>
      <p:pic>
        <p:nvPicPr>
          <p:cNvPr id="265" name="Google Shape;265;g29f2a305a71_0_118"/>
          <p:cNvPicPr preferRelativeResize="0"/>
          <p:nvPr/>
        </p:nvPicPr>
        <p:blipFill>
          <a:blip r:embed="rId4">
            <a:alphaModFix/>
          </a:blip>
          <a:stretch>
            <a:fillRect/>
          </a:stretch>
        </p:blipFill>
        <p:spPr>
          <a:xfrm>
            <a:off x="387652" y="3147850"/>
            <a:ext cx="338550" cy="275665"/>
          </a:xfrm>
          <a:prstGeom prst="rect">
            <a:avLst/>
          </a:prstGeom>
          <a:noFill/>
          <a:ln>
            <a:noFill/>
          </a:ln>
        </p:spPr>
      </p:pic>
      <p:pic>
        <p:nvPicPr>
          <p:cNvPr id="266" name="Google Shape;266;g29f2a305a71_0_118"/>
          <p:cNvPicPr preferRelativeResize="0"/>
          <p:nvPr/>
        </p:nvPicPr>
        <p:blipFill>
          <a:blip r:embed="rId5">
            <a:alphaModFix/>
          </a:blip>
          <a:stretch>
            <a:fillRect/>
          </a:stretch>
        </p:blipFill>
        <p:spPr>
          <a:xfrm>
            <a:off x="409450" y="3531288"/>
            <a:ext cx="294951" cy="217368"/>
          </a:xfrm>
          <a:prstGeom prst="rect">
            <a:avLst/>
          </a:prstGeom>
          <a:noFill/>
          <a:ln>
            <a:noFill/>
          </a:ln>
        </p:spPr>
      </p:pic>
      <p:pic>
        <p:nvPicPr>
          <p:cNvPr id="267" name="Google Shape;267;g29f2a305a71_0_118"/>
          <p:cNvPicPr preferRelativeResize="0"/>
          <p:nvPr/>
        </p:nvPicPr>
        <p:blipFill>
          <a:blip r:embed="rId6">
            <a:alphaModFix/>
          </a:blip>
          <a:stretch>
            <a:fillRect/>
          </a:stretch>
        </p:blipFill>
        <p:spPr>
          <a:xfrm>
            <a:off x="387650" y="4227500"/>
            <a:ext cx="338551" cy="273682"/>
          </a:xfrm>
          <a:prstGeom prst="rect">
            <a:avLst/>
          </a:prstGeom>
          <a:noFill/>
          <a:ln>
            <a:noFill/>
          </a:ln>
        </p:spPr>
      </p:pic>
      <p:pic>
        <p:nvPicPr>
          <p:cNvPr id="268" name="Google Shape;268;g29f2a305a71_0_118"/>
          <p:cNvPicPr preferRelativeResize="0"/>
          <p:nvPr/>
        </p:nvPicPr>
        <p:blipFill rotWithShape="1">
          <a:blip r:embed="rId7">
            <a:alphaModFix/>
          </a:blip>
          <a:srcRect b="24128" l="23861" r="28557" t="18722"/>
          <a:stretch/>
        </p:blipFill>
        <p:spPr>
          <a:xfrm>
            <a:off x="476500" y="2439275"/>
            <a:ext cx="160852" cy="275675"/>
          </a:xfrm>
          <a:prstGeom prst="rect">
            <a:avLst/>
          </a:prstGeom>
          <a:noFill/>
          <a:ln>
            <a:noFill/>
          </a:ln>
        </p:spPr>
      </p:pic>
      <p:pic>
        <p:nvPicPr>
          <p:cNvPr id="269" name="Google Shape;269;g29f2a305a71_0_118"/>
          <p:cNvPicPr preferRelativeResize="0"/>
          <p:nvPr/>
        </p:nvPicPr>
        <p:blipFill rotWithShape="1">
          <a:blip r:embed="rId8">
            <a:alphaModFix/>
          </a:blip>
          <a:srcRect b="24130" l="10792" r="12831" t="8953"/>
          <a:stretch/>
        </p:blipFill>
        <p:spPr>
          <a:xfrm>
            <a:off x="409450" y="1750625"/>
            <a:ext cx="294949" cy="225890"/>
          </a:xfrm>
          <a:prstGeom prst="rect">
            <a:avLst/>
          </a:prstGeom>
          <a:noFill/>
          <a:ln>
            <a:noFill/>
          </a:ln>
        </p:spPr>
      </p:pic>
      <p:pic>
        <p:nvPicPr>
          <p:cNvPr id="270" name="Google Shape;270;g29f2a305a71_0_118"/>
          <p:cNvPicPr preferRelativeResize="0"/>
          <p:nvPr/>
        </p:nvPicPr>
        <p:blipFill rotWithShape="1">
          <a:blip r:embed="rId9">
            <a:alphaModFix/>
          </a:blip>
          <a:srcRect b="6845" l="17286" r="18925" t="32996"/>
          <a:stretch/>
        </p:blipFill>
        <p:spPr>
          <a:xfrm>
            <a:off x="409450" y="1262300"/>
            <a:ext cx="294951" cy="226140"/>
          </a:xfrm>
          <a:prstGeom prst="rect">
            <a:avLst/>
          </a:prstGeom>
          <a:noFill/>
          <a:ln>
            <a:noFill/>
          </a:ln>
        </p:spPr>
      </p:pic>
      <p:cxnSp>
        <p:nvCxnSpPr>
          <p:cNvPr id="271" name="Google Shape;271;g29f2a305a71_0_118"/>
          <p:cNvCxnSpPr/>
          <p:nvPr/>
        </p:nvCxnSpPr>
        <p:spPr>
          <a:xfrm>
            <a:off x="930500" y="2579925"/>
            <a:ext cx="160500" cy="725400"/>
          </a:xfrm>
          <a:prstGeom prst="straightConnector1">
            <a:avLst/>
          </a:prstGeom>
          <a:noFill/>
          <a:ln cap="flat" cmpd="sng" w="9525">
            <a:solidFill>
              <a:srgbClr val="FF9900"/>
            </a:solidFill>
            <a:prstDash val="solid"/>
            <a:round/>
            <a:headEnd len="med" w="med" type="none"/>
            <a:tailEnd len="med" w="med" type="triangle"/>
          </a:ln>
        </p:spPr>
      </p:cxnSp>
      <p:sp>
        <p:nvSpPr>
          <p:cNvPr id="272" name="Google Shape;272;g29f2a305a71_0_118"/>
          <p:cNvSpPr txBox="1"/>
          <p:nvPr/>
        </p:nvSpPr>
        <p:spPr>
          <a:xfrm>
            <a:off x="1110500" y="2754150"/>
            <a:ext cx="231900" cy="36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50">
                <a:solidFill>
                  <a:srgbClr val="FF9900"/>
                </a:solidFill>
                <a:latin typeface="Tahoma"/>
                <a:ea typeface="Tahoma"/>
                <a:cs typeface="Tahoma"/>
                <a:sym typeface="Tahoma"/>
              </a:rPr>
              <a:t>8</a:t>
            </a:r>
            <a:endParaRPr sz="1250">
              <a:solidFill>
                <a:srgbClr val="FF9900"/>
              </a:solidFill>
              <a:latin typeface="Tahoma"/>
              <a:ea typeface="Tahoma"/>
              <a:cs typeface="Tahoma"/>
              <a:sym typeface="Tahoma"/>
            </a:endParaRPr>
          </a:p>
        </p:txBody>
      </p:sp>
      <p:sp>
        <p:nvSpPr>
          <p:cNvPr id="273" name="Google Shape;273;g29f2a305a71_0_118"/>
          <p:cNvSpPr txBox="1"/>
          <p:nvPr/>
        </p:nvSpPr>
        <p:spPr>
          <a:xfrm>
            <a:off x="1679675" y="2779363"/>
            <a:ext cx="377700" cy="36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50">
                <a:solidFill>
                  <a:schemeClr val="accent3"/>
                </a:solidFill>
                <a:latin typeface="Tahoma"/>
                <a:ea typeface="Tahoma"/>
                <a:cs typeface="Tahoma"/>
                <a:sym typeface="Tahoma"/>
              </a:rPr>
              <a:t>10</a:t>
            </a:r>
            <a:endParaRPr sz="1250">
              <a:solidFill>
                <a:schemeClr val="accent3"/>
              </a:solidFill>
              <a:latin typeface="Tahoma"/>
              <a:ea typeface="Tahoma"/>
              <a:cs typeface="Tahoma"/>
              <a:sym typeface="Tahoma"/>
            </a:endParaRPr>
          </a:p>
        </p:txBody>
      </p:sp>
      <p:sp>
        <p:nvSpPr>
          <p:cNvPr id="274" name="Google Shape;274;g29f2a305a71_0_118"/>
          <p:cNvSpPr txBox="1"/>
          <p:nvPr/>
        </p:nvSpPr>
        <p:spPr>
          <a:xfrm>
            <a:off x="1752575" y="2261563"/>
            <a:ext cx="231900" cy="36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50">
              <a:solidFill>
                <a:schemeClr val="accent5"/>
              </a:solidFill>
              <a:latin typeface="Tahoma"/>
              <a:ea typeface="Tahoma"/>
              <a:cs typeface="Tahoma"/>
              <a:sym typeface="Tahoma"/>
            </a:endParaRPr>
          </a:p>
        </p:txBody>
      </p:sp>
      <p:sp>
        <p:nvSpPr>
          <p:cNvPr id="275" name="Google Shape;275;g29f2a305a71_0_118"/>
          <p:cNvSpPr/>
          <p:nvPr/>
        </p:nvSpPr>
        <p:spPr>
          <a:xfrm>
            <a:off x="1588400" y="3245727"/>
            <a:ext cx="285300" cy="1139700"/>
          </a:xfrm>
          <a:prstGeom prst="rect">
            <a:avLst/>
          </a:prstGeom>
          <a:solidFill>
            <a:schemeClr val="lt2"/>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solidFill>
                  <a:schemeClr val="accent5"/>
                </a:solidFill>
                <a:latin typeface="Tahoma"/>
                <a:ea typeface="Tahoma"/>
                <a:cs typeface="Tahoma"/>
                <a:sym typeface="Tahoma"/>
              </a:rPr>
              <a:t>9</a:t>
            </a:r>
            <a:endParaRPr sz="1100">
              <a:solidFill>
                <a:schemeClr val="accent5"/>
              </a:solidFill>
              <a:latin typeface="Tahoma"/>
              <a:ea typeface="Tahoma"/>
              <a:cs typeface="Tahoma"/>
              <a:sym typeface="Tahoma"/>
            </a:endParaRPr>
          </a:p>
        </p:txBody>
      </p:sp>
      <p:sp>
        <p:nvSpPr>
          <p:cNvPr id="276" name="Google Shape;276;g29f2a305a71_0_118"/>
          <p:cNvSpPr txBox="1"/>
          <p:nvPr/>
        </p:nvSpPr>
        <p:spPr>
          <a:xfrm>
            <a:off x="5210250" y="211275"/>
            <a:ext cx="3842700" cy="4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950">
                <a:solidFill>
                  <a:srgbClr val="022850"/>
                </a:solidFill>
                <a:latin typeface="Tahoma"/>
                <a:ea typeface="Tahoma"/>
                <a:cs typeface="Tahoma"/>
                <a:sym typeface="Tahoma"/>
              </a:rPr>
              <a:t>8.</a:t>
            </a:r>
            <a:r>
              <a:rPr lang="en-US" sz="950">
                <a:solidFill>
                  <a:srgbClr val="022850"/>
                </a:solidFill>
                <a:latin typeface="Tahoma"/>
                <a:ea typeface="Tahoma"/>
                <a:cs typeface="Tahoma"/>
                <a:sym typeface="Tahoma"/>
              </a:rPr>
              <a:t> </a:t>
            </a:r>
            <a:r>
              <a:rPr lang="en-US" sz="950">
                <a:solidFill>
                  <a:srgbClr val="022850"/>
                </a:solidFill>
                <a:latin typeface="Tahoma"/>
                <a:ea typeface="Tahoma"/>
                <a:cs typeface="Tahoma"/>
                <a:sym typeface="Tahoma"/>
              </a:rPr>
              <a:t>In order to collect a witness for B˜, β sends B˜ to all servers.  β asks only f+1 servers to sign a witness shard</a:t>
            </a:r>
            <a:endParaRPr sz="950">
              <a:solidFill>
                <a:srgbClr val="022850"/>
              </a:solidFill>
              <a:latin typeface="Tahoma"/>
              <a:ea typeface="Tahoma"/>
              <a:cs typeface="Tahoma"/>
              <a:sym typeface="Tahoma"/>
            </a:endParaRPr>
          </a:p>
        </p:txBody>
      </p:sp>
      <p:sp>
        <p:nvSpPr>
          <p:cNvPr id="277" name="Google Shape;277;g29f2a305a71_0_118"/>
          <p:cNvSpPr txBox="1"/>
          <p:nvPr/>
        </p:nvSpPr>
        <p:spPr>
          <a:xfrm>
            <a:off x="5210250" y="659625"/>
            <a:ext cx="3842700" cy="33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950">
                <a:solidFill>
                  <a:srgbClr val="022850"/>
                </a:solidFill>
                <a:latin typeface="Tahoma"/>
                <a:ea typeface="Tahoma"/>
                <a:cs typeface="Tahoma"/>
                <a:sym typeface="Tahoma"/>
              </a:rPr>
              <a:t>9</a:t>
            </a:r>
            <a:r>
              <a:rPr b="1" lang="en-US" sz="950">
                <a:solidFill>
                  <a:srgbClr val="022850"/>
                </a:solidFill>
                <a:latin typeface="Tahoma"/>
                <a:ea typeface="Tahoma"/>
                <a:cs typeface="Tahoma"/>
                <a:sym typeface="Tahoma"/>
              </a:rPr>
              <a:t>.</a:t>
            </a:r>
            <a:r>
              <a:rPr lang="en-US" sz="950">
                <a:solidFill>
                  <a:srgbClr val="022850"/>
                </a:solidFill>
                <a:latin typeface="Tahoma"/>
                <a:ea typeface="Tahoma"/>
                <a:cs typeface="Tahoma"/>
                <a:sym typeface="Tahoma"/>
              </a:rPr>
              <a:t> </a:t>
            </a:r>
            <a:r>
              <a:rPr lang="en-US" sz="950">
                <a:solidFill>
                  <a:srgbClr val="022850"/>
                </a:solidFill>
                <a:latin typeface="Tahoma"/>
                <a:ea typeface="Tahoma"/>
                <a:cs typeface="Tahoma"/>
                <a:sym typeface="Tahoma"/>
              </a:rPr>
              <a:t> Upon receiving B˜, a correct server σ stores B˜.</a:t>
            </a:r>
            <a:endParaRPr sz="950">
              <a:solidFill>
                <a:srgbClr val="022850"/>
              </a:solidFill>
              <a:latin typeface="Tahoma"/>
              <a:ea typeface="Tahoma"/>
              <a:cs typeface="Tahoma"/>
              <a:sym typeface="Tahoma"/>
            </a:endParaRPr>
          </a:p>
        </p:txBody>
      </p:sp>
      <p:sp>
        <p:nvSpPr>
          <p:cNvPr id="278" name="Google Shape;278;g29f2a305a71_0_118"/>
          <p:cNvSpPr txBox="1"/>
          <p:nvPr/>
        </p:nvSpPr>
        <p:spPr>
          <a:xfrm>
            <a:off x="5210250" y="1027575"/>
            <a:ext cx="3437400" cy="6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950">
                <a:solidFill>
                  <a:srgbClr val="022850"/>
                </a:solidFill>
                <a:latin typeface="Tahoma"/>
                <a:ea typeface="Tahoma"/>
                <a:cs typeface="Tahoma"/>
                <a:sym typeface="Tahoma"/>
              </a:rPr>
              <a:t>10</a:t>
            </a:r>
            <a:r>
              <a:rPr b="1" lang="en-US" sz="950">
                <a:solidFill>
                  <a:srgbClr val="022850"/>
                </a:solidFill>
                <a:latin typeface="Tahoma"/>
                <a:ea typeface="Tahoma"/>
                <a:cs typeface="Tahoma"/>
                <a:sym typeface="Tahoma"/>
              </a:rPr>
              <a:t>. </a:t>
            </a:r>
            <a:r>
              <a:rPr lang="en-US" sz="950">
                <a:solidFill>
                  <a:srgbClr val="022850"/>
                </a:solidFill>
                <a:latin typeface="Tahoma"/>
                <a:ea typeface="Tahoma"/>
                <a:cs typeface="Tahoma"/>
                <a:sym typeface="Tahoma"/>
              </a:rPr>
              <a:t>If asked to witness B˜, σ checks that B˜ is well-formed and sends back to β its witness shard for B˜</a:t>
            </a:r>
            <a:endParaRPr sz="950">
              <a:solidFill>
                <a:srgbClr val="022850"/>
              </a:solidFill>
              <a:latin typeface="Tahoma"/>
              <a:ea typeface="Tahoma"/>
              <a:cs typeface="Tahoma"/>
              <a:sym typeface="Tahoma"/>
            </a:endParaRPr>
          </a:p>
          <a:p>
            <a:pPr indent="0" lvl="0" marL="0" rtl="0" algn="l">
              <a:spcBef>
                <a:spcPts val="0"/>
              </a:spcBef>
              <a:spcAft>
                <a:spcPts val="0"/>
              </a:spcAft>
              <a:buNone/>
            </a:pPr>
            <a:r>
              <a:rPr lang="en-US" sz="950">
                <a:solidFill>
                  <a:srgbClr val="022850"/>
                </a:solidFill>
                <a:latin typeface="Tahoma"/>
                <a:ea typeface="Tahoma"/>
                <a:cs typeface="Tahoma"/>
                <a:sym typeface="Tahoma"/>
              </a:rPr>
              <a:t> </a:t>
            </a:r>
            <a:endParaRPr sz="950">
              <a:solidFill>
                <a:srgbClr val="022850"/>
              </a:solidFill>
              <a:latin typeface="Tahoma"/>
              <a:ea typeface="Tahoma"/>
              <a:cs typeface="Tahoma"/>
              <a:sym typeface="Tahoma"/>
            </a:endParaRPr>
          </a:p>
        </p:txBody>
      </p:sp>
      <p:sp>
        <p:nvSpPr>
          <p:cNvPr id="279" name="Google Shape;279;g29f2a305a71_0_118"/>
          <p:cNvSpPr txBox="1"/>
          <p:nvPr/>
        </p:nvSpPr>
        <p:spPr>
          <a:xfrm>
            <a:off x="5195825" y="1446675"/>
            <a:ext cx="3897600" cy="33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950">
                <a:solidFill>
                  <a:srgbClr val="022850"/>
                </a:solidFill>
                <a:latin typeface="Tahoma"/>
                <a:ea typeface="Tahoma"/>
                <a:cs typeface="Tahoma"/>
                <a:sym typeface="Tahoma"/>
              </a:rPr>
              <a:t>11</a:t>
            </a:r>
            <a:r>
              <a:rPr b="1" lang="en-US" sz="950">
                <a:solidFill>
                  <a:srgbClr val="022850"/>
                </a:solidFill>
                <a:latin typeface="Tahoma"/>
                <a:ea typeface="Tahoma"/>
                <a:cs typeface="Tahoma"/>
                <a:sym typeface="Tahoma"/>
              </a:rPr>
              <a:t>. </a:t>
            </a:r>
            <a:r>
              <a:rPr lang="en-US" sz="950">
                <a:solidFill>
                  <a:srgbClr val="022850"/>
                </a:solidFill>
                <a:latin typeface="Tahoma"/>
                <a:ea typeface="Tahoma"/>
                <a:cs typeface="Tahoma"/>
                <a:sym typeface="Tahoma"/>
              </a:rPr>
              <a:t>β collects and aggregates f +1 shards into a witness for B</a:t>
            </a:r>
            <a:endParaRPr sz="950">
              <a:solidFill>
                <a:srgbClr val="022850"/>
              </a:solidFill>
              <a:latin typeface="Tahoma"/>
              <a:ea typeface="Tahoma"/>
              <a:cs typeface="Tahoma"/>
              <a:sym typeface="Tahoma"/>
            </a:endParaRPr>
          </a:p>
        </p:txBody>
      </p:sp>
      <p:sp>
        <p:nvSpPr>
          <p:cNvPr id="280" name="Google Shape;280;g29f2a305a71_0_118"/>
          <p:cNvSpPr txBox="1"/>
          <p:nvPr/>
        </p:nvSpPr>
        <p:spPr>
          <a:xfrm>
            <a:off x="5210250" y="1806425"/>
            <a:ext cx="3567300" cy="6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950">
                <a:solidFill>
                  <a:srgbClr val="022850"/>
                </a:solidFill>
                <a:latin typeface="Tahoma"/>
                <a:ea typeface="Tahoma"/>
                <a:cs typeface="Tahoma"/>
                <a:sym typeface="Tahoma"/>
              </a:rPr>
              <a:t>12</a:t>
            </a:r>
            <a:r>
              <a:rPr b="1" lang="en-US" sz="950">
                <a:solidFill>
                  <a:srgbClr val="022850"/>
                </a:solidFill>
                <a:latin typeface="Tahoma"/>
                <a:ea typeface="Tahoma"/>
                <a:cs typeface="Tahoma"/>
                <a:sym typeface="Tahoma"/>
              </a:rPr>
              <a:t>. </a:t>
            </a:r>
            <a:r>
              <a:rPr lang="en-US" sz="950">
                <a:solidFill>
                  <a:srgbClr val="022850"/>
                </a:solidFill>
                <a:latin typeface="Tahoma"/>
                <a:ea typeface="Tahoma"/>
                <a:cs typeface="Tahoma"/>
                <a:sym typeface="Tahoma"/>
              </a:rPr>
              <a:t> β then submits B˜’s hash and witness to the server-run Atomic Broadcast</a:t>
            </a:r>
            <a:endParaRPr sz="950">
              <a:solidFill>
                <a:srgbClr val="022850"/>
              </a:solidFill>
              <a:latin typeface="Tahoma"/>
              <a:ea typeface="Tahoma"/>
              <a:cs typeface="Tahoma"/>
              <a:sym typeface="Tahoma"/>
            </a:endParaRPr>
          </a:p>
          <a:p>
            <a:pPr indent="0" lvl="0" marL="0" rtl="0" algn="l">
              <a:spcBef>
                <a:spcPts val="0"/>
              </a:spcBef>
              <a:spcAft>
                <a:spcPts val="0"/>
              </a:spcAft>
              <a:buNone/>
            </a:pPr>
            <a:r>
              <a:t/>
            </a:r>
            <a:endParaRPr sz="950">
              <a:solidFill>
                <a:srgbClr val="022850"/>
              </a:solidFill>
              <a:latin typeface="Tahoma"/>
              <a:ea typeface="Tahoma"/>
              <a:cs typeface="Tahoma"/>
              <a:sym typeface="Tahoma"/>
            </a:endParaRPr>
          </a:p>
        </p:txBody>
      </p:sp>
      <p:sp>
        <p:nvSpPr>
          <p:cNvPr id="281" name="Google Shape;281;g29f2a305a71_0_118"/>
          <p:cNvSpPr/>
          <p:nvPr/>
        </p:nvSpPr>
        <p:spPr>
          <a:xfrm>
            <a:off x="2299725" y="2471925"/>
            <a:ext cx="338700" cy="217500"/>
          </a:xfrm>
          <a:prstGeom prst="rect">
            <a:avLst/>
          </a:prstGeom>
          <a:solidFill>
            <a:schemeClr val="lt2"/>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solidFill>
                  <a:schemeClr val="accent5"/>
                </a:solidFill>
                <a:latin typeface="Tahoma"/>
                <a:ea typeface="Tahoma"/>
                <a:cs typeface="Tahoma"/>
                <a:sym typeface="Tahoma"/>
              </a:rPr>
              <a:t>11</a:t>
            </a:r>
            <a:endParaRPr sz="1100">
              <a:solidFill>
                <a:schemeClr val="accent5"/>
              </a:solidFill>
              <a:latin typeface="Tahoma"/>
              <a:ea typeface="Tahoma"/>
              <a:cs typeface="Tahoma"/>
              <a:sym typeface="Tahoma"/>
            </a:endParaRPr>
          </a:p>
        </p:txBody>
      </p:sp>
      <p:cxnSp>
        <p:nvCxnSpPr>
          <p:cNvPr id="282" name="Google Shape;282;g29f2a305a71_0_118"/>
          <p:cNvCxnSpPr/>
          <p:nvPr/>
        </p:nvCxnSpPr>
        <p:spPr>
          <a:xfrm>
            <a:off x="3257925" y="873625"/>
            <a:ext cx="30600" cy="3421800"/>
          </a:xfrm>
          <a:prstGeom prst="straightConnector1">
            <a:avLst/>
          </a:prstGeom>
          <a:noFill/>
          <a:ln cap="flat" cmpd="sng" w="9525">
            <a:solidFill>
              <a:schemeClr val="dk2"/>
            </a:solidFill>
            <a:prstDash val="dot"/>
            <a:round/>
            <a:headEnd len="med" w="med" type="none"/>
            <a:tailEnd len="med" w="med" type="none"/>
          </a:ln>
        </p:spPr>
      </p:cxnSp>
      <p:sp>
        <p:nvSpPr>
          <p:cNvPr id="283" name="Google Shape;283;g29f2a305a71_0_118"/>
          <p:cNvSpPr txBox="1"/>
          <p:nvPr/>
        </p:nvSpPr>
        <p:spPr>
          <a:xfrm>
            <a:off x="3638950" y="749238"/>
            <a:ext cx="1401000" cy="26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50">
              <a:solidFill>
                <a:srgbClr val="595959"/>
              </a:solidFill>
              <a:latin typeface="Tahoma"/>
              <a:ea typeface="Tahoma"/>
              <a:cs typeface="Tahoma"/>
              <a:sym typeface="Tahoma"/>
            </a:endParaRPr>
          </a:p>
        </p:txBody>
      </p:sp>
      <p:pic>
        <p:nvPicPr>
          <p:cNvPr id="284" name="Google Shape;284;g29f2a305a71_0_118"/>
          <p:cNvPicPr preferRelativeResize="0"/>
          <p:nvPr/>
        </p:nvPicPr>
        <p:blipFill rotWithShape="1">
          <a:blip r:embed="rId9">
            <a:alphaModFix/>
          </a:blip>
          <a:srcRect b="6845" l="17286" r="18925" t="32996"/>
          <a:stretch/>
        </p:blipFill>
        <p:spPr>
          <a:xfrm>
            <a:off x="6228025" y="3245725"/>
            <a:ext cx="231901" cy="177807"/>
          </a:xfrm>
          <a:prstGeom prst="rect">
            <a:avLst/>
          </a:prstGeom>
          <a:noFill/>
          <a:ln>
            <a:noFill/>
          </a:ln>
        </p:spPr>
      </p:pic>
      <p:pic>
        <p:nvPicPr>
          <p:cNvPr id="285" name="Google Shape;285;g29f2a305a71_0_118"/>
          <p:cNvPicPr preferRelativeResize="0"/>
          <p:nvPr/>
        </p:nvPicPr>
        <p:blipFill rotWithShape="1">
          <a:blip r:embed="rId8">
            <a:alphaModFix/>
          </a:blip>
          <a:srcRect b="24130" l="10792" r="12831" t="8953"/>
          <a:stretch/>
        </p:blipFill>
        <p:spPr>
          <a:xfrm>
            <a:off x="6228025" y="3494375"/>
            <a:ext cx="231900" cy="177603"/>
          </a:xfrm>
          <a:prstGeom prst="rect">
            <a:avLst/>
          </a:prstGeom>
          <a:noFill/>
          <a:ln>
            <a:noFill/>
          </a:ln>
        </p:spPr>
      </p:pic>
      <p:pic>
        <p:nvPicPr>
          <p:cNvPr id="286" name="Google Shape;286;g29f2a305a71_0_118"/>
          <p:cNvPicPr preferRelativeResize="0"/>
          <p:nvPr/>
        </p:nvPicPr>
        <p:blipFill rotWithShape="1">
          <a:blip r:embed="rId7">
            <a:alphaModFix/>
          </a:blip>
          <a:srcRect b="24128" l="23861" r="28557" t="18722"/>
          <a:stretch/>
        </p:blipFill>
        <p:spPr>
          <a:xfrm>
            <a:off x="6263550" y="3742825"/>
            <a:ext cx="160853" cy="275675"/>
          </a:xfrm>
          <a:prstGeom prst="rect">
            <a:avLst/>
          </a:prstGeom>
          <a:noFill/>
          <a:ln>
            <a:noFill/>
          </a:ln>
        </p:spPr>
      </p:pic>
      <p:pic>
        <p:nvPicPr>
          <p:cNvPr id="287" name="Google Shape;287;g29f2a305a71_0_118"/>
          <p:cNvPicPr preferRelativeResize="0"/>
          <p:nvPr/>
        </p:nvPicPr>
        <p:blipFill>
          <a:blip r:embed="rId4">
            <a:alphaModFix/>
          </a:blip>
          <a:stretch>
            <a:fillRect/>
          </a:stretch>
        </p:blipFill>
        <p:spPr>
          <a:xfrm>
            <a:off x="6174702" y="4089350"/>
            <a:ext cx="338550" cy="275665"/>
          </a:xfrm>
          <a:prstGeom prst="rect">
            <a:avLst/>
          </a:prstGeom>
          <a:noFill/>
          <a:ln>
            <a:noFill/>
          </a:ln>
        </p:spPr>
      </p:pic>
      <p:sp>
        <p:nvSpPr>
          <p:cNvPr id="288" name="Google Shape;288;g29f2a305a71_0_118"/>
          <p:cNvSpPr txBox="1"/>
          <p:nvPr/>
        </p:nvSpPr>
        <p:spPr>
          <a:xfrm>
            <a:off x="6610525" y="3150050"/>
            <a:ext cx="1905000" cy="113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50">
                <a:solidFill>
                  <a:srgbClr val="022850"/>
                </a:solidFill>
                <a:latin typeface="Tahoma"/>
                <a:ea typeface="Tahoma"/>
                <a:cs typeface="Tahoma"/>
                <a:sym typeface="Tahoma"/>
              </a:rPr>
              <a:t>Client 1</a:t>
            </a:r>
            <a:endParaRPr sz="1250">
              <a:solidFill>
                <a:srgbClr val="022850"/>
              </a:solidFill>
              <a:latin typeface="Tahoma"/>
              <a:ea typeface="Tahoma"/>
              <a:cs typeface="Tahoma"/>
              <a:sym typeface="Tahoma"/>
            </a:endParaRPr>
          </a:p>
          <a:p>
            <a:pPr indent="0" lvl="0" marL="0" rtl="0" algn="l">
              <a:spcBef>
                <a:spcPts val="0"/>
              </a:spcBef>
              <a:spcAft>
                <a:spcPts val="0"/>
              </a:spcAft>
              <a:buNone/>
            </a:pPr>
            <a:r>
              <a:t/>
            </a:r>
            <a:endParaRPr sz="450">
              <a:solidFill>
                <a:srgbClr val="022850"/>
              </a:solidFill>
              <a:latin typeface="Tahoma"/>
              <a:ea typeface="Tahoma"/>
              <a:cs typeface="Tahoma"/>
              <a:sym typeface="Tahoma"/>
            </a:endParaRPr>
          </a:p>
          <a:p>
            <a:pPr indent="0" lvl="0" marL="0" rtl="0" algn="l">
              <a:spcBef>
                <a:spcPts val="0"/>
              </a:spcBef>
              <a:spcAft>
                <a:spcPts val="0"/>
              </a:spcAft>
              <a:buNone/>
            </a:pPr>
            <a:r>
              <a:rPr lang="en-US" sz="1250">
                <a:solidFill>
                  <a:srgbClr val="022850"/>
                </a:solidFill>
                <a:latin typeface="Tahoma"/>
                <a:ea typeface="Tahoma"/>
                <a:cs typeface="Tahoma"/>
                <a:sym typeface="Tahoma"/>
              </a:rPr>
              <a:t>Client 2</a:t>
            </a:r>
            <a:endParaRPr sz="1250">
              <a:solidFill>
                <a:srgbClr val="022850"/>
              </a:solidFill>
              <a:latin typeface="Tahoma"/>
              <a:ea typeface="Tahoma"/>
              <a:cs typeface="Tahoma"/>
              <a:sym typeface="Tahoma"/>
            </a:endParaRPr>
          </a:p>
          <a:p>
            <a:pPr indent="0" lvl="0" marL="0" rtl="0" algn="l">
              <a:spcBef>
                <a:spcPts val="0"/>
              </a:spcBef>
              <a:spcAft>
                <a:spcPts val="0"/>
              </a:spcAft>
              <a:buNone/>
            </a:pPr>
            <a:r>
              <a:t/>
            </a:r>
            <a:endParaRPr sz="250">
              <a:solidFill>
                <a:srgbClr val="022850"/>
              </a:solidFill>
              <a:latin typeface="Tahoma"/>
              <a:ea typeface="Tahoma"/>
              <a:cs typeface="Tahoma"/>
              <a:sym typeface="Tahoma"/>
            </a:endParaRPr>
          </a:p>
          <a:p>
            <a:pPr indent="0" lvl="0" marL="0" rtl="0" algn="l">
              <a:spcBef>
                <a:spcPts val="0"/>
              </a:spcBef>
              <a:spcAft>
                <a:spcPts val="0"/>
              </a:spcAft>
              <a:buNone/>
            </a:pPr>
            <a:r>
              <a:t/>
            </a:r>
            <a:endParaRPr sz="250">
              <a:solidFill>
                <a:srgbClr val="022850"/>
              </a:solidFill>
              <a:latin typeface="Tahoma"/>
              <a:ea typeface="Tahoma"/>
              <a:cs typeface="Tahoma"/>
              <a:sym typeface="Tahoma"/>
            </a:endParaRPr>
          </a:p>
          <a:p>
            <a:pPr indent="0" lvl="0" marL="0" rtl="0" algn="l">
              <a:spcBef>
                <a:spcPts val="0"/>
              </a:spcBef>
              <a:spcAft>
                <a:spcPts val="0"/>
              </a:spcAft>
              <a:buNone/>
            </a:pPr>
            <a:r>
              <a:rPr lang="en-US" sz="1250">
                <a:solidFill>
                  <a:srgbClr val="022850"/>
                </a:solidFill>
                <a:latin typeface="Tahoma"/>
                <a:ea typeface="Tahoma"/>
                <a:cs typeface="Tahoma"/>
                <a:sym typeface="Tahoma"/>
              </a:rPr>
              <a:t>Broker</a:t>
            </a:r>
            <a:endParaRPr sz="1250">
              <a:solidFill>
                <a:srgbClr val="022850"/>
              </a:solidFill>
              <a:latin typeface="Tahoma"/>
              <a:ea typeface="Tahoma"/>
              <a:cs typeface="Tahoma"/>
              <a:sym typeface="Tahoma"/>
            </a:endParaRPr>
          </a:p>
          <a:p>
            <a:pPr indent="0" lvl="0" marL="0" rtl="0" algn="l">
              <a:spcBef>
                <a:spcPts val="0"/>
              </a:spcBef>
              <a:spcAft>
                <a:spcPts val="0"/>
              </a:spcAft>
              <a:buNone/>
            </a:pPr>
            <a:r>
              <a:t/>
            </a:r>
            <a:endParaRPr sz="350">
              <a:solidFill>
                <a:srgbClr val="022850"/>
              </a:solidFill>
              <a:latin typeface="Tahoma"/>
              <a:ea typeface="Tahoma"/>
              <a:cs typeface="Tahoma"/>
              <a:sym typeface="Tahoma"/>
            </a:endParaRPr>
          </a:p>
          <a:p>
            <a:pPr indent="0" lvl="0" marL="0" rtl="0" algn="l">
              <a:spcBef>
                <a:spcPts val="0"/>
              </a:spcBef>
              <a:spcAft>
                <a:spcPts val="0"/>
              </a:spcAft>
              <a:buNone/>
            </a:pPr>
            <a:r>
              <a:t/>
            </a:r>
            <a:endParaRPr sz="350">
              <a:solidFill>
                <a:srgbClr val="022850"/>
              </a:solidFill>
              <a:latin typeface="Tahoma"/>
              <a:ea typeface="Tahoma"/>
              <a:cs typeface="Tahoma"/>
              <a:sym typeface="Tahoma"/>
            </a:endParaRPr>
          </a:p>
          <a:p>
            <a:pPr indent="0" lvl="0" marL="0" rtl="0" algn="l">
              <a:spcBef>
                <a:spcPts val="0"/>
              </a:spcBef>
              <a:spcAft>
                <a:spcPts val="0"/>
              </a:spcAft>
              <a:buNone/>
            </a:pPr>
            <a:r>
              <a:t/>
            </a:r>
            <a:endParaRPr sz="100">
              <a:solidFill>
                <a:srgbClr val="022850"/>
              </a:solidFill>
              <a:latin typeface="Tahoma"/>
              <a:ea typeface="Tahoma"/>
              <a:cs typeface="Tahoma"/>
              <a:sym typeface="Tahoma"/>
            </a:endParaRPr>
          </a:p>
          <a:p>
            <a:pPr indent="0" lvl="0" marL="0" rtl="0" algn="l">
              <a:spcBef>
                <a:spcPts val="0"/>
              </a:spcBef>
              <a:spcAft>
                <a:spcPts val="0"/>
              </a:spcAft>
              <a:buNone/>
            </a:pPr>
            <a:r>
              <a:rPr lang="en-US" sz="1250">
                <a:solidFill>
                  <a:srgbClr val="022850"/>
                </a:solidFill>
                <a:latin typeface="Tahoma"/>
                <a:ea typeface="Tahoma"/>
                <a:cs typeface="Tahoma"/>
                <a:sym typeface="Tahoma"/>
              </a:rPr>
              <a:t>Servers (1…n)</a:t>
            </a:r>
            <a:endParaRPr sz="1250">
              <a:solidFill>
                <a:srgbClr val="022850"/>
              </a:solidFill>
              <a:latin typeface="Tahoma"/>
              <a:ea typeface="Tahoma"/>
              <a:cs typeface="Tahoma"/>
              <a:sym typeface="Tahoma"/>
            </a:endParaRPr>
          </a:p>
        </p:txBody>
      </p:sp>
      <p:cxnSp>
        <p:nvCxnSpPr>
          <p:cNvPr id="289" name="Google Shape;289;g29f2a305a71_0_118"/>
          <p:cNvCxnSpPr/>
          <p:nvPr/>
        </p:nvCxnSpPr>
        <p:spPr>
          <a:xfrm>
            <a:off x="930488" y="2579925"/>
            <a:ext cx="282600" cy="1075500"/>
          </a:xfrm>
          <a:prstGeom prst="straightConnector1">
            <a:avLst/>
          </a:prstGeom>
          <a:noFill/>
          <a:ln cap="flat" cmpd="sng" w="9525">
            <a:solidFill>
              <a:srgbClr val="FF9900"/>
            </a:solidFill>
            <a:prstDash val="solid"/>
            <a:round/>
            <a:headEnd len="med" w="med" type="none"/>
            <a:tailEnd len="med" w="med" type="triangle"/>
          </a:ln>
        </p:spPr>
      </p:cxnSp>
      <p:cxnSp>
        <p:nvCxnSpPr>
          <p:cNvPr id="290" name="Google Shape;290;g29f2a305a71_0_118"/>
          <p:cNvCxnSpPr/>
          <p:nvPr/>
        </p:nvCxnSpPr>
        <p:spPr>
          <a:xfrm>
            <a:off x="930488" y="2579925"/>
            <a:ext cx="453600" cy="1425600"/>
          </a:xfrm>
          <a:prstGeom prst="straightConnector1">
            <a:avLst/>
          </a:prstGeom>
          <a:noFill/>
          <a:ln cap="flat" cmpd="sng" w="9525">
            <a:solidFill>
              <a:srgbClr val="FF9900"/>
            </a:solidFill>
            <a:prstDash val="solid"/>
            <a:round/>
            <a:headEnd len="med" w="med" type="none"/>
            <a:tailEnd len="med" w="med" type="triangle"/>
          </a:ln>
        </p:spPr>
      </p:cxnSp>
      <p:cxnSp>
        <p:nvCxnSpPr>
          <p:cNvPr id="291" name="Google Shape;291;g29f2a305a71_0_118"/>
          <p:cNvCxnSpPr/>
          <p:nvPr/>
        </p:nvCxnSpPr>
        <p:spPr>
          <a:xfrm>
            <a:off x="930488" y="2579925"/>
            <a:ext cx="591900" cy="1710300"/>
          </a:xfrm>
          <a:prstGeom prst="straightConnector1">
            <a:avLst/>
          </a:prstGeom>
          <a:noFill/>
          <a:ln cap="flat" cmpd="sng" w="9525">
            <a:solidFill>
              <a:srgbClr val="FF9900"/>
            </a:solidFill>
            <a:prstDash val="solid"/>
            <a:round/>
            <a:headEnd len="med" w="med" type="none"/>
            <a:tailEnd len="med" w="med" type="triangle"/>
          </a:ln>
        </p:spPr>
      </p:cxnSp>
      <p:cxnSp>
        <p:nvCxnSpPr>
          <p:cNvPr id="292" name="Google Shape;292;g29f2a305a71_0_118"/>
          <p:cNvCxnSpPr/>
          <p:nvPr/>
        </p:nvCxnSpPr>
        <p:spPr>
          <a:xfrm flipH="1" rot="10800000">
            <a:off x="2032150" y="2556263"/>
            <a:ext cx="157800" cy="748200"/>
          </a:xfrm>
          <a:prstGeom prst="straightConnector1">
            <a:avLst/>
          </a:prstGeom>
          <a:noFill/>
          <a:ln cap="flat" cmpd="sng" w="9525">
            <a:solidFill>
              <a:schemeClr val="accent3"/>
            </a:solidFill>
            <a:prstDash val="solid"/>
            <a:round/>
            <a:headEnd len="med" w="med" type="none"/>
            <a:tailEnd len="med" w="med" type="triangle"/>
          </a:ln>
        </p:spPr>
      </p:cxnSp>
      <p:cxnSp>
        <p:nvCxnSpPr>
          <p:cNvPr id="293" name="Google Shape;293;g29f2a305a71_0_118"/>
          <p:cNvCxnSpPr/>
          <p:nvPr/>
        </p:nvCxnSpPr>
        <p:spPr>
          <a:xfrm flipH="1" rot="10800000">
            <a:off x="2032150" y="2564438"/>
            <a:ext cx="157800" cy="1093800"/>
          </a:xfrm>
          <a:prstGeom prst="straightConnector1">
            <a:avLst/>
          </a:prstGeom>
          <a:noFill/>
          <a:ln cap="flat" cmpd="sng" w="9525">
            <a:solidFill>
              <a:schemeClr val="accent3"/>
            </a:solidFill>
            <a:prstDash val="solid"/>
            <a:round/>
            <a:headEnd len="med" w="med" type="none"/>
            <a:tailEnd len="med" w="med" type="triangle"/>
          </a:ln>
        </p:spPr>
      </p:cxnSp>
      <p:cxnSp>
        <p:nvCxnSpPr>
          <p:cNvPr id="294" name="Google Shape;294;g29f2a305a71_0_118"/>
          <p:cNvCxnSpPr/>
          <p:nvPr/>
        </p:nvCxnSpPr>
        <p:spPr>
          <a:xfrm flipH="1" rot="10800000">
            <a:off x="2077950" y="2567650"/>
            <a:ext cx="120000" cy="1428600"/>
          </a:xfrm>
          <a:prstGeom prst="straightConnector1">
            <a:avLst/>
          </a:prstGeom>
          <a:noFill/>
          <a:ln cap="flat" cmpd="sng" w="9525">
            <a:solidFill>
              <a:schemeClr val="accent3"/>
            </a:solidFill>
            <a:prstDash val="dash"/>
            <a:round/>
            <a:headEnd len="med" w="med" type="none"/>
            <a:tailEnd len="med" w="med" type="triangle"/>
          </a:ln>
        </p:spPr>
      </p:cxnSp>
      <p:cxnSp>
        <p:nvCxnSpPr>
          <p:cNvPr id="295" name="Google Shape;295;g29f2a305a71_0_118"/>
          <p:cNvCxnSpPr/>
          <p:nvPr/>
        </p:nvCxnSpPr>
        <p:spPr>
          <a:xfrm flipH="1" rot="10800000">
            <a:off x="2103675" y="2580213"/>
            <a:ext cx="87900" cy="1710000"/>
          </a:xfrm>
          <a:prstGeom prst="straightConnector1">
            <a:avLst/>
          </a:prstGeom>
          <a:noFill/>
          <a:ln cap="flat" cmpd="sng" w="9525">
            <a:solidFill>
              <a:schemeClr val="accent3"/>
            </a:solidFill>
            <a:prstDash val="dash"/>
            <a:round/>
            <a:headEnd len="med" w="med" type="none"/>
            <a:tailEnd len="med" w="med" type="triangle"/>
          </a:ln>
        </p:spPr>
      </p:cxnSp>
      <p:cxnSp>
        <p:nvCxnSpPr>
          <p:cNvPr id="296" name="Google Shape;296;g29f2a305a71_0_118"/>
          <p:cNvCxnSpPr/>
          <p:nvPr/>
        </p:nvCxnSpPr>
        <p:spPr>
          <a:xfrm>
            <a:off x="2678863" y="2556150"/>
            <a:ext cx="342300" cy="1745400"/>
          </a:xfrm>
          <a:prstGeom prst="straightConnector1">
            <a:avLst/>
          </a:prstGeom>
          <a:noFill/>
          <a:ln cap="flat" cmpd="sng" w="9525">
            <a:solidFill>
              <a:srgbClr val="FF0000"/>
            </a:solidFill>
            <a:prstDash val="solid"/>
            <a:round/>
            <a:headEnd len="med" w="med" type="none"/>
            <a:tailEnd len="med" w="med" type="triangle"/>
          </a:ln>
        </p:spPr>
      </p:cxnSp>
      <p:cxnSp>
        <p:nvCxnSpPr>
          <p:cNvPr id="297" name="Google Shape;297;g29f2a305a71_0_118"/>
          <p:cNvCxnSpPr/>
          <p:nvPr/>
        </p:nvCxnSpPr>
        <p:spPr>
          <a:xfrm>
            <a:off x="2678138" y="2556150"/>
            <a:ext cx="209700" cy="1441800"/>
          </a:xfrm>
          <a:prstGeom prst="straightConnector1">
            <a:avLst/>
          </a:prstGeom>
          <a:noFill/>
          <a:ln cap="flat" cmpd="sng" w="9525">
            <a:solidFill>
              <a:srgbClr val="FF0000"/>
            </a:solidFill>
            <a:prstDash val="solid"/>
            <a:round/>
            <a:headEnd len="med" w="med" type="none"/>
            <a:tailEnd len="med" w="med" type="triangle"/>
          </a:ln>
        </p:spPr>
      </p:cxnSp>
      <p:cxnSp>
        <p:nvCxnSpPr>
          <p:cNvPr id="298" name="Google Shape;298;g29f2a305a71_0_118"/>
          <p:cNvCxnSpPr/>
          <p:nvPr/>
        </p:nvCxnSpPr>
        <p:spPr>
          <a:xfrm>
            <a:off x="2674150" y="2555350"/>
            <a:ext cx="104400" cy="1084800"/>
          </a:xfrm>
          <a:prstGeom prst="straightConnector1">
            <a:avLst/>
          </a:prstGeom>
          <a:noFill/>
          <a:ln cap="flat" cmpd="sng" w="9525">
            <a:solidFill>
              <a:srgbClr val="FF0000"/>
            </a:solidFill>
            <a:prstDash val="solid"/>
            <a:round/>
            <a:headEnd len="med" w="med" type="none"/>
            <a:tailEnd len="med" w="med" type="triangle"/>
          </a:ln>
        </p:spPr>
      </p:cxnSp>
      <p:cxnSp>
        <p:nvCxnSpPr>
          <p:cNvPr id="299" name="Google Shape;299;g29f2a305a71_0_118"/>
          <p:cNvCxnSpPr/>
          <p:nvPr/>
        </p:nvCxnSpPr>
        <p:spPr>
          <a:xfrm>
            <a:off x="2674150" y="2555350"/>
            <a:ext cx="19500" cy="738900"/>
          </a:xfrm>
          <a:prstGeom prst="straightConnector1">
            <a:avLst/>
          </a:prstGeom>
          <a:noFill/>
          <a:ln cap="flat" cmpd="sng" w="9525">
            <a:solidFill>
              <a:srgbClr val="FF0000"/>
            </a:solidFill>
            <a:prstDash val="solid"/>
            <a:round/>
            <a:headEnd len="med" w="med" type="none"/>
            <a:tailEnd len="med" w="med" type="triangle"/>
          </a:ln>
        </p:spPr>
      </p:cxnSp>
      <p:sp>
        <p:nvSpPr>
          <p:cNvPr id="300" name="Google Shape;300;g29f2a305a71_0_118"/>
          <p:cNvSpPr txBox="1"/>
          <p:nvPr/>
        </p:nvSpPr>
        <p:spPr>
          <a:xfrm>
            <a:off x="2798950" y="2719038"/>
            <a:ext cx="377700" cy="36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50">
                <a:solidFill>
                  <a:srgbClr val="FF0000"/>
                </a:solidFill>
                <a:latin typeface="Tahoma"/>
                <a:ea typeface="Tahoma"/>
                <a:cs typeface="Tahoma"/>
                <a:sym typeface="Tahoma"/>
              </a:rPr>
              <a:t>12</a:t>
            </a:r>
            <a:endParaRPr sz="1250">
              <a:solidFill>
                <a:srgbClr val="FF0000"/>
              </a:solidFill>
              <a:latin typeface="Tahoma"/>
              <a:ea typeface="Tahoma"/>
              <a:cs typeface="Tahoma"/>
              <a:sym typeface="Tahoma"/>
            </a:endParaRPr>
          </a:p>
        </p:txBody>
      </p:sp>
      <p:sp>
        <p:nvSpPr>
          <p:cNvPr id="301" name="Google Shape;301;g29f2a305a71_0_118"/>
          <p:cNvSpPr/>
          <p:nvPr/>
        </p:nvSpPr>
        <p:spPr>
          <a:xfrm>
            <a:off x="3466400" y="3245725"/>
            <a:ext cx="865200" cy="11397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solidFill>
                  <a:schemeClr val="dk1"/>
                </a:solidFill>
                <a:latin typeface="Tahoma"/>
                <a:ea typeface="Tahoma"/>
                <a:cs typeface="Tahoma"/>
                <a:sym typeface="Tahoma"/>
              </a:rPr>
              <a:t>Atomic </a:t>
            </a:r>
            <a:endParaRPr sz="1100">
              <a:solidFill>
                <a:schemeClr val="dk1"/>
              </a:solidFill>
              <a:latin typeface="Tahoma"/>
              <a:ea typeface="Tahoma"/>
              <a:cs typeface="Tahoma"/>
              <a:sym typeface="Tahoma"/>
            </a:endParaRPr>
          </a:p>
          <a:p>
            <a:pPr indent="0" lvl="0" marL="0" rtl="0" algn="ctr">
              <a:spcBef>
                <a:spcPts val="0"/>
              </a:spcBef>
              <a:spcAft>
                <a:spcPts val="0"/>
              </a:spcAft>
              <a:buNone/>
            </a:pPr>
            <a:r>
              <a:rPr lang="en-US" sz="1100">
                <a:solidFill>
                  <a:schemeClr val="dk1"/>
                </a:solidFill>
                <a:latin typeface="Tahoma"/>
                <a:ea typeface="Tahoma"/>
                <a:cs typeface="Tahoma"/>
                <a:sym typeface="Tahoma"/>
              </a:rPr>
              <a:t>Broadcast</a:t>
            </a:r>
            <a:endParaRPr sz="1100">
              <a:solidFill>
                <a:schemeClr val="dk1"/>
              </a:solidFill>
              <a:latin typeface="Tahoma"/>
              <a:ea typeface="Tahoma"/>
              <a:cs typeface="Tahoma"/>
              <a:sym typeface="Tahoma"/>
            </a:endParaRPr>
          </a:p>
        </p:txBody>
      </p:sp>
      <p:cxnSp>
        <p:nvCxnSpPr>
          <p:cNvPr id="302" name="Google Shape;302;g29f2a305a71_0_118"/>
          <p:cNvCxnSpPr/>
          <p:nvPr/>
        </p:nvCxnSpPr>
        <p:spPr>
          <a:xfrm>
            <a:off x="4568350" y="855425"/>
            <a:ext cx="13500" cy="3439800"/>
          </a:xfrm>
          <a:prstGeom prst="straightConnector1">
            <a:avLst/>
          </a:prstGeom>
          <a:noFill/>
          <a:ln cap="flat" cmpd="sng" w="9525">
            <a:solidFill>
              <a:schemeClr val="dk2"/>
            </a:solidFill>
            <a:prstDash val="dot"/>
            <a:round/>
            <a:headEnd len="med" w="med" type="none"/>
            <a:tailEnd len="med" w="med" type="none"/>
          </a:ln>
        </p:spPr>
      </p:cxnSp>
      <p:sp>
        <p:nvSpPr>
          <p:cNvPr id="303" name="Google Shape;303;g29f2a305a71_0_118"/>
          <p:cNvSpPr/>
          <p:nvPr/>
        </p:nvSpPr>
        <p:spPr>
          <a:xfrm>
            <a:off x="1329800" y="818450"/>
            <a:ext cx="802500" cy="3606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latin typeface="Tahoma"/>
                <a:ea typeface="Tahoma"/>
                <a:cs typeface="Tahoma"/>
                <a:sym typeface="Tahoma"/>
              </a:rPr>
              <a:t>Witness</a:t>
            </a:r>
            <a:endParaRPr sz="1200">
              <a:latin typeface="Tahoma"/>
              <a:ea typeface="Tahoma"/>
              <a:cs typeface="Tahoma"/>
              <a:sym typeface="Tahoma"/>
            </a:endParaRPr>
          </a:p>
        </p:txBody>
      </p:sp>
      <p:sp>
        <p:nvSpPr>
          <p:cNvPr id="304" name="Google Shape;304;g29f2a305a71_0_118"/>
          <p:cNvSpPr/>
          <p:nvPr/>
        </p:nvSpPr>
        <p:spPr>
          <a:xfrm>
            <a:off x="4127750" y="891525"/>
            <a:ext cx="1124100" cy="3606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latin typeface="Tahoma"/>
                <a:ea typeface="Tahoma"/>
                <a:cs typeface="Tahoma"/>
                <a:sym typeface="Tahoma"/>
              </a:rPr>
              <a:t>Delivery -&gt;</a:t>
            </a:r>
            <a:endParaRPr sz="1200">
              <a:latin typeface="Tahoma"/>
              <a:ea typeface="Tahoma"/>
              <a:cs typeface="Tahoma"/>
              <a:sym typeface="Tahoma"/>
            </a:endParaRPr>
          </a:p>
        </p:txBody>
      </p:sp>
      <p:sp>
        <p:nvSpPr>
          <p:cNvPr id="305" name="Google Shape;305;g29f2a305a71_0_118"/>
          <p:cNvSpPr txBox="1"/>
          <p:nvPr/>
        </p:nvSpPr>
        <p:spPr>
          <a:xfrm>
            <a:off x="1213100" y="4180050"/>
            <a:ext cx="338700" cy="36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50">
                <a:solidFill>
                  <a:srgbClr val="022850"/>
                </a:solidFill>
                <a:latin typeface="Tahoma"/>
                <a:ea typeface="Tahoma"/>
                <a:cs typeface="Tahoma"/>
                <a:sym typeface="Tahoma"/>
              </a:rPr>
              <a:t>n</a:t>
            </a:r>
            <a:endParaRPr sz="1250">
              <a:solidFill>
                <a:srgbClr val="022850"/>
              </a:solidFill>
              <a:latin typeface="Tahoma"/>
              <a:ea typeface="Tahoma"/>
              <a:cs typeface="Tahoma"/>
              <a:sym typeface="Tahoma"/>
            </a:endParaRPr>
          </a:p>
        </p:txBody>
      </p:sp>
      <p:sp>
        <p:nvSpPr>
          <p:cNvPr id="306" name="Google Shape;306;g29f2a305a71_0_118"/>
          <p:cNvSpPr txBox="1"/>
          <p:nvPr/>
        </p:nvSpPr>
        <p:spPr>
          <a:xfrm>
            <a:off x="1910300" y="4224125"/>
            <a:ext cx="496200" cy="33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150">
                <a:solidFill>
                  <a:srgbClr val="022850"/>
                </a:solidFill>
                <a:latin typeface="Tahoma"/>
                <a:ea typeface="Tahoma"/>
                <a:cs typeface="Tahoma"/>
                <a:sym typeface="Tahoma"/>
              </a:rPr>
              <a:t>f+1</a:t>
            </a:r>
            <a:endParaRPr sz="1150">
              <a:solidFill>
                <a:srgbClr val="022850"/>
              </a:solidFill>
              <a:latin typeface="Tahoma"/>
              <a:ea typeface="Tahoma"/>
              <a:cs typeface="Tahoma"/>
              <a:sym typeface="Tahoma"/>
            </a:endParaRPr>
          </a:p>
        </p:txBody>
      </p:sp>
      <p:sp>
        <p:nvSpPr>
          <p:cNvPr id="307" name="Google Shape;307;g29f2a305a71_0_118"/>
          <p:cNvSpPr txBox="1"/>
          <p:nvPr/>
        </p:nvSpPr>
        <p:spPr>
          <a:xfrm>
            <a:off x="2890725" y="4215150"/>
            <a:ext cx="338700" cy="36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50">
                <a:solidFill>
                  <a:srgbClr val="022850"/>
                </a:solidFill>
                <a:latin typeface="Tahoma"/>
                <a:ea typeface="Tahoma"/>
                <a:cs typeface="Tahoma"/>
                <a:sym typeface="Tahoma"/>
              </a:rPr>
              <a:t>n</a:t>
            </a:r>
            <a:endParaRPr sz="1250">
              <a:solidFill>
                <a:srgbClr val="022850"/>
              </a:solidFill>
              <a:latin typeface="Tahoma"/>
              <a:ea typeface="Tahoma"/>
              <a:cs typeface="Tahoma"/>
              <a:sym typeface="Tahoma"/>
            </a:endParaRPr>
          </a:p>
        </p:txBody>
      </p:sp>
      <p:sp>
        <p:nvSpPr>
          <p:cNvPr id="308" name="Google Shape;308;g29f2a305a71_0_118"/>
          <p:cNvSpPr txBox="1"/>
          <p:nvPr/>
        </p:nvSpPr>
        <p:spPr>
          <a:xfrm>
            <a:off x="6174700" y="2841063"/>
            <a:ext cx="3000000" cy="4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450">
                <a:solidFill>
                  <a:srgbClr val="022850"/>
                </a:solidFill>
                <a:latin typeface="Tahoma"/>
                <a:ea typeface="Tahoma"/>
                <a:cs typeface="Tahoma"/>
                <a:sym typeface="Tahoma"/>
              </a:rPr>
              <a:t>B</a:t>
            </a:r>
            <a:r>
              <a:rPr lang="en-US" sz="1450">
                <a:solidFill>
                  <a:srgbClr val="022850"/>
                </a:solidFill>
                <a:latin typeface="Tahoma"/>
                <a:ea typeface="Tahoma"/>
                <a:cs typeface="Tahoma"/>
                <a:sym typeface="Tahoma"/>
              </a:rPr>
              <a:t>˜ </a:t>
            </a:r>
            <a:r>
              <a:rPr lang="en-US" sz="1150">
                <a:solidFill>
                  <a:srgbClr val="022850"/>
                </a:solidFill>
                <a:latin typeface="Tahoma"/>
                <a:ea typeface="Tahoma"/>
                <a:cs typeface="Tahoma"/>
                <a:sym typeface="Tahoma"/>
              </a:rPr>
              <a:t>Distilled Batch</a:t>
            </a:r>
            <a:endParaRPr sz="115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g29f2a305a71_0_184"/>
          <p:cNvSpPr/>
          <p:nvPr/>
        </p:nvSpPr>
        <p:spPr>
          <a:xfrm>
            <a:off x="0" y="298955"/>
            <a:ext cx="4479290" cy="360680"/>
          </a:xfrm>
          <a:custGeom>
            <a:rect b="b" l="l" r="r" t="t"/>
            <a:pathLst>
              <a:path extrusionOk="0" h="360680" w="4479290">
                <a:moveTo>
                  <a:pt x="4478999" y="360299"/>
                </a:moveTo>
                <a:lnTo>
                  <a:pt x="0" y="360299"/>
                </a:lnTo>
                <a:lnTo>
                  <a:pt x="0" y="0"/>
                </a:lnTo>
                <a:lnTo>
                  <a:pt x="4478999" y="0"/>
                </a:lnTo>
                <a:lnTo>
                  <a:pt x="4478999" y="360299"/>
                </a:lnTo>
                <a:close/>
              </a:path>
            </a:pathLst>
          </a:custGeom>
          <a:solidFill>
            <a:srgbClr val="0228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4" name="Google Shape;314;g29f2a305a71_0_184"/>
          <p:cNvSpPr txBox="1"/>
          <p:nvPr>
            <p:ph type="title"/>
          </p:nvPr>
        </p:nvSpPr>
        <p:spPr>
          <a:xfrm>
            <a:off x="476500" y="381890"/>
            <a:ext cx="3154800" cy="197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FFCC00"/>
                </a:solidFill>
                <a:latin typeface="Tahoma"/>
                <a:ea typeface="Tahoma"/>
                <a:cs typeface="Tahoma"/>
                <a:sym typeface="Tahoma"/>
              </a:rPr>
              <a:t>Submission: Delivery &amp; Response</a:t>
            </a:r>
            <a:endParaRPr sz="1200">
              <a:latin typeface="Tahoma"/>
              <a:ea typeface="Tahoma"/>
              <a:cs typeface="Tahoma"/>
              <a:sym typeface="Tahoma"/>
            </a:endParaRPr>
          </a:p>
        </p:txBody>
      </p:sp>
      <p:sp>
        <p:nvSpPr>
          <p:cNvPr id="315" name="Google Shape;315;g29f2a305a71_0_184"/>
          <p:cNvSpPr txBox="1"/>
          <p:nvPr>
            <p:ph idx="12" type="sldNum"/>
          </p:nvPr>
        </p:nvSpPr>
        <p:spPr>
          <a:xfrm>
            <a:off x="8401201" y="4743972"/>
            <a:ext cx="231900" cy="178200"/>
          </a:xfrm>
          <a:prstGeom prst="rect">
            <a:avLst/>
          </a:prstGeom>
          <a:noFill/>
          <a:ln>
            <a:noFill/>
          </a:ln>
        </p:spPr>
        <p:txBody>
          <a:bodyPr anchorCtr="0" anchor="t" bIns="0" lIns="0" spcFirstLastPara="1" rIns="0" wrap="square" tIns="88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cxnSp>
        <p:nvCxnSpPr>
          <p:cNvPr id="316" name="Google Shape;316;g29f2a305a71_0_184"/>
          <p:cNvCxnSpPr/>
          <p:nvPr/>
        </p:nvCxnSpPr>
        <p:spPr>
          <a:xfrm>
            <a:off x="1326825" y="2899350"/>
            <a:ext cx="0" cy="0"/>
          </a:xfrm>
          <a:prstGeom prst="straightConnector1">
            <a:avLst/>
          </a:prstGeom>
          <a:noFill/>
          <a:ln cap="flat" cmpd="sng" w="9525">
            <a:solidFill>
              <a:schemeClr val="dk2"/>
            </a:solidFill>
            <a:prstDash val="solid"/>
            <a:round/>
            <a:headEnd len="med" w="med" type="none"/>
            <a:tailEnd len="med" w="med" type="none"/>
          </a:ln>
        </p:spPr>
      </p:cxnSp>
      <p:cxnSp>
        <p:nvCxnSpPr>
          <p:cNvPr id="317" name="Google Shape;317;g29f2a305a71_0_184"/>
          <p:cNvCxnSpPr/>
          <p:nvPr/>
        </p:nvCxnSpPr>
        <p:spPr>
          <a:xfrm>
            <a:off x="830452" y="1375364"/>
            <a:ext cx="3948300" cy="600"/>
          </a:xfrm>
          <a:prstGeom prst="straightConnector1">
            <a:avLst/>
          </a:prstGeom>
          <a:noFill/>
          <a:ln cap="flat" cmpd="sng" w="9525">
            <a:solidFill>
              <a:schemeClr val="dk2"/>
            </a:solidFill>
            <a:prstDash val="solid"/>
            <a:round/>
            <a:headEnd len="med" w="med" type="none"/>
            <a:tailEnd len="med" w="med" type="none"/>
          </a:ln>
        </p:spPr>
      </p:cxnSp>
      <p:cxnSp>
        <p:nvCxnSpPr>
          <p:cNvPr id="318" name="Google Shape;318;g29f2a305a71_0_184"/>
          <p:cNvCxnSpPr/>
          <p:nvPr/>
        </p:nvCxnSpPr>
        <p:spPr>
          <a:xfrm>
            <a:off x="830452" y="1863564"/>
            <a:ext cx="3956400" cy="600"/>
          </a:xfrm>
          <a:prstGeom prst="straightConnector1">
            <a:avLst/>
          </a:prstGeom>
          <a:noFill/>
          <a:ln cap="flat" cmpd="sng" w="9525">
            <a:solidFill>
              <a:schemeClr val="dk2"/>
            </a:solidFill>
            <a:prstDash val="solid"/>
            <a:round/>
            <a:headEnd len="med" w="med" type="none"/>
            <a:tailEnd len="med" w="med" type="none"/>
          </a:ln>
        </p:spPr>
      </p:cxnSp>
      <p:cxnSp>
        <p:nvCxnSpPr>
          <p:cNvPr id="319" name="Google Shape;319;g29f2a305a71_0_184"/>
          <p:cNvCxnSpPr/>
          <p:nvPr/>
        </p:nvCxnSpPr>
        <p:spPr>
          <a:xfrm flipH="1" rot="10800000">
            <a:off x="830452" y="2556139"/>
            <a:ext cx="3972600" cy="15600"/>
          </a:xfrm>
          <a:prstGeom prst="straightConnector1">
            <a:avLst/>
          </a:prstGeom>
          <a:noFill/>
          <a:ln cap="flat" cmpd="sng" w="9525">
            <a:solidFill>
              <a:schemeClr val="dk2"/>
            </a:solidFill>
            <a:prstDash val="solid"/>
            <a:round/>
            <a:headEnd len="med" w="med" type="none"/>
            <a:tailEnd len="med" w="med" type="none"/>
          </a:ln>
        </p:spPr>
      </p:cxnSp>
      <p:cxnSp>
        <p:nvCxnSpPr>
          <p:cNvPr id="320" name="Google Shape;320;g29f2a305a71_0_184"/>
          <p:cNvCxnSpPr/>
          <p:nvPr/>
        </p:nvCxnSpPr>
        <p:spPr>
          <a:xfrm flipH="1" rot="10800000">
            <a:off x="830452" y="3297139"/>
            <a:ext cx="4518300" cy="11700"/>
          </a:xfrm>
          <a:prstGeom prst="straightConnector1">
            <a:avLst/>
          </a:prstGeom>
          <a:noFill/>
          <a:ln cap="flat" cmpd="sng" w="9525">
            <a:solidFill>
              <a:schemeClr val="dk2"/>
            </a:solidFill>
            <a:prstDash val="solid"/>
            <a:round/>
            <a:headEnd len="med" w="med" type="none"/>
            <a:tailEnd len="med" w="med" type="none"/>
          </a:ln>
        </p:spPr>
      </p:cxnSp>
      <p:cxnSp>
        <p:nvCxnSpPr>
          <p:cNvPr id="321" name="Google Shape;321;g29f2a305a71_0_184"/>
          <p:cNvCxnSpPr/>
          <p:nvPr/>
        </p:nvCxnSpPr>
        <p:spPr>
          <a:xfrm flipH="1" rot="10800000">
            <a:off x="830452" y="3638989"/>
            <a:ext cx="4526400" cy="16800"/>
          </a:xfrm>
          <a:prstGeom prst="straightConnector1">
            <a:avLst/>
          </a:prstGeom>
          <a:noFill/>
          <a:ln cap="flat" cmpd="sng" w="9525">
            <a:solidFill>
              <a:schemeClr val="dk2"/>
            </a:solidFill>
            <a:prstDash val="solid"/>
            <a:round/>
            <a:headEnd len="med" w="med" type="none"/>
            <a:tailEnd len="med" w="med" type="none"/>
          </a:ln>
        </p:spPr>
      </p:cxnSp>
      <p:cxnSp>
        <p:nvCxnSpPr>
          <p:cNvPr id="322" name="Google Shape;322;g29f2a305a71_0_184"/>
          <p:cNvCxnSpPr/>
          <p:nvPr/>
        </p:nvCxnSpPr>
        <p:spPr>
          <a:xfrm>
            <a:off x="830452" y="3996539"/>
            <a:ext cx="4558800" cy="600"/>
          </a:xfrm>
          <a:prstGeom prst="straightConnector1">
            <a:avLst/>
          </a:prstGeom>
          <a:noFill/>
          <a:ln cap="flat" cmpd="sng" w="9525">
            <a:solidFill>
              <a:schemeClr val="dk2"/>
            </a:solidFill>
            <a:prstDash val="solid"/>
            <a:round/>
            <a:headEnd len="med" w="med" type="none"/>
            <a:tailEnd len="med" w="med" type="none"/>
          </a:ln>
        </p:spPr>
      </p:cxnSp>
      <p:cxnSp>
        <p:nvCxnSpPr>
          <p:cNvPr id="323" name="Google Shape;323;g29f2a305a71_0_184"/>
          <p:cNvCxnSpPr/>
          <p:nvPr/>
        </p:nvCxnSpPr>
        <p:spPr>
          <a:xfrm>
            <a:off x="830452" y="4288214"/>
            <a:ext cx="4583400" cy="10200"/>
          </a:xfrm>
          <a:prstGeom prst="straightConnector1">
            <a:avLst/>
          </a:prstGeom>
          <a:noFill/>
          <a:ln cap="flat" cmpd="sng" w="9525">
            <a:solidFill>
              <a:schemeClr val="dk2"/>
            </a:solidFill>
            <a:prstDash val="solid"/>
            <a:round/>
            <a:headEnd len="med" w="med" type="none"/>
            <a:tailEnd len="med" w="med" type="none"/>
          </a:ln>
        </p:spPr>
      </p:cxnSp>
      <p:pic>
        <p:nvPicPr>
          <p:cNvPr id="324" name="Google Shape;324;g29f2a305a71_0_184"/>
          <p:cNvPicPr preferRelativeResize="0"/>
          <p:nvPr/>
        </p:nvPicPr>
        <p:blipFill>
          <a:blip r:embed="rId3">
            <a:alphaModFix/>
          </a:blip>
          <a:stretch>
            <a:fillRect/>
          </a:stretch>
        </p:blipFill>
        <p:spPr>
          <a:xfrm>
            <a:off x="387638" y="3856425"/>
            <a:ext cx="338575" cy="263300"/>
          </a:xfrm>
          <a:prstGeom prst="rect">
            <a:avLst/>
          </a:prstGeom>
          <a:noFill/>
          <a:ln>
            <a:noFill/>
          </a:ln>
        </p:spPr>
      </p:pic>
      <p:pic>
        <p:nvPicPr>
          <p:cNvPr id="325" name="Google Shape;325;g29f2a305a71_0_184"/>
          <p:cNvPicPr preferRelativeResize="0"/>
          <p:nvPr/>
        </p:nvPicPr>
        <p:blipFill>
          <a:blip r:embed="rId4">
            <a:alphaModFix/>
          </a:blip>
          <a:stretch>
            <a:fillRect/>
          </a:stretch>
        </p:blipFill>
        <p:spPr>
          <a:xfrm>
            <a:off x="387652" y="3147850"/>
            <a:ext cx="338550" cy="275665"/>
          </a:xfrm>
          <a:prstGeom prst="rect">
            <a:avLst/>
          </a:prstGeom>
          <a:noFill/>
          <a:ln>
            <a:noFill/>
          </a:ln>
        </p:spPr>
      </p:pic>
      <p:pic>
        <p:nvPicPr>
          <p:cNvPr id="326" name="Google Shape;326;g29f2a305a71_0_184"/>
          <p:cNvPicPr preferRelativeResize="0"/>
          <p:nvPr/>
        </p:nvPicPr>
        <p:blipFill>
          <a:blip r:embed="rId5">
            <a:alphaModFix/>
          </a:blip>
          <a:stretch>
            <a:fillRect/>
          </a:stretch>
        </p:blipFill>
        <p:spPr>
          <a:xfrm>
            <a:off x="409450" y="3531288"/>
            <a:ext cx="294951" cy="217368"/>
          </a:xfrm>
          <a:prstGeom prst="rect">
            <a:avLst/>
          </a:prstGeom>
          <a:noFill/>
          <a:ln>
            <a:noFill/>
          </a:ln>
        </p:spPr>
      </p:pic>
      <p:pic>
        <p:nvPicPr>
          <p:cNvPr id="327" name="Google Shape;327;g29f2a305a71_0_184"/>
          <p:cNvPicPr preferRelativeResize="0"/>
          <p:nvPr/>
        </p:nvPicPr>
        <p:blipFill>
          <a:blip r:embed="rId6">
            <a:alphaModFix/>
          </a:blip>
          <a:stretch>
            <a:fillRect/>
          </a:stretch>
        </p:blipFill>
        <p:spPr>
          <a:xfrm>
            <a:off x="387650" y="4227500"/>
            <a:ext cx="338551" cy="273682"/>
          </a:xfrm>
          <a:prstGeom prst="rect">
            <a:avLst/>
          </a:prstGeom>
          <a:noFill/>
          <a:ln>
            <a:noFill/>
          </a:ln>
        </p:spPr>
      </p:pic>
      <p:pic>
        <p:nvPicPr>
          <p:cNvPr id="328" name="Google Shape;328;g29f2a305a71_0_184"/>
          <p:cNvPicPr preferRelativeResize="0"/>
          <p:nvPr/>
        </p:nvPicPr>
        <p:blipFill rotWithShape="1">
          <a:blip r:embed="rId7">
            <a:alphaModFix/>
          </a:blip>
          <a:srcRect b="24128" l="23861" r="28557" t="18722"/>
          <a:stretch/>
        </p:blipFill>
        <p:spPr>
          <a:xfrm>
            <a:off x="476500" y="2439275"/>
            <a:ext cx="160852" cy="275675"/>
          </a:xfrm>
          <a:prstGeom prst="rect">
            <a:avLst/>
          </a:prstGeom>
          <a:noFill/>
          <a:ln>
            <a:noFill/>
          </a:ln>
        </p:spPr>
      </p:pic>
      <p:pic>
        <p:nvPicPr>
          <p:cNvPr id="329" name="Google Shape;329;g29f2a305a71_0_184"/>
          <p:cNvPicPr preferRelativeResize="0"/>
          <p:nvPr/>
        </p:nvPicPr>
        <p:blipFill rotWithShape="1">
          <a:blip r:embed="rId8">
            <a:alphaModFix/>
          </a:blip>
          <a:srcRect b="24130" l="10792" r="12831" t="8953"/>
          <a:stretch/>
        </p:blipFill>
        <p:spPr>
          <a:xfrm>
            <a:off x="409450" y="1750625"/>
            <a:ext cx="294949" cy="225890"/>
          </a:xfrm>
          <a:prstGeom prst="rect">
            <a:avLst/>
          </a:prstGeom>
          <a:noFill/>
          <a:ln>
            <a:noFill/>
          </a:ln>
        </p:spPr>
      </p:pic>
      <p:pic>
        <p:nvPicPr>
          <p:cNvPr id="330" name="Google Shape;330;g29f2a305a71_0_184"/>
          <p:cNvPicPr preferRelativeResize="0"/>
          <p:nvPr/>
        </p:nvPicPr>
        <p:blipFill rotWithShape="1">
          <a:blip r:embed="rId9">
            <a:alphaModFix/>
          </a:blip>
          <a:srcRect b="6845" l="17286" r="18925" t="32996"/>
          <a:stretch/>
        </p:blipFill>
        <p:spPr>
          <a:xfrm>
            <a:off x="409450" y="1262300"/>
            <a:ext cx="294951" cy="226140"/>
          </a:xfrm>
          <a:prstGeom prst="rect">
            <a:avLst/>
          </a:prstGeom>
          <a:noFill/>
          <a:ln>
            <a:noFill/>
          </a:ln>
        </p:spPr>
      </p:pic>
      <p:sp>
        <p:nvSpPr>
          <p:cNvPr id="331" name="Google Shape;331;g29f2a305a71_0_184"/>
          <p:cNvSpPr txBox="1"/>
          <p:nvPr/>
        </p:nvSpPr>
        <p:spPr>
          <a:xfrm>
            <a:off x="1110500" y="2754150"/>
            <a:ext cx="231900" cy="36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50">
              <a:solidFill>
                <a:srgbClr val="FF9900"/>
              </a:solidFill>
              <a:latin typeface="Tahoma"/>
              <a:ea typeface="Tahoma"/>
              <a:cs typeface="Tahoma"/>
              <a:sym typeface="Tahoma"/>
            </a:endParaRPr>
          </a:p>
        </p:txBody>
      </p:sp>
      <p:sp>
        <p:nvSpPr>
          <p:cNvPr id="332" name="Google Shape;332;g29f2a305a71_0_184"/>
          <p:cNvSpPr txBox="1"/>
          <p:nvPr/>
        </p:nvSpPr>
        <p:spPr>
          <a:xfrm>
            <a:off x="1627175" y="2950275"/>
            <a:ext cx="377700" cy="36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50">
                <a:solidFill>
                  <a:schemeClr val="accent3"/>
                </a:solidFill>
                <a:latin typeface="Tahoma"/>
                <a:ea typeface="Tahoma"/>
                <a:cs typeface="Tahoma"/>
                <a:sym typeface="Tahoma"/>
              </a:rPr>
              <a:t>14</a:t>
            </a:r>
            <a:endParaRPr sz="1250">
              <a:solidFill>
                <a:schemeClr val="accent3"/>
              </a:solidFill>
              <a:latin typeface="Tahoma"/>
              <a:ea typeface="Tahoma"/>
              <a:cs typeface="Tahoma"/>
              <a:sym typeface="Tahoma"/>
            </a:endParaRPr>
          </a:p>
        </p:txBody>
      </p:sp>
      <p:sp>
        <p:nvSpPr>
          <p:cNvPr id="333" name="Google Shape;333;g29f2a305a71_0_184"/>
          <p:cNvSpPr txBox="1"/>
          <p:nvPr/>
        </p:nvSpPr>
        <p:spPr>
          <a:xfrm>
            <a:off x="1752575" y="2261563"/>
            <a:ext cx="231900" cy="36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50">
              <a:solidFill>
                <a:schemeClr val="accent5"/>
              </a:solidFill>
              <a:latin typeface="Tahoma"/>
              <a:ea typeface="Tahoma"/>
              <a:cs typeface="Tahoma"/>
              <a:sym typeface="Tahoma"/>
            </a:endParaRPr>
          </a:p>
        </p:txBody>
      </p:sp>
      <p:sp>
        <p:nvSpPr>
          <p:cNvPr id="334" name="Google Shape;334;g29f2a305a71_0_184"/>
          <p:cNvSpPr/>
          <p:nvPr/>
        </p:nvSpPr>
        <p:spPr>
          <a:xfrm>
            <a:off x="881975" y="3263725"/>
            <a:ext cx="377700" cy="1139700"/>
          </a:xfrm>
          <a:prstGeom prst="rect">
            <a:avLst/>
          </a:prstGeom>
          <a:solidFill>
            <a:schemeClr val="lt2"/>
          </a:solidFill>
          <a:ln cap="flat" cmpd="sng" w="9525">
            <a:solidFill>
              <a:schemeClr val="accent5"/>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solidFill>
                  <a:schemeClr val="accent5"/>
                </a:solidFill>
                <a:latin typeface="Tahoma"/>
                <a:ea typeface="Tahoma"/>
                <a:cs typeface="Tahoma"/>
                <a:sym typeface="Tahoma"/>
              </a:rPr>
              <a:t>13</a:t>
            </a:r>
            <a:endParaRPr sz="1100">
              <a:solidFill>
                <a:schemeClr val="accent5"/>
              </a:solidFill>
              <a:latin typeface="Tahoma"/>
              <a:ea typeface="Tahoma"/>
              <a:cs typeface="Tahoma"/>
              <a:sym typeface="Tahoma"/>
            </a:endParaRPr>
          </a:p>
        </p:txBody>
      </p:sp>
      <p:sp>
        <p:nvSpPr>
          <p:cNvPr id="335" name="Google Shape;335;g29f2a305a71_0_184"/>
          <p:cNvSpPr txBox="1"/>
          <p:nvPr/>
        </p:nvSpPr>
        <p:spPr>
          <a:xfrm>
            <a:off x="5210250" y="211275"/>
            <a:ext cx="3842700" cy="4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950">
                <a:solidFill>
                  <a:srgbClr val="022850"/>
                </a:solidFill>
                <a:latin typeface="Tahoma"/>
                <a:ea typeface="Tahoma"/>
                <a:cs typeface="Tahoma"/>
                <a:sym typeface="Tahoma"/>
              </a:rPr>
              <a:t>13.</a:t>
            </a:r>
            <a:r>
              <a:rPr lang="en-US" sz="950">
                <a:solidFill>
                  <a:srgbClr val="022850"/>
                </a:solidFill>
                <a:latin typeface="Tahoma"/>
                <a:ea typeface="Tahoma"/>
                <a:cs typeface="Tahoma"/>
                <a:sym typeface="Tahoma"/>
              </a:rPr>
              <a:t> σ d</a:t>
            </a:r>
            <a:r>
              <a:rPr lang="en-US" sz="950">
                <a:solidFill>
                  <a:srgbClr val="022850"/>
                </a:solidFill>
                <a:latin typeface="Tahoma"/>
                <a:ea typeface="Tahoma"/>
                <a:cs typeface="Tahoma"/>
                <a:sym typeface="Tahoma"/>
              </a:rPr>
              <a:t>eliver B˜’s hash and witness from Atomic Broadcast</a:t>
            </a:r>
            <a:endParaRPr sz="950">
              <a:solidFill>
                <a:srgbClr val="022850"/>
              </a:solidFill>
              <a:latin typeface="Tahoma"/>
              <a:ea typeface="Tahoma"/>
              <a:cs typeface="Tahoma"/>
              <a:sym typeface="Tahoma"/>
            </a:endParaRPr>
          </a:p>
          <a:p>
            <a:pPr indent="0" lvl="0" marL="0" rtl="0" algn="l">
              <a:spcBef>
                <a:spcPts val="0"/>
              </a:spcBef>
              <a:spcAft>
                <a:spcPts val="0"/>
              </a:spcAft>
              <a:buNone/>
            </a:pPr>
            <a:r>
              <a:t/>
            </a:r>
            <a:endParaRPr sz="950">
              <a:solidFill>
                <a:srgbClr val="022850"/>
              </a:solidFill>
              <a:latin typeface="Tahoma"/>
              <a:ea typeface="Tahoma"/>
              <a:cs typeface="Tahoma"/>
              <a:sym typeface="Tahoma"/>
            </a:endParaRPr>
          </a:p>
        </p:txBody>
      </p:sp>
      <p:sp>
        <p:nvSpPr>
          <p:cNvPr id="336" name="Google Shape;336;g29f2a305a71_0_184"/>
          <p:cNvSpPr txBox="1"/>
          <p:nvPr/>
        </p:nvSpPr>
        <p:spPr>
          <a:xfrm>
            <a:off x="5210250" y="579300"/>
            <a:ext cx="38427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950">
                <a:solidFill>
                  <a:srgbClr val="022850"/>
                </a:solidFill>
                <a:latin typeface="Tahoma"/>
                <a:ea typeface="Tahoma"/>
                <a:cs typeface="Tahoma"/>
                <a:sym typeface="Tahoma"/>
              </a:rPr>
              <a:t>14</a:t>
            </a:r>
            <a:r>
              <a:rPr b="1" lang="en-US" sz="950">
                <a:solidFill>
                  <a:srgbClr val="022850"/>
                </a:solidFill>
                <a:latin typeface="Tahoma"/>
                <a:ea typeface="Tahoma"/>
                <a:cs typeface="Tahoma"/>
                <a:sym typeface="Tahoma"/>
              </a:rPr>
              <a:t>.</a:t>
            </a:r>
            <a:r>
              <a:rPr lang="en-US" sz="950">
                <a:solidFill>
                  <a:srgbClr val="022850"/>
                </a:solidFill>
                <a:latin typeface="Tahoma"/>
                <a:ea typeface="Tahoma"/>
                <a:cs typeface="Tahoma"/>
                <a:sym typeface="Tahoma"/>
              </a:rPr>
              <a:t> A</a:t>
            </a:r>
            <a:r>
              <a:rPr lang="en-US" sz="950">
                <a:solidFill>
                  <a:srgbClr val="022850"/>
                </a:solidFill>
                <a:latin typeface="Tahoma"/>
                <a:ea typeface="Tahoma"/>
                <a:cs typeface="Tahoma"/>
                <a:sym typeface="Tahoma"/>
              </a:rPr>
              <a:t> correct server σ retrieves B˜, either from its local storage (if it directly received B˜ from β at #8) or from another server</a:t>
            </a:r>
            <a:endParaRPr sz="950">
              <a:solidFill>
                <a:srgbClr val="022850"/>
              </a:solidFill>
              <a:latin typeface="Tahoma"/>
              <a:ea typeface="Tahoma"/>
              <a:cs typeface="Tahoma"/>
              <a:sym typeface="Tahoma"/>
            </a:endParaRPr>
          </a:p>
        </p:txBody>
      </p:sp>
      <p:sp>
        <p:nvSpPr>
          <p:cNvPr id="337" name="Google Shape;337;g29f2a305a71_0_184"/>
          <p:cNvSpPr txBox="1"/>
          <p:nvPr/>
        </p:nvSpPr>
        <p:spPr>
          <a:xfrm>
            <a:off x="5195825" y="1027575"/>
            <a:ext cx="3437400" cy="6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950">
                <a:solidFill>
                  <a:srgbClr val="022850"/>
                </a:solidFill>
                <a:latin typeface="Tahoma"/>
                <a:ea typeface="Tahoma"/>
                <a:cs typeface="Tahoma"/>
                <a:sym typeface="Tahoma"/>
              </a:rPr>
              <a:t>15</a:t>
            </a:r>
            <a:r>
              <a:rPr b="1" lang="en-US" sz="950">
                <a:solidFill>
                  <a:srgbClr val="022850"/>
                </a:solidFill>
                <a:latin typeface="Tahoma"/>
                <a:ea typeface="Tahoma"/>
                <a:cs typeface="Tahoma"/>
                <a:sym typeface="Tahoma"/>
              </a:rPr>
              <a:t>. </a:t>
            </a:r>
            <a:r>
              <a:rPr lang="en-US" sz="950">
                <a:solidFill>
                  <a:srgbClr val="022850"/>
                </a:solidFill>
                <a:latin typeface="Tahoma"/>
                <a:ea typeface="Tahoma"/>
                <a:cs typeface="Tahoma"/>
                <a:sym typeface="Tahoma"/>
              </a:rPr>
              <a:t>As B˜ is retrievable, σ is guaranteed to eventually find a server to pull B˜ from which it retrieves</a:t>
            </a:r>
            <a:endParaRPr sz="950">
              <a:solidFill>
                <a:srgbClr val="022850"/>
              </a:solidFill>
              <a:latin typeface="Tahoma"/>
              <a:ea typeface="Tahoma"/>
              <a:cs typeface="Tahoma"/>
              <a:sym typeface="Tahoma"/>
            </a:endParaRPr>
          </a:p>
          <a:p>
            <a:pPr indent="0" lvl="0" marL="0" rtl="0" algn="l">
              <a:spcBef>
                <a:spcPts val="0"/>
              </a:spcBef>
              <a:spcAft>
                <a:spcPts val="0"/>
              </a:spcAft>
              <a:buNone/>
            </a:pPr>
            <a:r>
              <a:t/>
            </a:r>
            <a:endParaRPr sz="950">
              <a:solidFill>
                <a:srgbClr val="022850"/>
              </a:solidFill>
              <a:latin typeface="Tahoma"/>
              <a:ea typeface="Tahoma"/>
              <a:cs typeface="Tahoma"/>
              <a:sym typeface="Tahoma"/>
            </a:endParaRPr>
          </a:p>
        </p:txBody>
      </p:sp>
      <p:sp>
        <p:nvSpPr>
          <p:cNvPr id="338" name="Google Shape;338;g29f2a305a71_0_184"/>
          <p:cNvSpPr txBox="1"/>
          <p:nvPr/>
        </p:nvSpPr>
        <p:spPr>
          <a:xfrm>
            <a:off x="5210250" y="1482075"/>
            <a:ext cx="3842700" cy="6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950">
                <a:solidFill>
                  <a:srgbClr val="022850"/>
                </a:solidFill>
                <a:latin typeface="Tahoma"/>
                <a:ea typeface="Tahoma"/>
                <a:cs typeface="Tahoma"/>
                <a:sym typeface="Tahoma"/>
              </a:rPr>
              <a:t>16</a:t>
            </a:r>
            <a:r>
              <a:rPr b="1" lang="en-US" sz="950">
                <a:solidFill>
                  <a:srgbClr val="022850"/>
                </a:solidFill>
                <a:latin typeface="Tahoma"/>
                <a:ea typeface="Tahoma"/>
                <a:cs typeface="Tahoma"/>
                <a:sym typeface="Tahoma"/>
              </a:rPr>
              <a:t>. </a:t>
            </a:r>
            <a:r>
              <a:rPr lang="en-US" sz="950">
                <a:solidFill>
                  <a:srgbClr val="022850"/>
                </a:solidFill>
                <a:latin typeface="Tahoma"/>
                <a:ea typeface="Tahoma"/>
                <a:cs typeface="Tahoma"/>
                <a:sym typeface="Tahoma"/>
              </a:rPr>
              <a:t>σ signs a delivery certificate, listing the messages in B˜ that σ delivered and sends its signature back to β</a:t>
            </a:r>
            <a:endParaRPr sz="950">
              <a:solidFill>
                <a:srgbClr val="022850"/>
              </a:solidFill>
              <a:latin typeface="Tahoma"/>
              <a:ea typeface="Tahoma"/>
              <a:cs typeface="Tahoma"/>
              <a:sym typeface="Tahoma"/>
            </a:endParaRPr>
          </a:p>
          <a:p>
            <a:pPr indent="0" lvl="0" marL="0" rtl="0" algn="l">
              <a:spcBef>
                <a:spcPts val="0"/>
              </a:spcBef>
              <a:spcAft>
                <a:spcPts val="0"/>
              </a:spcAft>
              <a:buNone/>
            </a:pPr>
            <a:r>
              <a:t/>
            </a:r>
            <a:endParaRPr sz="950">
              <a:solidFill>
                <a:srgbClr val="022850"/>
              </a:solidFill>
              <a:latin typeface="Tahoma"/>
              <a:ea typeface="Tahoma"/>
              <a:cs typeface="Tahoma"/>
              <a:sym typeface="Tahoma"/>
            </a:endParaRPr>
          </a:p>
        </p:txBody>
      </p:sp>
      <p:sp>
        <p:nvSpPr>
          <p:cNvPr id="339" name="Google Shape;339;g29f2a305a71_0_184"/>
          <p:cNvSpPr txBox="1"/>
          <p:nvPr/>
        </p:nvSpPr>
        <p:spPr>
          <a:xfrm>
            <a:off x="5210250" y="1890575"/>
            <a:ext cx="39483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950">
                <a:solidFill>
                  <a:srgbClr val="022850"/>
                </a:solidFill>
                <a:latin typeface="Tahoma"/>
                <a:ea typeface="Tahoma"/>
                <a:cs typeface="Tahoma"/>
                <a:sym typeface="Tahoma"/>
              </a:rPr>
              <a:t>17</a:t>
            </a:r>
            <a:r>
              <a:rPr b="1" lang="en-US" sz="950">
                <a:solidFill>
                  <a:srgbClr val="022850"/>
                </a:solidFill>
                <a:latin typeface="Tahoma"/>
                <a:ea typeface="Tahoma"/>
                <a:cs typeface="Tahoma"/>
                <a:sym typeface="Tahoma"/>
              </a:rPr>
              <a:t>. </a:t>
            </a:r>
            <a:r>
              <a:rPr lang="en-US" sz="950">
                <a:solidFill>
                  <a:srgbClr val="022850"/>
                </a:solidFill>
                <a:latin typeface="Tahoma"/>
                <a:ea typeface="Tahoma"/>
                <a:cs typeface="Tahoma"/>
                <a:sym typeface="Tahoma"/>
              </a:rPr>
              <a:t>By agreement of Atomic Broadcast, all correct servers deliver the same subset of messages in B˜. As such, β is guaranteed to eventually collect f +1 signatures on the same delivery certificate</a:t>
            </a:r>
            <a:endParaRPr sz="950">
              <a:solidFill>
                <a:srgbClr val="022850"/>
              </a:solidFill>
              <a:latin typeface="Tahoma"/>
              <a:ea typeface="Tahoma"/>
              <a:cs typeface="Tahoma"/>
              <a:sym typeface="Tahoma"/>
            </a:endParaRPr>
          </a:p>
          <a:p>
            <a:pPr indent="0" lvl="0" marL="0" rtl="0" algn="l">
              <a:spcBef>
                <a:spcPts val="0"/>
              </a:spcBef>
              <a:spcAft>
                <a:spcPts val="0"/>
              </a:spcAft>
              <a:buNone/>
            </a:pPr>
            <a:r>
              <a:t/>
            </a:r>
            <a:endParaRPr sz="950">
              <a:solidFill>
                <a:srgbClr val="022850"/>
              </a:solidFill>
              <a:latin typeface="Tahoma"/>
              <a:ea typeface="Tahoma"/>
              <a:cs typeface="Tahoma"/>
              <a:sym typeface="Tahoma"/>
            </a:endParaRPr>
          </a:p>
        </p:txBody>
      </p:sp>
      <p:sp>
        <p:nvSpPr>
          <p:cNvPr id="340" name="Google Shape;340;g29f2a305a71_0_184"/>
          <p:cNvSpPr/>
          <p:nvPr/>
        </p:nvSpPr>
        <p:spPr>
          <a:xfrm>
            <a:off x="3625350" y="2055100"/>
            <a:ext cx="338700" cy="217500"/>
          </a:xfrm>
          <a:prstGeom prst="rect">
            <a:avLst/>
          </a:prstGeom>
          <a:solidFill>
            <a:schemeClr val="lt2"/>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solidFill>
                  <a:schemeClr val="accent6"/>
                </a:solidFill>
                <a:latin typeface="Tahoma"/>
                <a:ea typeface="Tahoma"/>
                <a:cs typeface="Tahoma"/>
                <a:sym typeface="Tahoma"/>
              </a:rPr>
              <a:t>18</a:t>
            </a:r>
            <a:endParaRPr sz="1100">
              <a:solidFill>
                <a:schemeClr val="accent6"/>
              </a:solidFill>
              <a:latin typeface="Tahoma"/>
              <a:ea typeface="Tahoma"/>
              <a:cs typeface="Tahoma"/>
              <a:sym typeface="Tahoma"/>
            </a:endParaRPr>
          </a:p>
        </p:txBody>
      </p:sp>
      <p:cxnSp>
        <p:nvCxnSpPr>
          <p:cNvPr id="341" name="Google Shape;341;g29f2a305a71_0_184"/>
          <p:cNvCxnSpPr/>
          <p:nvPr/>
        </p:nvCxnSpPr>
        <p:spPr>
          <a:xfrm>
            <a:off x="2952925" y="869775"/>
            <a:ext cx="30600" cy="3421800"/>
          </a:xfrm>
          <a:prstGeom prst="straightConnector1">
            <a:avLst/>
          </a:prstGeom>
          <a:noFill/>
          <a:ln cap="flat" cmpd="sng" w="9525">
            <a:solidFill>
              <a:schemeClr val="dk2"/>
            </a:solidFill>
            <a:prstDash val="dot"/>
            <a:round/>
            <a:headEnd len="med" w="med" type="none"/>
            <a:tailEnd len="med" w="med" type="none"/>
          </a:ln>
        </p:spPr>
      </p:cxnSp>
      <p:sp>
        <p:nvSpPr>
          <p:cNvPr id="342" name="Google Shape;342;g29f2a305a71_0_184"/>
          <p:cNvSpPr txBox="1"/>
          <p:nvPr/>
        </p:nvSpPr>
        <p:spPr>
          <a:xfrm>
            <a:off x="3638950" y="749238"/>
            <a:ext cx="1401000" cy="26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50">
              <a:solidFill>
                <a:srgbClr val="595959"/>
              </a:solidFill>
              <a:latin typeface="Tahoma"/>
              <a:ea typeface="Tahoma"/>
              <a:cs typeface="Tahoma"/>
              <a:sym typeface="Tahoma"/>
            </a:endParaRPr>
          </a:p>
        </p:txBody>
      </p:sp>
      <p:pic>
        <p:nvPicPr>
          <p:cNvPr id="343" name="Google Shape;343;g29f2a305a71_0_184"/>
          <p:cNvPicPr preferRelativeResize="0"/>
          <p:nvPr/>
        </p:nvPicPr>
        <p:blipFill rotWithShape="1">
          <a:blip r:embed="rId9">
            <a:alphaModFix/>
          </a:blip>
          <a:srcRect b="6845" l="17286" r="18925" t="32996"/>
          <a:stretch/>
        </p:blipFill>
        <p:spPr>
          <a:xfrm>
            <a:off x="6422375" y="3531300"/>
            <a:ext cx="199500" cy="152957"/>
          </a:xfrm>
          <a:prstGeom prst="rect">
            <a:avLst/>
          </a:prstGeom>
          <a:noFill/>
          <a:ln>
            <a:noFill/>
          </a:ln>
        </p:spPr>
      </p:pic>
      <p:pic>
        <p:nvPicPr>
          <p:cNvPr id="344" name="Google Shape;344;g29f2a305a71_0_184"/>
          <p:cNvPicPr preferRelativeResize="0"/>
          <p:nvPr/>
        </p:nvPicPr>
        <p:blipFill rotWithShape="1">
          <a:blip r:embed="rId8">
            <a:alphaModFix/>
          </a:blip>
          <a:srcRect b="24130" l="10792" r="12831" t="8953"/>
          <a:stretch/>
        </p:blipFill>
        <p:spPr>
          <a:xfrm>
            <a:off x="6413375" y="3713513"/>
            <a:ext cx="217500" cy="166572"/>
          </a:xfrm>
          <a:prstGeom prst="rect">
            <a:avLst/>
          </a:prstGeom>
          <a:noFill/>
          <a:ln>
            <a:noFill/>
          </a:ln>
        </p:spPr>
      </p:pic>
      <p:pic>
        <p:nvPicPr>
          <p:cNvPr id="345" name="Google Shape;345;g29f2a305a71_0_184"/>
          <p:cNvPicPr preferRelativeResize="0"/>
          <p:nvPr/>
        </p:nvPicPr>
        <p:blipFill rotWithShape="1">
          <a:blip r:embed="rId7">
            <a:alphaModFix/>
          </a:blip>
          <a:srcRect b="24128" l="23861" r="28557" t="18722"/>
          <a:stretch/>
        </p:blipFill>
        <p:spPr>
          <a:xfrm>
            <a:off x="6451775" y="3966350"/>
            <a:ext cx="140700" cy="241142"/>
          </a:xfrm>
          <a:prstGeom prst="rect">
            <a:avLst/>
          </a:prstGeom>
          <a:noFill/>
          <a:ln>
            <a:noFill/>
          </a:ln>
        </p:spPr>
      </p:pic>
      <p:pic>
        <p:nvPicPr>
          <p:cNvPr id="346" name="Google Shape;346;g29f2a305a71_0_184"/>
          <p:cNvPicPr preferRelativeResize="0"/>
          <p:nvPr/>
        </p:nvPicPr>
        <p:blipFill>
          <a:blip r:embed="rId4">
            <a:alphaModFix/>
          </a:blip>
          <a:stretch>
            <a:fillRect/>
          </a:stretch>
        </p:blipFill>
        <p:spPr>
          <a:xfrm>
            <a:off x="6389675" y="4226500"/>
            <a:ext cx="264901" cy="215703"/>
          </a:xfrm>
          <a:prstGeom prst="rect">
            <a:avLst/>
          </a:prstGeom>
          <a:noFill/>
          <a:ln>
            <a:noFill/>
          </a:ln>
        </p:spPr>
      </p:pic>
      <p:sp>
        <p:nvSpPr>
          <p:cNvPr id="347" name="Google Shape;347;g29f2a305a71_0_184"/>
          <p:cNvSpPr txBox="1"/>
          <p:nvPr/>
        </p:nvSpPr>
        <p:spPr>
          <a:xfrm>
            <a:off x="6728225" y="3443525"/>
            <a:ext cx="1905000" cy="113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050">
                <a:solidFill>
                  <a:srgbClr val="022850"/>
                </a:solidFill>
                <a:latin typeface="Tahoma"/>
                <a:ea typeface="Tahoma"/>
                <a:cs typeface="Tahoma"/>
                <a:sym typeface="Tahoma"/>
              </a:rPr>
              <a:t>Client 1</a:t>
            </a:r>
            <a:endParaRPr sz="1050">
              <a:solidFill>
                <a:srgbClr val="022850"/>
              </a:solidFill>
              <a:latin typeface="Tahoma"/>
              <a:ea typeface="Tahoma"/>
              <a:cs typeface="Tahoma"/>
              <a:sym typeface="Tahoma"/>
            </a:endParaRPr>
          </a:p>
          <a:p>
            <a:pPr indent="0" lvl="0" marL="0" rtl="0" algn="l">
              <a:spcBef>
                <a:spcPts val="0"/>
              </a:spcBef>
              <a:spcAft>
                <a:spcPts val="0"/>
              </a:spcAft>
              <a:buNone/>
            </a:pPr>
            <a:r>
              <a:t/>
            </a:r>
            <a:endParaRPr sz="250">
              <a:solidFill>
                <a:srgbClr val="022850"/>
              </a:solidFill>
              <a:latin typeface="Tahoma"/>
              <a:ea typeface="Tahoma"/>
              <a:cs typeface="Tahoma"/>
              <a:sym typeface="Tahoma"/>
            </a:endParaRPr>
          </a:p>
          <a:p>
            <a:pPr indent="0" lvl="0" marL="0" rtl="0" algn="l">
              <a:spcBef>
                <a:spcPts val="0"/>
              </a:spcBef>
              <a:spcAft>
                <a:spcPts val="0"/>
              </a:spcAft>
              <a:buNone/>
            </a:pPr>
            <a:r>
              <a:rPr lang="en-US" sz="1050">
                <a:solidFill>
                  <a:srgbClr val="022850"/>
                </a:solidFill>
                <a:latin typeface="Tahoma"/>
                <a:ea typeface="Tahoma"/>
                <a:cs typeface="Tahoma"/>
                <a:sym typeface="Tahoma"/>
              </a:rPr>
              <a:t>Client 2</a:t>
            </a:r>
            <a:endParaRPr sz="1050">
              <a:solidFill>
                <a:srgbClr val="022850"/>
              </a:solidFill>
              <a:latin typeface="Tahoma"/>
              <a:ea typeface="Tahoma"/>
              <a:cs typeface="Tahoma"/>
              <a:sym typeface="Tahoma"/>
            </a:endParaRPr>
          </a:p>
          <a:p>
            <a:pPr indent="0" lvl="0" marL="0" rtl="0" algn="l">
              <a:spcBef>
                <a:spcPts val="0"/>
              </a:spcBef>
              <a:spcAft>
                <a:spcPts val="0"/>
              </a:spcAft>
              <a:buNone/>
            </a:pPr>
            <a:r>
              <a:t/>
            </a:r>
            <a:endParaRPr sz="100">
              <a:solidFill>
                <a:srgbClr val="022850"/>
              </a:solidFill>
              <a:latin typeface="Tahoma"/>
              <a:ea typeface="Tahoma"/>
              <a:cs typeface="Tahoma"/>
              <a:sym typeface="Tahoma"/>
            </a:endParaRPr>
          </a:p>
          <a:p>
            <a:pPr indent="0" lvl="0" marL="0" rtl="0" algn="l">
              <a:spcBef>
                <a:spcPts val="0"/>
              </a:spcBef>
              <a:spcAft>
                <a:spcPts val="0"/>
              </a:spcAft>
              <a:buNone/>
            </a:pPr>
            <a:r>
              <a:t/>
            </a:r>
            <a:endParaRPr sz="100">
              <a:solidFill>
                <a:srgbClr val="022850"/>
              </a:solidFill>
              <a:latin typeface="Tahoma"/>
              <a:ea typeface="Tahoma"/>
              <a:cs typeface="Tahoma"/>
              <a:sym typeface="Tahoma"/>
            </a:endParaRPr>
          </a:p>
          <a:p>
            <a:pPr indent="0" lvl="0" marL="0" rtl="0" algn="l">
              <a:spcBef>
                <a:spcPts val="0"/>
              </a:spcBef>
              <a:spcAft>
                <a:spcPts val="0"/>
              </a:spcAft>
              <a:buNone/>
            </a:pPr>
            <a:r>
              <a:rPr lang="en-US" sz="1050">
                <a:solidFill>
                  <a:srgbClr val="022850"/>
                </a:solidFill>
                <a:latin typeface="Tahoma"/>
                <a:ea typeface="Tahoma"/>
                <a:cs typeface="Tahoma"/>
                <a:sym typeface="Tahoma"/>
              </a:rPr>
              <a:t>Broker</a:t>
            </a:r>
            <a:endParaRPr sz="1050">
              <a:solidFill>
                <a:srgbClr val="022850"/>
              </a:solidFill>
              <a:latin typeface="Tahoma"/>
              <a:ea typeface="Tahoma"/>
              <a:cs typeface="Tahoma"/>
              <a:sym typeface="Tahoma"/>
            </a:endParaRPr>
          </a:p>
          <a:p>
            <a:pPr indent="0" lvl="0" marL="0" rtl="0" algn="l">
              <a:spcBef>
                <a:spcPts val="0"/>
              </a:spcBef>
              <a:spcAft>
                <a:spcPts val="0"/>
              </a:spcAft>
              <a:buNone/>
            </a:pPr>
            <a:r>
              <a:t/>
            </a:r>
            <a:endParaRPr sz="150">
              <a:solidFill>
                <a:srgbClr val="022850"/>
              </a:solidFill>
              <a:latin typeface="Tahoma"/>
              <a:ea typeface="Tahoma"/>
              <a:cs typeface="Tahoma"/>
              <a:sym typeface="Tahoma"/>
            </a:endParaRPr>
          </a:p>
          <a:p>
            <a:pPr indent="0" lvl="0" marL="0" rtl="0" algn="l">
              <a:spcBef>
                <a:spcPts val="0"/>
              </a:spcBef>
              <a:spcAft>
                <a:spcPts val="0"/>
              </a:spcAft>
              <a:buNone/>
            </a:pPr>
            <a:r>
              <a:t/>
            </a:r>
            <a:endParaRPr sz="150">
              <a:solidFill>
                <a:srgbClr val="022850"/>
              </a:solidFill>
              <a:latin typeface="Tahoma"/>
              <a:ea typeface="Tahoma"/>
              <a:cs typeface="Tahoma"/>
              <a:sym typeface="Tahoma"/>
            </a:endParaRPr>
          </a:p>
          <a:p>
            <a:pPr indent="0" lvl="0" marL="0" rtl="0" algn="l">
              <a:spcBef>
                <a:spcPts val="0"/>
              </a:spcBef>
              <a:spcAft>
                <a:spcPts val="0"/>
              </a:spcAft>
              <a:buNone/>
            </a:pPr>
            <a:r>
              <a:t/>
            </a:r>
            <a:endParaRPr sz="100">
              <a:solidFill>
                <a:srgbClr val="022850"/>
              </a:solidFill>
              <a:latin typeface="Tahoma"/>
              <a:ea typeface="Tahoma"/>
              <a:cs typeface="Tahoma"/>
              <a:sym typeface="Tahoma"/>
            </a:endParaRPr>
          </a:p>
          <a:p>
            <a:pPr indent="0" lvl="0" marL="0" rtl="0" algn="l">
              <a:spcBef>
                <a:spcPts val="0"/>
              </a:spcBef>
              <a:spcAft>
                <a:spcPts val="0"/>
              </a:spcAft>
              <a:buNone/>
            </a:pPr>
            <a:r>
              <a:rPr lang="en-US" sz="1050">
                <a:solidFill>
                  <a:srgbClr val="022850"/>
                </a:solidFill>
                <a:latin typeface="Tahoma"/>
                <a:ea typeface="Tahoma"/>
                <a:cs typeface="Tahoma"/>
                <a:sym typeface="Tahoma"/>
              </a:rPr>
              <a:t>Servers (1…n)</a:t>
            </a:r>
            <a:endParaRPr sz="1050">
              <a:solidFill>
                <a:srgbClr val="022850"/>
              </a:solidFill>
              <a:latin typeface="Tahoma"/>
              <a:ea typeface="Tahoma"/>
              <a:cs typeface="Tahoma"/>
              <a:sym typeface="Tahoma"/>
            </a:endParaRPr>
          </a:p>
        </p:txBody>
      </p:sp>
      <p:cxnSp>
        <p:nvCxnSpPr>
          <p:cNvPr id="348" name="Google Shape;348;g29f2a305a71_0_184"/>
          <p:cNvCxnSpPr/>
          <p:nvPr/>
        </p:nvCxnSpPr>
        <p:spPr>
          <a:xfrm flipH="1" rot="10800000">
            <a:off x="1409675" y="3643475"/>
            <a:ext cx="217500" cy="654000"/>
          </a:xfrm>
          <a:prstGeom prst="straightConnector1">
            <a:avLst/>
          </a:prstGeom>
          <a:noFill/>
          <a:ln cap="flat" cmpd="sng" w="9525">
            <a:solidFill>
              <a:schemeClr val="accent3"/>
            </a:solidFill>
            <a:prstDash val="dash"/>
            <a:round/>
            <a:headEnd len="med" w="med" type="none"/>
            <a:tailEnd len="med" w="med" type="triangle"/>
          </a:ln>
        </p:spPr>
      </p:cxnSp>
      <p:cxnSp>
        <p:nvCxnSpPr>
          <p:cNvPr id="349" name="Google Shape;349;g29f2a305a71_0_184"/>
          <p:cNvCxnSpPr/>
          <p:nvPr/>
        </p:nvCxnSpPr>
        <p:spPr>
          <a:xfrm flipH="1" rot="10800000">
            <a:off x="1290800" y="3317738"/>
            <a:ext cx="264900" cy="648600"/>
          </a:xfrm>
          <a:prstGeom prst="straightConnector1">
            <a:avLst/>
          </a:prstGeom>
          <a:noFill/>
          <a:ln cap="flat" cmpd="sng" w="9525">
            <a:solidFill>
              <a:schemeClr val="accent3"/>
            </a:solidFill>
            <a:prstDash val="dash"/>
            <a:round/>
            <a:headEnd len="med" w="med" type="none"/>
            <a:tailEnd len="med" w="med" type="triangle"/>
          </a:ln>
        </p:spPr>
      </p:cxnSp>
      <p:sp>
        <p:nvSpPr>
          <p:cNvPr id="350" name="Google Shape;350;g29f2a305a71_0_184"/>
          <p:cNvSpPr/>
          <p:nvPr/>
        </p:nvSpPr>
        <p:spPr>
          <a:xfrm>
            <a:off x="1329800" y="818450"/>
            <a:ext cx="802500" cy="3606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latin typeface="Tahoma"/>
                <a:ea typeface="Tahoma"/>
                <a:cs typeface="Tahoma"/>
                <a:sym typeface="Tahoma"/>
              </a:rPr>
              <a:t>Delivery</a:t>
            </a:r>
            <a:endParaRPr sz="1200">
              <a:latin typeface="Tahoma"/>
              <a:ea typeface="Tahoma"/>
              <a:cs typeface="Tahoma"/>
              <a:sym typeface="Tahoma"/>
            </a:endParaRPr>
          </a:p>
        </p:txBody>
      </p:sp>
      <p:sp>
        <p:nvSpPr>
          <p:cNvPr id="351" name="Google Shape;351;g29f2a305a71_0_184"/>
          <p:cNvSpPr/>
          <p:nvPr/>
        </p:nvSpPr>
        <p:spPr>
          <a:xfrm>
            <a:off x="3232650" y="837200"/>
            <a:ext cx="1124100" cy="3606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latin typeface="Tahoma"/>
                <a:ea typeface="Tahoma"/>
                <a:cs typeface="Tahoma"/>
                <a:sym typeface="Tahoma"/>
              </a:rPr>
              <a:t>Response</a:t>
            </a:r>
            <a:endParaRPr sz="1200">
              <a:latin typeface="Tahoma"/>
              <a:ea typeface="Tahoma"/>
              <a:cs typeface="Tahoma"/>
              <a:sym typeface="Tahoma"/>
            </a:endParaRPr>
          </a:p>
        </p:txBody>
      </p:sp>
      <p:cxnSp>
        <p:nvCxnSpPr>
          <p:cNvPr id="352" name="Google Shape;352;g29f2a305a71_0_184"/>
          <p:cNvCxnSpPr/>
          <p:nvPr/>
        </p:nvCxnSpPr>
        <p:spPr>
          <a:xfrm>
            <a:off x="2007113" y="3305900"/>
            <a:ext cx="199500" cy="694500"/>
          </a:xfrm>
          <a:prstGeom prst="straightConnector1">
            <a:avLst/>
          </a:prstGeom>
          <a:noFill/>
          <a:ln cap="flat" cmpd="sng" w="9525">
            <a:solidFill>
              <a:schemeClr val="accent3"/>
            </a:solidFill>
            <a:prstDash val="dash"/>
            <a:round/>
            <a:headEnd len="med" w="med" type="none"/>
            <a:tailEnd len="med" w="med" type="triangle"/>
          </a:ln>
        </p:spPr>
      </p:cxnSp>
      <p:cxnSp>
        <p:nvCxnSpPr>
          <p:cNvPr id="353" name="Google Shape;353;g29f2a305a71_0_184"/>
          <p:cNvCxnSpPr/>
          <p:nvPr/>
        </p:nvCxnSpPr>
        <p:spPr>
          <a:xfrm>
            <a:off x="1954138" y="3639000"/>
            <a:ext cx="204900" cy="655200"/>
          </a:xfrm>
          <a:prstGeom prst="straightConnector1">
            <a:avLst/>
          </a:prstGeom>
          <a:noFill/>
          <a:ln cap="flat" cmpd="sng" w="9525">
            <a:solidFill>
              <a:schemeClr val="accent3"/>
            </a:solidFill>
            <a:prstDash val="dash"/>
            <a:round/>
            <a:headEnd len="med" w="med" type="none"/>
            <a:tailEnd len="med" w="med" type="triangle"/>
          </a:ln>
        </p:spPr>
      </p:cxnSp>
      <p:sp>
        <p:nvSpPr>
          <p:cNvPr id="354" name="Google Shape;354;g29f2a305a71_0_184"/>
          <p:cNvSpPr/>
          <p:nvPr/>
        </p:nvSpPr>
        <p:spPr>
          <a:xfrm>
            <a:off x="2442550" y="3226950"/>
            <a:ext cx="377700" cy="1139700"/>
          </a:xfrm>
          <a:prstGeom prst="rect">
            <a:avLst/>
          </a:prstGeom>
          <a:solidFill>
            <a:schemeClr val="lt2"/>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solidFill>
                  <a:schemeClr val="accent5"/>
                </a:solidFill>
                <a:latin typeface="Tahoma"/>
                <a:ea typeface="Tahoma"/>
                <a:cs typeface="Tahoma"/>
                <a:sym typeface="Tahoma"/>
              </a:rPr>
              <a:t>15</a:t>
            </a:r>
            <a:endParaRPr sz="1100">
              <a:solidFill>
                <a:schemeClr val="accent5"/>
              </a:solidFill>
              <a:latin typeface="Tahoma"/>
              <a:ea typeface="Tahoma"/>
              <a:cs typeface="Tahoma"/>
              <a:sym typeface="Tahoma"/>
            </a:endParaRPr>
          </a:p>
        </p:txBody>
      </p:sp>
      <p:sp>
        <p:nvSpPr>
          <p:cNvPr id="355" name="Google Shape;355;g29f2a305a71_0_184"/>
          <p:cNvSpPr/>
          <p:nvPr/>
        </p:nvSpPr>
        <p:spPr>
          <a:xfrm>
            <a:off x="3520000" y="2463550"/>
            <a:ext cx="338700" cy="21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solidFill>
                  <a:schemeClr val="dk2"/>
                </a:solidFill>
                <a:latin typeface="Tahoma"/>
                <a:ea typeface="Tahoma"/>
                <a:cs typeface="Tahoma"/>
                <a:sym typeface="Tahoma"/>
              </a:rPr>
              <a:t>17</a:t>
            </a:r>
            <a:endParaRPr sz="1100">
              <a:solidFill>
                <a:schemeClr val="dk2"/>
              </a:solidFill>
              <a:latin typeface="Tahoma"/>
              <a:ea typeface="Tahoma"/>
              <a:cs typeface="Tahoma"/>
              <a:sym typeface="Tahoma"/>
            </a:endParaRPr>
          </a:p>
        </p:txBody>
      </p:sp>
      <p:sp>
        <p:nvSpPr>
          <p:cNvPr id="356" name="Google Shape;356;g29f2a305a71_0_184"/>
          <p:cNvSpPr/>
          <p:nvPr/>
        </p:nvSpPr>
        <p:spPr>
          <a:xfrm>
            <a:off x="3300250" y="2825688"/>
            <a:ext cx="338700" cy="217500"/>
          </a:xfrm>
          <a:prstGeom prst="rect">
            <a:avLst/>
          </a:pr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solidFill>
                  <a:schemeClr val="accent4"/>
                </a:solidFill>
                <a:latin typeface="Tahoma"/>
                <a:ea typeface="Tahoma"/>
                <a:cs typeface="Tahoma"/>
                <a:sym typeface="Tahoma"/>
              </a:rPr>
              <a:t>16</a:t>
            </a:r>
            <a:endParaRPr sz="1100">
              <a:solidFill>
                <a:schemeClr val="accent4"/>
              </a:solidFill>
              <a:latin typeface="Tahoma"/>
              <a:ea typeface="Tahoma"/>
              <a:cs typeface="Tahoma"/>
              <a:sym typeface="Tahoma"/>
            </a:endParaRPr>
          </a:p>
        </p:txBody>
      </p:sp>
      <p:sp>
        <p:nvSpPr>
          <p:cNvPr id="357" name="Google Shape;357;g29f2a305a71_0_184"/>
          <p:cNvSpPr/>
          <p:nvPr/>
        </p:nvSpPr>
        <p:spPr>
          <a:xfrm>
            <a:off x="4356750" y="1310747"/>
            <a:ext cx="338700" cy="594300"/>
          </a:xfrm>
          <a:prstGeom prst="rect">
            <a:avLst/>
          </a:prstGeom>
          <a:solidFill>
            <a:schemeClr val="l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solidFill>
                  <a:schemeClr val="accent2"/>
                </a:solidFill>
                <a:latin typeface="Tahoma"/>
                <a:ea typeface="Tahoma"/>
                <a:cs typeface="Tahoma"/>
                <a:sym typeface="Tahoma"/>
              </a:rPr>
              <a:t>19</a:t>
            </a:r>
            <a:endParaRPr sz="1100">
              <a:solidFill>
                <a:schemeClr val="accent2"/>
              </a:solidFill>
              <a:latin typeface="Tahoma"/>
              <a:ea typeface="Tahoma"/>
              <a:cs typeface="Tahoma"/>
              <a:sym typeface="Tahoma"/>
            </a:endParaRPr>
          </a:p>
        </p:txBody>
      </p:sp>
      <p:cxnSp>
        <p:nvCxnSpPr>
          <p:cNvPr id="358" name="Google Shape;358;g29f2a305a71_0_184"/>
          <p:cNvCxnSpPr/>
          <p:nvPr/>
        </p:nvCxnSpPr>
        <p:spPr>
          <a:xfrm flipH="1" rot="10800000">
            <a:off x="3149575" y="2579675"/>
            <a:ext cx="112800" cy="1717800"/>
          </a:xfrm>
          <a:prstGeom prst="straightConnector1">
            <a:avLst/>
          </a:prstGeom>
          <a:noFill/>
          <a:ln cap="flat" cmpd="sng" w="9525">
            <a:solidFill>
              <a:schemeClr val="accent4"/>
            </a:solidFill>
            <a:prstDash val="dash"/>
            <a:round/>
            <a:headEnd len="med" w="med" type="none"/>
            <a:tailEnd len="med" w="med" type="triangle"/>
          </a:ln>
        </p:spPr>
      </p:cxnSp>
      <p:cxnSp>
        <p:nvCxnSpPr>
          <p:cNvPr id="359" name="Google Shape;359;g29f2a305a71_0_184"/>
          <p:cNvCxnSpPr/>
          <p:nvPr/>
        </p:nvCxnSpPr>
        <p:spPr>
          <a:xfrm flipH="1" rot="10800000">
            <a:off x="3113725" y="2603400"/>
            <a:ext cx="140700" cy="1415100"/>
          </a:xfrm>
          <a:prstGeom prst="straightConnector1">
            <a:avLst/>
          </a:prstGeom>
          <a:noFill/>
          <a:ln cap="flat" cmpd="sng" w="9525">
            <a:solidFill>
              <a:schemeClr val="accent4"/>
            </a:solidFill>
            <a:prstDash val="dash"/>
            <a:round/>
            <a:headEnd len="med" w="med" type="none"/>
            <a:tailEnd len="med" w="med" type="triangle"/>
          </a:ln>
        </p:spPr>
      </p:cxnSp>
      <p:cxnSp>
        <p:nvCxnSpPr>
          <p:cNvPr id="360" name="Google Shape;360;g29f2a305a71_0_184"/>
          <p:cNvCxnSpPr/>
          <p:nvPr/>
        </p:nvCxnSpPr>
        <p:spPr>
          <a:xfrm flipH="1" rot="10800000">
            <a:off x="3085488" y="2603475"/>
            <a:ext cx="168900" cy="1038000"/>
          </a:xfrm>
          <a:prstGeom prst="straightConnector1">
            <a:avLst/>
          </a:prstGeom>
          <a:noFill/>
          <a:ln cap="flat" cmpd="sng" w="9525">
            <a:solidFill>
              <a:schemeClr val="accent4"/>
            </a:solidFill>
            <a:prstDash val="solid"/>
            <a:round/>
            <a:headEnd len="med" w="med" type="none"/>
            <a:tailEnd len="med" w="med" type="triangle"/>
          </a:ln>
        </p:spPr>
      </p:cxnSp>
      <p:cxnSp>
        <p:nvCxnSpPr>
          <p:cNvPr id="361" name="Google Shape;361;g29f2a305a71_0_184"/>
          <p:cNvCxnSpPr/>
          <p:nvPr/>
        </p:nvCxnSpPr>
        <p:spPr>
          <a:xfrm flipH="1" rot="10800000">
            <a:off x="3085663" y="2611550"/>
            <a:ext cx="168600" cy="686700"/>
          </a:xfrm>
          <a:prstGeom prst="straightConnector1">
            <a:avLst/>
          </a:prstGeom>
          <a:noFill/>
          <a:ln cap="flat" cmpd="sng" w="9525">
            <a:solidFill>
              <a:schemeClr val="accent4"/>
            </a:solidFill>
            <a:prstDash val="solid"/>
            <a:round/>
            <a:headEnd len="med" w="med" type="none"/>
            <a:tailEnd len="med" w="med" type="triangle"/>
          </a:ln>
        </p:spPr>
      </p:cxnSp>
      <p:cxnSp>
        <p:nvCxnSpPr>
          <p:cNvPr id="362" name="Google Shape;362;g29f2a305a71_0_184"/>
          <p:cNvCxnSpPr/>
          <p:nvPr/>
        </p:nvCxnSpPr>
        <p:spPr>
          <a:xfrm flipH="1" rot="10800000">
            <a:off x="4048125" y="1369675"/>
            <a:ext cx="224400" cy="1186200"/>
          </a:xfrm>
          <a:prstGeom prst="straightConnector1">
            <a:avLst/>
          </a:prstGeom>
          <a:noFill/>
          <a:ln cap="flat" cmpd="sng" w="9525">
            <a:solidFill>
              <a:schemeClr val="accent6"/>
            </a:solidFill>
            <a:prstDash val="solid"/>
            <a:round/>
            <a:headEnd len="med" w="med" type="none"/>
            <a:tailEnd len="med" w="med" type="triangle"/>
          </a:ln>
        </p:spPr>
      </p:cxnSp>
      <p:cxnSp>
        <p:nvCxnSpPr>
          <p:cNvPr id="363" name="Google Shape;363;g29f2a305a71_0_184"/>
          <p:cNvCxnSpPr/>
          <p:nvPr/>
        </p:nvCxnSpPr>
        <p:spPr>
          <a:xfrm flipH="1" rot="10800000">
            <a:off x="4064000" y="1873375"/>
            <a:ext cx="222300" cy="682500"/>
          </a:xfrm>
          <a:prstGeom prst="straightConnector1">
            <a:avLst/>
          </a:prstGeom>
          <a:noFill/>
          <a:ln cap="flat" cmpd="sng" w="9525">
            <a:solidFill>
              <a:schemeClr val="accent6"/>
            </a:solidFill>
            <a:prstDash val="solid"/>
            <a:round/>
            <a:headEnd len="med" w="med" type="none"/>
            <a:tailEnd len="med" w="med" type="triangle"/>
          </a:ln>
        </p:spPr>
      </p:cxnSp>
      <p:sp>
        <p:nvSpPr>
          <p:cNvPr id="364" name="Google Shape;364;g29f2a305a71_0_184"/>
          <p:cNvSpPr txBox="1"/>
          <p:nvPr/>
        </p:nvSpPr>
        <p:spPr>
          <a:xfrm>
            <a:off x="3116200" y="4198888"/>
            <a:ext cx="496200" cy="33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150">
                <a:solidFill>
                  <a:srgbClr val="022850"/>
                </a:solidFill>
                <a:latin typeface="Tahoma"/>
                <a:ea typeface="Tahoma"/>
                <a:cs typeface="Tahoma"/>
                <a:sym typeface="Tahoma"/>
              </a:rPr>
              <a:t>f+1</a:t>
            </a:r>
            <a:endParaRPr sz="1150">
              <a:solidFill>
                <a:srgbClr val="022850"/>
              </a:solidFill>
              <a:latin typeface="Tahoma"/>
              <a:ea typeface="Tahoma"/>
              <a:cs typeface="Tahoma"/>
              <a:sym typeface="Tahoma"/>
            </a:endParaRPr>
          </a:p>
        </p:txBody>
      </p:sp>
      <p:sp>
        <p:nvSpPr>
          <p:cNvPr id="365" name="Google Shape;365;g29f2a305a71_0_184"/>
          <p:cNvSpPr txBox="1"/>
          <p:nvPr/>
        </p:nvSpPr>
        <p:spPr>
          <a:xfrm>
            <a:off x="5210250" y="2462800"/>
            <a:ext cx="3948300" cy="6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950">
                <a:solidFill>
                  <a:srgbClr val="022850"/>
                </a:solidFill>
                <a:latin typeface="Tahoma"/>
                <a:ea typeface="Tahoma"/>
                <a:cs typeface="Tahoma"/>
                <a:sym typeface="Tahoma"/>
              </a:rPr>
              <a:t>18. </a:t>
            </a:r>
            <a:r>
              <a:rPr lang="en-US" sz="950">
                <a:solidFill>
                  <a:srgbClr val="022850"/>
                </a:solidFill>
                <a:latin typeface="Tahoma"/>
                <a:ea typeface="Tahoma"/>
                <a:cs typeface="Tahoma"/>
                <a:sym typeface="Tahoma"/>
              </a:rPr>
              <a:t>Upon doing so, β distributes a copy of B˜’s delivery certificate to X</a:t>
            </a:r>
            <a:r>
              <a:rPr baseline="-25000" lang="en-US" sz="950">
                <a:solidFill>
                  <a:srgbClr val="022850"/>
                </a:solidFill>
                <a:latin typeface="Tahoma"/>
                <a:ea typeface="Tahoma"/>
                <a:cs typeface="Tahoma"/>
                <a:sym typeface="Tahoma"/>
              </a:rPr>
              <a:t>1</a:t>
            </a:r>
            <a:r>
              <a:rPr lang="en-US" sz="950">
                <a:solidFill>
                  <a:srgbClr val="022850"/>
                </a:solidFill>
                <a:latin typeface="Tahoma"/>
                <a:ea typeface="Tahoma"/>
                <a:cs typeface="Tahoma"/>
                <a:sym typeface="Tahoma"/>
              </a:rPr>
              <a:t>,...,X</a:t>
            </a:r>
            <a:r>
              <a:rPr baseline="-25000" lang="en-US" sz="950">
                <a:solidFill>
                  <a:srgbClr val="022850"/>
                </a:solidFill>
                <a:latin typeface="Tahoma"/>
                <a:ea typeface="Tahoma"/>
                <a:cs typeface="Tahoma"/>
                <a:sym typeface="Tahoma"/>
              </a:rPr>
              <a:t>b</a:t>
            </a:r>
            <a:endParaRPr baseline="-25000" sz="950">
              <a:solidFill>
                <a:srgbClr val="022850"/>
              </a:solidFill>
              <a:latin typeface="Tahoma"/>
              <a:ea typeface="Tahoma"/>
              <a:cs typeface="Tahoma"/>
              <a:sym typeface="Tahoma"/>
            </a:endParaRPr>
          </a:p>
          <a:p>
            <a:pPr indent="0" lvl="0" marL="0" rtl="0" algn="l">
              <a:spcBef>
                <a:spcPts val="0"/>
              </a:spcBef>
              <a:spcAft>
                <a:spcPts val="0"/>
              </a:spcAft>
              <a:buNone/>
            </a:pPr>
            <a:r>
              <a:t/>
            </a:r>
            <a:endParaRPr sz="950">
              <a:solidFill>
                <a:srgbClr val="022850"/>
              </a:solidFill>
              <a:latin typeface="Tahoma"/>
              <a:ea typeface="Tahoma"/>
              <a:cs typeface="Tahoma"/>
              <a:sym typeface="Tahoma"/>
            </a:endParaRPr>
          </a:p>
        </p:txBody>
      </p:sp>
      <p:sp>
        <p:nvSpPr>
          <p:cNvPr id="366" name="Google Shape;366;g29f2a305a71_0_184"/>
          <p:cNvSpPr txBox="1"/>
          <p:nvPr/>
        </p:nvSpPr>
        <p:spPr>
          <a:xfrm>
            <a:off x="5210250" y="2899663"/>
            <a:ext cx="39483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950">
                <a:solidFill>
                  <a:srgbClr val="022850"/>
                </a:solidFill>
                <a:latin typeface="Tahoma"/>
                <a:ea typeface="Tahoma"/>
                <a:cs typeface="Tahoma"/>
                <a:sym typeface="Tahoma"/>
              </a:rPr>
              <a:t>19. </a:t>
            </a:r>
            <a:r>
              <a:rPr lang="en-US" sz="950">
                <a:solidFill>
                  <a:srgbClr val="022850"/>
                </a:solidFill>
                <a:latin typeface="Tahoma"/>
                <a:ea typeface="Tahoma"/>
                <a:cs typeface="Tahoma"/>
                <a:sym typeface="Tahoma"/>
              </a:rPr>
              <a:t> Armed with B˜’s delivery certificate, a correct X</a:t>
            </a:r>
            <a:r>
              <a:rPr baseline="-25000" lang="en-US" sz="950">
                <a:solidFill>
                  <a:srgbClr val="022850"/>
                </a:solidFill>
                <a:latin typeface="Tahoma"/>
                <a:ea typeface="Tahoma"/>
                <a:cs typeface="Tahoma"/>
                <a:sym typeface="Tahoma"/>
              </a:rPr>
              <a:t>i</a:t>
            </a:r>
            <a:r>
              <a:rPr lang="en-US" sz="950">
                <a:solidFill>
                  <a:srgbClr val="022850"/>
                </a:solidFill>
                <a:latin typeface="Tahoma"/>
                <a:ea typeface="Tahoma"/>
                <a:cs typeface="Tahoma"/>
                <a:sym typeface="Tahoma"/>
              </a:rPr>
              <a:t> can publicly prove the delivery of m</a:t>
            </a:r>
            <a:r>
              <a:rPr baseline="-25000" lang="en-US" sz="950">
                <a:solidFill>
                  <a:srgbClr val="022850"/>
                </a:solidFill>
                <a:latin typeface="Tahoma"/>
                <a:ea typeface="Tahoma"/>
                <a:cs typeface="Tahoma"/>
                <a:sym typeface="Tahoma"/>
              </a:rPr>
              <a:t>i</a:t>
            </a:r>
            <a:r>
              <a:rPr lang="en-US" sz="950">
                <a:solidFill>
                  <a:srgbClr val="022850"/>
                </a:solidFill>
                <a:latin typeface="Tahoma"/>
                <a:ea typeface="Tahoma"/>
                <a:cs typeface="Tahoma"/>
                <a:sym typeface="Tahoma"/>
              </a:rPr>
              <a:t> and safely broadcast its next message</a:t>
            </a:r>
            <a:endParaRPr sz="950">
              <a:solidFill>
                <a:srgbClr val="022850"/>
              </a:solidFill>
              <a:latin typeface="Tahoma"/>
              <a:ea typeface="Tahoma"/>
              <a:cs typeface="Tahoma"/>
              <a:sym typeface="Tahoma"/>
            </a:endParaRPr>
          </a:p>
          <a:p>
            <a:pPr indent="0" lvl="0" marL="0" rtl="0" algn="l">
              <a:spcBef>
                <a:spcPts val="0"/>
              </a:spcBef>
              <a:spcAft>
                <a:spcPts val="0"/>
              </a:spcAft>
              <a:buNone/>
            </a:pPr>
            <a:r>
              <a:t/>
            </a:r>
            <a:endParaRPr sz="950">
              <a:solidFill>
                <a:srgbClr val="022850"/>
              </a:solidFill>
              <a:latin typeface="Tahoma"/>
              <a:ea typeface="Tahoma"/>
              <a:cs typeface="Tahoma"/>
              <a:sym typeface="Tahoma"/>
            </a:endParaRPr>
          </a:p>
          <a:p>
            <a:pPr indent="0" lvl="0" marL="0" rtl="0" algn="l">
              <a:spcBef>
                <a:spcPts val="0"/>
              </a:spcBef>
              <a:spcAft>
                <a:spcPts val="0"/>
              </a:spcAft>
              <a:buNone/>
            </a:pPr>
            <a:r>
              <a:t/>
            </a:r>
            <a:endParaRPr sz="950">
              <a:solidFill>
                <a:srgbClr val="022850"/>
              </a:solidFill>
              <a:latin typeface="Tahoma"/>
              <a:ea typeface="Tahoma"/>
              <a:cs typeface="Tahoma"/>
              <a:sym typeface="Tahom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7"/>
          <p:cNvSpPr/>
          <p:nvPr/>
        </p:nvSpPr>
        <p:spPr>
          <a:xfrm>
            <a:off x="0" y="298955"/>
            <a:ext cx="4479290" cy="360680"/>
          </a:xfrm>
          <a:custGeom>
            <a:rect b="b" l="l" r="r" t="t"/>
            <a:pathLst>
              <a:path extrusionOk="0" h="360680" w="4479290">
                <a:moveTo>
                  <a:pt x="4478999" y="360299"/>
                </a:moveTo>
                <a:lnTo>
                  <a:pt x="0" y="360299"/>
                </a:lnTo>
                <a:lnTo>
                  <a:pt x="0" y="0"/>
                </a:lnTo>
                <a:lnTo>
                  <a:pt x="4478999" y="0"/>
                </a:lnTo>
                <a:lnTo>
                  <a:pt x="4478999" y="360299"/>
                </a:lnTo>
                <a:close/>
              </a:path>
            </a:pathLst>
          </a:custGeom>
          <a:solidFill>
            <a:srgbClr val="0228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2" name="Google Shape;372;p7"/>
          <p:cNvSpPr txBox="1"/>
          <p:nvPr>
            <p:ph type="title"/>
          </p:nvPr>
        </p:nvSpPr>
        <p:spPr>
          <a:xfrm>
            <a:off x="358775" y="334377"/>
            <a:ext cx="2961600" cy="289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800">
                <a:solidFill>
                  <a:srgbClr val="FFCC00"/>
                </a:solidFill>
                <a:latin typeface="Tahoma"/>
                <a:ea typeface="Tahoma"/>
                <a:cs typeface="Tahoma"/>
                <a:sym typeface="Tahoma"/>
              </a:rPr>
              <a:t>Correctness</a:t>
            </a:r>
            <a:endParaRPr sz="1800">
              <a:latin typeface="Tahoma"/>
              <a:ea typeface="Tahoma"/>
              <a:cs typeface="Tahoma"/>
              <a:sym typeface="Tahoma"/>
            </a:endParaRPr>
          </a:p>
        </p:txBody>
      </p:sp>
      <p:sp>
        <p:nvSpPr>
          <p:cNvPr id="373" name="Google Shape;373;p7"/>
          <p:cNvSpPr txBox="1"/>
          <p:nvPr>
            <p:ph idx="12" type="sldNum"/>
          </p:nvPr>
        </p:nvSpPr>
        <p:spPr>
          <a:xfrm>
            <a:off x="8401201" y="4743972"/>
            <a:ext cx="231775" cy="201929"/>
          </a:xfrm>
          <a:prstGeom prst="rect">
            <a:avLst/>
          </a:prstGeom>
          <a:noFill/>
          <a:ln>
            <a:noFill/>
          </a:ln>
        </p:spPr>
        <p:txBody>
          <a:bodyPr anchorCtr="0" anchor="t" bIns="0" lIns="0" spcFirstLastPara="1" rIns="0" wrap="square" tIns="88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cxnSp>
        <p:nvCxnSpPr>
          <p:cNvPr id="374" name="Google Shape;374;p7"/>
          <p:cNvCxnSpPr>
            <a:stCxn id="375" idx="2"/>
            <a:endCxn id="376" idx="0"/>
          </p:cNvCxnSpPr>
          <p:nvPr/>
        </p:nvCxnSpPr>
        <p:spPr>
          <a:xfrm flipH="1" rot="-5400000">
            <a:off x="5256900" y="559125"/>
            <a:ext cx="324300" cy="1694100"/>
          </a:xfrm>
          <a:prstGeom prst="bentConnector3">
            <a:avLst>
              <a:gd fmla="val 50002" name="adj1"/>
            </a:avLst>
          </a:prstGeom>
          <a:noFill/>
          <a:ln cap="flat" cmpd="sng" w="9525">
            <a:solidFill>
              <a:srgbClr val="551561"/>
            </a:solidFill>
            <a:prstDash val="solid"/>
            <a:round/>
            <a:headEnd len="med" w="med" type="diamond"/>
            <a:tailEnd len="med" w="med" type="diamond"/>
          </a:ln>
        </p:spPr>
      </p:cxnSp>
      <p:cxnSp>
        <p:nvCxnSpPr>
          <p:cNvPr id="377" name="Google Shape;377;p7"/>
          <p:cNvCxnSpPr>
            <a:stCxn id="378" idx="2"/>
            <a:endCxn id="379" idx="0"/>
          </p:cNvCxnSpPr>
          <p:nvPr/>
        </p:nvCxnSpPr>
        <p:spPr>
          <a:xfrm rot="5400000">
            <a:off x="2341100" y="2434738"/>
            <a:ext cx="718800" cy="154800"/>
          </a:xfrm>
          <a:prstGeom prst="bentConnector3">
            <a:avLst>
              <a:gd fmla="val 50009" name="adj1"/>
            </a:avLst>
          </a:prstGeom>
          <a:noFill/>
          <a:ln cap="flat" cmpd="sng" w="9525">
            <a:solidFill>
              <a:srgbClr val="701C7F"/>
            </a:solidFill>
            <a:prstDash val="solid"/>
            <a:round/>
            <a:headEnd len="med" w="med" type="diamond"/>
            <a:tailEnd len="med" w="med" type="diamond"/>
          </a:ln>
        </p:spPr>
      </p:cxnSp>
      <p:cxnSp>
        <p:nvCxnSpPr>
          <p:cNvPr id="380" name="Google Shape;380;p7"/>
          <p:cNvCxnSpPr>
            <a:stCxn id="381" idx="0"/>
            <a:endCxn id="378" idx="2"/>
          </p:cNvCxnSpPr>
          <p:nvPr/>
        </p:nvCxnSpPr>
        <p:spPr>
          <a:xfrm rot="-5400000">
            <a:off x="1593425" y="1687263"/>
            <a:ext cx="718800" cy="1650000"/>
          </a:xfrm>
          <a:prstGeom prst="bentConnector3">
            <a:avLst>
              <a:gd fmla="val 50009" name="adj1"/>
            </a:avLst>
          </a:prstGeom>
          <a:noFill/>
          <a:ln cap="flat" cmpd="sng" w="9525">
            <a:solidFill>
              <a:srgbClr val="701C7F"/>
            </a:solidFill>
            <a:prstDash val="solid"/>
            <a:round/>
            <a:headEnd len="med" w="med" type="diamond"/>
            <a:tailEnd len="med" w="med" type="diamond"/>
          </a:ln>
        </p:spPr>
      </p:cxnSp>
      <p:cxnSp>
        <p:nvCxnSpPr>
          <p:cNvPr id="382" name="Google Shape;382;p7"/>
          <p:cNvCxnSpPr>
            <a:stCxn id="383" idx="0"/>
            <a:endCxn id="376" idx="2"/>
          </p:cNvCxnSpPr>
          <p:nvPr/>
        </p:nvCxnSpPr>
        <p:spPr>
          <a:xfrm rot="-5400000">
            <a:off x="5938650" y="2480113"/>
            <a:ext cx="655500" cy="600"/>
          </a:xfrm>
          <a:prstGeom prst="bentConnector3">
            <a:avLst>
              <a:gd fmla="val 49994" name="adj1"/>
            </a:avLst>
          </a:prstGeom>
          <a:noFill/>
          <a:ln cap="flat" cmpd="sng" w="9525">
            <a:solidFill>
              <a:srgbClr val="701C7F"/>
            </a:solidFill>
            <a:prstDash val="solid"/>
            <a:round/>
            <a:headEnd len="med" w="med" type="diamond"/>
            <a:tailEnd len="med" w="med" type="diamond"/>
          </a:ln>
        </p:spPr>
      </p:cxnSp>
      <p:cxnSp>
        <p:nvCxnSpPr>
          <p:cNvPr id="384" name="Google Shape;384;p7"/>
          <p:cNvCxnSpPr>
            <a:stCxn id="378" idx="0"/>
            <a:endCxn id="375" idx="2"/>
          </p:cNvCxnSpPr>
          <p:nvPr/>
        </p:nvCxnSpPr>
        <p:spPr>
          <a:xfrm rot="-5400000">
            <a:off x="3512750" y="509188"/>
            <a:ext cx="324300" cy="1794000"/>
          </a:xfrm>
          <a:prstGeom prst="bentConnector3">
            <a:avLst>
              <a:gd fmla="val 50002" name="adj1"/>
            </a:avLst>
          </a:prstGeom>
          <a:noFill/>
          <a:ln cap="flat" cmpd="sng" w="9525">
            <a:solidFill>
              <a:srgbClr val="551561"/>
            </a:solidFill>
            <a:prstDash val="solid"/>
            <a:round/>
            <a:headEnd len="med" w="med" type="diamond"/>
            <a:tailEnd len="med" w="med" type="diamond"/>
          </a:ln>
        </p:spPr>
      </p:cxnSp>
      <p:sp>
        <p:nvSpPr>
          <p:cNvPr id="375" name="Google Shape;375;p7"/>
          <p:cNvSpPr txBox="1"/>
          <p:nvPr/>
        </p:nvSpPr>
        <p:spPr>
          <a:xfrm>
            <a:off x="3802950" y="659625"/>
            <a:ext cx="1538100" cy="58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rgbClr val="701C7F"/>
                </a:solidFill>
                <a:latin typeface="Roboto"/>
                <a:ea typeface="Roboto"/>
                <a:cs typeface="Roboto"/>
                <a:sym typeface="Roboto"/>
              </a:rPr>
              <a:t>Correctness</a:t>
            </a:r>
            <a:endParaRPr sz="1000">
              <a:solidFill>
                <a:srgbClr val="701C7F"/>
              </a:solidFill>
              <a:latin typeface="Roboto"/>
              <a:ea typeface="Roboto"/>
              <a:cs typeface="Roboto"/>
              <a:sym typeface="Roboto"/>
            </a:endParaRPr>
          </a:p>
        </p:txBody>
      </p:sp>
      <p:sp>
        <p:nvSpPr>
          <p:cNvPr id="378" name="Google Shape;378;p7"/>
          <p:cNvSpPr txBox="1"/>
          <p:nvPr/>
        </p:nvSpPr>
        <p:spPr>
          <a:xfrm>
            <a:off x="2008850" y="1568338"/>
            <a:ext cx="1538100" cy="58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rgbClr val="701C7F"/>
                </a:solidFill>
                <a:latin typeface="Roboto"/>
                <a:ea typeface="Roboto"/>
                <a:cs typeface="Roboto"/>
                <a:sym typeface="Roboto"/>
              </a:rPr>
              <a:t>Safety</a:t>
            </a:r>
            <a:endParaRPr sz="1000">
              <a:solidFill>
                <a:srgbClr val="701C7F"/>
              </a:solidFill>
              <a:latin typeface="Roboto"/>
              <a:ea typeface="Roboto"/>
              <a:cs typeface="Roboto"/>
              <a:sym typeface="Roboto"/>
            </a:endParaRPr>
          </a:p>
        </p:txBody>
      </p:sp>
      <p:sp>
        <p:nvSpPr>
          <p:cNvPr id="376" name="Google Shape;376;p7"/>
          <p:cNvSpPr txBox="1"/>
          <p:nvPr/>
        </p:nvSpPr>
        <p:spPr>
          <a:xfrm>
            <a:off x="5497050" y="1568338"/>
            <a:ext cx="1538100" cy="58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rgbClr val="701C7F"/>
                </a:solidFill>
                <a:latin typeface="Roboto"/>
                <a:ea typeface="Roboto"/>
                <a:cs typeface="Roboto"/>
                <a:sym typeface="Roboto"/>
              </a:rPr>
              <a:t>Liveness</a:t>
            </a:r>
            <a:endParaRPr sz="1000">
              <a:solidFill>
                <a:srgbClr val="701C7F"/>
              </a:solidFill>
              <a:latin typeface="Roboto"/>
              <a:ea typeface="Roboto"/>
              <a:cs typeface="Roboto"/>
              <a:sym typeface="Roboto"/>
            </a:endParaRPr>
          </a:p>
        </p:txBody>
      </p:sp>
      <p:sp>
        <p:nvSpPr>
          <p:cNvPr id="383" name="Google Shape;383;p7"/>
          <p:cNvSpPr txBox="1"/>
          <p:nvPr/>
        </p:nvSpPr>
        <p:spPr>
          <a:xfrm>
            <a:off x="5497050" y="2808163"/>
            <a:ext cx="1538100" cy="58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rgbClr val="701C7F"/>
                </a:solidFill>
                <a:latin typeface="Roboto"/>
                <a:ea typeface="Roboto"/>
                <a:cs typeface="Roboto"/>
                <a:sym typeface="Roboto"/>
              </a:rPr>
              <a:t>Validity</a:t>
            </a:r>
            <a:endParaRPr sz="1000">
              <a:solidFill>
                <a:srgbClr val="701C7F"/>
              </a:solidFill>
              <a:latin typeface="Roboto"/>
              <a:ea typeface="Roboto"/>
              <a:cs typeface="Roboto"/>
              <a:sym typeface="Roboto"/>
            </a:endParaRPr>
          </a:p>
        </p:txBody>
      </p:sp>
      <p:sp>
        <p:nvSpPr>
          <p:cNvPr id="379" name="Google Shape;379;p7"/>
          <p:cNvSpPr txBox="1"/>
          <p:nvPr/>
        </p:nvSpPr>
        <p:spPr>
          <a:xfrm>
            <a:off x="1853950" y="2871663"/>
            <a:ext cx="1538100" cy="58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rgbClr val="701C7F"/>
                </a:solidFill>
                <a:latin typeface="Roboto"/>
                <a:ea typeface="Roboto"/>
                <a:cs typeface="Roboto"/>
                <a:sym typeface="Roboto"/>
              </a:rPr>
              <a:t>Integrity</a:t>
            </a:r>
            <a:endParaRPr sz="1000">
              <a:solidFill>
                <a:srgbClr val="701C7F"/>
              </a:solidFill>
              <a:latin typeface="Roboto"/>
              <a:ea typeface="Roboto"/>
              <a:cs typeface="Roboto"/>
              <a:sym typeface="Roboto"/>
            </a:endParaRPr>
          </a:p>
        </p:txBody>
      </p:sp>
      <p:sp>
        <p:nvSpPr>
          <p:cNvPr id="381" name="Google Shape;381;p7"/>
          <p:cNvSpPr txBox="1"/>
          <p:nvPr/>
        </p:nvSpPr>
        <p:spPr>
          <a:xfrm>
            <a:off x="358775" y="2871663"/>
            <a:ext cx="1538100" cy="58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rgbClr val="701C7F"/>
                </a:solidFill>
                <a:latin typeface="Roboto"/>
                <a:ea typeface="Roboto"/>
                <a:cs typeface="Roboto"/>
                <a:sym typeface="Roboto"/>
              </a:rPr>
              <a:t>Agreement</a:t>
            </a:r>
            <a:endParaRPr sz="1000">
              <a:solidFill>
                <a:srgbClr val="701C7F"/>
              </a:solidFill>
              <a:latin typeface="Roboto"/>
              <a:ea typeface="Roboto"/>
              <a:cs typeface="Roboto"/>
              <a:sym typeface="Roboto"/>
            </a:endParaRPr>
          </a:p>
        </p:txBody>
      </p:sp>
      <p:sp>
        <p:nvSpPr>
          <p:cNvPr id="385" name="Google Shape;385;p7"/>
          <p:cNvSpPr txBox="1"/>
          <p:nvPr/>
        </p:nvSpPr>
        <p:spPr>
          <a:xfrm>
            <a:off x="3429000" y="2871663"/>
            <a:ext cx="1538100" cy="58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rgbClr val="701C7F"/>
                </a:solidFill>
                <a:latin typeface="Roboto"/>
                <a:ea typeface="Roboto"/>
                <a:cs typeface="Roboto"/>
                <a:sym typeface="Roboto"/>
              </a:rPr>
              <a:t>No duplication</a:t>
            </a:r>
            <a:endParaRPr sz="1000">
              <a:solidFill>
                <a:srgbClr val="701C7F"/>
              </a:solidFill>
              <a:latin typeface="Roboto"/>
              <a:ea typeface="Roboto"/>
              <a:cs typeface="Roboto"/>
              <a:sym typeface="Roboto"/>
            </a:endParaRPr>
          </a:p>
        </p:txBody>
      </p:sp>
      <p:cxnSp>
        <p:nvCxnSpPr>
          <p:cNvPr id="386" name="Google Shape;386;p7"/>
          <p:cNvCxnSpPr>
            <a:stCxn id="385" idx="0"/>
          </p:cNvCxnSpPr>
          <p:nvPr/>
        </p:nvCxnSpPr>
        <p:spPr>
          <a:xfrm flipH="1" rot="5400000">
            <a:off x="3306450" y="1980063"/>
            <a:ext cx="363300" cy="1419900"/>
          </a:xfrm>
          <a:prstGeom prst="bentConnector2">
            <a:avLst/>
          </a:prstGeom>
          <a:noFill/>
          <a:ln cap="flat" cmpd="sng" w="9525">
            <a:solidFill>
              <a:srgbClr val="701C7F"/>
            </a:solidFill>
            <a:prstDash val="solid"/>
            <a:round/>
            <a:headEnd len="med" w="med" type="diamond"/>
            <a:tailEnd len="med" w="med" type="diamond"/>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g29f2a305a71_0_637"/>
          <p:cNvSpPr/>
          <p:nvPr/>
        </p:nvSpPr>
        <p:spPr>
          <a:xfrm>
            <a:off x="0" y="298949"/>
            <a:ext cx="5080635" cy="360680"/>
          </a:xfrm>
          <a:custGeom>
            <a:rect b="b" l="l" r="r" t="t"/>
            <a:pathLst>
              <a:path extrusionOk="0" h="360680" w="5080635">
                <a:moveTo>
                  <a:pt x="5080499" y="360299"/>
                </a:moveTo>
                <a:lnTo>
                  <a:pt x="0" y="360299"/>
                </a:lnTo>
                <a:lnTo>
                  <a:pt x="0" y="0"/>
                </a:lnTo>
                <a:lnTo>
                  <a:pt x="5080499" y="0"/>
                </a:lnTo>
                <a:lnTo>
                  <a:pt x="5080499" y="360299"/>
                </a:lnTo>
                <a:close/>
              </a:path>
            </a:pathLst>
          </a:custGeom>
          <a:solidFill>
            <a:srgbClr val="0228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2" name="Google Shape;392;g29f2a305a71_0_637"/>
          <p:cNvSpPr txBox="1"/>
          <p:nvPr>
            <p:ph type="title"/>
          </p:nvPr>
        </p:nvSpPr>
        <p:spPr>
          <a:xfrm>
            <a:off x="477825" y="334398"/>
            <a:ext cx="3898800" cy="289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800">
                <a:solidFill>
                  <a:srgbClr val="FFCC00"/>
                </a:solidFill>
                <a:latin typeface="Tahoma"/>
                <a:ea typeface="Tahoma"/>
                <a:cs typeface="Tahoma"/>
                <a:sym typeface="Tahoma"/>
              </a:rPr>
              <a:t>Implementation</a:t>
            </a:r>
            <a:endParaRPr sz="1800">
              <a:latin typeface="Tahoma"/>
              <a:ea typeface="Tahoma"/>
              <a:cs typeface="Tahoma"/>
              <a:sym typeface="Tahoma"/>
            </a:endParaRPr>
          </a:p>
        </p:txBody>
      </p:sp>
      <p:sp>
        <p:nvSpPr>
          <p:cNvPr id="393" name="Google Shape;393;g29f2a305a71_0_637"/>
          <p:cNvSpPr txBox="1"/>
          <p:nvPr>
            <p:ph idx="12" type="sldNum"/>
          </p:nvPr>
        </p:nvSpPr>
        <p:spPr>
          <a:xfrm>
            <a:off x="8401201" y="4743972"/>
            <a:ext cx="231900" cy="178200"/>
          </a:xfrm>
          <a:prstGeom prst="rect">
            <a:avLst/>
          </a:prstGeom>
          <a:noFill/>
          <a:ln>
            <a:noFill/>
          </a:ln>
        </p:spPr>
        <p:txBody>
          <a:bodyPr anchorCtr="0" anchor="t" bIns="0" lIns="0" spcFirstLastPara="1" rIns="0" wrap="square" tIns="88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394" name="Google Shape;394;g29f2a305a71_0_637"/>
          <p:cNvSpPr txBox="1"/>
          <p:nvPr/>
        </p:nvSpPr>
        <p:spPr>
          <a:xfrm>
            <a:off x="309575" y="987900"/>
            <a:ext cx="8493300" cy="2952900"/>
          </a:xfrm>
          <a:prstGeom prst="rect">
            <a:avLst/>
          </a:prstGeom>
          <a:noFill/>
          <a:ln>
            <a:noFill/>
          </a:ln>
        </p:spPr>
        <p:txBody>
          <a:bodyPr anchorCtr="0" anchor="t" bIns="0" lIns="0" spcFirstLastPara="1" rIns="0" wrap="square" tIns="127000">
            <a:spAutoFit/>
          </a:bodyPr>
          <a:lstStyle/>
          <a:p>
            <a:pPr indent="0" lvl="0" marL="0" marR="0" rtl="0" algn="l">
              <a:lnSpc>
                <a:spcPct val="100000"/>
              </a:lnSpc>
              <a:spcBef>
                <a:spcPts val="0"/>
              </a:spcBef>
              <a:spcAft>
                <a:spcPts val="0"/>
              </a:spcAft>
              <a:buNone/>
            </a:pPr>
            <a:r>
              <a:t/>
            </a:r>
            <a:endParaRPr sz="1600">
              <a:solidFill>
                <a:srgbClr val="022850"/>
              </a:solidFill>
              <a:latin typeface="Roboto"/>
              <a:ea typeface="Roboto"/>
              <a:cs typeface="Roboto"/>
              <a:sym typeface="Roboto"/>
            </a:endParaRPr>
          </a:p>
          <a:p>
            <a:pPr indent="-311150" lvl="0" marL="457200" marR="0" rtl="0" algn="l">
              <a:lnSpc>
                <a:spcPct val="100000"/>
              </a:lnSpc>
              <a:spcBef>
                <a:spcPts val="0"/>
              </a:spcBef>
              <a:spcAft>
                <a:spcPts val="0"/>
              </a:spcAft>
              <a:buClr>
                <a:srgbClr val="022850"/>
              </a:buClr>
              <a:buSzPts val="1300"/>
              <a:buFont typeface="Roboto"/>
              <a:buChar char="●"/>
            </a:pPr>
            <a:r>
              <a:rPr lang="en-US" sz="1300">
                <a:solidFill>
                  <a:srgbClr val="022850"/>
                </a:solidFill>
                <a:latin typeface="Roboto"/>
                <a:ea typeface="Roboto"/>
                <a:cs typeface="Roboto"/>
                <a:sym typeface="Roboto"/>
              </a:rPr>
              <a:t>Implemented in Rust, totalling 8900 lines of code.</a:t>
            </a:r>
            <a:endParaRPr sz="1300">
              <a:solidFill>
                <a:srgbClr val="022850"/>
              </a:solidFill>
              <a:latin typeface="Roboto"/>
              <a:ea typeface="Roboto"/>
              <a:cs typeface="Roboto"/>
              <a:sym typeface="Roboto"/>
            </a:endParaRPr>
          </a:p>
          <a:p>
            <a:pPr indent="0" lvl="0" marL="457200" marR="0" rtl="0" algn="l">
              <a:lnSpc>
                <a:spcPct val="100000"/>
              </a:lnSpc>
              <a:spcBef>
                <a:spcPts val="0"/>
              </a:spcBef>
              <a:spcAft>
                <a:spcPts val="0"/>
              </a:spcAft>
              <a:buNone/>
            </a:pPr>
            <a:r>
              <a:t/>
            </a:r>
            <a:endParaRPr sz="1300">
              <a:solidFill>
                <a:srgbClr val="022850"/>
              </a:solidFill>
              <a:latin typeface="Roboto"/>
              <a:ea typeface="Roboto"/>
              <a:cs typeface="Roboto"/>
              <a:sym typeface="Roboto"/>
            </a:endParaRPr>
          </a:p>
          <a:p>
            <a:pPr indent="-311150" lvl="0" marL="457200" marR="0" rtl="0" algn="l">
              <a:lnSpc>
                <a:spcPct val="100000"/>
              </a:lnSpc>
              <a:spcBef>
                <a:spcPts val="0"/>
              </a:spcBef>
              <a:spcAft>
                <a:spcPts val="0"/>
              </a:spcAft>
              <a:buClr>
                <a:srgbClr val="022850"/>
              </a:buClr>
              <a:buSzPts val="1300"/>
              <a:buFont typeface="Roboto"/>
              <a:buChar char="●"/>
            </a:pPr>
            <a:r>
              <a:rPr lang="en-US" sz="1300">
                <a:solidFill>
                  <a:srgbClr val="022850"/>
                </a:solidFill>
                <a:latin typeface="Roboto"/>
                <a:ea typeface="Roboto"/>
                <a:cs typeface="Roboto"/>
                <a:sym typeface="Roboto"/>
              </a:rPr>
              <a:t>Main libraries</a:t>
            </a:r>
            <a:endParaRPr sz="1300">
              <a:solidFill>
                <a:srgbClr val="022850"/>
              </a:solidFill>
              <a:latin typeface="Roboto"/>
              <a:ea typeface="Roboto"/>
              <a:cs typeface="Roboto"/>
              <a:sym typeface="Roboto"/>
            </a:endParaRPr>
          </a:p>
          <a:p>
            <a:pPr indent="0" lvl="0" marL="457200" marR="0" rtl="0" algn="l">
              <a:lnSpc>
                <a:spcPct val="100000"/>
              </a:lnSpc>
              <a:spcBef>
                <a:spcPts val="0"/>
              </a:spcBef>
              <a:spcAft>
                <a:spcPts val="0"/>
              </a:spcAft>
              <a:buNone/>
            </a:pPr>
            <a:r>
              <a:t/>
            </a:r>
            <a:endParaRPr sz="1300">
              <a:solidFill>
                <a:srgbClr val="022850"/>
              </a:solidFill>
              <a:latin typeface="Roboto"/>
              <a:ea typeface="Roboto"/>
              <a:cs typeface="Roboto"/>
              <a:sym typeface="Roboto"/>
            </a:endParaRPr>
          </a:p>
          <a:p>
            <a:pPr indent="-304800" lvl="0" marL="457200" marR="0" rtl="0" algn="l">
              <a:lnSpc>
                <a:spcPct val="100000"/>
              </a:lnSpc>
              <a:spcBef>
                <a:spcPts val="0"/>
              </a:spcBef>
              <a:spcAft>
                <a:spcPts val="0"/>
              </a:spcAft>
              <a:buClr>
                <a:srgbClr val="022850"/>
              </a:buClr>
              <a:buSzPts val="1200"/>
              <a:buFont typeface="Roboto"/>
              <a:buAutoNum type="arabicPeriod"/>
            </a:pPr>
            <a:r>
              <a:rPr i="1" lang="en-US" sz="1200">
                <a:solidFill>
                  <a:srgbClr val="022850"/>
                </a:solidFill>
                <a:latin typeface="Roboto"/>
                <a:ea typeface="Roboto"/>
                <a:cs typeface="Roboto"/>
                <a:sym typeface="Roboto"/>
              </a:rPr>
              <a:t>tokio </a:t>
            </a:r>
            <a:r>
              <a:rPr lang="en-US" sz="1200">
                <a:solidFill>
                  <a:srgbClr val="022850"/>
                </a:solidFill>
                <a:latin typeface="Roboto"/>
                <a:ea typeface="Roboto"/>
                <a:cs typeface="Roboto"/>
                <a:sym typeface="Roboto"/>
              </a:rPr>
              <a:t>for an asynchronous, event-based runtime </a:t>
            </a:r>
            <a:endParaRPr sz="1200">
              <a:solidFill>
                <a:srgbClr val="022850"/>
              </a:solidFill>
              <a:latin typeface="Roboto"/>
              <a:ea typeface="Roboto"/>
              <a:cs typeface="Roboto"/>
              <a:sym typeface="Roboto"/>
            </a:endParaRPr>
          </a:p>
          <a:p>
            <a:pPr indent="-304800" lvl="0" marL="457200" marR="0" rtl="0" algn="l">
              <a:lnSpc>
                <a:spcPct val="100000"/>
              </a:lnSpc>
              <a:spcBef>
                <a:spcPts val="0"/>
              </a:spcBef>
              <a:spcAft>
                <a:spcPts val="0"/>
              </a:spcAft>
              <a:buClr>
                <a:srgbClr val="022850"/>
              </a:buClr>
              <a:buSzPts val="1200"/>
              <a:buFont typeface="Roboto"/>
              <a:buAutoNum type="arabicPeriod"/>
            </a:pPr>
            <a:r>
              <a:rPr i="1" lang="en-US" sz="1200">
                <a:solidFill>
                  <a:srgbClr val="022850"/>
                </a:solidFill>
                <a:latin typeface="Roboto"/>
                <a:ea typeface="Roboto"/>
                <a:cs typeface="Roboto"/>
                <a:sym typeface="Roboto"/>
              </a:rPr>
              <a:t>rayon </a:t>
            </a:r>
            <a:r>
              <a:rPr lang="en-US" sz="1200">
                <a:solidFill>
                  <a:srgbClr val="022850"/>
                </a:solidFill>
                <a:latin typeface="Roboto"/>
                <a:ea typeface="Roboto"/>
                <a:cs typeface="Roboto"/>
                <a:sym typeface="Roboto"/>
              </a:rPr>
              <a:t>for worker based parallel computation </a:t>
            </a:r>
            <a:endParaRPr sz="1200">
              <a:solidFill>
                <a:srgbClr val="022850"/>
              </a:solidFill>
              <a:latin typeface="Roboto"/>
              <a:ea typeface="Roboto"/>
              <a:cs typeface="Roboto"/>
              <a:sym typeface="Roboto"/>
            </a:endParaRPr>
          </a:p>
          <a:p>
            <a:pPr indent="-304800" lvl="0" marL="457200" marR="0" rtl="0" algn="l">
              <a:lnSpc>
                <a:spcPct val="100000"/>
              </a:lnSpc>
              <a:spcBef>
                <a:spcPts val="0"/>
              </a:spcBef>
              <a:spcAft>
                <a:spcPts val="0"/>
              </a:spcAft>
              <a:buClr>
                <a:srgbClr val="022850"/>
              </a:buClr>
              <a:buSzPts val="1200"/>
              <a:buFont typeface="Roboto"/>
              <a:buAutoNum type="arabicPeriod"/>
            </a:pPr>
            <a:r>
              <a:rPr i="1" lang="en-US" sz="1200">
                <a:solidFill>
                  <a:srgbClr val="022850"/>
                </a:solidFill>
                <a:latin typeface="Roboto"/>
                <a:ea typeface="Roboto"/>
                <a:cs typeface="Roboto"/>
                <a:sym typeface="Roboto"/>
              </a:rPr>
              <a:t>serde </a:t>
            </a:r>
            <a:r>
              <a:rPr lang="en-US" sz="1200">
                <a:solidFill>
                  <a:srgbClr val="022850"/>
                </a:solidFill>
                <a:latin typeface="Roboto"/>
                <a:ea typeface="Roboto"/>
                <a:cs typeface="Roboto"/>
                <a:sym typeface="Roboto"/>
              </a:rPr>
              <a:t>for serialization and deserialization </a:t>
            </a:r>
            <a:endParaRPr sz="1200">
              <a:solidFill>
                <a:srgbClr val="022850"/>
              </a:solidFill>
              <a:latin typeface="Roboto"/>
              <a:ea typeface="Roboto"/>
              <a:cs typeface="Roboto"/>
              <a:sym typeface="Roboto"/>
            </a:endParaRPr>
          </a:p>
          <a:p>
            <a:pPr indent="-304800" lvl="0" marL="457200" marR="0" rtl="0" algn="l">
              <a:lnSpc>
                <a:spcPct val="100000"/>
              </a:lnSpc>
              <a:spcBef>
                <a:spcPts val="0"/>
              </a:spcBef>
              <a:spcAft>
                <a:spcPts val="0"/>
              </a:spcAft>
              <a:buClr>
                <a:srgbClr val="022850"/>
              </a:buClr>
              <a:buSzPts val="1200"/>
              <a:buFont typeface="Roboto"/>
              <a:buAutoNum type="arabicPeriod"/>
            </a:pPr>
            <a:r>
              <a:rPr i="1" lang="en-US" sz="1200">
                <a:solidFill>
                  <a:srgbClr val="022850"/>
                </a:solidFill>
                <a:latin typeface="Roboto"/>
                <a:ea typeface="Roboto"/>
                <a:cs typeface="Roboto"/>
                <a:sym typeface="Roboto"/>
              </a:rPr>
              <a:t>blake3 </a:t>
            </a:r>
            <a:r>
              <a:rPr lang="en-US" sz="1200">
                <a:solidFill>
                  <a:srgbClr val="022850"/>
                </a:solidFill>
                <a:latin typeface="Roboto"/>
                <a:ea typeface="Roboto"/>
                <a:cs typeface="Roboto"/>
                <a:sym typeface="Roboto"/>
              </a:rPr>
              <a:t>for cryptographic hashes </a:t>
            </a:r>
            <a:endParaRPr sz="1200">
              <a:solidFill>
                <a:srgbClr val="022850"/>
              </a:solidFill>
              <a:latin typeface="Roboto"/>
              <a:ea typeface="Roboto"/>
              <a:cs typeface="Roboto"/>
              <a:sym typeface="Roboto"/>
            </a:endParaRPr>
          </a:p>
          <a:p>
            <a:pPr indent="-304800" lvl="0" marL="457200" marR="0" rtl="0" algn="l">
              <a:lnSpc>
                <a:spcPct val="100000"/>
              </a:lnSpc>
              <a:spcBef>
                <a:spcPts val="0"/>
              </a:spcBef>
              <a:spcAft>
                <a:spcPts val="0"/>
              </a:spcAft>
              <a:buClr>
                <a:srgbClr val="022850"/>
              </a:buClr>
              <a:buSzPts val="1200"/>
              <a:buFont typeface="Roboto"/>
              <a:buAutoNum type="arabicPeriod"/>
            </a:pPr>
            <a:r>
              <a:rPr i="1" lang="en-US" sz="1200">
                <a:solidFill>
                  <a:srgbClr val="022850"/>
                </a:solidFill>
                <a:latin typeface="Roboto"/>
                <a:ea typeface="Roboto"/>
                <a:cs typeface="Roboto"/>
                <a:sym typeface="Roboto"/>
              </a:rPr>
              <a:t>ed25519-dalek </a:t>
            </a:r>
            <a:r>
              <a:rPr lang="en-US" sz="1200">
                <a:solidFill>
                  <a:srgbClr val="022850"/>
                </a:solidFill>
                <a:latin typeface="Roboto"/>
                <a:ea typeface="Roboto"/>
                <a:cs typeface="Roboto"/>
                <a:sym typeface="Roboto"/>
              </a:rPr>
              <a:t>for EdDSA signatures </a:t>
            </a:r>
            <a:endParaRPr sz="1200">
              <a:solidFill>
                <a:srgbClr val="022850"/>
              </a:solidFill>
              <a:latin typeface="Roboto"/>
              <a:ea typeface="Roboto"/>
              <a:cs typeface="Roboto"/>
              <a:sym typeface="Roboto"/>
            </a:endParaRPr>
          </a:p>
          <a:p>
            <a:pPr indent="-304800" lvl="0" marL="457200" marR="0" rtl="0" algn="l">
              <a:lnSpc>
                <a:spcPct val="100000"/>
              </a:lnSpc>
              <a:spcBef>
                <a:spcPts val="0"/>
              </a:spcBef>
              <a:spcAft>
                <a:spcPts val="0"/>
              </a:spcAft>
              <a:buClr>
                <a:srgbClr val="022850"/>
              </a:buClr>
              <a:buSzPts val="1200"/>
              <a:buFont typeface="Roboto"/>
              <a:buAutoNum type="arabicPeriod"/>
            </a:pPr>
            <a:r>
              <a:rPr i="1" lang="en-US" sz="1200">
                <a:solidFill>
                  <a:srgbClr val="022850"/>
                </a:solidFill>
                <a:latin typeface="Roboto"/>
                <a:ea typeface="Roboto"/>
                <a:cs typeface="Roboto"/>
                <a:sym typeface="Roboto"/>
              </a:rPr>
              <a:t>blst </a:t>
            </a:r>
            <a:r>
              <a:rPr lang="en-US" sz="1200">
                <a:solidFill>
                  <a:srgbClr val="022850"/>
                </a:solidFill>
                <a:latin typeface="Roboto"/>
                <a:ea typeface="Roboto"/>
                <a:cs typeface="Roboto"/>
                <a:sym typeface="Roboto"/>
              </a:rPr>
              <a:t>multi-signatures on the BLS12-381 curve </a:t>
            </a:r>
            <a:endParaRPr sz="1200">
              <a:solidFill>
                <a:srgbClr val="022850"/>
              </a:solidFill>
              <a:latin typeface="Roboto"/>
              <a:ea typeface="Roboto"/>
              <a:cs typeface="Roboto"/>
              <a:sym typeface="Roboto"/>
            </a:endParaRPr>
          </a:p>
          <a:p>
            <a:pPr indent="-304800" lvl="0" marL="457200" marR="0" rtl="0" algn="l">
              <a:lnSpc>
                <a:spcPct val="100000"/>
              </a:lnSpc>
              <a:spcBef>
                <a:spcPts val="0"/>
              </a:spcBef>
              <a:spcAft>
                <a:spcPts val="0"/>
              </a:spcAft>
              <a:buClr>
                <a:srgbClr val="022850"/>
              </a:buClr>
              <a:buSzPts val="1200"/>
              <a:buFont typeface="Roboto"/>
              <a:buAutoNum type="arabicPeriod"/>
            </a:pPr>
            <a:r>
              <a:rPr lang="en-US" sz="1200">
                <a:solidFill>
                  <a:srgbClr val="022850"/>
                </a:solidFill>
                <a:latin typeface="Roboto"/>
                <a:ea typeface="Roboto"/>
                <a:cs typeface="Roboto"/>
                <a:sym typeface="Roboto"/>
              </a:rPr>
              <a:t>In-house libraries </a:t>
            </a:r>
            <a:r>
              <a:rPr i="1" lang="en-US" sz="1200">
                <a:solidFill>
                  <a:srgbClr val="022850"/>
                </a:solidFill>
                <a:latin typeface="Roboto"/>
                <a:ea typeface="Roboto"/>
                <a:cs typeface="Roboto"/>
                <a:sym typeface="Roboto"/>
              </a:rPr>
              <a:t>talk </a:t>
            </a:r>
            <a:r>
              <a:rPr lang="en-US" sz="1200">
                <a:solidFill>
                  <a:srgbClr val="022850"/>
                </a:solidFill>
                <a:latin typeface="Roboto"/>
                <a:ea typeface="Roboto"/>
                <a:cs typeface="Roboto"/>
                <a:sym typeface="Roboto"/>
              </a:rPr>
              <a:t>- for basic distributed computing and high-level networking and cryptography</a:t>
            </a:r>
            <a:endParaRPr sz="1200">
              <a:solidFill>
                <a:srgbClr val="022850"/>
              </a:solidFill>
              <a:latin typeface="Roboto"/>
              <a:ea typeface="Roboto"/>
              <a:cs typeface="Roboto"/>
              <a:sym typeface="Roboto"/>
            </a:endParaRPr>
          </a:p>
          <a:p>
            <a:pPr indent="-304800" lvl="0" marL="457200" marR="0" rtl="0" algn="l">
              <a:lnSpc>
                <a:spcPct val="100000"/>
              </a:lnSpc>
              <a:spcBef>
                <a:spcPts val="0"/>
              </a:spcBef>
              <a:spcAft>
                <a:spcPts val="0"/>
              </a:spcAft>
              <a:buClr>
                <a:srgbClr val="022850"/>
              </a:buClr>
              <a:buSzPts val="1200"/>
              <a:buFont typeface="Roboto"/>
              <a:buAutoNum type="arabicPeriod"/>
            </a:pPr>
            <a:r>
              <a:rPr i="1" lang="en-US" sz="1200">
                <a:solidFill>
                  <a:srgbClr val="022850"/>
                </a:solidFill>
                <a:latin typeface="Roboto"/>
                <a:ea typeface="Roboto"/>
                <a:cs typeface="Roboto"/>
                <a:sym typeface="Roboto"/>
              </a:rPr>
              <a:t>zebra </a:t>
            </a:r>
            <a:r>
              <a:rPr lang="en-US" sz="1200">
                <a:solidFill>
                  <a:srgbClr val="022850"/>
                </a:solidFill>
                <a:latin typeface="Roboto"/>
                <a:ea typeface="Roboto"/>
                <a:cs typeface="Roboto"/>
                <a:sym typeface="Roboto"/>
              </a:rPr>
              <a:t>Merkel-tree based data structures</a:t>
            </a:r>
            <a:endParaRPr sz="1200">
              <a:solidFill>
                <a:srgbClr val="022850"/>
              </a:solidFill>
              <a:latin typeface="Roboto"/>
              <a:ea typeface="Roboto"/>
              <a:cs typeface="Roboto"/>
              <a:sym typeface="Roboto"/>
            </a:endParaRPr>
          </a:p>
          <a:p>
            <a:pPr indent="0" lvl="0" marL="0" marR="0" rtl="0" algn="l">
              <a:lnSpc>
                <a:spcPct val="100000"/>
              </a:lnSpc>
              <a:spcBef>
                <a:spcPts val="900"/>
              </a:spcBef>
              <a:spcAft>
                <a:spcPts val="0"/>
              </a:spcAft>
              <a:buNone/>
            </a:pPr>
            <a:r>
              <a:t/>
            </a:r>
            <a:endParaRPr b="1" sz="12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g29f2a305a71_0_669"/>
          <p:cNvSpPr/>
          <p:nvPr/>
        </p:nvSpPr>
        <p:spPr>
          <a:xfrm>
            <a:off x="0" y="298949"/>
            <a:ext cx="5080635" cy="360680"/>
          </a:xfrm>
          <a:custGeom>
            <a:rect b="b" l="l" r="r" t="t"/>
            <a:pathLst>
              <a:path extrusionOk="0" h="360680" w="5080635">
                <a:moveTo>
                  <a:pt x="5080499" y="360299"/>
                </a:moveTo>
                <a:lnTo>
                  <a:pt x="0" y="360299"/>
                </a:lnTo>
                <a:lnTo>
                  <a:pt x="0" y="0"/>
                </a:lnTo>
                <a:lnTo>
                  <a:pt x="5080499" y="0"/>
                </a:lnTo>
                <a:lnTo>
                  <a:pt x="5080499" y="360299"/>
                </a:lnTo>
                <a:close/>
              </a:path>
            </a:pathLst>
          </a:custGeom>
          <a:solidFill>
            <a:srgbClr val="0228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0" name="Google Shape;400;g29f2a305a71_0_669"/>
          <p:cNvSpPr txBox="1"/>
          <p:nvPr>
            <p:ph type="title"/>
          </p:nvPr>
        </p:nvSpPr>
        <p:spPr>
          <a:xfrm>
            <a:off x="477825" y="334398"/>
            <a:ext cx="3898800" cy="274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700">
                <a:solidFill>
                  <a:srgbClr val="FFCC00"/>
                </a:solidFill>
                <a:latin typeface="Tahoma"/>
                <a:ea typeface="Tahoma"/>
                <a:cs typeface="Tahoma"/>
                <a:sym typeface="Tahoma"/>
              </a:rPr>
              <a:t>Evaluation</a:t>
            </a:r>
            <a:endParaRPr sz="1700">
              <a:latin typeface="Tahoma"/>
              <a:ea typeface="Tahoma"/>
              <a:cs typeface="Tahoma"/>
              <a:sym typeface="Tahoma"/>
            </a:endParaRPr>
          </a:p>
        </p:txBody>
      </p:sp>
      <p:sp>
        <p:nvSpPr>
          <p:cNvPr id="401" name="Google Shape;401;g29f2a305a71_0_669"/>
          <p:cNvSpPr txBox="1"/>
          <p:nvPr>
            <p:ph idx="12" type="sldNum"/>
          </p:nvPr>
        </p:nvSpPr>
        <p:spPr>
          <a:xfrm>
            <a:off x="8401201" y="4743972"/>
            <a:ext cx="231900" cy="178200"/>
          </a:xfrm>
          <a:prstGeom prst="rect">
            <a:avLst/>
          </a:prstGeom>
          <a:noFill/>
          <a:ln>
            <a:noFill/>
          </a:ln>
        </p:spPr>
        <p:txBody>
          <a:bodyPr anchorCtr="0" anchor="t" bIns="0" lIns="0" spcFirstLastPara="1" rIns="0" wrap="square" tIns="88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402" name="Google Shape;402;g29f2a305a71_0_669"/>
          <p:cNvSpPr txBox="1"/>
          <p:nvPr/>
        </p:nvSpPr>
        <p:spPr>
          <a:xfrm>
            <a:off x="245975" y="746925"/>
            <a:ext cx="3230700" cy="3780000"/>
          </a:xfrm>
          <a:prstGeom prst="rect">
            <a:avLst/>
          </a:prstGeom>
          <a:noFill/>
          <a:ln>
            <a:noFill/>
          </a:ln>
        </p:spPr>
        <p:txBody>
          <a:bodyPr anchorCtr="0" anchor="t" bIns="0" lIns="0" spcFirstLastPara="1" rIns="0" wrap="square" tIns="127000">
            <a:spAutoFit/>
          </a:bodyPr>
          <a:lstStyle/>
          <a:p>
            <a:pPr indent="0" lvl="0" marL="0" rtl="0" algn="l">
              <a:spcBef>
                <a:spcPts val="0"/>
              </a:spcBef>
              <a:spcAft>
                <a:spcPts val="0"/>
              </a:spcAft>
              <a:buNone/>
            </a:pPr>
            <a:r>
              <a:rPr lang="en-US" sz="1200">
                <a:solidFill>
                  <a:srgbClr val="022850"/>
                </a:solidFill>
                <a:latin typeface="Roboto"/>
                <a:ea typeface="Roboto"/>
                <a:cs typeface="Roboto"/>
                <a:sym typeface="Roboto"/>
              </a:rPr>
              <a:t> </a:t>
            </a:r>
            <a:r>
              <a:rPr lang="en-US" sz="1100">
                <a:solidFill>
                  <a:srgbClr val="1C1917"/>
                </a:solidFill>
                <a:highlight>
                  <a:srgbClr val="FFFFFF"/>
                </a:highlight>
                <a:latin typeface="Roboto"/>
                <a:ea typeface="Roboto"/>
                <a:cs typeface="Roboto"/>
                <a:sym typeface="Roboto"/>
              </a:rPr>
              <a:t>Servers:</a:t>
            </a:r>
            <a:endParaRPr sz="1100">
              <a:solidFill>
                <a:srgbClr val="1C1917"/>
              </a:solidFill>
              <a:highlight>
                <a:srgbClr val="FFFFFF"/>
              </a:highlight>
              <a:latin typeface="Roboto"/>
              <a:ea typeface="Roboto"/>
              <a:cs typeface="Roboto"/>
              <a:sym typeface="Roboto"/>
            </a:endParaRPr>
          </a:p>
          <a:p>
            <a:pPr indent="-298450" lvl="0" marL="457200" rtl="0" algn="l">
              <a:lnSpc>
                <a:spcPct val="115000"/>
              </a:lnSpc>
              <a:spcBef>
                <a:spcPts val="0"/>
              </a:spcBef>
              <a:spcAft>
                <a:spcPts val="0"/>
              </a:spcAft>
              <a:buClr>
                <a:srgbClr val="1C1917"/>
              </a:buClr>
              <a:buSzPts val="1100"/>
              <a:buFont typeface="Roboto"/>
              <a:buChar char="●"/>
            </a:pPr>
            <a:r>
              <a:rPr lang="en-US" sz="1100">
                <a:solidFill>
                  <a:srgbClr val="1C1917"/>
                </a:solidFill>
                <a:highlight>
                  <a:srgbClr val="FFFFFF"/>
                </a:highlight>
                <a:latin typeface="Roboto"/>
                <a:ea typeface="Roboto"/>
                <a:cs typeface="Roboto"/>
                <a:sym typeface="Roboto"/>
              </a:rPr>
              <a:t>64 c6i.8xlarge AWS machines</a:t>
            </a:r>
            <a:endParaRPr sz="1100">
              <a:solidFill>
                <a:srgbClr val="1C1917"/>
              </a:solidFill>
              <a:highlight>
                <a:srgbClr val="FFFFFF"/>
              </a:highlight>
              <a:latin typeface="Roboto"/>
              <a:ea typeface="Roboto"/>
              <a:cs typeface="Roboto"/>
              <a:sym typeface="Roboto"/>
            </a:endParaRPr>
          </a:p>
          <a:p>
            <a:pPr indent="-298450" lvl="0" marL="457200" rtl="0" algn="l">
              <a:lnSpc>
                <a:spcPct val="115000"/>
              </a:lnSpc>
              <a:spcBef>
                <a:spcPts val="0"/>
              </a:spcBef>
              <a:spcAft>
                <a:spcPts val="0"/>
              </a:spcAft>
              <a:buClr>
                <a:srgbClr val="1C1917"/>
              </a:buClr>
              <a:buSzPts val="1100"/>
              <a:buFont typeface="Roboto"/>
              <a:buChar char="●"/>
            </a:pPr>
            <a:r>
              <a:rPr lang="en-US" sz="1100">
                <a:solidFill>
                  <a:srgbClr val="1C1917"/>
                </a:solidFill>
                <a:highlight>
                  <a:srgbClr val="FFFFFF"/>
                </a:highlight>
                <a:latin typeface="Roboto"/>
                <a:ea typeface="Roboto"/>
                <a:cs typeface="Roboto"/>
                <a:sym typeface="Roboto"/>
              </a:rPr>
              <a:t>32 vCPUs, 16 physical cores per machine</a:t>
            </a:r>
            <a:endParaRPr sz="1100">
              <a:solidFill>
                <a:srgbClr val="1C1917"/>
              </a:solidFill>
              <a:highlight>
                <a:srgbClr val="FFFFFF"/>
              </a:highlight>
              <a:latin typeface="Roboto"/>
              <a:ea typeface="Roboto"/>
              <a:cs typeface="Roboto"/>
              <a:sym typeface="Roboto"/>
            </a:endParaRPr>
          </a:p>
          <a:p>
            <a:pPr indent="-298450" lvl="0" marL="457200" rtl="0" algn="l">
              <a:lnSpc>
                <a:spcPct val="115000"/>
              </a:lnSpc>
              <a:spcBef>
                <a:spcPts val="0"/>
              </a:spcBef>
              <a:spcAft>
                <a:spcPts val="0"/>
              </a:spcAft>
              <a:buClr>
                <a:srgbClr val="1C1917"/>
              </a:buClr>
              <a:buSzPts val="1100"/>
              <a:buFont typeface="Roboto"/>
              <a:buChar char="●"/>
            </a:pPr>
            <a:r>
              <a:rPr lang="en-US" sz="1100">
                <a:solidFill>
                  <a:srgbClr val="1C1917"/>
                </a:solidFill>
                <a:highlight>
                  <a:srgbClr val="FFFFFF"/>
                </a:highlight>
                <a:latin typeface="Roboto"/>
                <a:ea typeface="Roboto"/>
                <a:cs typeface="Roboto"/>
                <a:sym typeface="Roboto"/>
              </a:rPr>
              <a:t>Spread across 14 regions globally</a:t>
            </a:r>
            <a:endParaRPr sz="1100">
              <a:solidFill>
                <a:srgbClr val="1C1917"/>
              </a:solidFill>
              <a:highlight>
                <a:srgbClr val="FFFFFF"/>
              </a:highlight>
              <a:latin typeface="Roboto"/>
              <a:ea typeface="Roboto"/>
              <a:cs typeface="Roboto"/>
              <a:sym typeface="Roboto"/>
            </a:endParaRPr>
          </a:p>
          <a:p>
            <a:pPr indent="0" lvl="0" marL="457200" rtl="0" algn="l">
              <a:lnSpc>
                <a:spcPct val="115000"/>
              </a:lnSpc>
              <a:spcBef>
                <a:spcPts val="0"/>
              </a:spcBef>
              <a:spcAft>
                <a:spcPts val="0"/>
              </a:spcAft>
              <a:buNone/>
            </a:pPr>
            <a:r>
              <a:t/>
            </a:r>
            <a:endParaRPr sz="1100">
              <a:solidFill>
                <a:srgbClr val="1C1917"/>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US" sz="1100">
                <a:solidFill>
                  <a:srgbClr val="1C1917"/>
                </a:solidFill>
                <a:highlight>
                  <a:srgbClr val="FFFFFF"/>
                </a:highlight>
                <a:latin typeface="Roboto"/>
                <a:ea typeface="Roboto"/>
                <a:cs typeface="Roboto"/>
                <a:sym typeface="Roboto"/>
              </a:rPr>
              <a:t>Batches:</a:t>
            </a:r>
            <a:endParaRPr sz="1100">
              <a:solidFill>
                <a:srgbClr val="1C1917"/>
              </a:solidFill>
              <a:highlight>
                <a:srgbClr val="FFFFFF"/>
              </a:highlight>
              <a:latin typeface="Roboto"/>
              <a:ea typeface="Roboto"/>
              <a:cs typeface="Roboto"/>
              <a:sym typeface="Roboto"/>
            </a:endParaRPr>
          </a:p>
          <a:p>
            <a:pPr indent="-298450" lvl="0" marL="457200" rtl="0" algn="l">
              <a:lnSpc>
                <a:spcPct val="115000"/>
              </a:lnSpc>
              <a:spcBef>
                <a:spcPts val="0"/>
              </a:spcBef>
              <a:spcAft>
                <a:spcPts val="0"/>
              </a:spcAft>
              <a:buClr>
                <a:srgbClr val="1C1917"/>
              </a:buClr>
              <a:buSzPts val="1100"/>
              <a:buFont typeface="Roboto"/>
              <a:buChar char="●"/>
            </a:pPr>
            <a:r>
              <a:rPr lang="en-US" sz="1100">
                <a:solidFill>
                  <a:srgbClr val="1C1917"/>
                </a:solidFill>
                <a:highlight>
                  <a:srgbClr val="FFFFFF"/>
                </a:highlight>
                <a:latin typeface="Roboto"/>
                <a:ea typeface="Roboto"/>
                <a:cs typeface="Roboto"/>
                <a:sym typeface="Roboto"/>
              </a:rPr>
              <a:t>65,536 messages per batch</a:t>
            </a:r>
            <a:endParaRPr sz="1100">
              <a:solidFill>
                <a:srgbClr val="1C1917"/>
              </a:solidFill>
              <a:highlight>
                <a:srgbClr val="FFFFFF"/>
              </a:highlight>
              <a:latin typeface="Roboto"/>
              <a:ea typeface="Roboto"/>
              <a:cs typeface="Roboto"/>
              <a:sym typeface="Roboto"/>
            </a:endParaRPr>
          </a:p>
          <a:p>
            <a:pPr indent="-298450" lvl="0" marL="457200" rtl="0" algn="l">
              <a:lnSpc>
                <a:spcPct val="115000"/>
              </a:lnSpc>
              <a:spcBef>
                <a:spcPts val="0"/>
              </a:spcBef>
              <a:spcAft>
                <a:spcPts val="0"/>
              </a:spcAft>
              <a:buClr>
                <a:srgbClr val="1C1917"/>
              </a:buClr>
              <a:buSzPts val="1100"/>
              <a:buFont typeface="Roboto"/>
              <a:buChar char="●"/>
            </a:pPr>
            <a:r>
              <a:rPr lang="en-US" sz="1100">
                <a:solidFill>
                  <a:srgbClr val="1C1917"/>
                </a:solidFill>
                <a:highlight>
                  <a:srgbClr val="FFFFFF"/>
                </a:highlight>
                <a:latin typeface="Roboto"/>
                <a:ea typeface="Roboto"/>
                <a:cs typeface="Roboto"/>
                <a:sym typeface="Roboto"/>
              </a:rPr>
              <a:t>8 bytes per message</a:t>
            </a:r>
            <a:endParaRPr sz="1100">
              <a:solidFill>
                <a:srgbClr val="1C1917"/>
              </a:solidFill>
              <a:highlight>
                <a:srgbClr val="FFFFFF"/>
              </a:highlight>
              <a:latin typeface="Roboto"/>
              <a:ea typeface="Roboto"/>
              <a:cs typeface="Roboto"/>
              <a:sym typeface="Roboto"/>
            </a:endParaRPr>
          </a:p>
          <a:p>
            <a:pPr indent="-298450" lvl="0" marL="457200" rtl="0" algn="l">
              <a:lnSpc>
                <a:spcPct val="115000"/>
              </a:lnSpc>
              <a:spcBef>
                <a:spcPts val="0"/>
              </a:spcBef>
              <a:spcAft>
                <a:spcPts val="0"/>
              </a:spcAft>
              <a:buClr>
                <a:srgbClr val="1C1917"/>
              </a:buClr>
              <a:buSzPts val="1100"/>
              <a:buFont typeface="Roboto"/>
              <a:buChar char="●"/>
            </a:pPr>
            <a:r>
              <a:rPr lang="en-US" sz="1100">
                <a:solidFill>
                  <a:srgbClr val="1C1917"/>
                </a:solidFill>
                <a:highlight>
                  <a:srgbClr val="FFFFFF"/>
                </a:highlight>
                <a:latin typeface="Roboto"/>
                <a:ea typeface="Roboto"/>
                <a:cs typeface="Roboto"/>
                <a:sym typeface="Roboto"/>
              </a:rPr>
              <a:t>736 KB per batch</a:t>
            </a:r>
            <a:endParaRPr sz="1100">
              <a:solidFill>
                <a:srgbClr val="1C1917"/>
              </a:solidFill>
              <a:highlight>
                <a:srgbClr val="FFFFFF"/>
              </a:highlight>
              <a:latin typeface="Roboto"/>
              <a:ea typeface="Roboto"/>
              <a:cs typeface="Roboto"/>
              <a:sym typeface="Roboto"/>
            </a:endParaRPr>
          </a:p>
          <a:p>
            <a:pPr indent="0" lvl="0" marL="457200" rtl="0" algn="l">
              <a:lnSpc>
                <a:spcPct val="115000"/>
              </a:lnSpc>
              <a:spcBef>
                <a:spcPts val="0"/>
              </a:spcBef>
              <a:spcAft>
                <a:spcPts val="0"/>
              </a:spcAft>
              <a:buNone/>
            </a:pPr>
            <a:r>
              <a:t/>
            </a:r>
            <a:endParaRPr sz="1100">
              <a:solidFill>
                <a:srgbClr val="1C1917"/>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US" sz="1100">
                <a:solidFill>
                  <a:srgbClr val="1C1917"/>
                </a:solidFill>
                <a:highlight>
                  <a:srgbClr val="FFFFFF"/>
                </a:highlight>
                <a:latin typeface="Roboto"/>
                <a:ea typeface="Roboto"/>
                <a:cs typeface="Roboto"/>
                <a:sym typeface="Roboto"/>
              </a:rPr>
              <a:t>Resilience:</a:t>
            </a:r>
            <a:endParaRPr sz="1100">
              <a:solidFill>
                <a:srgbClr val="1C1917"/>
              </a:solidFill>
              <a:highlight>
                <a:srgbClr val="FFFFFF"/>
              </a:highlight>
              <a:latin typeface="Roboto"/>
              <a:ea typeface="Roboto"/>
              <a:cs typeface="Roboto"/>
              <a:sym typeface="Roboto"/>
            </a:endParaRPr>
          </a:p>
          <a:p>
            <a:pPr indent="-298450" lvl="0" marL="457200" rtl="0" algn="l">
              <a:lnSpc>
                <a:spcPct val="115000"/>
              </a:lnSpc>
              <a:spcBef>
                <a:spcPts val="0"/>
              </a:spcBef>
              <a:spcAft>
                <a:spcPts val="0"/>
              </a:spcAft>
              <a:buClr>
                <a:srgbClr val="1C1917"/>
              </a:buClr>
              <a:buSzPts val="1100"/>
              <a:buFont typeface="Roboto"/>
              <a:buChar char="●"/>
            </a:pPr>
            <a:r>
              <a:rPr lang="en-US" sz="1100">
                <a:solidFill>
                  <a:srgbClr val="1C1917"/>
                </a:solidFill>
                <a:highlight>
                  <a:srgbClr val="FFFFFF"/>
                </a:highlight>
                <a:latin typeface="Roboto"/>
                <a:ea typeface="Roboto"/>
                <a:cs typeface="Roboto"/>
                <a:sym typeface="Roboto"/>
              </a:rPr>
              <a:t>Tolerates up to 21 out of 64 faulty servers</a:t>
            </a:r>
            <a:endParaRPr sz="1100">
              <a:solidFill>
                <a:srgbClr val="1C1917"/>
              </a:solidFill>
              <a:highlight>
                <a:srgbClr val="FFFFFF"/>
              </a:highlight>
              <a:latin typeface="Roboto"/>
              <a:ea typeface="Roboto"/>
              <a:cs typeface="Roboto"/>
              <a:sym typeface="Roboto"/>
            </a:endParaRPr>
          </a:p>
          <a:p>
            <a:pPr indent="0" lvl="0" marL="457200" rtl="0" algn="l">
              <a:lnSpc>
                <a:spcPct val="115000"/>
              </a:lnSpc>
              <a:spcBef>
                <a:spcPts val="0"/>
              </a:spcBef>
              <a:spcAft>
                <a:spcPts val="0"/>
              </a:spcAft>
              <a:buNone/>
            </a:pPr>
            <a:r>
              <a:t/>
            </a:r>
            <a:endParaRPr sz="1100">
              <a:solidFill>
                <a:srgbClr val="1C1917"/>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US" sz="1100">
                <a:solidFill>
                  <a:srgbClr val="1C1917"/>
                </a:solidFill>
                <a:highlight>
                  <a:srgbClr val="FFFFFF"/>
                </a:highlight>
                <a:latin typeface="Roboto"/>
                <a:ea typeface="Roboto"/>
                <a:cs typeface="Roboto"/>
                <a:sym typeface="Roboto"/>
              </a:rPr>
              <a:t>Clients:</a:t>
            </a:r>
            <a:endParaRPr sz="1100">
              <a:solidFill>
                <a:srgbClr val="1C1917"/>
              </a:solidFill>
              <a:highlight>
                <a:srgbClr val="FFFFFF"/>
              </a:highlight>
              <a:latin typeface="Roboto"/>
              <a:ea typeface="Roboto"/>
              <a:cs typeface="Roboto"/>
              <a:sym typeface="Roboto"/>
            </a:endParaRPr>
          </a:p>
          <a:p>
            <a:pPr indent="-298450" lvl="0" marL="457200" rtl="0" algn="l">
              <a:lnSpc>
                <a:spcPct val="115000"/>
              </a:lnSpc>
              <a:spcBef>
                <a:spcPts val="0"/>
              </a:spcBef>
              <a:spcAft>
                <a:spcPts val="0"/>
              </a:spcAft>
              <a:buClr>
                <a:srgbClr val="1C1917"/>
              </a:buClr>
              <a:buSzPts val="1100"/>
              <a:buFont typeface="Roboto"/>
              <a:buChar char="●"/>
            </a:pPr>
            <a:r>
              <a:rPr lang="en-US" sz="1100">
                <a:solidFill>
                  <a:srgbClr val="1C1917"/>
                </a:solidFill>
                <a:highlight>
                  <a:srgbClr val="FFFFFF"/>
                </a:highlight>
                <a:latin typeface="Roboto"/>
                <a:ea typeface="Roboto"/>
                <a:cs typeface="Roboto"/>
                <a:sym typeface="Roboto"/>
              </a:rPr>
              <a:t>16 small T3 AWS machines across regions</a:t>
            </a:r>
            <a:endParaRPr sz="1100">
              <a:solidFill>
                <a:srgbClr val="1C1917"/>
              </a:solidFill>
              <a:highlight>
                <a:srgbClr val="FFFFFF"/>
              </a:highlight>
              <a:latin typeface="Roboto"/>
              <a:ea typeface="Roboto"/>
              <a:cs typeface="Roboto"/>
              <a:sym typeface="Roboto"/>
            </a:endParaRPr>
          </a:p>
          <a:p>
            <a:pPr indent="-298450" lvl="0" marL="457200" rtl="0" algn="l">
              <a:lnSpc>
                <a:spcPct val="115000"/>
              </a:lnSpc>
              <a:spcBef>
                <a:spcPts val="0"/>
              </a:spcBef>
              <a:spcAft>
                <a:spcPts val="0"/>
              </a:spcAft>
              <a:buClr>
                <a:srgbClr val="1C1917"/>
              </a:buClr>
              <a:buSzPts val="1100"/>
              <a:buFont typeface="Roboto"/>
              <a:buChar char="●"/>
            </a:pPr>
            <a:r>
              <a:rPr lang="en-US" sz="1100">
                <a:solidFill>
                  <a:srgbClr val="1C1917"/>
                </a:solidFill>
                <a:highlight>
                  <a:srgbClr val="FFFFFF"/>
                </a:highlight>
                <a:latin typeface="Roboto"/>
                <a:ea typeface="Roboto"/>
                <a:cs typeface="Roboto"/>
                <a:sym typeface="Roboto"/>
              </a:rPr>
              <a:t>Produce load up to 257 million clients</a:t>
            </a:r>
            <a:endParaRPr sz="1200">
              <a:solidFill>
                <a:srgbClr val="022850"/>
              </a:solidFill>
              <a:latin typeface="Roboto"/>
              <a:ea typeface="Roboto"/>
              <a:cs typeface="Roboto"/>
              <a:sym typeface="Roboto"/>
            </a:endParaRPr>
          </a:p>
          <a:p>
            <a:pPr indent="0" lvl="0" marL="457200" marR="0" rtl="0" algn="l">
              <a:lnSpc>
                <a:spcPct val="100000"/>
              </a:lnSpc>
              <a:spcBef>
                <a:spcPts val="0"/>
              </a:spcBef>
              <a:spcAft>
                <a:spcPts val="0"/>
              </a:spcAft>
              <a:buNone/>
            </a:pPr>
            <a:r>
              <a:t/>
            </a:r>
            <a:endParaRPr sz="1600">
              <a:solidFill>
                <a:srgbClr val="022850"/>
              </a:solidFill>
              <a:latin typeface="Roboto"/>
              <a:ea typeface="Roboto"/>
              <a:cs typeface="Roboto"/>
              <a:sym typeface="Roboto"/>
            </a:endParaRPr>
          </a:p>
          <a:p>
            <a:pPr indent="0" lvl="0" marL="0" marR="0" rtl="0" algn="l">
              <a:lnSpc>
                <a:spcPct val="100000"/>
              </a:lnSpc>
              <a:spcBef>
                <a:spcPts val="900"/>
              </a:spcBef>
              <a:spcAft>
                <a:spcPts val="0"/>
              </a:spcAft>
              <a:buNone/>
            </a:pPr>
            <a:r>
              <a:t/>
            </a:r>
            <a:endParaRPr b="1" sz="1200">
              <a:solidFill>
                <a:schemeClr val="dk1"/>
              </a:solidFill>
            </a:endParaRPr>
          </a:p>
        </p:txBody>
      </p:sp>
      <p:sp>
        <p:nvSpPr>
          <p:cNvPr id="403" name="Google Shape;403;g29f2a305a71_0_669"/>
          <p:cNvSpPr txBox="1"/>
          <p:nvPr/>
        </p:nvSpPr>
        <p:spPr>
          <a:xfrm>
            <a:off x="3344075" y="817575"/>
            <a:ext cx="3000000" cy="938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100">
                <a:solidFill>
                  <a:srgbClr val="1C1917"/>
                </a:solidFill>
                <a:highlight>
                  <a:srgbClr val="FFFFFF"/>
                </a:highlight>
                <a:latin typeface="Roboto"/>
                <a:ea typeface="Roboto"/>
                <a:cs typeface="Roboto"/>
                <a:sym typeface="Roboto"/>
              </a:rPr>
              <a:t>Load Clients &amp; Brokers:</a:t>
            </a:r>
            <a:endParaRPr sz="1100">
              <a:solidFill>
                <a:srgbClr val="1C1917"/>
              </a:solidFill>
              <a:highlight>
                <a:srgbClr val="FFFFFF"/>
              </a:highlight>
              <a:latin typeface="Roboto"/>
              <a:ea typeface="Roboto"/>
              <a:cs typeface="Roboto"/>
              <a:sym typeface="Roboto"/>
            </a:endParaRPr>
          </a:p>
          <a:p>
            <a:pPr indent="-298450" lvl="0" marL="457200" rtl="0" algn="l">
              <a:lnSpc>
                <a:spcPct val="115000"/>
              </a:lnSpc>
              <a:spcBef>
                <a:spcPts val="0"/>
              </a:spcBef>
              <a:spcAft>
                <a:spcPts val="0"/>
              </a:spcAft>
              <a:buClr>
                <a:srgbClr val="1C1917"/>
              </a:buClr>
              <a:buSzPts val="1100"/>
              <a:buFont typeface="Roboto"/>
              <a:buChar char="●"/>
            </a:pPr>
            <a:r>
              <a:rPr lang="en-US" sz="1100">
                <a:solidFill>
                  <a:srgbClr val="1C1917"/>
                </a:solidFill>
                <a:highlight>
                  <a:srgbClr val="FFFFFF"/>
                </a:highlight>
                <a:latin typeface="Roboto"/>
                <a:ea typeface="Roboto"/>
                <a:cs typeface="Roboto"/>
                <a:sym typeface="Roboto"/>
              </a:rPr>
              <a:t>320 large AWS &amp; 64 OVH machines</a:t>
            </a:r>
            <a:endParaRPr sz="1100">
              <a:solidFill>
                <a:srgbClr val="1C1917"/>
              </a:solidFill>
              <a:highlight>
                <a:srgbClr val="FFFFFF"/>
              </a:highlight>
              <a:latin typeface="Roboto"/>
              <a:ea typeface="Roboto"/>
              <a:cs typeface="Roboto"/>
              <a:sym typeface="Roboto"/>
            </a:endParaRPr>
          </a:p>
          <a:p>
            <a:pPr indent="-298450" lvl="0" marL="457200" rtl="0" algn="l">
              <a:lnSpc>
                <a:spcPct val="115000"/>
              </a:lnSpc>
              <a:spcBef>
                <a:spcPts val="0"/>
              </a:spcBef>
              <a:spcAft>
                <a:spcPts val="0"/>
              </a:spcAft>
              <a:buClr>
                <a:srgbClr val="1C1917"/>
              </a:buClr>
              <a:buSzPts val="1100"/>
              <a:buFont typeface="Roboto"/>
              <a:buChar char="●"/>
            </a:pPr>
            <a:r>
              <a:rPr lang="en-US" sz="1100">
                <a:solidFill>
                  <a:srgbClr val="1C1917"/>
                </a:solidFill>
                <a:highlight>
                  <a:srgbClr val="FFFFFF"/>
                </a:highlight>
                <a:latin typeface="Roboto"/>
                <a:ea typeface="Roboto"/>
                <a:cs typeface="Roboto"/>
                <a:sym typeface="Roboto"/>
              </a:rPr>
              <a:t>Simulate high load on servers and brokers</a:t>
            </a:r>
            <a:endParaRPr sz="1100">
              <a:solidFill>
                <a:srgbClr val="1C1917"/>
              </a:solidFill>
              <a:highlight>
                <a:srgbClr val="FFFFFF"/>
              </a:highlight>
              <a:latin typeface="Roboto"/>
              <a:ea typeface="Roboto"/>
              <a:cs typeface="Roboto"/>
              <a:sym typeface="Roboto"/>
            </a:endParaRPr>
          </a:p>
        </p:txBody>
      </p:sp>
      <p:pic>
        <p:nvPicPr>
          <p:cNvPr id="404" name="Google Shape;404;g29f2a305a71_0_669"/>
          <p:cNvPicPr preferRelativeResize="0"/>
          <p:nvPr/>
        </p:nvPicPr>
        <p:blipFill>
          <a:blip r:embed="rId3">
            <a:alphaModFix/>
          </a:blip>
          <a:stretch>
            <a:fillRect/>
          </a:stretch>
        </p:blipFill>
        <p:spPr>
          <a:xfrm>
            <a:off x="3629075" y="1964350"/>
            <a:ext cx="3529075" cy="2290150"/>
          </a:xfrm>
          <a:prstGeom prst="rect">
            <a:avLst/>
          </a:prstGeom>
          <a:noFill/>
          <a:ln>
            <a:noFill/>
          </a:ln>
        </p:spPr>
      </p:pic>
      <p:sp>
        <p:nvSpPr>
          <p:cNvPr id="405" name="Google Shape;405;g29f2a305a71_0_669"/>
          <p:cNvSpPr txBox="1"/>
          <p:nvPr/>
        </p:nvSpPr>
        <p:spPr>
          <a:xfrm>
            <a:off x="6344075" y="817575"/>
            <a:ext cx="3000000" cy="938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100">
                <a:solidFill>
                  <a:srgbClr val="1C1917"/>
                </a:solidFill>
                <a:highlight>
                  <a:srgbClr val="FFFFFF"/>
                </a:highlight>
                <a:latin typeface="Roboto"/>
                <a:ea typeface="Roboto"/>
                <a:cs typeface="Roboto"/>
                <a:sym typeface="Roboto"/>
              </a:rPr>
              <a:t>Networking:</a:t>
            </a:r>
            <a:endParaRPr sz="1100">
              <a:solidFill>
                <a:srgbClr val="1C1917"/>
              </a:solidFill>
              <a:highlight>
                <a:srgbClr val="FFFFFF"/>
              </a:highlight>
              <a:latin typeface="Roboto"/>
              <a:ea typeface="Roboto"/>
              <a:cs typeface="Roboto"/>
              <a:sym typeface="Roboto"/>
            </a:endParaRPr>
          </a:p>
          <a:p>
            <a:pPr indent="-298450" lvl="0" marL="457200" rtl="0" algn="l">
              <a:lnSpc>
                <a:spcPct val="115000"/>
              </a:lnSpc>
              <a:spcBef>
                <a:spcPts val="0"/>
              </a:spcBef>
              <a:spcAft>
                <a:spcPts val="0"/>
              </a:spcAft>
              <a:buClr>
                <a:srgbClr val="1C1917"/>
              </a:buClr>
              <a:buSzPts val="1100"/>
              <a:buFont typeface="Roboto"/>
              <a:buChar char="●"/>
            </a:pPr>
            <a:r>
              <a:rPr lang="en-US" sz="1100">
                <a:solidFill>
                  <a:srgbClr val="1C1917"/>
                </a:solidFill>
                <a:highlight>
                  <a:srgbClr val="FFFFFF"/>
                </a:highlight>
                <a:latin typeface="Roboto"/>
                <a:ea typeface="Roboto"/>
                <a:cs typeface="Roboto"/>
                <a:sym typeface="Roboto"/>
              </a:rPr>
              <a:t>Geo-distributed</a:t>
            </a:r>
            <a:endParaRPr sz="1100">
              <a:solidFill>
                <a:srgbClr val="1C1917"/>
              </a:solidFill>
              <a:highlight>
                <a:srgbClr val="FFFFFF"/>
              </a:highlight>
              <a:latin typeface="Roboto"/>
              <a:ea typeface="Roboto"/>
              <a:cs typeface="Roboto"/>
              <a:sym typeface="Roboto"/>
            </a:endParaRPr>
          </a:p>
          <a:p>
            <a:pPr indent="-298450" lvl="0" marL="457200" rtl="0" algn="l">
              <a:lnSpc>
                <a:spcPct val="115000"/>
              </a:lnSpc>
              <a:spcBef>
                <a:spcPts val="0"/>
              </a:spcBef>
              <a:spcAft>
                <a:spcPts val="0"/>
              </a:spcAft>
              <a:buClr>
                <a:srgbClr val="1C1917"/>
              </a:buClr>
              <a:buSzPts val="1100"/>
              <a:buFont typeface="Roboto"/>
              <a:buChar char="●"/>
            </a:pPr>
            <a:r>
              <a:rPr lang="en-US" sz="1100">
                <a:solidFill>
                  <a:srgbClr val="1C1917"/>
                </a:solidFill>
                <a:highlight>
                  <a:srgbClr val="FFFFFF"/>
                </a:highlight>
                <a:latin typeface="Roboto"/>
                <a:ea typeface="Roboto"/>
                <a:cs typeface="Roboto"/>
                <a:sym typeface="Roboto"/>
              </a:rPr>
              <a:t>High bandwidth connections</a:t>
            </a:r>
            <a:endParaRPr sz="1100">
              <a:solidFill>
                <a:srgbClr val="1C1917"/>
              </a:solidFill>
              <a:highlight>
                <a:srgbClr val="FFFFFF"/>
              </a:highlight>
              <a:latin typeface="Roboto"/>
              <a:ea typeface="Roboto"/>
              <a:cs typeface="Roboto"/>
              <a:sym typeface="Roboto"/>
            </a:endParaRPr>
          </a:p>
          <a:p>
            <a:pPr indent="-298450" lvl="0" marL="457200" rtl="0" algn="l">
              <a:lnSpc>
                <a:spcPct val="115000"/>
              </a:lnSpc>
              <a:spcBef>
                <a:spcPts val="0"/>
              </a:spcBef>
              <a:spcAft>
                <a:spcPts val="0"/>
              </a:spcAft>
              <a:buClr>
                <a:srgbClr val="1C1917"/>
              </a:buClr>
              <a:buSzPts val="1100"/>
              <a:buFont typeface="Roboto"/>
              <a:buChar char="●"/>
            </a:pPr>
            <a:r>
              <a:rPr lang="en-US" sz="1100">
                <a:solidFill>
                  <a:srgbClr val="1C1917"/>
                </a:solidFill>
                <a:highlight>
                  <a:srgbClr val="FFFFFF"/>
                </a:highlight>
                <a:latin typeface="Roboto"/>
                <a:ea typeface="Roboto"/>
                <a:cs typeface="Roboto"/>
                <a:sym typeface="Roboto"/>
              </a:rPr>
              <a:t>TCP tuned for high throughput</a:t>
            </a:r>
            <a:endParaRPr sz="1100">
              <a:solidFill>
                <a:srgbClr val="1C1917"/>
              </a:solidFill>
              <a:highlight>
                <a:srgbClr val="FFFFFF"/>
              </a:highlight>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g29f2a305a71_0_653"/>
          <p:cNvSpPr/>
          <p:nvPr/>
        </p:nvSpPr>
        <p:spPr>
          <a:xfrm>
            <a:off x="0" y="298949"/>
            <a:ext cx="5080635" cy="360680"/>
          </a:xfrm>
          <a:custGeom>
            <a:rect b="b" l="l" r="r" t="t"/>
            <a:pathLst>
              <a:path extrusionOk="0" h="360680" w="5080635">
                <a:moveTo>
                  <a:pt x="5080499" y="360299"/>
                </a:moveTo>
                <a:lnTo>
                  <a:pt x="0" y="360299"/>
                </a:lnTo>
                <a:lnTo>
                  <a:pt x="0" y="0"/>
                </a:lnTo>
                <a:lnTo>
                  <a:pt x="5080499" y="0"/>
                </a:lnTo>
                <a:lnTo>
                  <a:pt x="5080499" y="360299"/>
                </a:lnTo>
                <a:close/>
              </a:path>
            </a:pathLst>
          </a:custGeom>
          <a:solidFill>
            <a:srgbClr val="0228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1" name="Google Shape;411;g29f2a305a71_0_653"/>
          <p:cNvSpPr txBox="1"/>
          <p:nvPr>
            <p:ph type="title"/>
          </p:nvPr>
        </p:nvSpPr>
        <p:spPr>
          <a:xfrm>
            <a:off x="477825" y="334398"/>
            <a:ext cx="3898800" cy="289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800">
                <a:solidFill>
                  <a:srgbClr val="FFCC00"/>
                </a:solidFill>
                <a:latin typeface="Tahoma"/>
                <a:ea typeface="Tahoma"/>
                <a:cs typeface="Tahoma"/>
                <a:sym typeface="Tahoma"/>
              </a:rPr>
              <a:t>Evaluation</a:t>
            </a:r>
            <a:endParaRPr sz="1800">
              <a:latin typeface="Tahoma"/>
              <a:ea typeface="Tahoma"/>
              <a:cs typeface="Tahoma"/>
              <a:sym typeface="Tahoma"/>
            </a:endParaRPr>
          </a:p>
        </p:txBody>
      </p:sp>
      <p:sp>
        <p:nvSpPr>
          <p:cNvPr id="412" name="Google Shape;412;g29f2a305a71_0_653"/>
          <p:cNvSpPr txBox="1"/>
          <p:nvPr>
            <p:ph idx="12" type="sldNum"/>
          </p:nvPr>
        </p:nvSpPr>
        <p:spPr>
          <a:xfrm>
            <a:off x="8401201" y="4743972"/>
            <a:ext cx="231900" cy="178200"/>
          </a:xfrm>
          <a:prstGeom prst="rect">
            <a:avLst/>
          </a:prstGeom>
          <a:noFill/>
          <a:ln>
            <a:noFill/>
          </a:ln>
        </p:spPr>
        <p:txBody>
          <a:bodyPr anchorCtr="0" anchor="t" bIns="0" lIns="0" spcFirstLastPara="1" rIns="0" wrap="square" tIns="88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413" name="Google Shape;413;g29f2a305a71_0_653"/>
          <p:cNvSpPr txBox="1"/>
          <p:nvPr/>
        </p:nvSpPr>
        <p:spPr>
          <a:xfrm>
            <a:off x="309575" y="987900"/>
            <a:ext cx="8493300" cy="3260700"/>
          </a:xfrm>
          <a:prstGeom prst="rect">
            <a:avLst/>
          </a:prstGeom>
          <a:noFill/>
          <a:ln>
            <a:noFill/>
          </a:ln>
        </p:spPr>
        <p:txBody>
          <a:bodyPr anchorCtr="0" anchor="t" bIns="0" lIns="0" spcFirstLastPara="1" rIns="0" wrap="square" tIns="127000">
            <a:spAutoFit/>
          </a:bodyPr>
          <a:lstStyle/>
          <a:p>
            <a:pPr indent="0" lvl="0" marL="457200" rtl="0" algn="l">
              <a:spcBef>
                <a:spcPts val="0"/>
              </a:spcBef>
              <a:spcAft>
                <a:spcPts val="0"/>
              </a:spcAft>
              <a:buNone/>
            </a:pPr>
            <a:r>
              <a:rPr lang="en-US" sz="1200">
                <a:solidFill>
                  <a:srgbClr val="022850"/>
                </a:solidFill>
                <a:latin typeface="Roboto"/>
                <a:ea typeface="Roboto"/>
                <a:cs typeface="Roboto"/>
                <a:sym typeface="Roboto"/>
              </a:rPr>
              <a:t>Let’s evaluate Chop Chop </a:t>
            </a:r>
            <a:endParaRPr sz="1200">
              <a:solidFill>
                <a:srgbClr val="022850"/>
              </a:solidFill>
              <a:latin typeface="Roboto"/>
              <a:ea typeface="Roboto"/>
              <a:cs typeface="Roboto"/>
              <a:sym typeface="Roboto"/>
            </a:endParaRPr>
          </a:p>
          <a:p>
            <a:pPr indent="0" lvl="0" marL="457200" rtl="0" algn="l">
              <a:spcBef>
                <a:spcPts val="0"/>
              </a:spcBef>
              <a:spcAft>
                <a:spcPts val="0"/>
              </a:spcAft>
              <a:buClr>
                <a:schemeClr val="dk1"/>
              </a:buClr>
              <a:buSzPts val="1100"/>
              <a:buFont typeface="Arial"/>
              <a:buNone/>
            </a:pPr>
            <a:r>
              <a:t/>
            </a:r>
            <a:endParaRPr sz="1200">
              <a:solidFill>
                <a:srgbClr val="022850"/>
              </a:solidFill>
              <a:latin typeface="Roboto"/>
              <a:ea typeface="Roboto"/>
              <a:cs typeface="Roboto"/>
              <a:sym typeface="Roboto"/>
            </a:endParaRPr>
          </a:p>
          <a:p>
            <a:pPr indent="-304800" lvl="0" marL="457200" rtl="0" algn="l">
              <a:spcBef>
                <a:spcPts val="0"/>
              </a:spcBef>
              <a:spcAft>
                <a:spcPts val="0"/>
              </a:spcAft>
              <a:buClr>
                <a:srgbClr val="022850"/>
              </a:buClr>
              <a:buSzPts val="1200"/>
              <a:buFont typeface="Roboto"/>
              <a:buAutoNum type="arabicPeriod"/>
            </a:pPr>
            <a:r>
              <a:rPr lang="en-US" sz="1200">
                <a:solidFill>
                  <a:srgbClr val="022850"/>
                </a:solidFill>
                <a:latin typeface="Roboto"/>
                <a:ea typeface="Roboto"/>
                <a:cs typeface="Roboto"/>
                <a:sym typeface="Roboto"/>
              </a:rPr>
              <a:t>What workload can Chop Chop sustain? </a:t>
            </a:r>
            <a:endParaRPr sz="1200">
              <a:solidFill>
                <a:srgbClr val="022850"/>
              </a:solidFill>
              <a:latin typeface="Roboto"/>
              <a:ea typeface="Roboto"/>
              <a:cs typeface="Roboto"/>
              <a:sym typeface="Roboto"/>
            </a:endParaRPr>
          </a:p>
          <a:p>
            <a:pPr indent="0" lvl="0" marL="1371600" rtl="0" algn="l">
              <a:spcBef>
                <a:spcPts val="0"/>
              </a:spcBef>
              <a:spcAft>
                <a:spcPts val="0"/>
              </a:spcAft>
              <a:buNone/>
            </a:pPr>
            <a:r>
              <a:t/>
            </a:r>
            <a:endParaRPr sz="1200">
              <a:solidFill>
                <a:srgbClr val="022850"/>
              </a:solidFill>
              <a:latin typeface="Roboto"/>
              <a:ea typeface="Roboto"/>
              <a:cs typeface="Roboto"/>
              <a:sym typeface="Roboto"/>
            </a:endParaRPr>
          </a:p>
          <a:p>
            <a:pPr indent="-304800" lvl="0" marL="457200" rtl="0" algn="l">
              <a:spcBef>
                <a:spcPts val="0"/>
              </a:spcBef>
              <a:spcAft>
                <a:spcPts val="0"/>
              </a:spcAft>
              <a:buClr>
                <a:srgbClr val="022850"/>
              </a:buClr>
              <a:buSzPts val="1200"/>
              <a:buFont typeface="Roboto"/>
              <a:buAutoNum type="arabicPeriod"/>
            </a:pPr>
            <a:r>
              <a:rPr lang="en-US" sz="1200">
                <a:solidFill>
                  <a:srgbClr val="022850"/>
                </a:solidFill>
                <a:latin typeface="Roboto"/>
                <a:ea typeface="Roboto"/>
                <a:cs typeface="Roboto"/>
                <a:sym typeface="Roboto"/>
              </a:rPr>
              <a:t>What are the benefits of Chop Chop’s distillation? </a:t>
            </a:r>
            <a:endParaRPr sz="1200">
              <a:solidFill>
                <a:srgbClr val="022850"/>
              </a:solidFill>
              <a:latin typeface="Roboto"/>
              <a:ea typeface="Roboto"/>
              <a:cs typeface="Roboto"/>
              <a:sym typeface="Roboto"/>
            </a:endParaRPr>
          </a:p>
          <a:p>
            <a:pPr indent="0" lvl="0" marL="457200" rtl="0" algn="l">
              <a:spcBef>
                <a:spcPts val="0"/>
              </a:spcBef>
              <a:spcAft>
                <a:spcPts val="0"/>
              </a:spcAft>
              <a:buNone/>
            </a:pPr>
            <a:r>
              <a:t/>
            </a:r>
            <a:endParaRPr sz="1200">
              <a:solidFill>
                <a:srgbClr val="022850"/>
              </a:solidFill>
              <a:latin typeface="Roboto"/>
              <a:ea typeface="Roboto"/>
              <a:cs typeface="Roboto"/>
              <a:sym typeface="Roboto"/>
            </a:endParaRPr>
          </a:p>
          <a:p>
            <a:pPr indent="-304800" lvl="0" marL="457200" rtl="0" algn="l">
              <a:spcBef>
                <a:spcPts val="0"/>
              </a:spcBef>
              <a:spcAft>
                <a:spcPts val="0"/>
              </a:spcAft>
              <a:buClr>
                <a:srgbClr val="022850"/>
              </a:buClr>
              <a:buSzPts val="1200"/>
              <a:buFont typeface="Roboto"/>
              <a:buAutoNum type="arabicPeriod"/>
            </a:pPr>
            <a:r>
              <a:rPr lang="en-US" sz="1200">
                <a:solidFill>
                  <a:srgbClr val="022850"/>
                </a:solidFill>
                <a:latin typeface="Roboto"/>
                <a:ea typeface="Roboto"/>
                <a:cs typeface="Roboto"/>
                <a:sym typeface="Roboto"/>
              </a:rPr>
              <a:t>How does Chop Chop scale to different numbers of servers?</a:t>
            </a:r>
            <a:endParaRPr sz="1200">
              <a:solidFill>
                <a:srgbClr val="022850"/>
              </a:solidFill>
              <a:latin typeface="Roboto"/>
              <a:ea typeface="Roboto"/>
              <a:cs typeface="Roboto"/>
              <a:sym typeface="Roboto"/>
            </a:endParaRPr>
          </a:p>
          <a:p>
            <a:pPr indent="0" lvl="0" marL="1371600" rtl="0" algn="l">
              <a:spcBef>
                <a:spcPts val="0"/>
              </a:spcBef>
              <a:spcAft>
                <a:spcPts val="0"/>
              </a:spcAft>
              <a:buNone/>
            </a:pPr>
            <a:r>
              <a:rPr lang="en-US" sz="1200">
                <a:solidFill>
                  <a:srgbClr val="022850"/>
                </a:solidFill>
                <a:latin typeface="Roboto"/>
                <a:ea typeface="Roboto"/>
                <a:cs typeface="Roboto"/>
                <a:sym typeface="Roboto"/>
              </a:rPr>
              <a:t> </a:t>
            </a:r>
            <a:endParaRPr sz="1200">
              <a:solidFill>
                <a:srgbClr val="022850"/>
              </a:solidFill>
              <a:latin typeface="Roboto"/>
              <a:ea typeface="Roboto"/>
              <a:cs typeface="Roboto"/>
              <a:sym typeface="Roboto"/>
            </a:endParaRPr>
          </a:p>
          <a:p>
            <a:pPr indent="-304800" lvl="0" marL="457200" rtl="0" algn="l">
              <a:spcBef>
                <a:spcPts val="0"/>
              </a:spcBef>
              <a:spcAft>
                <a:spcPts val="0"/>
              </a:spcAft>
              <a:buClr>
                <a:srgbClr val="022850"/>
              </a:buClr>
              <a:buSzPts val="1200"/>
              <a:buFont typeface="Roboto"/>
              <a:buAutoNum type="arabicPeriod"/>
            </a:pPr>
            <a:r>
              <a:rPr lang="en-US" sz="1200">
                <a:solidFill>
                  <a:srgbClr val="022850"/>
                </a:solidFill>
                <a:latin typeface="Roboto"/>
                <a:ea typeface="Roboto"/>
                <a:cs typeface="Roboto"/>
                <a:sym typeface="Roboto"/>
              </a:rPr>
              <a:t>How efficiently does Chop Chop use resources overall? </a:t>
            </a:r>
            <a:endParaRPr sz="1200">
              <a:solidFill>
                <a:srgbClr val="022850"/>
              </a:solidFill>
              <a:latin typeface="Roboto"/>
              <a:ea typeface="Roboto"/>
              <a:cs typeface="Roboto"/>
              <a:sym typeface="Roboto"/>
            </a:endParaRPr>
          </a:p>
          <a:p>
            <a:pPr indent="0" lvl="0" marL="1371600" rtl="0" algn="l">
              <a:spcBef>
                <a:spcPts val="0"/>
              </a:spcBef>
              <a:spcAft>
                <a:spcPts val="0"/>
              </a:spcAft>
              <a:buNone/>
            </a:pPr>
            <a:r>
              <a:t/>
            </a:r>
            <a:endParaRPr sz="1200">
              <a:solidFill>
                <a:srgbClr val="022850"/>
              </a:solidFill>
              <a:latin typeface="Roboto"/>
              <a:ea typeface="Roboto"/>
              <a:cs typeface="Roboto"/>
              <a:sym typeface="Roboto"/>
            </a:endParaRPr>
          </a:p>
          <a:p>
            <a:pPr indent="-304800" lvl="0" marL="457200" rtl="0" algn="l">
              <a:spcBef>
                <a:spcPts val="0"/>
              </a:spcBef>
              <a:spcAft>
                <a:spcPts val="0"/>
              </a:spcAft>
              <a:buClr>
                <a:srgbClr val="022850"/>
              </a:buClr>
              <a:buSzPts val="1200"/>
              <a:buFont typeface="Roboto"/>
              <a:buAutoNum type="arabicPeriod"/>
            </a:pPr>
            <a:r>
              <a:rPr lang="en-US" sz="1200">
                <a:solidFill>
                  <a:srgbClr val="022850"/>
                </a:solidFill>
                <a:latin typeface="Roboto"/>
                <a:ea typeface="Roboto"/>
                <a:cs typeface="Roboto"/>
                <a:sym typeface="Roboto"/>
              </a:rPr>
              <a:t>How does Chop Chop perform under adverse conditions, such as server failures? </a:t>
            </a:r>
            <a:endParaRPr sz="1200">
              <a:solidFill>
                <a:srgbClr val="022850"/>
              </a:solidFill>
              <a:latin typeface="Roboto"/>
              <a:ea typeface="Roboto"/>
              <a:cs typeface="Roboto"/>
              <a:sym typeface="Roboto"/>
            </a:endParaRPr>
          </a:p>
          <a:p>
            <a:pPr indent="0" lvl="0" marL="1371600" rtl="0" algn="l">
              <a:spcBef>
                <a:spcPts val="0"/>
              </a:spcBef>
              <a:spcAft>
                <a:spcPts val="0"/>
              </a:spcAft>
              <a:buNone/>
            </a:pPr>
            <a:r>
              <a:t/>
            </a:r>
            <a:endParaRPr sz="1200">
              <a:solidFill>
                <a:srgbClr val="022850"/>
              </a:solidFill>
              <a:latin typeface="Roboto"/>
              <a:ea typeface="Roboto"/>
              <a:cs typeface="Roboto"/>
              <a:sym typeface="Roboto"/>
            </a:endParaRPr>
          </a:p>
          <a:p>
            <a:pPr indent="-304800" lvl="0" marL="457200" rtl="0" algn="l">
              <a:spcBef>
                <a:spcPts val="0"/>
              </a:spcBef>
              <a:spcAft>
                <a:spcPts val="0"/>
              </a:spcAft>
              <a:buClr>
                <a:srgbClr val="022850"/>
              </a:buClr>
              <a:buSzPts val="1200"/>
              <a:buFont typeface="Roboto"/>
              <a:buAutoNum type="arabicPeriod"/>
            </a:pPr>
            <a:r>
              <a:rPr lang="en-US" sz="1200">
                <a:solidFill>
                  <a:srgbClr val="022850"/>
                </a:solidFill>
                <a:latin typeface="Roboto"/>
                <a:ea typeface="Roboto"/>
                <a:cs typeface="Roboto"/>
                <a:sym typeface="Roboto"/>
              </a:rPr>
              <a:t>What performance can applications achieve using Chop Chop?</a:t>
            </a:r>
            <a:endParaRPr sz="1200">
              <a:solidFill>
                <a:srgbClr val="022850"/>
              </a:solidFill>
              <a:latin typeface="Roboto"/>
              <a:ea typeface="Roboto"/>
              <a:cs typeface="Roboto"/>
              <a:sym typeface="Roboto"/>
            </a:endParaRPr>
          </a:p>
          <a:p>
            <a:pPr indent="0" lvl="0" marL="457200" rtl="0" algn="l">
              <a:spcBef>
                <a:spcPts val="0"/>
              </a:spcBef>
              <a:spcAft>
                <a:spcPts val="0"/>
              </a:spcAft>
              <a:buClr>
                <a:schemeClr val="dk1"/>
              </a:buClr>
              <a:buSzPts val="1100"/>
              <a:buFont typeface="Arial"/>
              <a:buNone/>
            </a:pPr>
            <a:r>
              <a:t/>
            </a:r>
            <a:endParaRPr sz="1200">
              <a:solidFill>
                <a:srgbClr val="022850"/>
              </a:solidFill>
              <a:latin typeface="Roboto"/>
              <a:ea typeface="Roboto"/>
              <a:cs typeface="Roboto"/>
              <a:sym typeface="Roboto"/>
            </a:endParaRPr>
          </a:p>
          <a:p>
            <a:pPr indent="0" lvl="0" marL="457200" marR="0" rtl="0" algn="l">
              <a:lnSpc>
                <a:spcPct val="100000"/>
              </a:lnSpc>
              <a:spcBef>
                <a:spcPts val="0"/>
              </a:spcBef>
              <a:spcAft>
                <a:spcPts val="0"/>
              </a:spcAft>
              <a:buNone/>
            </a:pPr>
            <a:r>
              <a:t/>
            </a:r>
            <a:endParaRPr sz="1600">
              <a:solidFill>
                <a:srgbClr val="022850"/>
              </a:solidFill>
              <a:latin typeface="Roboto"/>
              <a:ea typeface="Roboto"/>
              <a:cs typeface="Roboto"/>
              <a:sym typeface="Roboto"/>
            </a:endParaRPr>
          </a:p>
          <a:p>
            <a:pPr indent="0" lvl="0" marL="0" marR="0" rtl="0" algn="l">
              <a:lnSpc>
                <a:spcPct val="100000"/>
              </a:lnSpc>
              <a:spcBef>
                <a:spcPts val="900"/>
              </a:spcBef>
              <a:spcAft>
                <a:spcPts val="0"/>
              </a:spcAft>
              <a:buNone/>
            </a:pPr>
            <a:r>
              <a:t/>
            </a:r>
            <a:endParaRPr b="1" sz="12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g29f2a305a71_0_682"/>
          <p:cNvSpPr/>
          <p:nvPr/>
        </p:nvSpPr>
        <p:spPr>
          <a:xfrm>
            <a:off x="0" y="298949"/>
            <a:ext cx="5080635" cy="360680"/>
          </a:xfrm>
          <a:custGeom>
            <a:rect b="b" l="l" r="r" t="t"/>
            <a:pathLst>
              <a:path extrusionOk="0" h="360680" w="5080635">
                <a:moveTo>
                  <a:pt x="5080499" y="360299"/>
                </a:moveTo>
                <a:lnTo>
                  <a:pt x="0" y="360299"/>
                </a:lnTo>
                <a:lnTo>
                  <a:pt x="0" y="0"/>
                </a:lnTo>
                <a:lnTo>
                  <a:pt x="5080499" y="0"/>
                </a:lnTo>
                <a:lnTo>
                  <a:pt x="5080499" y="360299"/>
                </a:lnTo>
                <a:close/>
              </a:path>
            </a:pathLst>
          </a:custGeom>
          <a:solidFill>
            <a:srgbClr val="0228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9" name="Google Shape;419;g29f2a305a71_0_682"/>
          <p:cNvSpPr txBox="1"/>
          <p:nvPr>
            <p:ph type="title"/>
          </p:nvPr>
        </p:nvSpPr>
        <p:spPr>
          <a:xfrm>
            <a:off x="207950" y="349698"/>
            <a:ext cx="3898800" cy="259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600">
                <a:solidFill>
                  <a:srgbClr val="FFCC00"/>
                </a:solidFill>
                <a:latin typeface="Tahoma"/>
                <a:ea typeface="Tahoma"/>
                <a:cs typeface="Tahoma"/>
                <a:sym typeface="Tahoma"/>
              </a:rPr>
              <a:t>Eval: Load Handling</a:t>
            </a:r>
            <a:endParaRPr sz="1600">
              <a:latin typeface="Tahoma"/>
              <a:ea typeface="Tahoma"/>
              <a:cs typeface="Tahoma"/>
              <a:sym typeface="Tahoma"/>
            </a:endParaRPr>
          </a:p>
        </p:txBody>
      </p:sp>
      <p:sp>
        <p:nvSpPr>
          <p:cNvPr id="420" name="Google Shape;420;g29f2a305a71_0_682"/>
          <p:cNvSpPr txBox="1"/>
          <p:nvPr>
            <p:ph idx="12" type="sldNum"/>
          </p:nvPr>
        </p:nvSpPr>
        <p:spPr>
          <a:xfrm>
            <a:off x="8401201" y="4743972"/>
            <a:ext cx="231900" cy="178200"/>
          </a:xfrm>
          <a:prstGeom prst="rect">
            <a:avLst/>
          </a:prstGeom>
          <a:noFill/>
          <a:ln>
            <a:noFill/>
          </a:ln>
        </p:spPr>
        <p:txBody>
          <a:bodyPr anchorCtr="0" anchor="t" bIns="0" lIns="0" spcFirstLastPara="1" rIns="0" wrap="square" tIns="88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421" name="Google Shape;421;g29f2a305a71_0_682"/>
          <p:cNvSpPr txBox="1"/>
          <p:nvPr/>
        </p:nvSpPr>
        <p:spPr>
          <a:xfrm>
            <a:off x="2264575" y="3889375"/>
            <a:ext cx="3000000" cy="3540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t/>
            </a:r>
            <a:endParaRPr sz="1100">
              <a:solidFill>
                <a:srgbClr val="1C1917"/>
              </a:solidFill>
              <a:highlight>
                <a:srgbClr val="FFFFFF"/>
              </a:highlight>
              <a:latin typeface="Roboto"/>
              <a:ea typeface="Roboto"/>
              <a:cs typeface="Roboto"/>
              <a:sym typeface="Roboto"/>
            </a:endParaRPr>
          </a:p>
        </p:txBody>
      </p:sp>
      <p:sp>
        <p:nvSpPr>
          <p:cNvPr id="422" name="Google Shape;422;g29f2a305a71_0_682"/>
          <p:cNvSpPr txBox="1"/>
          <p:nvPr/>
        </p:nvSpPr>
        <p:spPr>
          <a:xfrm>
            <a:off x="1578100" y="2165400"/>
            <a:ext cx="53355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100">
                <a:solidFill>
                  <a:srgbClr val="1C1917"/>
                </a:solidFill>
                <a:highlight>
                  <a:srgbClr val="FFFFFF"/>
                </a:highlight>
                <a:latin typeface="Roboto"/>
                <a:ea typeface="Roboto"/>
                <a:cs typeface="Roboto"/>
                <a:sym typeface="Roboto"/>
              </a:rPr>
              <a:t>Fig. shows Latency v Throughput for various input rates of 8B messages</a:t>
            </a:r>
            <a:endParaRPr sz="1100">
              <a:solidFill>
                <a:srgbClr val="1C1917"/>
              </a:solidFill>
              <a:highlight>
                <a:srgbClr val="FFFFFF"/>
              </a:highlight>
              <a:latin typeface="Roboto"/>
              <a:ea typeface="Roboto"/>
              <a:cs typeface="Roboto"/>
              <a:sym typeface="Roboto"/>
            </a:endParaRPr>
          </a:p>
        </p:txBody>
      </p:sp>
      <p:pic>
        <p:nvPicPr>
          <p:cNvPr id="423" name="Google Shape;423;g29f2a305a71_0_682"/>
          <p:cNvPicPr preferRelativeResize="0"/>
          <p:nvPr/>
        </p:nvPicPr>
        <p:blipFill>
          <a:blip r:embed="rId3">
            <a:alphaModFix/>
          </a:blip>
          <a:stretch>
            <a:fillRect/>
          </a:stretch>
        </p:blipFill>
        <p:spPr>
          <a:xfrm>
            <a:off x="773100" y="803625"/>
            <a:ext cx="7315200" cy="1320975"/>
          </a:xfrm>
          <a:prstGeom prst="rect">
            <a:avLst/>
          </a:prstGeom>
          <a:noFill/>
          <a:ln>
            <a:noFill/>
          </a:ln>
        </p:spPr>
      </p:pic>
      <p:sp>
        <p:nvSpPr>
          <p:cNvPr id="424" name="Google Shape;424;g29f2a305a71_0_682"/>
          <p:cNvSpPr txBox="1"/>
          <p:nvPr/>
        </p:nvSpPr>
        <p:spPr>
          <a:xfrm>
            <a:off x="174625" y="2857525"/>
            <a:ext cx="3000000" cy="1522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100">
                <a:solidFill>
                  <a:srgbClr val="1C1917"/>
                </a:solidFill>
                <a:highlight>
                  <a:srgbClr val="FFFFFF"/>
                </a:highlight>
                <a:latin typeface="Roboto"/>
                <a:ea typeface="Roboto"/>
                <a:cs typeface="Roboto"/>
                <a:sym typeface="Roboto"/>
              </a:rPr>
              <a:t>Baselines:</a:t>
            </a:r>
            <a:endParaRPr sz="1100">
              <a:solidFill>
                <a:srgbClr val="1C1917"/>
              </a:solidFill>
              <a:highlight>
                <a:srgbClr val="FFFFFF"/>
              </a:highlight>
              <a:latin typeface="Roboto"/>
              <a:ea typeface="Roboto"/>
              <a:cs typeface="Roboto"/>
              <a:sym typeface="Roboto"/>
            </a:endParaRPr>
          </a:p>
          <a:p>
            <a:pPr indent="-298450" lvl="0" marL="457200" rtl="0" algn="l">
              <a:lnSpc>
                <a:spcPct val="115000"/>
              </a:lnSpc>
              <a:spcBef>
                <a:spcPts val="0"/>
              </a:spcBef>
              <a:spcAft>
                <a:spcPts val="0"/>
              </a:spcAft>
              <a:buClr>
                <a:srgbClr val="1C1917"/>
              </a:buClr>
              <a:buSzPts val="1100"/>
              <a:buFont typeface="Roboto"/>
              <a:buChar char="●"/>
            </a:pPr>
            <a:r>
              <a:rPr lang="en-US" sz="1100">
                <a:solidFill>
                  <a:srgbClr val="1C1917"/>
                </a:solidFill>
                <a:highlight>
                  <a:srgbClr val="FFFFFF"/>
                </a:highlight>
                <a:latin typeface="Roboto"/>
                <a:ea typeface="Roboto"/>
                <a:cs typeface="Roboto"/>
                <a:sym typeface="Roboto"/>
              </a:rPr>
              <a:t>BFT-SMaRt and HotStuff peak at 1.6K ops/sec</a:t>
            </a:r>
            <a:endParaRPr sz="1100">
              <a:solidFill>
                <a:srgbClr val="1C1917"/>
              </a:solidFill>
              <a:highlight>
                <a:srgbClr val="FFFFFF"/>
              </a:highlight>
              <a:latin typeface="Roboto"/>
              <a:ea typeface="Roboto"/>
              <a:cs typeface="Roboto"/>
              <a:sym typeface="Roboto"/>
            </a:endParaRPr>
          </a:p>
          <a:p>
            <a:pPr indent="-298450" lvl="0" marL="457200" rtl="0" algn="l">
              <a:lnSpc>
                <a:spcPct val="115000"/>
              </a:lnSpc>
              <a:spcBef>
                <a:spcPts val="0"/>
              </a:spcBef>
              <a:spcAft>
                <a:spcPts val="0"/>
              </a:spcAft>
              <a:buClr>
                <a:srgbClr val="1C1917"/>
              </a:buClr>
              <a:buSzPts val="1100"/>
              <a:buFont typeface="Roboto"/>
              <a:buChar char="●"/>
            </a:pPr>
            <a:r>
              <a:rPr lang="en-US" sz="1100">
                <a:solidFill>
                  <a:srgbClr val="1C1917"/>
                </a:solidFill>
                <a:highlight>
                  <a:srgbClr val="FFFFFF"/>
                </a:highlight>
                <a:latin typeface="Roboto"/>
                <a:ea typeface="Roboto"/>
                <a:cs typeface="Roboto"/>
                <a:sym typeface="Roboto"/>
              </a:rPr>
              <a:t>Narwhal-Bullshark reaches 3.8M ops/sec</a:t>
            </a:r>
            <a:endParaRPr sz="1100">
              <a:solidFill>
                <a:srgbClr val="1C1917"/>
              </a:solidFill>
              <a:highlight>
                <a:srgbClr val="FFFFFF"/>
              </a:highlight>
              <a:latin typeface="Roboto"/>
              <a:ea typeface="Roboto"/>
              <a:cs typeface="Roboto"/>
              <a:sym typeface="Roboto"/>
            </a:endParaRPr>
          </a:p>
          <a:p>
            <a:pPr indent="-298450" lvl="0" marL="457200" rtl="0" algn="l">
              <a:lnSpc>
                <a:spcPct val="115000"/>
              </a:lnSpc>
              <a:spcBef>
                <a:spcPts val="0"/>
              </a:spcBef>
              <a:spcAft>
                <a:spcPts val="0"/>
              </a:spcAft>
              <a:buClr>
                <a:srgbClr val="1C1917"/>
              </a:buClr>
              <a:buSzPts val="1100"/>
              <a:buFont typeface="Roboto"/>
              <a:buChar char="●"/>
            </a:pPr>
            <a:r>
              <a:rPr lang="en-US" sz="1100">
                <a:solidFill>
                  <a:srgbClr val="1C1917"/>
                </a:solidFill>
                <a:highlight>
                  <a:srgbClr val="FFFFFF"/>
                </a:highlight>
                <a:latin typeface="Roboto"/>
                <a:ea typeface="Roboto"/>
                <a:cs typeface="Roboto"/>
                <a:sym typeface="Roboto"/>
              </a:rPr>
              <a:t>Narwhal-Bullshark-sig peaks at 382K ops/sec</a:t>
            </a:r>
            <a:endParaRPr sz="1100">
              <a:solidFill>
                <a:srgbClr val="1C1917"/>
              </a:solidFill>
              <a:highlight>
                <a:srgbClr val="FFFFFF"/>
              </a:highlight>
              <a:latin typeface="Roboto"/>
              <a:ea typeface="Roboto"/>
              <a:cs typeface="Roboto"/>
              <a:sym typeface="Roboto"/>
            </a:endParaRPr>
          </a:p>
        </p:txBody>
      </p:sp>
      <p:sp>
        <p:nvSpPr>
          <p:cNvPr id="425" name="Google Shape;425;g29f2a305a71_0_682"/>
          <p:cNvSpPr txBox="1"/>
          <p:nvPr/>
        </p:nvSpPr>
        <p:spPr>
          <a:xfrm>
            <a:off x="5969000" y="2867888"/>
            <a:ext cx="3000000" cy="1132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100">
                <a:solidFill>
                  <a:srgbClr val="1C1917"/>
                </a:solidFill>
                <a:highlight>
                  <a:srgbClr val="FFFFFF"/>
                </a:highlight>
                <a:latin typeface="Roboto"/>
                <a:ea typeface="Roboto"/>
                <a:cs typeface="Roboto"/>
                <a:sym typeface="Roboto"/>
              </a:rPr>
              <a:t>Trade Offs</a:t>
            </a:r>
            <a:r>
              <a:rPr lang="en-US" sz="1100">
                <a:solidFill>
                  <a:srgbClr val="1C1917"/>
                </a:solidFill>
                <a:highlight>
                  <a:srgbClr val="FFFFFF"/>
                </a:highlight>
                <a:latin typeface="Roboto"/>
                <a:ea typeface="Roboto"/>
                <a:cs typeface="Roboto"/>
                <a:sym typeface="Roboto"/>
              </a:rPr>
              <a:t>:</a:t>
            </a:r>
            <a:endParaRPr sz="1100">
              <a:solidFill>
                <a:srgbClr val="1C1917"/>
              </a:solidFill>
              <a:highlight>
                <a:srgbClr val="FFFFFF"/>
              </a:highlight>
              <a:latin typeface="Roboto"/>
              <a:ea typeface="Roboto"/>
              <a:cs typeface="Roboto"/>
              <a:sym typeface="Roboto"/>
            </a:endParaRPr>
          </a:p>
          <a:p>
            <a:pPr indent="-298450" lvl="0" marL="457200" rtl="0" algn="l">
              <a:lnSpc>
                <a:spcPct val="115000"/>
              </a:lnSpc>
              <a:spcBef>
                <a:spcPts val="0"/>
              </a:spcBef>
              <a:spcAft>
                <a:spcPts val="0"/>
              </a:spcAft>
              <a:buClr>
                <a:srgbClr val="1C1917"/>
              </a:buClr>
              <a:buSzPts val="1100"/>
              <a:buFont typeface="Roboto"/>
              <a:buChar char="●"/>
            </a:pPr>
            <a:r>
              <a:rPr lang="en-US" sz="1100">
                <a:solidFill>
                  <a:srgbClr val="1C1917"/>
                </a:solidFill>
                <a:highlight>
                  <a:srgbClr val="FFFFFF"/>
                </a:highlight>
                <a:latin typeface="Roboto"/>
                <a:ea typeface="Roboto"/>
                <a:cs typeface="Roboto"/>
                <a:sym typeface="Roboto"/>
              </a:rPr>
              <a:t>Chop Chop trades higher latency for maximum throughput</a:t>
            </a:r>
            <a:endParaRPr sz="1100">
              <a:solidFill>
                <a:srgbClr val="1C1917"/>
              </a:solidFill>
              <a:highlight>
                <a:srgbClr val="FFFFFF"/>
              </a:highlight>
              <a:latin typeface="Roboto"/>
              <a:ea typeface="Roboto"/>
              <a:cs typeface="Roboto"/>
              <a:sym typeface="Roboto"/>
            </a:endParaRPr>
          </a:p>
          <a:p>
            <a:pPr indent="-298450" lvl="0" marL="457200" rtl="0" algn="l">
              <a:lnSpc>
                <a:spcPct val="115000"/>
              </a:lnSpc>
              <a:spcBef>
                <a:spcPts val="0"/>
              </a:spcBef>
              <a:spcAft>
                <a:spcPts val="0"/>
              </a:spcAft>
              <a:buClr>
                <a:srgbClr val="1C1917"/>
              </a:buClr>
              <a:buSzPts val="1100"/>
              <a:buFont typeface="Roboto"/>
              <a:buChar char="●"/>
            </a:pPr>
            <a:r>
              <a:rPr lang="en-US" sz="1100">
                <a:solidFill>
                  <a:srgbClr val="1C1917"/>
                </a:solidFill>
                <a:highlight>
                  <a:srgbClr val="FFFFFF"/>
                </a:highlight>
                <a:latin typeface="Roboto"/>
                <a:ea typeface="Roboto"/>
                <a:cs typeface="Roboto"/>
                <a:sym typeface="Roboto"/>
              </a:rPr>
              <a:t>Batching contributes to latency</a:t>
            </a:r>
            <a:endParaRPr sz="1100">
              <a:solidFill>
                <a:srgbClr val="1C1917"/>
              </a:solidFill>
              <a:highlight>
                <a:srgbClr val="FFFFFF"/>
              </a:highlight>
              <a:latin typeface="Roboto"/>
              <a:ea typeface="Roboto"/>
              <a:cs typeface="Roboto"/>
              <a:sym typeface="Roboto"/>
            </a:endParaRPr>
          </a:p>
          <a:p>
            <a:pPr indent="-298450" lvl="0" marL="457200" rtl="0" algn="l">
              <a:lnSpc>
                <a:spcPct val="115000"/>
              </a:lnSpc>
              <a:spcBef>
                <a:spcPts val="0"/>
              </a:spcBef>
              <a:spcAft>
                <a:spcPts val="0"/>
              </a:spcAft>
              <a:buClr>
                <a:srgbClr val="1C1917"/>
              </a:buClr>
              <a:buSzPts val="1100"/>
              <a:buFont typeface="Roboto"/>
              <a:buChar char="●"/>
            </a:pPr>
            <a:r>
              <a:rPr lang="en-US" sz="1100">
                <a:solidFill>
                  <a:srgbClr val="1C1917"/>
                </a:solidFill>
                <a:highlight>
                  <a:srgbClr val="FFFFFF"/>
                </a:highlight>
                <a:latin typeface="Roboto"/>
                <a:ea typeface="Roboto"/>
                <a:cs typeface="Roboto"/>
                <a:sym typeface="Roboto"/>
              </a:rPr>
              <a:t>Still comparable to Narwhal's latency</a:t>
            </a:r>
            <a:endParaRPr/>
          </a:p>
        </p:txBody>
      </p:sp>
      <p:sp>
        <p:nvSpPr>
          <p:cNvPr id="426" name="Google Shape;426;g29f2a305a71_0_682"/>
          <p:cNvSpPr txBox="1"/>
          <p:nvPr/>
        </p:nvSpPr>
        <p:spPr>
          <a:xfrm>
            <a:off x="3215050" y="2951275"/>
            <a:ext cx="3000000" cy="938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100">
                <a:solidFill>
                  <a:srgbClr val="1C1917"/>
                </a:solidFill>
                <a:highlight>
                  <a:srgbClr val="FFFFFF"/>
                </a:highlight>
                <a:latin typeface="Roboto"/>
                <a:ea typeface="Roboto"/>
                <a:cs typeface="Roboto"/>
                <a:sym typeface="Roboto"/>
              </a:rPr>
              <a:t>Chop Chop achieves:</a:t>
            </a:r>
            <a:endParaRPr sz="1100">
              <a:solidFill>
                <a:srgbClr val="1C1917"/>
              </a:solidFill>
              <a:highlight>
                <a:srgbClr val="FFFFFF"/>
              </a:highlight>
              <a:latin typeface="Roboto"/>
              <a:ea typeface="Roboto"/>
              <a:cs typeface="Roboto"/>
              <a:sym typeface="Roboto"/>
            </a:endParaRPr>
          </a:p>
          <a:p>
            <a:pPr indent="-298450" lvl="0" marL="457200" rtl="0" algn="l">
              <a:lnSpc>
                <a:spcPct val="115000"/>
              </a:lnSpc>
              <a:spcBef>
                <a:spcPts val="0"/>
              </a:spcBef>
              <a:spcAft>
                <a:spcPts val="0"/>
              </a:spcAft>
              <a:buClr>
                <a:srgbClr val="1C1917"/>
              </a:buClr>
              <a:buSzPts val="1100"/>
              <a:buFont typeface="Roboto"/>
              <a:buChar char="●"/>
            </a:pPr>
            <a:r>
              <a:rPr lang="en-US" sz="1100">
                <a:solidFill>
                  <a:srgbClr val="1C1917"/>
                </a:solidFill>
                <a:highlight>
                  <a:srgbClr val="FFFFFF"/>
                </a:highlight>
                <a:latin typeface="Roboto"/>
                <a:ea typeface="Roboto"/>
                <a:cs typeface="Roboto"/>
                <a:sym typeface="Roboto"/>
              </a:rPr>
              <a:t>43.6M ops/sec with BFT-SMaRt</a:t>
            </a:r>
            <a:endParaRPr sz="1100">
              <a:solidFill>
                <a:srgbClr val="1C1917"/>
              </a:solidFill>
              <a:highlight>
                <a:srgbClr val="FFFFFF"/>
              </a:highlight>
              <a:latin typeface="Roboto"/>
              <a:ea typeface="Roboto"/>
              <a:cs typeface="Roboto"/>
              <a:sym typeface="Roboto"/>
            </a:endParaRPr>
          </a:p>
          <a:p>
            <a:pPr indent="-298450" lvl="0" marL="457200" rtl="0" algn="l">
              <a:lnSpc>
                <a:spcPct val="115000"/>
              </a:lnSpc>
              <a:spcBef>
                <a:spcPts val="0"/>
              </a:spcBef>
              <a:spcAft>
                <a:spcPts val="0"/>
              </a:spcAft>
              <a:buClr>
                <a:srgbClr val="1C1917"/>
              </a:buClr>
              <a:buSzPts val="1100"/>
              <a:buFont typeface="Roboto"/>
              <a:buChar char="●"/>
            </a:pPr>
            <a:r>
              <a:rPr lang="en-US" sz="1100">
                <a:solidFill>
                  <a:srgbClr val="1C1917"/>
                </a:solidFill>
                <a:highlight>
                  <a:srgbClr val="FFFFFF"/>
                </a:highlight>
                <a:latin typeface="Roboto"/>
                <a:ea typeface="Roboto"/>
                <a:cs typeface="Roboto"/>
                <a:sym typeface="Roboto"/>
              </a:rPr>
              <a:t>44M ops/sec with HotStuff</a:t>
            </a:r>
            <a:endParaRPr sz="1100">
              <a:solidFill>
                <a:srgbClr val="1C1917"/>
              </a:solidFill>
              <a:highlight>
                <a:srgbClr val="FFFFFF"/>
              </a:highlight>
              <a:latin typeface="Roboto"/>
              <a:ea typeface="Roboto"/>
              <a:cs typeface="Roboto"/>
              <a:sym typeface="Roboto"/>
            </a:endParaRPr>
          </a:p>
          <a:p>
            <a:pPr indent="-298450" lvl="0" marL="457200" rtl="0" algn="l">
              <a:lnSpc>
                <a:spcPct val="115000"/>
              </a:lnSpc>
              <a:spcBef>
                <a:spcPts val="0"/>
              </a:spcBef>
              <a:spcAft>
                <a:spcPts val="0"/>
              </a:spcAft>
              <a:buClr>
                <a:srgbClr val="1C1917"/>
              </a:buClr>
              <a:buSzPts val="1100"/>
              <a:buFont typeface="Roboto"/>
              <a:buChar char="●"/>
            </a:pPr>
            <a:r>
              <a:rPr lang="en-US" sz="1100">
                <a:solidFill>
                  <a:srgbClr val="1C1917"/>
                </a:solidFill>
                <a:highlight>
                  <a:srgbClr val="FFFFFF"/>
                </a:highlight>
                <a:latin typeface="Roboto"/>
                <a:ea typeface="Roboto"/>
                <a:cs typeface="Roboto"/>
                <a:sym typeface="Roboto"/>
              </a:rPr>
              <a:t>Latency between 3 and 6 seconds</a:t>
            </a:r>
            <a:endParaRPr sz="1100">
              <a:solidFill>
                <a:srgbClr val="1C1917"/>
              </a:solidFill>
              <a:highlight>
                <a:srgbClr val="FFFFFF"/>
              </a:highlight>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2"/>
          <p:cNvSpPr txBox="1"/>
          <p:nvPr>
            <p:ph type="title"/>
          </p:nvPr>
        </p:nvSpPr>
        <p:spPr>
          <a:xfrm>
            <a:off x="251300" y="118350"/>
            <a:ext cx="1919700" cy="336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100">
                <a:solidFill>
                  <a:srgbClr val="FFCC00"/>
                </a:solidFill>
                <a:latin typeface="Tahoma"/>
                <a:ea typeface="Tahoma"/>
                <a:cs typeface="Tahoma"/>
                <a:sym typeface="Tahoma"/>
              </a:rPr>
              <a:t>Introduction</a:t>
            </a:r>
            <a:endParaRPr sz="2100">
              <a:latin typeface="Tahoma"/>
              <a:ea typeface="Tahoma"/>
              <a:cs typeface="Tahoma"/>
              <a:sym typeface="Tahoma"/>
            </a:endParaRPr>
          </a:p>
        </p:txBody>
      </p:sp>
      <p:sp>
        <p:nvSpPr>
          <p:cNvPr id="54" name="Google Shape;54;p2"/>
          <p:cNvSpPr txBox="1"/>
          <p:nvPr>
            <p:ph idx="12" type="sldNum"/>
          </p:nvPr>
        </p:nvSpPr>
        <p:spPr>
          <a:xfrm>
            <a:off x="8401201" y="4743972"/>
            <a:ext cx="231775" cy="201929"/>
          </a:xfrm>
          <a:prstGeom prst="rect">
            <a:avLst/>
          </a:prstGeom>
          <a:noFill/>
          <a:ln>
            <a:noFill/>
          </a:ln>
        </p:spPr>
        <p:txBody>
          <a:bodyPr anchorCtr="0" anchor="t" bIns="0" lIns="0" spcFirstLastPara="1" rIns="0" wrap="square" tIns="88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55" name="Google Shape;55;p2"/>
          <p:cNvSpPr txBox="1"/>
          <p:nvPr/>
        </p:nvSpPr>
        <p:spPr>
          <a:xfrm>
            <a:off x="4851675" y="404725"/>
            <a:ext cx="3606300" cy="1806000"/>
          </a:xfrm>
          <a:prstGeom prst="rect">
            <a:avLst/>
          </a:prstGeom>
          <a:noFill/>
          <a:ln>
            <a:noFill/>
          </a:ln>
        </p:spPr>
        <p:txBody>
          <a:bodyPr anchorCtr="0" anchor="t" bIns="0" lIns="0" spcFirstLastPara="1" rIns="0" wrap="square" tIns="12700">
            <a:spAutoFit/>
          </a:bodyPr>
          <a:lstStyle/>
          <a:p>
            <a:pPr indent="0" lvl="0" marL="0" marR="30480" rtl="0" algn="l">
              <a:lnSpc>
                <a:spcPct val="150000"/>
              </a:lnSpc>
              <a:spcBef>
                <a:spcPts val="0"/>
              </a:spcBef>
              <a:spcAft>
                <a:spcPts val="0"/>
              </a:spcAft>
              <a:buNone/>
            </a:pPr>
            <a:r>
              <a:rPr lang="en-US" sz="1100">
                <a:solidFill>
                  <a:schemeClr val="dk1"/>
                </a:solidFill>
                <a:latin typeface="Roboto"/>
                <a:ea typeface="Roboto"/>
                <a:cs typeface="Roboto"/>
                <a:sym typeface="Roboto"/>
              </a:rPr>
              <a:t>Some Problems:</a:t>
            </a:r>
            <a:endParaRPr sz="1100">
              <a:solidFill>
                <a:schemeClr val="dk1"/>
              </a:solidFill>
              <a:latin typeface="Roboto"/>
              <a:ea typeface="Roboto"/>
              <a:cs typeface="Roboto"/>
              <a:sym typeface="Roboto"/>
            </a:endParaRPr>
          </a:p>
          <a:p>
            <a:pPr indent="0" lvl="0" marL="0" marR="30480" rtl="0" algn="l">
              <a:lnSpc>
                <a:spcPct val="150000"/>
              </a:lnSpc>
              <a:spcBef>
                <a:spcPts val="0"/>
              </a:spcBef>
              <a:spcAft>
                <a:spcPts val="0"/>
              </a:spcAft>
              <a:buNone/>
            </a:pPr>
            <a:r>
              <a:t/>
            </a:r>
            <a:endParaRPr b="1" sz="1000">
              <a:solidFill>
                <a:schemeClr val="dk1"/>
              </a:solidFill>
              <a:latin typeface="Tahoma"/>
              <a:ea typeface="Tahoma"/>
              <a:cs typeface="Tahoma"/>
              <a:sym typeface="Tahoma"/>
            </a:endParaRPr>
          </a:p>
          <a:p>
            <a:pPr indent="-292100" lvl="0" marL="457200" marR="30480" rtl="0" algn="l">
              <a:lnSpc>
                <a:spcPct val="150000"/>
              </a:lnSpc>
              <a:spcBef>
                <a:spcPts val="0"/>
              </a:spcBef>
              <a:spcAft>
                <a:spcPts val="0"/>
              </a:spcAft>
              <a:buClr>
                <a:schemeClr val="dk1"/>
              </a:buClr>
              <a:buSzPts val="1000"/>
              <a:buFont typeface="Roboto"/>
              <a:buChar char="●"/>
            </a:pPr>
            <a:r>
              <a:rPr lang="en-US" sz="1000">
                <a:solidFill>
                  <a:schemeClr val="dk1"/>
                </a:solidFill>
                <a:latin typeface="Roboto"/>
                <a:ea typeface="Roboto"/>
                <a:cs typeface="Roboto"/>
                <a:sym typeface="Roboto"/>
              </a:rPr>
              <a:t>Performance </a:t>
            </a:r>
            <a:endParaRPr sz="1000">
              <a:solidFill>
                <a:schemeClr val="dk1"/>
              </a:solidFill>
              <a:latin typeface="Roboto"/>
              <a:ea typeface="Roboto"/>
              <a:cs typeface="Roboto"/>
              <a:sym typeface="Roboto"/>
            </a:endParaRPr>
          </a:p>
          <a:p>
            <a:pPr indent="-292100" lvl="0" marL="457200" marR="30480" rtl="0" algn="l">
              <a:lnSpc>
                <a:spcPct val="150000"/>
              </a:lnSpc>
              <a:spcBef>
                <a:spcPts val="0"/>
              </a:spcBef>
              <a:spcAft>
                <a:spcPts val="0"/>
              </a:spcAft>
              <a:buClr>
                <a:schemeClr val="dk1"/>
              </a:buClr>
              <a:buSzPts val="1000"/>
              <a:buFont typeface="Roboto"/>
              <a:buChar char="●"/>
            </a:pPr>
            <a:r>
              <a:rPr lang="en-US" sz="1000">
                <a:solidFill>
                  <a:schemeClr val="dk1"/>
                </a:solidFill>
                <a:latin typeface="Roboto"/>
                <a:ea typeface="Roboto"/>
                <a:cs typeface="Roboto"/>
                <a:sym typeface="Roboto"/>
              </a:rPr>
              <a:t>Scalability</a:t>
            </a:r>
            <a:endParaRPr sz="1000">
              <a:solidFill>
                <a:schemeClr val="dk1"/>
              </a:solidFill>
              <a:latin typeface="Roboto"/>
              <a:ea typeface="Roboto"/>
              <a:cs typeface="Roboto"/>
              <a:sym typeface="Roboto"/>
            </a:endParaRPr>
          </a:p>
          <a:p>
            <a:pPr indent="-292100" lvl="0" marL="457200" marR="30480" rtl="0" algn="l">
              <a:lnSpc>
                <a:spcPct val="150000"/>
              </a:lnSpc>
              <a:spcBef>
                <a:spcPts val="0"/>
              </a:spcBef>
              <a:spcAft>
                <a:spcPts val="0"/>
              </a:spcAft>
              <a:buClr>
                <a:schemeClr val="dk1"/>
              </a:buClr>
              <a:buSzPts val="1000"/>
              <a:buFont typeface="Roboto"/>
              <a:buChar char="●"/>
            </a:pPr>
            <a:r>
              <a:rPr lang="en-US" sz="1000">
                <a:solidFill>
                  <a:schemeClr val="dk1"/>
                </a:solidFill>
                <a:latin typeface="Roboto"/>
                <a:ea typeface="Roboto"/>
                <a:cs typeface="Roboto"/>
                <a:sym typeface="Roboto"/>
              </a:rPr>
              <a:t>Consistency </a:t>
            </a:r>
            <a:endParaRPr sz="1000">
              <a:solidFill>
                <a:schemeClr val="dk1"/>
              </a:solidFill>
              <a:latin typeface="Roboto"/>
              <a:ea typeface="Roboto"/>
              <a:cs typeface="Roboto"/>
              <a:sym typeface="Roboto"/>
            </a:endParaRPr>
          </a:p>
          <a:p>
            <a:pPr indent="-292100" lvl="0" marL="457200" marR="30480" rtl="0" algn="l">
              <a:lnSpc>
                <a:spcPct val="150000"/>
              </a:lnSpc>
              <a:spcBef>
                <a:spcPts val="0"/>
              </a:spcBef>
              <a:spcAft>
                <a:spcPts val="0"/>
              </a:spcAft>
              <a:buClr>
                <a:schemeClr val="dk1"/>
              </a:buClr>
              <a:buSzPts val="1000"/>
              <a:buFont typeface="Roboto"/>
              <a:buChar char="●"/>
            </a:pPr>
            <a:r>
              <a:rPr lang="en-US" sz="1000">
                <a:solidFill>
                  <a:schemeClr val="dk1"/>
                </a:solidFill>
                <a:latin typeface="Roboto"/>
                <a:ea typeface="Roboto"/>
                <a:cs typeface="Roboto"/>
                <a:sym typeface="Roboto"/>
              </a:rPr>
              <a:t>Attack Resistance </a:t>
            </a:r>
            <a:endParaRPr sz="1000">
              <a:solidFill>
                <a:schemeClr val="dk1"/>
              </a:solidFill>
              <a:latin typeface="Roboto"/>
              <a:ea typeface="Roboto"/>
              <a:cs typeface="Roboto"/>
              <a:sym typeface="Roboto"/>
            </a:endParaRPr>
          </a:p>
          <a:p>
            <a:pPr indent="-292100" lvl="0" marL="457200" marR="30480" rtl="0" algn="l">
              <a:lnSpc>
                <a:spcPct val="150000"/>
              </a:lnSpc>
              <a:spcBef>
                <a:spcPts val="0"/>
              </a:spcBef>
              <a:spcAft>
                <a:spcPts val="0"/>
              </a:spcAft>
              <a:buClr>
                <a:schemeClr val="dk1"/>
              </a:buClr>
              <a:buSzPts val="1000"/>
              <a:buFont typeface="Roboto"/>
              <a:buChar char="●"/>
            </a:pPr>
            <a:r>
              <a:rPr lang="en-US" sz="1000">
                <a:solidFill>
                  <a:schemeClr val="dk1"/>
                </a:solidFill>
                <a:latin typeface="Roboto"/>
                <a:ea typeface="Roboto"/>
                <a:cs typeface="Roboto"/>
                <a:sym typeface="Roboto"/>
              </a:rPr>
              <a:t>Complexity</a:t>
            </a:r>
            <a:endParaRPr sz="1000">
              <a:solidFill>
                <a:schemeClr val="dk1"/>
              </a:solidFill>
              <a:latin typeface="Roboto"/>
              <a:ea typeface="Roboto"/>
              <a:cs typeface="Roboto"/>
              <a:sym typeface="Roboto"/>
            </a:endParaRPr>
          </a:p>
          <a:p>
            <a:pPr indent="-292100" lvl="0" marL="457200" marR="30480" rtl="0" algn="l">
              <a:lnSpc>
                <a:spcPct val="150000"/>
              </a:lnSpc>
              <a:spcBef>
                <a:spcPts val="0"/>
              </a:spcBef>
              <a:spcAft>
                <a:spcPts val="0"/>
              </a:spcAft>
              <a:buClr>
                <a:schemeClr val="dk1"/>
              </a:buClr>
              <a:buSzPts val="1000"/>
              <a:buFont typeface="Roboto"/>
              <a:buChar char="●"/>
            </a:pPr>
            <a:r>
              <a:rPr lang="en-US" sz="1000">
                <a:solidFill>
                  <a:schemeClr val="dk1"/>
                </a:solidFill>
                <a:latin typeface="Roboto"/>
                <a:ea typeface="Roboto"/>
                <a:cs typeface="Roboto"/>
                <a:sym typeface="Roboto"/>
              </a:rPr>
              <a:t>Operational Management</a:t>
            </a:r>
            <a:endParaRPr sz="1000">
              <a:solidFill>
                <a:schemeClr val="dk1"/>
              </a:solidFill>
              <a:latin typeface="Roboto"/>
              <a:ea typeface="Roboto"/>
              <a:cs typeface="Roboto"/>
              <a:sym typeface="Roboto"/>
            </a:endParaRPr>
          </a:p>
        </p:txBody>
      </p:sp>
      <p:pic>
        <p:nvPicPr>
          <p:cNvPr id="56" name="Google Shape;56;p2"/>
          <p:cNvPicPr preferRelativeResize="0"/>
          <p:nvPr/>
        </p:nvPicPr>
        <p:blipFill rotWithShape="1">
          <a:blip r:embed="rId3">
            <a:alphaModFix/>
          </a:blip>
          <a:srcRect b="0" l="3708" r="21216" t="0"/>
          <a:stretch/>
        </p:blipFill>
        <p:spPr>
          <a:xfrm>
            <a:off x="251300" y="525250"/>
            <a:ext cx="3876200" cy="3951451"/>
          </a:xfrm>
          <a:prstGeom prst="rect">
            <a:avLst/>
          </a:prstGeom>
          <a:noFill/>
          <a:ln>
            <a:noFill/>
          </a:ln>
        </p:spPr>
      </p:pic>
      <p:pic>
        <p:nvPicPr>
          <p:cNvPr id="57" name="Google Shape;57;p2"/>
          <p:cNvPicPr preferRelativeResize="0"/>
          <p:nvPr/>
        </p:nvPicPr>
        <p:blipFill>
          <a:blip r:embed="rId4">
            <a:alphaModFix/>
          </a:blip>
          <a:stretch>
            <a:fillRect/>
          </a:stretch>
        </p:blipFill>
        <p:spPr>
          <a:xfrm>
            <a:off x="5036938" y="2477075"/>
            <a:ext cx="3235785" cy="1806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55"/>
                                        </p:tgtEl>
                                        <p:attrNameLst>
                                          <p:attrName>style.visibility</p:attrName>
                                        </p:attrNameLst>
                                      </p:cBhvr>
                                      <p:to>
                                        <p:strVal val="visible"/>
                                      </p:to>
                                    </p:set>
                                    <p:animEffect filter="fade" transition="in">
                                      <p:cBhvr>
                                        <p:cTn dur="1000"/>
                                        <p:tgtEl>
                                          <p:spTgt spid="55"/>
                                        </p:tgtEl>
                                      </p:cBhvr>
                                    </p:animEffect>
                                  </p:childTnLst>
                                </p:cTn>
                              </p:par>
                              <p:par>
                                <p:cTn fill="hold" nodeType="withEffect" presetClass="entr" presetID="10" presetSubtype="0">
                                  <p:stCondLst>
                                    <p:cond delay="0"/>
                                  </p:stCondLst>
                                  <p:childTnLst>
                                    <p:set>
                                      <p:cBhvr>
                                        <p:cTn dur="1" fill="hold">
                                          <p:stCondLst>
                                            <p:cond delay="0"/>
                                          </p:stCondLst>
                                        </p:cTn>
                                        <p:tgtEl>
                                          <p:spTgt spid="55"/>
                                        </p:tgtEl>
                                        <p:attrNameLst>
                                          <p:attrName>style.visibility</p:attrName>
                                        </p:attrNameLst>
                                      </p:cBhvr>
                                      <p:to>
                                        <p:strVal val="visible"/>
                                      </p:to>
                                    </p:set>
                                    <p:animEffect filter="fade" transition="in">
                                      <p:cBhvr>
                                        <p:cTn dur="1000"/>
                                        <p:tgtEl>
                                          <p:spTgt spid="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
                                        </p:tgtEl>
                                        <p:attrNameLst>
                                          <p:attrName>style.visibility</p:attrName>
                                        </p:attrNameLst>
                                      </p:cBhvr>
                                      <p:to>
                                        <p:strVal val="visible"/>
                                      </p:to>
                                    </p:set>
                                    <p:animEffect filter="fade" transition="in">
                                      <p:cBhvr>
                                        <p:cTn dur="1000"/>
                                        <p:tgtEl>
                                          <p:spTgt spid="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g29f2a305a71_0_701"/>
          <p:cNvSpPr/>
          <p:nvPr/>
        </p:nvSpPr>
        <p:spPr>
          <a:xfrm>
            <a:off x="0" y="298949"/>
            <a:ext cx="5080635" cy="360680"/>
          </a:xfrm>
          <a:custGeom>
            <a:rect b="b" l="l" r="r" t="t"/>
            <a:pathLst>
              <a:path extrusionOk="0" h="360680" w="5080635">
                <a:moveTo>
                  <a:pt x="5080499" y="360299"/>
                </a:moveTo>
                <a:lnTo>
                  <a:pt x="0" y="360299"/>
                </a:lnTo>
                <a:lnTo>
                  <a:pt x="0" y="0"/>
                </a:lnTo>
                <a:lnTo>
                  <a:pt x="5080499" y="0"/>
                </a:lnTo>
                <a:lnTo>
                  <a:pt x="5080499" y="360299"/>
                </a:lnTo>
                <a:close/>
              </a:path>
            </a:pathLst>
          </a:custGeom>
          <a:solidFill>
            <a:srgbClr val="0228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2" name="Google Shape;432;g29f2a305a71_0_701"/>
          <p:cNvSpPr txBox="1"/>
          <p:nvPr>
            <p:ph type="title"/>
          </p:nvPr>
        </p:nvSpPr>
        <p:spPr>
          <a:xfrm>
            <a:off x="207950" y="349698"/>
            <a:ext cx="3898800" cy="259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600">
                <a:solidFill>
                  <a:srgbClr val="FFCC00"/>
                </a:solidFill>
                <a:latin typeface="Tahoma"/>
                <a:ea typeface="Tahoma"/>
                <a:cs typeface="Tahoma"/>
                <a:sym typeface="Tahoma"/>
              </a:rPr>
              <a:t>Eval: Distillation</a:t>
            </a:r>
            <a:endParaRPr sz="1600">
              <a:latin typeface="Tahoma"/>
              <a:ea typeface="Tahoma"/>
              <a:cs typeface="Tahoma"/>
              <a:sym typeface="Tahoma"/>
            </a:endParaRPr>
          </a:p>
        </p:txBody>
      </p:sp>
      <p:sp>
        <p:nvSpPr>
          <p:cNvPr id="433" name="Google Shape;433;g29f2a305a71_0_701"/>
          <p:cNvSpPr txBox="1"/>
          <p:nvPr>
            <p:ph idx="12" type="sldNum"/>
          </p:nvPr>
        </p:nvSpPr>
        <p:spPr>
          <a:xfrm>
            <a:off x="8401201" y="4743972"/>
            <a:ext cx="231900" cy="178200"/>
          </a:xfrm>
          <a:prstGeom prst="rect">
            <a:avLst/>
          </a:prstGeom>
          <a:noFill/>
          <a:ln>
            <a:noFill/>
          </a:ln>
        </p:spPr>
        <p:txBody>
          <a:bodyPr anchorCtr="0" anchor="t" bIns="0" lIns="0" spcFirstLastPara="1" rIns="0" wrap="square" tIns="88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434" name="Google Shape;434;g29f2a305a71_0_701"/>
          <p:cNvSpPr txBox="1"/>
          <p:nvPr/>
        </p:nvSpPr>
        <p:spPr>
          <a:xfrm>
            <a:off x="2264575" y="3889375"/>
            <a:ext cx="3000000" cy="3540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t/>
            </a:r>
            <a:endParaRPr sz="1100">
              <a:solidFill>
                <a:srgbClr val="1C1917"/>
              </a:solidFill>
              <a:highlight>
                <a:srgbClr val="FFFFFF"/>
              </a:highlight>
              <a:latin typeface="Roboto"/>
              <a:ea typeface="Roboto"/>
              <a:cs typeface="Roboto"/>
              <a:sym typeface="Roboto"/>
            </a:endParaRPr>
          </a:p>
        </p:txBody>
      </p:sp>
      <p:sp>
        <p:nvSpPr>
          <p:cNvPr id="435" name="Google Shape;435;g29f2a305a71_0_701"/>
          <p:cNvSpPr txBox="1"/>
          <p:nvPr/>
        </p:nvSpPr>
        <p:spPr>
          <a:xfrm>
            <a:off x="4627575" y="1246200"/>
            <a:ext cx="5335500" cy="54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100">
                <a:solidFill>
                  <a:srgbClr val="1C1917"/>
                </a:solidFill>
                <a:highlight>
                  <a:srgbClr val="FFFFFF"/>
                </a:highlight>
                <a:latin typeface="Roboto"/>
                <a:ea typeface="Roboto"/>
                <a:cs typeface="Roboto"/>
                <a:sym typeface="Roboto"/>
              </a:rPr>
              <a:t>Fig a. Throughput with 0% and 100% Distillation</a:t>
            </a:r>
            <a:endParaRPr sz="1100">
              <a:solidFill>
                <a:srgbClr val="1C1917"/>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rPr lang="en-US" sz="1100">
                <a:solidFill>
                  <a:srgbClr val="1C1917"/>
                </a:solidFill>
                <a:highlight>
                  <a:srgbClr val="FFFFFF"/>
                </a:highlight>
                <a:latin typeface="Roboto"/>
                <a:ea typeface="Roboto"/>
                <a:cs typeface="Roboto"/>
                <a:sym typeface="Roboto"/>
              </a:rPr>
              <a:t>Fig b. Throughput with varying message sizes </a:t>
            </a:r>
            <a:endParaRPr sz="1100">
              <a:solidFill>
                <a:srgbClr val="1C1917"/>
              </a:solidFill>
              <a:highlight>
                <a:srgbClr val="FFFFFF"/>
              </a:highlight>
              <a:latin typeface="Roboto"/>
              <a:ea typeface="Roboto"/>
              <a:cs typeface="Roboto"/>
              <a:sym typeface="Roboto"/>
            </a:endParaRPr>
          </a:p>
        </p:txBody>
      </p:sp>
      <p:pic>
        <p:nvPicPr>
          <p:cNvPr id="436" name="Google Shape;436;g29f2a305a71_0_701"/>
          <p:cNvPicPr preferRelativeResize="0"/>
          <p:nvPr/>
        </p:nvPicPr>
        <p:blipFill>
          <a:blip r:embed="rId3">
            <a:alphaModFix/>
          </a:blip>
          <a:stretch>
            <a:fillRect/>
          </a:stretch>
        </p:blipFill>
        <p:spPr>
          <a:xfrm>
            <a:off x="207950" y="773100"/>
            <a:ext cx="4419626" cy="1639900"/>
          </a:xfrm>
          <a:prstGeom prst="rect">
            <a:avLst/>
          </a:prstGeom>
          <a:noFill/>
          <a:ln>
            <a:noFill/>
          </a:ln>
        </p:spPr>
      </p:pic>
      <p:sp>
        <p:nvSpPr>
          <p:cNvPr id="437" name="Google Shape;437;g29f2a305a71_0_701"/>
          <p:cNvSpPr txBox="1"/>
          <p:nvPr/>
        </p:nvSpPr>
        <p:spPr>
          <a:xfrm>
            <a:off x="207950" y="2976575"/>
            <a:ext cx="3340200" cy="1132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100">
                <a:solidFill>
                  <a:srgbClr val="1C1917"/>
                </a:solidFill>
                <a:highlight>
                  <a:srgbClr val="FFFFFF"/>
                </a:highlight>
                <a:latin typeface="Roboto"/>
                <a:ea typeface="Roboto"/>
                <a:cs typeface="Roboto"/>
                <a:sym typeface="Roboto"/>
              </a:rPr>
              <a:t>Distillation vs Mitigation</a:t>
            </a:r>
            <a:endParaRPr sz="1100">
              <a:solidFill>
                <a:srgbClr val="1C1917"/>
              </a:solidFill>
              <a:highlight>
                <a:srgbClr val="FFFFFF"/>
              </a:highlight>
              <a:latin typeface="Roboto"/>
              <a:ea typeface="Roboto"/>
              <a:cs typeface="Roboto"/>
              <a:sym typeface="Roboto"/>
            </a:endParaRPr>
          </a:p>
          <a:p>
            <a:pPr indent="-298450" lvl="0" marL="457200" rtl="0" algn="l">
              <a:lnSpc>
                <a:spcPct val="115000"/>
              </a:lnSpc>
              <a:spcBef>
                <a:spcPts val="0"/>
              </a:spcBef>
              <a:spcAft>
                <a:spcPts val="0"/>
              </a:spcAft>
              <a:buClr>
                <a:srgbClr val="1C1917"/>
              </a:buClr>
              <a:buSzPts val="1100"/>
              <a:buFont typeface="Roboto"/>
              <a:buChar char="●"/>
            </a:pPr>
            <a:r>
              <a:rPr lang="en-US" sz="1100">
                <a:solidFill>
                  <a:srgbClr val="1C1917"/>
                </a:solidFill>
                <a:highlight>
                  <a:srgbClr val="FFFFFF"/>
                </a:highlight>
                <a:latin typeface="Roboto"/>
                <a:ea typeface="Roboto"/>
                <a:cs typeface="Roboto"/>
                <a:sym typeface="Roboto"/>
              </a:rPr>
              <a:t>1.5M ops/sec with mitigation techniques</a:t>
            </a:r>
            <a:endParaRPr sz="1100">
              <a:solidFill>
                <a:srgbClr val="1C1917"/>
              </a:solidFill>
              <a:highlight>
                <a:srgbClr val="FFFFFF"/>
              </a:highlight>
              <a:latin typeface="Roboto"/>
              <a:ea typeface="Roboto"/>
              <a:cs typeface="Roboto"/>
              <a:sym typeface="Roboto"/>
            </a:endParaRPr>
          </a:p>
          <a:p>
            <a:pPr indent="-298450" lvl="0" marL="457200" rtl="0" algn="l">
              <a:lnSpc>
                <a:spcPct val="115000"/>
              </a:lnSpc>
              <a:spcBef>
                <a:spcPts val="0"/>
              </a:spcBef>
              <a:spcAft>
                <a:spcPts val="0"/>
              </a:spcAft>
              <a:buClr>
                <a:srgbClr val="1C1917"/>
              </a:buClr>
              <a:buSzPts val="1100"/>
              <a:buFont typeface="Roboto"/>
              <a:buChar char="●"/>
            </a:pPr>
            <a:r>
              <a:rPr lang="en-US" sz="1100">
                <a:solidFill>
                  <a:srgbClr val="1C1917"/>
                </a:solidFill>
                <a:highlight>
                  <a:srgbClr val="FFFFFF"/>
                </a:highlight>
                <a:latin typeface="Roboto"/>
                <a:ea typeface="Roboto"/>
                <a:cs typeface="Roboto"/>
                <a:sym typeface="Roboto"/>
              </a:rPr>
              <a:t>44M ops/sec with full distillation</a:t>
            </a:r>
            <a:endParaRPr sz="1100">
              <a:solidFill>
                <a:srgbClr val="1C1917"/>
              </a:solidFill>
              <a:highlight>
                <a:srgbClr val="FFFFFF"/>
              </a:highlight>
              <a:latin typeface="Roboto"/>
              <a:ea typeface="Roboto"/>
              <a:cs typeface="Roboto"/>
              <a:sym typeface="Roboto"/>
            </a:endParaRPr>
          </a:p>
          <a:p>
            <a:pPr indent="-298450" lvl="0" marL="457200" rtl="0" algn="l">
              <a:lnSpc>
                <a:spcPct val="115000"/>
              </a:lnSpc>
              <a:spcBef>
                <a:spcPts val="0"/>
              </a:spcBef>
              <a:spcAft>
                <a:spcPts val="0"/>
              </a:spcAft>
              <a:buClr>
                <a:srgbClr val="1C1917"/>
              </a:buClr>
              <a:buSzPts val="1100"/>
              <a:buFont typeface="Roboto"/>
              <a:buChar char="●"/>
            </a:pPr>
            <a:r>
              <a:rPr lang="en-US" sz="1100">
                <a:solidFill>
                  <a:srgbClr val="1C1917"/>
                </a:solidFill>
                <a:highlight>
                  <a:srgbClr val="FFFFFF"/>
                </a:highlight>
                <a:latin typeface="Roboto"/>
                <a:ea typeface="Roboto"/>
                <a:cs typeface="Roboto"/>
                <a:sym typeface="Roboto"/>
              </a:rPr>
              <a:t>29x speedup from distillation</a:t>
            </a:r>
            <a:endParaRPr sz="1100">
              <a:solidFill>
                <a:srgbClr val="1C1917"/>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t/>
            </a:r>
            <a:endParaRPr sz="1100">
              <a:solidFill>
                <a:srgbClr val="1C1917"/>
              </a:solidFill>
              <a:highlight>
                <a:srgbClr val="FFFFFF"/>
              </a:highlight>
              <a:latin typeface="Roboto"/>
              <a:ea typeface="Roboto"/>
              <a:cs typeface="Roboto"/>
              <a:sym typeface="Roboto"/>
            </a:endParaRPr>
          </a:p>
        </p:txBody>
      </p:sp>
      <p:sp>
        <p:nvSpPr>
          <p:cNvPr id="438" name="Google Shape;438;g29f2a305a71_0_701"/>
          <p:cNvSpPr txBox="1"/>
          <p:nvPr/>
        </p:nvSpPr>
        <p:spPr>
          <a:xfrm>
            <a:off x="3429000" y="2879225"/>
            <a:ext cx="4294200" cy="938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100">
                <a:solidFill>
                  <a:srgbClr val="1C1917"/>
                </a:solidFill>
                <a:highlight>
                  <a:srgbClr val="FFFFFF"/>
                </a:highlight>
                <a:latin typeface="Roboto"/>
                <a:ea typeface="Roboto"/>
                <a:cs typeface="Roboto"/>
                <a:sym typeface="Roboto"/>
              </a:rPr>
              <a:t>Distillation for Larger Messages</a:t>
            </a:r>
            <a:endParaRPr sz="1100">
              <a:solidFill>
                <a:srgbClr val="1C1917"/>
              </a:solidFill>
              <a:highlight>
                <a:srgbClr val="FFFFFF"/>
              </a:highlight>
              <a:latin typeface="Roboto"/>
              <a:ea typeface="Roboto"/>
              <a:cs typeface="Roboto"/>
              <a:sym typeface="Roboto"/>
            </a:endParaRPr>
          </a:p>
          <a:p>
            <a:pPr indent="-298450" lvl="0" marL="457200" rtl="0" algn="l">
              <a:lnSpc>
                <a:spcPct val="115000"/>
              </a:lnSpc>
              <a:spcBef>
                <a:spcPts val="0"/>
              </a:spcBef>
              <a:spcAft>
                <a:spcPts val="0"/>
              </a:spcAft>
              <a:buClr>
                <a:srgbClr val="1C1917"/>
              </a:buClr>
              <a:buSzPts val="1100"/>
              <a:buFont typeface="Roboto"/>
              <a:buChar char="●"/>
            </a:pPr>
            <a:r>
              <a:rPr lang="en-US" sz="1100">
                <a:solidFill>
                  <a:srgbClr val="1C1917"/>
                </a:solidFill>
                <a:highlight>
                  <a:srgbClr val="FFFFFF"/>
                </a:highlight>
                <a:latin typeface="Roboto"/>
                <a:ea typeface="Roboto"/>
                <a:cs typeface="Roboto"/>
                <a:sym typeface="Roboto"/>
              </a:rPr>
              <a:t>Chop Chop sustains line-rate for varying message sizes</a:t>
            </a:r>
            <a:endParaRPr sz="1100">
              <a:solidFill>
                <a:srgbClr val="1C1917"/>
              </a:solidFill>
              <a:highlight>
                <a:srgbClr val="FFFFFF"/>
              </a:highlight>
              <a:latin typeface="Roboto"/>
              <a:ea typeface="Roboto"/>
              <a:cs typeface="Roboto"/>
              <a:sym typeface="Roboto"/>
            </a:endParaRPr>
          </a:p>
          <a:p>
            <a:pPr indent="-298450" lvl="0" marL="457200" rtl="0" algn="l">
              <a:lnSpc>
                <a:spcPct val="115000"/>
              </a:lnSpc>
              <a:spcBef>
                <a:spcPts val="0"/>
              </a:spcBef>
              <a:spcAft>
                <a:spcPts val="0"/>
              </a:spcAft>
              <a:buClr>
                <a:srgbClr val="1C1917"/>
              </a:buClr>
              <a:buSzPts val="1100"/>
              <a:buFont typeface="Roboto"/>
              <a:buChar char="●"/>
            </a:pPr>
            <a:r>
              <a:rPr lang="en-US" sz="1100">
                <a:solidFill>
                  <a:srgbClr val="1C1917"/>
                </a:solidFill>
                <a:highlight>
                  <a:srgbClr val="FFFFFF"/>
                </a:highlight>
                <a:latin typeface="Roboto"/>
                <a:ea typeface="Roboto"/>
                <a:cs typeface="Roboto"/>
                <a:sym typeface="Roboto"/>
              </a:rPr>
              <a:t>Throughput scales linearly with message size</a:t>
            </a:r>
            <a:endParaRPr sz="1100">
              <a:solidFill>
                <a:srgbClr val="1C1917"/>
              </a:solidFill>
              <a:highlight>
                <a:srgbClr val="FFFFFF"/>
              </a:highlight>
              <a:latin typeface="Roboto"/>
              <a:ea typeface="Roboto"/>
              <a:cs typeface="Roboto"/>
              <a:sym typeface="Roboto"/>
            </a:endParaRPr>
          </a:p>
          <a:p>
            <a:pPr indent="-298450" lvl="0" marL="457200" rtl="0" algn="l">
              <a:lnSpc>
                <a:spcPct val="115000"/>
              </a:lnSpc>
              <a:spcBef>
                <a:spcPts val="0"/>
              </a:spcBef>
              <a:spcAft>
                <a:spcPts val="0"/>
              </a:spcAft>
              <a:buClr>
                <a:srgbClr val="1C1917"/>
              </a:buClr>
              <a:buSzPts val="1100"/>
              <a:buFont typeface="Roboto"/>
              <a:buChar char="●"/>
            </a:pPr>
            <a:r>
              <a:rPr lang="en-US" sz="1100">
                <a:solidFill>
                  <a:srgbClr val="1C1917"/>
                </a:solidFill>
                <a:highlight>
                  <a:srgbClr val="FFFFFF"/>
                </a:highlight>
                <a:latin typeface="Roboto"/>
                <a:ea typeface="Roboto"/>
                <a:cs typeface="Roboto"/>
                <a:sym typeface="Roboto"/>
              </a:rPr>
              <a:t>Consistently faster than baseline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g29f2a305a71_0_772"/>
          <p:cNvSpPr/>
          <p:nvPr/>
        </p:nvSpPr>
        <p:spPr>
          <a:xfrm>
            <a:off x="0" y="298949"/>
            <a:ext cx="5080635" cy="360680"/>
          </a:xfrm>
          <a:custGeom>
            <a:rect b="b" l="l" r="r" t="t"/>
            <a:pathLst>
              <a:path extrusionOk="0" h="360680" w="5080635">
                <a:moveTo>
                  <a:pt x="5080499" y="360299"/>
                </a:moveTo>
                <a:lnTo>
                  <a:pt x="0" y="360299"/>
                </a:lnTo>
                <a:lnTo>
                  <a:pt x="0" y="0"/>
                </a:lnTo>
                <a:lnTo>
                  <a:pt x="5080499" y="0"/>
                </a:lnTo>
                <a:lnTo>
                  <a:pt x="5080499" y="360299"/>
                </a:lnTo>
                <a:close/>
              </a:path>
            </a:pathLst>
          </a:custGeom>
          <a:solidFill>
            <a:srgbClr val="0228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4" name="Google Shape;444;g29f2a305a71_0_772"/>
          <p:cNvSpPr txBox="1"/>
          <p:nvPr>
            <p:ph type="title"/>
          </p:nvPr>
        </p:nvSpPr>
        <p:spPr>
          <a:xfrm>
            <a:off x="207950" y="349698"/>
            <a:ext cx="3898800" cy="259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600">
                <a:solidFill>
                  <a:srgbClr val="FFCC00"/>
                </a:solidFill>
                <a:latin typeface="Tahoma"/>
                <a:ea typeface="Tahoma"/>
                <a:cs typeface="Tahoma"/>
                <a:sym typeface="Tahoma"/>
              </a:rPr>
              <a:t>Eval: Distillation (Line Rate)</a:t>
            </a:r>
            <a:endParaRPr sz="1600">
              <a:latin typeface="Tahoma"/>
              <a:ea typeface="Tahoma"/>
              <a:cs typeface="Tahoma"/>
              <a:sym typeface="Tahoma"/>
            </a:endParaRPr>
          </a:p>
        </p:txBody>
      </p:sp>
      <p:sp>
        <p:nvSpPr>
          <p:cNvPr id="445" name="Google Shape;445;g29f2a305a71_0_772"/>
          <p:cNvSpPr txBox="1"/>
          <p:nvPr>
            <p:ph idx="12" type="sldNum"/>
          </p:nvPr>
        </p:nvSpPr>
        <p:spPr>
          <a:xfrm>
            <a:off x="8401201" y="4743972"/>
            <a:ext cx="231900" cy="178200"/>
          </a:xfrm>
          <a:prstGeom prst="rect">
            <a:avLst/>
          </a:prstGeom>
          <a:noFill/>
          <a:ln>
            <a:noFill/>
          </a:ln>
        </p:spPr>
        <p:txBody>
          <a:bodyPr anchorCtr="0" anchor="t" bIns="0" lIns="0" spcFirstLastPara="1" rIns="0" wrap="square" tIns="88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446" name="Google Shape;446;g29f2a305a71_0_772"/>
          <p:cNvSpPr txBox="1"/>
          <p:nvPr/>
        </p:nvSpPr>
        <p:spPr>
          <a:xfrm>
            <a:off x="2264575" y="3889375"/>
            <a:ext cx="3000000" cy="3540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t/>
            </a:r>
            <a:endParaRPr sz="1100">
              <a:solidFill>
                <a:srgbClr val="1C1917"/>
              </a:solidFill>
              <a:highlight>
                <a:srgbClr val="FFFFFF"/>
              </a:highlight>
              <a:latin typeface="Roboto"/>
              <a:ea typeface="Roboto"/>
              <a:cs typeface="Roboto"/>
              <a:sym typeface="Roboto"/>
            </a:endParaRPr>
          </a:p>
        </p:txBody>
      </p:sp>
      <p:sp>
        <p:nvSpPr>
          <p:cNvPr id="447" name="Google Shape;447;g29f2a305a71_0_772"/>
          <p:cNvSpPr txBox="1"/>
          <p:nvPr/>
        </p:nvSpPr>
        <p:spPr>
          <a:xfrm>
            <a:off x="4262450" y="1246200"/>
            <a:ext cx="5335500" cy="54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100">
                <a:solidFill>
                  <a:srgbClr val="1C1917"/>
                </a:solidFill>
                <a:highlight>
                  <a:srgbClr val="FFFFFF"/>
                </a:highlight>
                <a:latin typeface="Roboto"/>
                <a:ea typeface="Roboto"/>
                <a:cs typeface="Roboto"/>
                <a:sym typeface="Roboto"/>
              </a:rPr>
              <a:t>Fig. I</a:t>
            </a:r>
            <a:r>
              <a:rPr lang="en-US" sz="1100">
                <a:solidFill>
                  <a:srgbClr val="1C1917"/>
                </a:solidFill>
                <a:highlight>
                  <a:srgbClr val="FFFFFF"/>
                </a:highlight>
                <a:latin typeface="Roboto"/>
                <a:ea typeface="Roboto"/>
                <a:cs typeface="Roboto"/>
                <a:sym typeface="Roboto"/>
              </a:rPr>
              <a:t>llustrates Chop Chop’s near line-rate network use by depicting its input, network and output rates:</a:t>
            </a:r>
            <a:endParaRPr sz="1100">
              <a:solidFill>
                <a:srgbClr val="1C1917"/>
              </a:solidFill>
              <a:highlight>
                <a:srgbClr val="FFFFFF"/>
              </a:highlight>
              <a:latin typeface="Roboto"/>
              <a:ea typeface="Roboto"/>
              <a:cs typeface="Roboto"/>
              <a:sym typeface="Roboto"/>
            </a:endParaRPr>
          </a:p>
        </p:txBody>
      </p:sp>
      <p:pic>
        <p:nvPicPr>
          <p:cNvPr id="448" name="Google Shape;448;g29f2a305a71_0_772"/>
          <p:cNvPicPr preferRelativeResize="0"/>
          <p:nvPr/>
        </p:nvPicPr>
        <p:blipFill>
          <a:blip r:embed="rId3">
            <a:alphaModFix/>
          </a:blip>
          <a:stretch>
            <a:fillRect/>
          </a:stretch>
        </p:blipFill>
        <p:spPr>
          <a:xfrm>
            <a:off x="269200" y="764600"/>
            <a:ext cx="3898801" cy="1618150"/>
          </a:xfrm>
          <a:prstGeom prst="rect">
            <a:avLst/>
          </a:prstGeom>
          <a:noFill/>
          <a:ln>
            <a:noFill/>
          </a:ln>
        </p:spPr>
      </p:pic>
      <p:sp>
        <p:nvSpPr>
          <p:cNvPr id="449" name="Google Shape;449;g29f2a305a71_0_772"/>
          <p:cNvSpPr txBox="1"/>
          <p:nvPr/>
        </p:nvSpPr>
        <p:spPr>
          <a:xfrm>
            <a:off x="429000" y="2857963"/>
            <a:ext cx="30000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latin typeface="Roboto"/>
                <a:ea typeface="Roboto"/>
                <a:cs typeface="Roboto"/>
                <a:sym typeface="Roboto"/>
              </a:rPr>
              <a:t>Line Rate </a:t>
            </a:r>
            <a:endParaRPr sz="1100">
              <a:latin typeface="Roboto"/>
              <a:ea typeface="Roboto"/>
              <a:cs typeface="Roboto"/>
              <a:sym typeface="Roboto"/>
            </a:endParaRPr>
          </a:p>
          <a:p>
            <a:pPr indent="-298450" lvl="0" marL="457200" rtl="0" algn="l">
              <a:spcBef>
                <a:spcPts val="0"/>
              </a:spcBef>
              <a:spcAft>
                <a:spcPts val="0"/>
              </a:spcAft>
              <a:buSzPts val="1100"/>
              <a:buFont typeface="Roboto"/>
              <a:buChar char="●"/>
            </a:pPr>
            <a:r>
              <a:rPr lang="en-US" sz="1100">
                <a:latin typeface="Roboto"/>
                <a:ea typeface="Roboto"/>
                <a:cs typeface="Roboto"/>
                <a:sym typeface="Roboto"/>
              </a:rPr>
              <a:t>Under 8% overhead beyond raw network usage </a:t>
            </a:r>
            <a:endParaRPr sz="1100">
              <a:latin typeface="Roboto"/>
              <a:ea typeface="Roboto"/>
              <a:cs typeface="Roboto"/>
              <a:sym typeface="Roboto"/>
            </a:endParaRPr>
          </a:p>
          <a:p>
            <a:pPr indent="-298450" lvl="0" marL="457200" rtl="0" algn="l">
              <a:spcBef>
                <a:spcPts val="0"/>
              </a:spcBef>
              <a:spcAft>
                <a:spcPts val="0"/>
              </a:spcAft>
              <a:buSzPts val="1100"/>
              <a:buFont typeface="Roboto"/>
              <a:buChar char="●"/>
            </a:pPr>
            <a:r>
              <a:rPr lang="en-US" sz="1100">
                <a:latin typeface="Roboto"/>
                <a:ea typeface="Roboto"/>
                <a:cs typeface="Roboto"/>
                <a:sym typeface="Roboto"/>
              </a:rPr>
              <a:t>Baseline has over 90% overhead </a:t>
            </a:r>
            <a:endParaRPr sz="1100">
              <a:latin typeface="Roboto"/>
              <a:ea typeface="Roboto"/>
              <a:cs typeface="Roboto"/>
              <a:sym typeface="Roboto"/>
            </a:endParaRPr>
          </a:p>
          <a:p>
            <a:pPr indent="-298450" lvl="0" marL="457200" rtl="0" algn="l">
              <a:spcBef>
                <a:spcPts val="0"/>
              </a:spcBef>
              <a:spcAft>
                <a:spcPts val="0"/>
              </a:spcAft>
              <a:buSzPts val="1100"/>
              <a:buFont typeface="Roboto"/>
              <a:buChar char="●"/>
            </a:pPr>
            <a:r>
              <a:rPr lang="en-US" sz="1100">
                <a:latin typeface="Roboto"/>
                <a:ea typeface="Roboto"/>
                <a:cs typeface="Roboto"/>
                <a:sym typeface="Roboto"/>
              </a:rPr>
              <a:t>Distillation achieves effective line rate</a:t>
            </a:r>
            <a:endParaRPr sz="1100">
              <a:latin typeface="Roboto"/>
              <a:ea typeface="Roboto"/>
              <a:cs typeface="Roboto"/>
              <a:sym typeface="Roboto"/>
            </a:endParaRPr>
          </a:p>
        </p:txBody>
      </p:sp>
      <p:sp>
        <p:nvSpPr>
          <p:cNvPr id="450" name="Google Shape;450;g29f2a305a71_0_772"/>
          <p:cNvSpPr txBox="1"/>
          <p:nvPr/>
        </p:nvSpPr>
        <p:spPr>
          <a:xfrm>
            <a:off x="3587775" y="2320513"/>
            <a:ext cx="5945100" cy="2106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100">
                <a:solidFill>
                  <a:srgbClr val="1C1917"/>
                </a:solidFill>
                <a:highlight>
                  <a:srgbClr val="FFFFFF"/>
                </a:highlight>
                <a:latin typeface="Roboto"/>
                <a:ea typeface="Roboto"/>
                <a:cs typeface="Roboto"/>
                <a:sym typeface="Roboto"/>
              </a:rPr>
              <a:t>Input Rate:</a:t>
            </a:r>
            <a:endParaRPr sz="1100">
              <a:solidFill>
                <a:srgbClr val="1C1917"/>
              </a:solidFill>
              <a:highlight>
                <a:srgbClr val="FFFFFF"/>
              </a:highlight>
              <a:latin typeface="Roboto"/>
              <a:ea typeface="Roboto"/>
              <a:cs typeface="Roboto"/>
              <a:sym typeface="Roboto"/>
            </a:endParaRPr>
          </a:p>
          <a:p>
            <a:pPr indent="-298450" lvl="0" marL="457200" rtl="0" algn="l">
              <a:lnSpc>
                <a:spcPct val="115000"/>
              </a:lnSpc>
              <a:spcBef>
                <a:spcPts val="0"/>
              </a:spcBef>
              <a:spcAft>
                <a:spcPts val="0"/>
              </a:spcAft>
              <a:buClr>
                <a:srgbClr val="1C1917"/>
              </a:buClr>
              <a:buSzPts val="1100"/>
              <a:buFont typeface="Roboto"/>
              <a:buChar char="●"/>
            </a:pPr>
            <a:r>
              <a:rPr lang="en-US" sz="1100">
                <a:solidFill>
                  <a:srgbClr val="1C1917"/>
                </a:solidFill>
                <a:highlight>
                  <a:srgbClr val="FFFFFF"/>
                </a:highlight>
                <a:latin typeface="Roboto"/>
                <a:ea typeface="Roboto"/>
                <a:cs typeface="Roboto"/>
                <a:sym typeface="Roboto"/>
              </a:rPr>
              <a:t>Measures total rate of useful information (messages) entering brokers/servers from clients</a:t>
            </a:r>
            <a:endParaRPr sz="1100">
              <a:solidFill>
                <a:srgbClr val="1C1917"/>
              </a:solidFill>
              <a:highlight>
                <a:srgbClr val="FFFFFF"/>
              </a:highlight>
              <a:latin typeface="Roboto"/>
              <a:ea typeface="Roboto"/>
              <a:cs typeface="Roboto"/>
              <a:sym typeface="Roboto"/>
            </a:endParaRPr>
          </a:p>
          <a:p>
            <a:pPr indent="-298450" lvl="0" marL="457200" rtl="0" algn="l">
              <a:lnSpc>
                <a:spcPct val="115000"/>
              </a:lnSpc>
              <a:spcBef>
                <a:spcPts val="0"/>
              </a:spcBef>
              <a:spcAft>
                <a:spcPts val="0"/>
              </a:spcAft>
              <a:buClr>
                <a:srgbClr val="1C1917"/>
              </a:buClr>
              <a:buSzPts val="1100"/>
              <a:buFont typeface="Roboto"/>
              <a:buChar char="●"/>
            </a:pPr>
            <a:r>
              <a:rPr lang="en-US" sz="1100">
                <a:solidFill>
                  <a:srgbClr val="1C1917"/>
                </a:solidFill>
                <a:highlight>
                  <a:srgbClr val="FFFFFF"/>
                </a:highlight>
                <a:latin typeface="Roboto"/>
                <a:ea typeface="Roboto"/>
                <a:cs typeface="Roboto"/>
                <a:sym typeface="Roboto"/>
              </a:rPr>
              <a:t>Reflects throughput of atomic broadcast usage</a:t>
            </a:r>
            <a:endParaRPr sz="1100">
              <a:solidFill>
                <a:srgbClr val="1C1917"/>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rPr lang="en-US" sz="1100">
                <a:solidFill>
                  <a:srgbClr val="1C1917"/>
                </a:solidFill>
                <a:highlight>
                  <a:srgbClr val="FFFFFF"/>
                </a:highlight>
                <a:latin typeface="Roboto"/>
                <a:ea typeface="Roboto"/>
                <a:cs typeface="Roboto"/>
                <a:sym typeface="Roboto"/>
              </a:rPr>
              <a:t>Network Rate:</a:t>
            </a:r>
            <a:endParaRPr sz="1100">
              <a:solidFill>
                <a:srgbClr val="1C1917"/>
              </a:solidFill>
              <a:highlight>
                <a:srgbClr val="FFFFFF"/>
              </a:highlight>
              <a:latin typeface="Roboto"/>
              <a:ea typeface="Roboto"/>
              <a:cs typeface="Roboto"/>
              <a:sym typeface="Roboto"/>
            </a:endParaRPr>
          </a:p>
          <a:p>
            <a:pPr indent="-298450" lvl="0" marL="457200" rtl="0" algn="l">
              <a:lnSpc>
                <a:spcPct val="115000"/>
              </a:lnSpc>
              <a:spcBef>
                <a:spcPts val="0"/>
              </a:spcBef>
              <a:spcAft>
                <a:spcPts val="0"/>
              </a:spcAft>
              <a:buClr>
                <a:srgbClr val="1C1917"/>
              </a:buClr>
              <a:buSzPts val="1100"/>
              <a:buFont typeface="Roboto"/>
              <a:buChar char="●"/>
            </a:pPr>
            <a:r>
              <a:rPr lang="en-US" sz="1100">
                <a:solidFill>
                  <a:srgbClr val="1C1917"/>
                </a:solidFill>
                <a:highlight>
                  <a:srgbClr val="FFFFFF"/>
                </a:highlight>
                <a:latin typeface="Roboto"/>
                <a:ea typeface="Roboto"/>
                <a:cs typeface="Roboto"/>
                <a:sym typeface="Roboto"/>
              </a:rPr>
              <a:t>Measures all information (including protocol overhead) ingress servers receive</a:t>
            </a:r>
            <a:endParaRPr sz="1100">
              <a:solidFill>
                <a:srgbClr val="1C1917"/>
              </a:solidFill>
              <a:highlight>
                <a:srgbClr val="FFFFFF"/>
              </a:highlight>
              <a:latin typeface="Roboto"/>
              <a:ea typeface="Roboto"/>
              <a:cs typeface="Roboto"/>
              <a:sym typeface="Roboto"/>
            </a:endParaRPr>
          </a:p>
          <a:p>
            <a:pPr indent="-298450" lvl="0" marL="457200" rtl="0" algn="l">
              <a:lnSpc>
                <a:spcPct val="115000"/>
              </a:lnSpc>
              <a:spcBef>
                <a:spcPts val="0"/>
              </a:spcBef>
              <a:spcAft>
                <a:spcPts val="0"/>
              </a:spcAft>
              <a:buClr>
                <a:srgbClr val="1C1917"/>
              </a:buClr>
              <a:buSzPts val="1100"/>
              <a:buFont typeface="Roboto"/>
              <a:buChar char="●"/>
            </a:pPr>
            <a:r>
              <a:rPr lang="en-US" sz="1100">
                <a:solidFill>
                  <a:srgbClr val="1C1917"/>
                </a:solidFill>
                <a:highlight>
                  <a:srgbClr val="FFFFFF"/>
                </a:highlight>
                <a:latin typeface="Roboto"/>
                <a:ea typeface="Roboto"/>
                <a:cs typeface="Roboto"/>
                <a:sym typeface="Roboto"/>
              </a:rPr>
              <a:t>Input rate + overhead from cryptography, ordering, etc.</a:t>
            </a:r>
            <a:endParaRPr sz="1100">
              <a:solidFill>
                <a:srgbClr val="1C1917"/>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rPr lang="en-US" sz="1100">
                <a:solidFill>
                  <a:srgbClr val="1C1917"/>
                </a:solidFill>
                <a:highlight>
                  <a:srgbClr val="FFFFFF"/>
                </a:highlight>
                <a:latin typeface="Roboto"/>
                <a:ea typeface="Roboto"/>
                <a:cs typeface="Roboto"/>
                <a:sym typeface="Roboto"/>
              </a:rPr>
              <a:t>Output Rate:</a:t>
            </a:r>
            <a:endParaRPr sz="1100">
              <a:solidFill>
                <a:srgbClr val="1C1917"/>
              </a:solidFill>
              <a:highlight>
                <a:srgbClr val="FFFFFF"/>
              </a:highlight>
              <a:latin typeface="Roboto"/>
              <a:ea typeface="Roboto"/>
              <a:cs typeface="Roboto"/>
              <a:sym typeface="Roboto"/>
            </a:endParaRPr>
          </a:p>
          <a:p>
            <a:pPr indent="-298450" lvl="0" marL="457200" rtl="0" algn="l">
              <a:lnSpc>
                <a:spcPct val="115000"/>
              </a:lnSpc>
              <a:spcBef>
                <a:spcPts val="0"/>
              </a:spcBef>
              <a:spcAft>
                <a:spcPts val="0"/>
              </a:spcAft>
              <a:buClr>
                <a:srgbClr val="1C1917"/>
              </a:buClr>
              <a:buSzPts val="1100"/>
              <a:buFont typeface="Roboto"/>
              <a:buChar char="●"/>
            </a:pPr>
            <a:r>
              <a:rPr lang="en-US" sz="1100">
                <a:solidFill>
                  <a:srgbClr val="1C1917"/>
                </a:solidFill>
                <a:highlight>
                  <a:srgbClr val="FFFFFF"/>
                </a:highlight>
                <a:latin typeface="Roboto"/>
                <a:ea typeface="Roboto"/>
                <a:cs typeface="Roboto"/>
                <a:sym typeface="Roboto"/>
              </a:rPr>
              <a:t>The "goodput" - useful application-level throughput delivered by servers</a:t>
            </a:r>
            <a:endParaRPr sz="1100">
              <a:solidFill>
                <a:srgbClr val="1C1917"/>
              </a:solidFill>
              <a:highlight>
                <a:srgbClr val="FFFFFF"/>
              </a:highlight>
              <a:latin typeface="Roboto"/>
              <a:ea typeface="Roboto"/>
              <a:cs typeface="Roboto"/>
              <a:sym typeface="Roboto"/>
            </a:endParaRPr>
          </a:p>
          <a:p>
            <a:pPr indent="-298450" lvl="0" marL="457200" rtl="0" algn="l">
              <a:lnSpc>
                <a:spcPct val="115000"/>
              </a:lnSpc>
              <a:spcBef>
                <a:spcPts val="0"/>
              </a:spcBef>
              <a:spcAft>
                <a:spcPts val="0"/>
              </a:spcAft>
              <a:buClr>
                <a:srgbClr val="1C1917"/>
              </a:buClr>
              <a:buSzPts val="1100"/>
              <a:buFont typeface="Roboto"/>
              <a:buChar char="●"/>
            </a:pPr>
            <a:r>
              <a:rPr lang="en-US" sz="1100">
                <a:solidFill>
                  <a:srgbClr val="1C1917"/>
                </a:solidFill>
                <a:highlight>
                  <a:srgbClr val="FFFFFF"/>
                </a:highlight>
                <a:latin typeface="Roboto"/>
                <a:ea typeface="Roboto"/>
                <a:cs typeface="Roboto"/>
                <a:sym typeface="Roboto"/>
              </a:rPr>
              <a:t>Messages per second finally delivered to receiving applications</a:t>
            </a:r>
            <a:endParaRPr sz="1100">
              <a:solidFill>
                <a:srgbClr val="1C1917"/>
              </a:solidFill>
              <a:highlight>
                <a:srgbClr val="FFFFFF"/>
              </a:highlight>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g29f2a305a71_0_731"/>
          <p:cNvSpPr/>
          <p:nvPr/>
        </p:nvSpPr>
        <p:spPr>
          <a:xfrm>
            <a:off x="0" y="298949"/>
            <a:ext cx="5080635" cy="360680"/>
          </a:xfrm>
          <a:custGeom>
            <a:rect b="b" l="l" r="r" t="t"/>
            <a:pathLst>
              <a:path extrusionOk="0" h="360680" w="5080635">
                <a:moveTo>
                  <a:pt x="5080499" y="360299"/>
                </a:moveTo>
                <a:lnTo>
                  <a:pt x="0" y="360299"/>
                </a:lnTo>
                <a:lnTo>
                  <a:pt x="0" y="0"/>
                </a:lnTo>
                <a:lnTo>
                  <a:pt x="5080499" y="0"/>
                </a:lnTo>
                <a:lnTo>
                  <a:pt x="5080499" y="360299"/>
                </a:lnTo>
                <a:close/>
              </a:path>
            </a:pathLst>
          </a:custGeom>
          <a:solidFill>
            <a:srgbClr val="0228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6" name="Google Shape;456;g29f2a305a71_0_731"/>
          <p:cNvSpPr txBox="1"/>
          <p:nvPr>
            <p:ph type="title"/>
          </p:nvPr>
        </p:nvSpPr>
        <p:spPr>
          <a:xfrm>
            <a:off x="207950" y="349698"/>
            <a:ext cx="3898800" cy="259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600">
                <a:solidFill>
                  <a:srgbClr val="FFCC00"/>
                </a:solidFill>
                <a:latin typeface="Tahoma"/>
                <a:ea typeface="Tahoma"/>
                <a:cs typeface="Tahoma"/>
                <a:sym typeface="Tahoma"/>
              </a:rPr>
              <a:t>Eval: Number of Servers</a:t>
            </a:r>
            <a:endParaRPr sz="1600">
              <a:latin typeface="Tahoma"/>
              <a:ea typeface="Tahoma"/>
              <a:cs typeface="Tahoma"/>
              <a:sym typeface="Tahoma"/>
            </a:endParaRPr>
          </a:p>
        </p:txBody>
      </p:sp>
      <p:sp>
        <p:nvSpPr>
          <p:cNvPr id="457" name="Google Shape;457;g29f2a305a71_0_731"/>
          <p:cNvSpPr txBox="1"/>
          <p:nvPr>
            <p:ph idx="12" type="sldNum"/>
          </p:nvPr>
        </p:nvSpPr>
        <p:spPr>
          <a:xfrm>
            <a:off x="8401201" y="4743972"/>
            <a:ext cx="231900" cy="178200"/>
          </a:xfrm>
          <a:prstGeom prst="rect">
            <a:avLst/>
          </a:prstGeom>
          <a:noFill/>
          <a:ln>
            <a:noFill/>
          </a:ln>
        </p:spPr>
        <p:txBody>
          <a:bodyPr anchorCtr="0" anchor="t" bIns="0" lIns="0" spcFirstLastPara="1" rIns="0" wrap="square" tIns="88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458" name="Google Shape;458;g29f2a305a71_0_731"/>
          <p:cNvSpPr txBox="1"/>
          <p:nvPr/>
        </p:nvSpPr>
        <p:spPr>
          <a:xfrm>
            <a:off x="2264575" y="3889375"/>
            <a:ext cx="3000000" cy="3540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t/>
            </a:r>
            <a:endParaRPr sz="1100">
              <a:solidFill>
                <a:srgbClr val="1C1917"/>
              </a:solidFill>
              <a:highlight>
                <a:srgbClr val="FFFFFF"/>
              </a:highlight>
              <a:latin typeface="Roboto"/>
              <a:ea typeface="Roboto"/>
              <a:cs typeface="Roboto"/>
              <a:sym typeface="Roboto"/>
            </a:endParaRPr>
          </a:p>
        </p:txBody>
      </p:sp>
      <p:sp>
        <p:nvSpPr>
          <p:cNvPr id="459" name="Google Shape;459;g29f2a305a71_0_731"/>
          <p:cNvSpPr txBox="1"/>
          <p:nvPr/>
        </p:nvSpPr>
        <p:spPr>
          <a:xfrm>
            <a:off x="4627575" y="1246200"/>
            <a:ext cx="53355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100">
                <a:solidFill>
                  <a:srgbClr val="1C1917"/>
                </a:solidFill>
                <a:highlight>
                  <a:srgbClr val="FFFFFF"/>
                </a:highlight>
                <a:latin typeface="Roboto"/>
                <a:ea typeface="Roboto"/>
                <a:cs typeface="Roboto"/>
                <a:sym typeface="Roboto"/>
              </a:rPr>
              <a:t>Fig a. Throughput varying system sizes</a:t>
            </a:r>
            <a:endParaRPr sz="1100">
              <a:solidFill>
                <a:srgbClr val="1C1917"/>
              </a:solidFill>
              <a:highlight>
                <a:srgbClr val="FFFFFF"/>
              </a:highlight>
              <a:latin typeface="Roboto"/>
              <a:ea typeface="Roboto"/>
              <a:cs typeface="Roboto"/>
              <a:sym typeface="Roboto"/>
            </a:endParaRPr>
          </a:p>
        </p:txBody>
      </p:sp>
      <p:pic>
        <p:nvPicPr>
          <p:cNvPr id="460" name="Google Shape;460;g29f2a305a71_0_731"/>
          <p:cNvPicPr preferRelativeResize="0"/>
          <p:nvPr/>
        </p:nvPicPr>
        <p:blipFill>
          <a:blip r:embed="rId3">
            <a:alphaModFix/>
          </a:blip>
          <a:stretch>
            <a:fillRect/>
          </a:stretch>
        </p:blipFill>
        <p:spPr>
          <a:xfrm>
            <a:off x="631326" y="740800"/>
            <a:ext cx="3817973" cy="1789675"/>
          </a:xfrm>
          <a:prstGeom prst="rect">
            <a:avLst/>
          </a:prstGeom>
          <a:noFill/>
          <a:ln>
            <a:noFill/>
          </a:ln>
        </p:spPr>
      </p:pic>
      <p:sp>
        <p:nvSpPr>
          <p:cNvPr id="461" name="Google Shape;461;g29f2a305a71_0_731"/>
          <p:cNvSpPr txBox="1"/>
          <p:nvPr/>
        </p:nvSpPr>
        <p:spPr>
          <a:xfrm>
            <a:off x="563550" y="2756575"/>
            <a:ext cx="6477000" cy="11328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Clr>
                <a:srgbClr val="1C1917"/>
              </a:buClr>
              <a:buSzPts val="1100"/>
              <a:buFont typeface="Roboto"/>
              <a:buChar char="●"/>
            </a:pPr>
            <a:r>
              <a:rPr lang="en-US" sz="1100">
                <a:solidFill>
                  <a:srgbClr val="1C1917"/>
                </a:solidFill>
                <a:highlight>
                  <a:srgbClr val="FFFFFF"/>
                </a:highlight>
                <a:latin typeface="Roboto"/>
                <a:ea typeface="Roboto"/>
                <a:cs typeface="Roboto"/>
                <a:sym typeface="Roboto"/>
              </a:rPr>
              <a:t>System sizes evaluated: 8, 16, 32 and 64 servers</a:t>
            </a:r>
            <a:endParaRPr sz="1100">
              <a:solidFill>
                <a:srgbClr val="1C1917"/>
              </a:solidFill>
              <a:highlight>
                <a:srgbClr val="FFFFFF"/>
              </a:highlight>
              <a:latin typeface="Roboto"/>
              <a:ea typeface="Roboto"/>
              <a:cs typeface="Roboto"/>
              <a:sym typeface="Roboto"/>
            </a:endParaRPr>
          </a:p>
          <a:p>
            <a:pPr indent="-298450" lvl="0" marL="457200" rtl="0" algn="l">
              <a:lnSpc>
                <a:spcPct val="115000"/>
              </a:lnSpc>
              <a:spcBef>
                <a:spcPts val="0"/>
              </a:spcBef>
              <a:spcAft>
                <a:spcPts val="0"/>
              </a:spcAft>
              <a:buClr>
                <a:srgbClr val="1C1917"/>
              </a:buClr>
              <a:buSzPts val="1100"/>
              <a:buFont typeface="Roboto"/>
              <a:buChar char="●"/>
            </a:pPr>
            <a:r>
              <a:rPr lang="en-US" sz="1100">
                <a:solidFill>
                  <a:srgbClr val="1C1917"/>
                </a:solidFill>
                <a:highlight>
                  <a:srgbClr val="FFFFFF"/>
                </a:highlight>
                <a:latin typeface="Roboto"/>
                <a:ea typeface="Roboto"/>
                <a:cs typeface="Roboto"/>
                <a:sym typeface="Roboto"/>
              </a:rPr>
              <a:t>Both Chop Chop and Narwhal-Bullshark-sig scale well upto 64 servers</a:t>
            </a:r>
            <a:endParaRPr sz="1100">
              <a:solidFill>
                <a:srgbClr val="1C1917"/>
              </a:solidFill>
              <a:highlight>
                <a:srgbClr val="FFFFFF"/>
              </a:highlight>
              <a:latin typeface="Roboto"/>
              <a:ea typeface="Roboto"/>
              <a:cs typeface="Roboto"/>
              <a:sym typeface="Roboto"/>
            </a:endParaRPr>
          </a:p>
          <a:p>
            <a:pPr indent="-298450" lvl="0" marL="457200" rtl="0" algn="l">
              <a:lnSpc>
                <a:spcPct val="115000"/>
              </a:lnSpc>
              <a:spcBef>
                <a:spcPts val="0"/>
              </a:spcBef>
              <a:spcAft>
                <a:spcPts val="0"/>
              </a:spcAft>
              <a:buClr>
                <a:srgbClr val="1C1917"/>
              </a:buClr>
              <a:buSzPts val="1100"/>
              <a:buFont typeface="Roboto"/>
              <a:buChar char="●"/>
            </a:pPr>
            <a:r>
              <a:rPr lang="en-US" sz="1100">
                <a:solidFill>
                  <a:srgbClr val="1C1917"/>
                </a:solidFill>
                <a:highlight>
                  <a:srgbClr val="FFFFFF"/>
                </a:highlight>
                <a:latin typeface="Roboto"/>
                <a:ea typeface="Roboto"/>
                <a:cs typeface="Roboto"/>
                <a:sym typeface="Roboto"/>
              </a:rPr>
              <a:t>Narwhal-Bullshark-sig only scales vertically. If a server or workers are faulty the entire server group is compromised</a:t>
            </a:r>
            <a:endParaRPr sz="1100">
              <a:solidFill>
                <a:srgbClr val="1C1917"/>
              </a:solidFill>
              <a:highlight>
                <a:srgbClr val="FFFFFF"/>
              </a:highlight>
              <a:latin typeface="Roboto"/>
              <a:ea typeface="Roboto"/>
              <a:cs typeface="Roboto"/>
              <a:sym typeface="Roboto"/>
            </a:endParaRPr>
          </a:p>
          <a:p>
            <a:pPr indent="-298450" lvl="0" marL="457200" rtl="0" algn="l">
              <a:lnSpc>
                <a:spcPct val="115000"/>
              </a:lnSpc>
              <a:spcBef>
                <a:spcPts val="0"/>
              </a:spcBef>
              <a:spcAft>
                <a:spcPts val="0"/>
              </a:spcAft>
              <a:buClr>
                <a:srgbClr val="1C1917"/>
              </a:buClr>
              <a:buSzPts val="1100"/>
              <a:buFont typeface="Roboto"/>
              <a:buChar char="●"/>
            </a:pPr>
            <a:r>
              <a:rPr lang="en-US" sz="1100">
                <a:solidFill>
                  <a:srgbClr val="1C1917"/>
                </a:solidFill>
                <a:highlight>
                  <a:srgbClr val="FFFFFF"/>
                </a:highlight>
                <a:latin typeface="Roboto"/>
                <a:ea typeface="Roboto"/>
                <a:cs typeface="Roboto"/>
                <a:sym typeface="Roboto"/>
              </a:rPr>
              <a:t>Chop Chop also scales horizontally with more brokers</a:t>
            </a:r>
            <a:endParaRPr sz="1100">
              <a:solidFill>
                <a:srgbClr val="1C1917"/>
              </a:solidFill>
              <a:highlight>
                <a:srgbClr val="FFFFFF"/>
              </a:highlight>
              <a:latin typeface="Roboto"/>
              <a:ea typeface="Roboto"/>
              <a:cs typeface="Roboto"/>
              <a:sym typeface="Roboto"/>
            </a:endParaRPr>
          </a:p>
        </p:txBody>
      </p:sp>
      <p:sp>
        <p:nvSpPr>
          <p:cNvPr id="462" name="Google Shape;462;g29f2a305a71_0_731"/>
          <p:cNvSpPr/>
          <p:nvPr/>
        </p:nvSpPr>
        <p:spPr>
          <a:xfrm>
            <a:off x="2889250" y="1135075"/>
            <a:ext cx="1560000" cy="1395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ahoma"/>
              <a:ea typeface="Tahoma"/>
              <a:cs typeface="Tahoma"/>
              <a:sym typeface="Tahom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g29f2a305a71_0_717"/>
          <p:cNvSpPr/>
          <p:nvPr/>
        </p:nvSpPr>
        <p:spPr>
          <a:xfrm>
            <a:off x="0" y="298949"/>
            <a:ext cx="5080635" cy="360680"/>
          </a:xfrm>
          <a:custGeom>
            <a:rect b="b" l="l" r="r" t="t"/>
            <a:pathLst>
              <a:path extrusionOk="0" h="360680" w="5080635">
                <a:moveTo>
                  <a:pt x="5080499" y="360299"/>
                </a:moveTo>
                <a:lnTo>
                  <a:pt x="0" y="360299"/>
                </a:lnTo>
                <a:lnTo>
                  <a:pt x="0" y="0"/>
                </a:lnTo>
                <a:lnTo>
                  <a:pt x="5080499" y="0"/>
                </a:lnTo>
                <a:lnTo>
                  <a:pt x="5080499" y="360299"/>
                </a:lnTo>
                <a:close/>
              </a:path>
            </a:pathLst>
          </a:custGeom>
          <a:solidFill>
            <a:srgbClr val="0228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8" name="Google Shape;468;g29f2a305a71_0_717"/>
          <p:cNvSpPr txBox="1"/>
          <p:nvPr>
            <p:ph type="title"/>
          </p:nvPr>
        </p:nvSpPr>
        <p:spPr>
          <a:xfrm>
            <a:off x="207950" y="349698"/>
            <a:ext cx="3898800" cy="259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600">
                <a:solidFill>
                  <a:srgbClr val="FFCC00"/>
                </a:solidFill>
                <a:latin typeface="Tahoma"/>
                <a:ea typeface="Tahoma"/>
                <a:cs typeface="Tahoma"/>
                <a:sym typeface="Tahoma"/>
              </a:rPr>
              <a:t>Eval: Overall Efficiency</a:t>
            </a:r>
            <a:endParaRPr sz="1600">
              <a:latin typeface="Tahoma"/>
              <a:ea typeface="Tahoma"/>
              <a:cs typeface="Tahoma"/>
              <a:sym typeface="Tahoma"/>
            </a:endParaRPr>
          </a:p>
        </p:txBody>
      </p:sp>
      <p:sp>
        <p:nvSpPr>
          <p:cNvPr id="469" name="Google Shape;469;g29f2a305a71_0_717"/>
          <p:cNvSpPr txBox="1"/>
          <p:nvPr>
            <p:ph idx="12" type="sldNum"/>
          </p:nvPr>
        </p:nvSpPr>
        <p:spPr>
          <a:xfrm>
            <a:off x="8401201" y="4743972"/>
            <a:ext cx="231900" cy="178200"/>
          </a:xfrm>
          <a:prstGeom prst="rect">
            <a:avLst/>
          </a:prstGeom>
          <a:noFill/>
          <a:ln>
            <a:noFill/>
          </a:ln>
        </p:spPr>
        <p:txBody>
          <a:bodyPr anchorCtr="0" anchor="t" bIns="0" lIns="0" spcFirstLastPara="1" rIns="0" wrap="square" tIns="88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470" name="Google Shape;470;g29f2a305a71_0_717"/>
          <p:cNvSpPr txBox="1"/>
          <p:nvPr/>
        </p:nvSpPr>
        <p:spPr>
          <a:xfrm>
            <a:off x="2264575" y="3889375"/>
            <a:ext cx="3000000" cy="3540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t/>
            </a:r>
            <a:endParaRPr sz="1100">
              <a:solidFill>
                <a:srgbClr val="1C1917"/>
              </a:solidFill>
              <a:highlight>
                <a:srgbClr val="FFFFFF"/>
              </a:highlight>
              <a:latin typeface="Roboto"/>
              <a:ea typeface="Roboto"/>
              <a:cs typeface="Roboto"/>
              <a:sym typeface="Roboto"/>
            </a:endParaRPr>
          </a:p>
        </p:txBody>
      </p:sp>
      <p:sp>
        <p:nvSpPr>
          <p:cNvPr id="471" name="Google Shape;471;g29f2a305a71_0_717"/>
          <p:cNvSpPr txBox="1"/>
          <p:nvPr/>
        </p:nvSpPr>
        <p:spPr>
          <a:xfrm>
            <a:off x="4627575" y="1246200"/>
            <a:ext cx="5335500" cy="54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100">
                <a:solidFill>
                  <a:srgbClr val="1C1917"/>
                </a:solidFill>
                <a:highlight>
                  <a:srgbClr val="FFFFFF"/>
                </a:highlight>
                <a:latin typeface="Roboto"/>
                <a:ea typeface="Roboto"/>
                <a:cs typeface="Roboto"/>
                <a:sym typeface="Roboto"/>
              </a:rPr>
              <a:t>Fig a. Throughput with varying number of machines when </a:t>
            </a:r>
            <a:endParaRPr sz="1100">
              <a:solidFill>
                <a:srgbClr val="1C1917"/>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rPr lang="en-US" sz="1100">
                <a:solidFill>
                  <a:srgbClr val="1C1917"/>
                </a:solidFill>
                <a:highlight>
                  <a:srgbClr val="FFFFFF"/>
                </a:highlight>
                <a:latin typeface="Roboto"/>
                <a:ea typeface="Roboto"/>
                <a:cs typeface="Roboto"/>
                <a:sym typeface="Roboto"/>
              </a:rPr>
              <a:t>resources are kept constant</a:t>
            </a:r>
            <a:endParaRPr sz="1100">
              <a:solidFill>
                <a:srgbClr val="1C1917"/>
              </a:solidFill>
              <a:highlight>
                <a:srgbClr val="FFFFFF"/>
              </a:highlight>
              <a:latin typeface="Roboto"/>
              <a:ea typeface="Roboto"/>
              <a:cs typeface="Roboto"/>
              <a:sym typeface="Roboto"/>
            </a:endParaRPr>
          </a:p>
        </p:txBody>
      </p:sp>
      <p:pic>
        <p:nvPicPr>
          <p:cNvPr id="472" name="Google Shape;472;g29f2a305a71_0_717"/>
          <p:cNvPicPr preferRelativeResize="0"/>
          <p:nvPr/>
        </p:nvPicPr>
        <p:blipFill>
          <a:blip r:embed="rId3">
            <a:alphaModFix/>
          </a:blip>
          <a:stretch>
            <a:fillRect/>
          </a:stretch>
        </p:blipFill>
        <p:spPr>
          <a:xfrm>
            <a:off x="631326" y="740800"/>
            <a:ext cx="3817973" cy="1789675"/>
          </a:xfrm>
          <a:prstGeom prst="rect">
            <a:avLst/>
          </a:prstGeom>
          <a:noFill/>
          <a:ln>
            <a:noFill/>
          </a:ln>
        </p:spPr>
      </p:pic>
      <p:sp>
        <p:nvSpPr>
          <p:cNvPr id="473" name="Google Shape;473;g29f2a305a71_0_717"/>
          <p:cNvSpPr txBox="1"/>
          <p:nvPr/>
        </p:nvSpPr>
        <p:spPr>
          <a:xfrm>
            <a:off x="563550" y="2756575"/>
            <a:ext cx="6477000" cy="19116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Clr>
                <a:srgbClr val="1C1917"/>
              </a:buClr>
              <a:buSzPts val="1100"/>
              <a:buFont typeface="Roboto"/>
              <a:buChar char="●"/>
            </a:pPr>
            <a:r>
              <a:rPr lang="en-US" sz="1100">
                <a:solidFill>
                  <a:srgbClr val="1C1917"/>
                </a:solidFill>
                <a:highlight>
                  <a:srgbClr val="FFFFFF"/>
                </a:highlight>
                <a:latin typeface="Roboto"/>
                <a:ea typeface="Roboto"/>
                <a:cs typeface="Roboto"/>
                <a:sym typeface="Roboto"/>
              </a:rPr>
              <a:t>Hardware resources matched between systems</a:t>
            </a:r>
            <a:endParaRPr sz="1100">
              <a:solidFill>
                <a:srgbClr val="1C1917"/>
              </a:solidFill>
              <a:highlight>
                <a:srgbClr val="FFFFFF"/>
              </a:highlight>
              <a:latin typeface="Roboto"/>
              <a:ea typeface="Roboto"/>
              <a:cs typeface="Roboto"/>
              <a:sym typeface="Roboto"/>
            </a:endParaRPr>
          </a:p>
          <a:p>
            <a:pPr indent="-298450" lvl="0" marL="457200" rtl="0" algn="l">
              <a:lnSpc>
                <a:spcPct val="115000"/>
              </a:lnSpc>
              <a:spcBef>
                <a:spcPts val="0"/>
              </a:spcBef>
              <a:spcAft>
                <a:spcPts val="0"/>
              </a:spcAft>
              <a:buClr>
                <a:srgbClr val="1C1917"/>
              </a:buClr>
              <a:buSzPts val="1100"/>
              <a:buFont typeface="Roboto"/>
              <a:buChar char="●"/>
            </a:pPr>
            <a:r>
              <a:rPr lang="en-US" sz="1100">
                <a:solidFill>
                  <a:srgbClr val="1C1917"/>
                </a:solidFill>
                <a:highlight>
                  <a:srgbClr val="FFFFFF"/>
                </a:highlight>
                <a:latin typeface="Roboto"/>
                <a:ea typeface="Roboto"/>
                <a:cs typeface="Roboto"/>
                <a:sym typeface="Roboto"/>
              </a:rPr>
              <a:t>Chop Chop: 64 servers &amp; 64 brokers</a:t>
            </a:r>
            <a:endParaRPr sz="1100">
              <a:solidFill>
                <a:srgbClr val="1C1917"/>
              </a:solidFill>
              <a:highlight>
                <a:srgbClr val="FFFFFF"/>
              </a:highlight>
              <a:latin typeface="Roboto"/>
              <a:ea typeface="Roboto"/>
              <a:cs typeface="Roboto"/>
              <a:sym typeface="Roboto"/>
            </a:endParaRPr>
          </a:p>
          <a:p>
            <a:pPr indent="-298450" lvl="0" marL="457200" rtl="0" algn="l">
              <a:lnSpc>
                <a:spcPct val="115000"/>
              </a:lnSpc>
              <a:spcBef>
                <a:spcPts val="0"/>
              </a:spcBef>
              <a:spcAft>
                <a:spcPts val="0"/>
              </a:spcAft>
              <a:buClr>
                <a:srgbClr val="1C1917"/>
              </a:buClr>
              <a:buSzPts val="1100"/>
              <a:buFont typeface="Roboto"/>
              <a:buChar char="●"/>
            </a:pPr>
            <a:r>
              <a:rPr lang="en-US" sz="1100">
                <a:solidFill>
                  <a:srgbClr val="1C1917"/>
                </a:solidFill>
                <a:highlight>
                  <a:srgbClr val="FFFFFF"/>
                </a:highlight>
                <a:latin typeface="Roboto"/>
                <a:ea typeface="Roboto"/>
                <a:cs typeface="Roboto"/>
                <a:sym typeface="Roboto"/>
              </a:rPr>
              <a:t>Narwhal-Bullshark-sig: 128 workers</a:t>
            </a:r>
            <a:endParaRPr sz="1100">
              <a:solidFill>
                <a:srgbClr val="1C1917"/>
              </a:solidFill>
              <a:highlight>
                <a:srgbClr val="FFFFFF"/>
              </a:highlight>
              <a:latin typeface="Roboto"/>
              <a:ea typeface="Roboto"/>
              <a:cs typeface="Roboto"/>
              <a:sym typeface="Roboto"/>
            </a:endParaRPr>
          </a:p>
          <a:p>
            <a:pPr indent="-298450" lvl="0" marL="457200" rtl="0" algn="l">
              <a:lnSpc>
                <a:spcPct val="115000"/>
              </a:lnSpc>
              <a:spcBef>
                <a:spcPts val="0"/>
              </a:spcBef>
              <a:spcAft>
                <a:spcPts val="0"/>
              </a:spcAft>
              <a:buClr>
                <a:srgbClr val="1C1917"/>
              </a:buClr>
              <a:buSzPts val="1100"/>
              <a:buFont typeface="Roboto"/>
              <a:buChar char="●"/>
            </a:pPr>
            <a:r>
              <a:rPr lang="en-US" sz="1100">
                <a:solidFill>
                  <a:srgbClr val="1C1917"/>
                </a:solidFill>
                <a:highlight>
                  <a:srgbClr val="FFFFFF"/>
                </a:highlight>
                <a:latin typeface="Roboto"/>
                <a:ea typeface="Roboto"/>
                <a:cs typeface="Roboto"/>
                <a:sym typeface="Roboto"/>
              </a:rPr>
              <a:t>Chop Chop achieves 4.6M ops/sec</a:t>
            </a:r>
            <a:endParaRPr sz="1100">
              <a:solidFill>
                <a:srgbClr val="1C1917"/>
              </a:solidFill>
              <a:highlight>
                <a:srgbClr val="FFFFFF"/>
              </a:highlight>
              <a:latin typeface="Roboto"/>
              <a:ea typeface="Roboto"/>
              <a:cs typeface="Roboto"/>
              <a:sym typeface="Roboto"/>
            </a:endParaRPr>
          </a:p>
          <a:p>
            <a:pPr indent="-298450" lvl="0" marL="457200" rtl="0" algn="l">
              <a:lnSpc>
                <a:spcPct val="115000"/>
              </a:lnSpc>
              <a:spcBef>
                <a:spcPts val="0"/>
              </a:spcBef>
              <a:spcAft>
                <a:spcPts val="0"/>
              </a:spcAft>
              <a:buClr>
                <a:srgbClr val="1C1917"/>
              </a:buClr>
              <a:buSzPts val="1100"/>
              <a:buFont typeface="Roboto"/>
              <a:buChar char="●"/>
            </a:pPr>
            <a:r>
              <a:rPr lang="en-US" sz="1100">
                <a:solidFill>
                  <a:srgbClr val="1C1917"/>
                </a:solidFill>
                <a:highlight>
                  <a:srgbClr val="FFFFFF"/>
                </a:highlight>
                <a:latin typeface="Roboto"/>
                <a:ea typeface="Roboto"/>
                <a:cs typeface="Roboto"/>
                <a:sym typeface="Roboto"/>
              </a:rPr>
              <a:t>Narwhal-Bullshark-sig reaches 679K ops/sec</a:t>
            </a:r>
            <a:endParaRPr sz="1100">
              <a:solidFill>
                <a:srgbClr val="1C1917"/>
              </a:solidFill>
              <a:highlight>
                <a:srgbClr val="FFFFFF"/>
              </a:highlight>
              <a:latin typeface="Roboto"/>
              <a:ea typeface="Roboto"/>
              <a:cs typeface="Roboto"/>
              <a:sym typeface="Roboto"/>
            </a:endParaRPr>
          </a:p>
          <a:p>
            <a:pPr indent="-298450" lvl="0" marL="457200" rtl="0" algn="l">
              <a:lnSpc>
                <a:spcPct val="115000"/>
              </a:lnSpc>
              <a:spcBef>
                <a:spcPts val="0"/>
              </a:spcBef>
              <a:spcAft>
                <a:spcPts val="0"/>
              </a:spcAft>
              <a:buClr>
                <a:srgbClr val="1C1917"/>
              </a:buClr>
              <a:buSzPts val="1100"/>
              <a:buFont typeface="Roboto"/>
              <a:buChar char="●"/>
            </a:pPr>
            <a:r>
              <a:rPr lang="en-US" sz="1100">
                <a:solidFill>
                  <a:srgbClr val="1C1917"/>
                </a:solidFill>
                <a:highlight>
                  <a:srgbClr val="FFFFFF"/>
                </a:highlight>
                <a:latin typeface="Roboto"/>
                <a:ea typeface="Roboto"/>
                <a:cs typeface="Roboto"/>
                <a:sym typeface="Roboto"/>
              </a:rPr>
              <a:t>Chop Chop has higher throughput with same resources</a:t>
            </a:r>
            <a:endParaRPr sz="1100">
              <a:solidFill>
                <a:srgbClr val="1C1917"/>
              </a:solidFill>
              <a:highlight>
                <a:srgbClr val="FFFFFF"/>
              </a:highlight>
              <a:latin typeface="Roboto"/>
              <a:ea typeface="Roboto"/>
              <a:cs typeface="Roboto"/>
              <a:sym typeface="Roboto"/>
            </a:endParaRPr>
          </a:p>
          <a:p>
            <a:pPr indent="-298450" lvl="0" marL="457200" rtl="0" algn="l">
              <a:lnSpc>
                <a:spcPct val="115000"/>
              </a:lnSpc>
              <a:spcBef>
                <a:spcPts val="0"/>
              </a:spcBef>
              <a:spcAft>
                <a:spcPts val="0"/>
              </a:spcAft>
              <a:buClr>
                <a:srgbClr val="1C1917"/>
              </a:buClr>
              <a:buSzPts val="1100"/>
              <a:buFont typeface="Roboto"/>
              <a:buChar char="●"/>
            </a:pPr>
            <a:r>
              <a:rPr lang="en-US" sz="1100">
                <a:solidFill>
                  <a:srgbClr val="1C1917"/>
                </a:solidFill>
                <a:highlight>
                  <a:srgbClr val="FFFFFF"/>
                </a:highlight>
                <a:latin typeface="Roboto"/>
                <a:ea typeface="Roboto"/>
                <a:cs typeface="Roboto"/>
                <a:sym typeface="Roboto"/>
              </a:rPr>
              <a:t>Untrusted brokers provide additional scalability. Trusted workers contribute to its own server group.</a:t>
            </a:r>
            <a:endParaRPr sz="1100">
              <a:solidFill>
                <a:srgbClr val="1C1917"/>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t/>
            </a:r>
            <a:endParaRPr sz="1100">
              <a:solidFill>
                <a:srgbClr val="1C1917"/>
              </a:solidFill>
              <a:highlight>
                <a:srgbClr val="FFFFFF"/>
              </a:highlight>
              <a:latin typeface="Roboto"/>
              <a:ea typeface="Roboto"/>
              <a:cs typeface="Roboto"/>
              <a:sym typeface="Roboto"/>
            </a:endParaRPr>
          </a:p>
        </p:txBody>
      </p:sp>
      <p:sp>
        <p:nvSpPr>
          <p:cNvPr id="474" name="Google Shape;474;g29f2a305a71_0_717"/>
          <p:cNvSpPr/>
          <p:nvPr/>
        </p:nvSpPr>
        <p:spPr>
          <a:xfrm>
            <a:off x="1023950" y="1087450"/>
            <a:ext cx="1762200" cy="1395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ahoma"/>
              <a:ea typeface="Tahoma"/>
              <a:cs typeface="Tahoma"/>
              <a:sym typeface="Tahom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g29f2a305a71_0_743"/>
          <p:cNvSpPr/>
          <p:nvPr/>
        </p:nvSpPr>
        <p:spPr>
          <a:xfrm>
            <a:off x="0" y="298949"/>
            <a:ext cx="5080635" cy="360680"/>
          </a:xfrm>
          <a:custGeom>
            <a:rect b="b" l="l" r="r" t="t"/>
            <a:pathLst>
              <a:path extrusionOk="0" h="360680" w="5080635">
                <a:moveTo>
                  <a:pt x="5080499" y="360299"/>
                </a:moveTo>
                <a:lnTo>
                  <a:pt x="0" y="360299"/>
                </a:lnTo>
                <a:lnTo>
                  <a:pt x="0" y="0"/>
                </a:lnTo>
                <a:lnTo>
                  <a:pt x="5080499" y="0"/>
                </a:lnTo>
                <a:lnTo>
                  <a:pt x="5080499" y="360299"/>
                </a:lnTo>
                <a:close/>
              </a:path>
            </a:pathLst>
          </a:custGeom>
          <a:solidFill>
            <a:srgbClr val="0228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0" name="Google Shape;480;g29f2a305a71_0_743"/>
          <p:cNvSpPr txBox="1"/>
          <p:nvPr>
            <p:ph type="title"/>
          </p:nvPr>
        </p:nvSpPr>
        <p:spPr>
          <a:xfrm>
            <a:off x="207950" y="349698"/>
            <a:ext cx="3898800" cy="259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600">
                <a:solidFill>
                  <a:srgbClr val="FFCC00"/>
                </a:solidFill>
                <a:latin typeface="Tahoma"/>
                <a:ea typeface="Tahoma"/>
                <a:cs typeface="Tahoma"/>
                <a:sym typeface="Tahoma"/>
              </a:rPr>
              <a:t>Eval: Chop Chop Under Failures</a:t>
            </a:r>
            <a:endParaRPr sz="1600">
              <a:latin typeface="Tahoma"/>
              <a:ea typeface="Tahoma"/>
              <a:cs typeface="Tahoma"/>
              <a:sym typeface="Tahoma"/>
            </a:endParaRPr>
          </a:p>
        </p:txBody>
      </p:sp>
      <p:sp>
        <p:nvSpPr>
          <p:cNvPr id="481" name="Google Shape;481;g29f2a305a71_0_743"/>
          <p:cNvSpPr txBox="1"/>
          <p:nvPr>
            <p:ph idx="12" type="sldNum"/>
          </p:nvPr>
        </p:nvSpPr>
        <p:spPr>
          <a:xfrm>
            <a:off x="8401201" y="4743972"/>
            <a:ext cx="231900" cy="178200"/>
          </a:xfrm>
          <a:prstGeom prst="rect">
            <a:avLst/>
          </a:prstGeom>
          <a:noFill/>
          <a:ln>
            <a:noFill/>
          </a:ln>
        </p:spPr>
        <p:txBody>
          <a:bodyPr anchorCtr="0" anchor="t" bIns="0" lIns="0" spcFirstLastPara="1" rIns="0" wrap="square" tIns="88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482" name="Google Shape;482;g29f2a305a71_0_743"/>
          <p:cNvSpPr txBox="1"/>
          <p:nvPr/>
        </p:nvSpPr>
        <p:spPr>
          <a:xfrm>
            <a:off x="2264575" y="3889375"/>
            <a:ext cx="3000000" cy="3540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t/>
            </a:r>
            <a:endParaRPr sz="1100">
              <a:solidFill>
                <a:srgbClr val="1C1917"/>
              </a:solidFill>
              <a:highlight>
                <a:srgbClr val="FFFFFF"/>
              </a:highlight>
              <a:latin typeface="Roboto"/>
              <a:ea typeface="Roboto"/>
              <a:cs typeface="Roboto"/>
              <a:sym typeface="Roboto"/>
            </a:endParaRPr>
          </a:p>
        </p:txBody>
      </p:sp>
      <p:sp>
        <p:nvSpPr>
          <p:cNvPr id="483" name="Google Shape;483;g29f2a305a71_0_743"/>
          <p:cNvSpPr txBox="1"/>
          <p:nvPr/>
        </p:nvSpPr>
        <p:spPr>
          <a:xfrm>
            <a:off x="4627575" y="1246200"/>
            <a:ext cx="5335500" cy="54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100">
                <a:solidFill>
                  <a:srgbClr val="1C1917"/>
                </a:solidFill>
                <a:highlight>
                  <a:srgbClr val="FFFFFF"/>
                </a:highlight>
                <a:latin typeface="Roboto"/>
                <a:ea typeface="Roboto"/>
                <a:cs typeface="Roboto"/>
                <a:sym typeface="Roboto"/>
              </a:rPr>
              <a:t>Fig a. Throughput with various server failures (when failing 30s into</a:t>
            </a:r>
            <a:endParaRPr sz="1100">
              <a:solidFill>
                <a:srgbClr val="1C1917"/>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rPr lang="en-US" sz="1100">
                <a:solidFill>
                  <a:srgbClr val="1C1917"/>
                </a:solidFill>
                <a:highlight>
                  <a:srgbClr val="FFFFFF"/>
                </a:highlight>
                <a:latin typeface="Roboto"/>
                <a:ea typeface="Roboto"/>
                <a:cs typeface="Roboto"/>
                <a:sym typeface="Roboto"/>
              </a:rPr>
              <a:t>the run)</a:t>
            </a:r>
            <a:endParaRPr sz="1100">
              <a:solidFill>
                <a:srgbClr val="1C1917"/>
              </a:solidFill>
              <a:highlight>
                <a:srgbClr val="FFFFFF"/>
              </a:highlight>
              <a:latin typeface="Roboto"/>
              <a:ea typeface="Roboto"/>
              <a:cs typeface="Roboto"/>
              <a:sym typeface="Roboto"/>
            </a:endParaRPr>
          </a:p>
        </p:txBody>
      </p:sp>
      <p:sp>
        <p:nvSpPr>
          <p:cNvPr id="484" name="Google Shape;484;g29f2a305a71_0_743"/>
          <p:cNvSpPr txBox="1"/>
          <p:nvPr/>
        </p:nvSpPr>
        <p:spPr>
          <a:xfrm>
            <a:off x="346075" y="2508250"/>
            <a:ext cx="3770400" cy="230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100">
                <a:solidFill>
                  <a:srgbClr val="1C1917"/>
                </a:solidFill>
                <a:highlight>
                  <a:srgbClr val="FFFFFF"/>
                </a:highlight>
                <a:latin typeface="Roboto"/>
                <a:ea typeface="Roboto"/>
                <a:cs typeface="Roboto"/>
                <a:sym typeface="Roboto"/>
              </a:rPr>
              <a:t>Failures Evaluated:</a:t>
            </a:r>
            <a:endParaRPr sz="1100">
              <a:solidFill>
                <a:srgbClr val="1C1917"/>
              </a:solidFill>
              <a:highlight>
                <a:srgbClr val="FFFFFF"/>
              </a:highlight>
              <a:latin typeface="Roboto"/>
              <a:ea typeface="Roboto"/>
              <a:cs typeface="Roboto"/>
              <a:sym typeface="Roboto"/>
            </a:endParaRPr>
          </a:p>
          <a:p>
            <a:pPr indent="-298450" lvl="0" marL="457200" rtl="0" algn="l">
              <a:lnSpc>
                <a:spcPct val="115000"/>
              </a:lnSpc>
              <a:spcBef>
                <a:spcPts val="0"/>
              </a:spcBef>
              <a:spcAft>
                <a:spcPts val="0"/>
              </a:spcAft>
              <a:buClr>
                <a:srgbClr val="1C1917"/>
              </a:buClr>
              <a:buSzPts val="1100"/>
              <a:buFont typeface="Roboto"/>
              <a:buChar char="●"/>
            </a:pPr>
            <a:r>
              <a:rPr lang="en-US" sz="1100">
                <a:solidFill>
                  <a:srgbClr val="1C1917"/>
                </a:solidFill>
                <a:highlight>
                  <a:srgbClr val="FFFFFF"/>
                </a:highlight>
                <a:latin typeface="Roboto"/>
                <a:ea typeface="Roboto"/>
                <a:cs typeface="Roboto"/>
                <a:sym typeface="Roboto"/>
              </a:rPr>
              <a:t>Crash of servers</a:t>
            </a:r>
            <a:endParaRPr sz="1100">
              <a:solidFill>
                <a:srgbClr val="1C1917"/>
              </a:solidFill>
              <a:highlight>
                <a:srgbClr val="FFFFFF"/>
              </a:highlight>
              <a:latin typeface="Roboto"/>
              <a:ea typeface="Roboto"/>
              <a:cs typeface="Roboto"/>
              <a:sym typeface="Roboto"/>
            </a:endParaRPr>
          </a:p>
          <a:p>
            <a:pPr indent="-298450" lvl="0" marL="457200" rtl="0" algn="l">
              <a:lnSpc>
                <a:spcPct val="115000"/>
              </a:lnSpc>
              <a:spcBef>
                <a:spcPts val="0"/>
              </a:spcBef>
              <a:spcAft>
                <a:spcPts val="0"/>
              </a:spcAft>
              <a:buClr>
                <a:srgbClr val="1C1917"/>
              </a:buClr>
              <a:buSzPts val="1100"/>
              <a:buFont typeface="Roboto"/>
              <a:buChar char="●"/>
            </a:pPr>
            <a:r>
              <a:rPr lang="en-US" sz="1100">
                <a:solidFill>
                  <a:srgbClr val="1C1917"/>
                </a:solidFill>
                <a:highlight>
                  <a:srgbClr val="FFFFFF"/>
                </a:highlight>
                <a:latin typeface="Roboto"/>
                <a:ea typeface="Roboto"/>
                <a:cs typeface="Roboto"/>
                <a:sym typeface="Roboto"/>
              </a:rPr>
              <a:t>Clients not participating in distillation</a:t>
            </a:r>
            <a:endParaRPr sz="1100">
              <a:solidFill>
                <a:srgbClr val="1C1917"/>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t/>
            </a:r>
            <a:endParaRPr sz="1100">
              <a:solidFill>
                <a:srgbClr val="1C1917"/>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rPr lang="en-US" sz="1100">
                <a:solidFill>
                  <a:srgbClr val="1C1917"/>
                </a:solidFill>
                <a:highlight>
                  <a:srgbClr val="FFFFFF"/>
                </a:highlight>
                <a:latin typeface="Roboto"/>
                <a:ea typeface="Roboto"/>
                <a:cs typeface="Roboto"/>
                <a:sym typeface="Roboto"/>
              </a:rPr>
              <a:t>Effect of Server Crashes:</a:t>
            </a:r>
            <a:endParaRPr sz="1100">
              <a:solidFill>
                <a:srgbClr val="1C1917"/>
              </a:solidFill>
              <a:highlight>
                <a:srgbClr val="FFFFFF"/>
              </a:highlight>
              <a:latin typeface="Roboto"/>
              <a:ea typeface="Roboto"/>
              <a:cs typeface="Roboto"/>
              <a:sym typeface="Roboto"/>
            </a:endParaRPr>
          </a:p>
          <a:p>
            <a:pPr indent="-298450" lvl="0" marL="457200" rtl="0" algn="l">
              <a:lnSpc>
                <a:spcPct val="115000"/>
              </a:lnSpc>
              <a:spcBef>
                <a:spcPts val="0"/>
              </a:spcBef>
              <a:spcAft>
                <a:spcPts val="0"/>
              </a:spcAft>
              <a:buClr>
                <a:srgbClr val="1C1917"/>
              </a:buClr>
              <a:buSzPts val="1100"/>
              <a:buFont typeface="Roboto"/>
              <a:buChar char="●"/>
            </a:pPr>
            <a:r>
              <a:rPr lang="en-US" sz="1100">
                <a:solidFill>
                  <a:srgbClr val="1C1917"/>
                </a:solidFill>
                <a:highlight>
                  <a:srgbClr val="FFFFFF"/>
                </a:highlight>
                <a:latin typeface="Roboto"/>
                <a:ea typeface="Roboto"/>
                <a:cs typeface="Roboto"/>
                <a:sym typeface="Roboto"/>
              </a:rPr>
              <a:t>43M ops/sec with no crashes</a:t>
            </a:r>
            <a:endParaRPr sz="1100">
              <a:solidFill>
                <a:srgbClr val="1C1917"/>
              </a:solidFill>
              <a:highlight>
                <a:srgbClr val="FFFFFF"/>
              </a:highlight>
              <a:latin typeface="Roboto"/>
              <a:ea typeface="Roboto"/>
              <a:cs typeface="Roboto"/>
              <a:sym typeface="Roboto"/>
            </a:endParaRPr>
          </a:p>
          <a:p>
            <a:pPr indent="-298450" lvl="0" marL="457200" rtl="0" algn="l">
              <a:lnSpc>
                <a:spcPct val="115000"/>
              </a:lnSpc>
              <a:spcBef>
                <a:spcPts val="0"/>
              </a:spcBef>
              <a:spcAft>
                <a:spcPts val="0"/>
              </a:spcAft>
              <a:buClr>
                <a:srgbClr val="1C1917"/>
              </a:buClr>
              <a:buSzPts val="1100"/>
              <a:buFont typeface="Roboto"/>
              <a:buChar char="●"/>
            </a:pPr>
            <a:r>
              <a:rPr lang="en-US" sz="1100">
                <a:solidFill>
                  <a:srgbClr val="1C1917"/>
                </a:solidFill>
                <a:highlight>
                  <a:srgbClr val="FFFFFF"/>
                </a:highlight>
                <a:latin typeface="Roboto"/>
                <a:ea typeface="Roboto"/>
                <a:cs typeface="Roboto"/>
                <a:sym typeface="Roboto"/>
              </a:rPr>
              <a:t>Marginal drop to 42M ops/sec with 1 crash</a:t>
            </a:r>
            <a:endParaRPr sz="1100">
              <a:solidFill>
                <a:srgbClr val="1C1917"/>
              </a:solidFill>
              <a:highlight>
                <a:srgbClr val="FFFFFF"/>
              </a:highlight>
              <a:latin typeface="Roboto"/>
              <a:ea typeface="Roboto"/>
              <a:cs typeface="Roboto"/>
              <a:sym typeface="Roboto"/>
            </a:endParaRPr>
          </a:p>
          <a:p>
            <a:pPr indent="-298450" lvl="0" marL="457200" rtl="0" algn="l">
              <a:lnSpc>
                <a:spcPct val="115000"/>
              </a:lnSpc>
              <a:spcBef>
                <a:spcPts val="0"/>
              </a:spcBef>
              <a:spcAft>
                <a:spcPts val="0"/>
              </a:spcAft>
              <a:buClr>
                <a:srgbClr val="1C1917"/>
              </a:buClr>
              <a:buSzPts val="1100"/>
              <a:buFont typeface="Roboto"/>
              <a:buChar char="●"/>
            </a:pPr>
            <a:r>
              <a:rPr lang="en-US" sz="1100">
                <a:solidFill>
                  <a:srgbClr val="1C1917"/>
                </a:solidFill>
                <a:highlight>
                  <a:srgbClr val="FFFFFF"/>
                </a:highlight>
                <a:latin typeface="Roboto"/>
                <a:ea typeface="Roboto"/>
                <a:cs typeface="Roboto"/>
                <a:sym typeface="Roboto"/>
              </a:rPr>
              <a:t>66% reduction to 15M ops/sec with max failures</a:t>
            </a:r>
            <a:endParaRPr sz="1100">
              <a:solidFill>
                <a:srgbClr val="1C1917"/>
              </a:solidFill>
              <a:highlight>
                <a:srgbClr val="FFFFFF"/>
              </a:highlight>
              <a:latin typeface="Roboto"/>
              <a:ea typeface="Roboto"/>
              <a:cs typeface="Roboto"/>
              <a:sym typeface="Roboto"/>
            </a:endParaRPr>
          </a:p>
          <a:p>
            <a:pPr indent="0" lvl="0" marL="457200" rtl="0" algn="l">
              <a:lnSpc>
                <a:spcPct val="115000"/>
              </a:lnSpc>
              <a:spcBef>
                <a:spcPts val="0"/>
              </a:spcBef>
              <a:spcAft>
                <a:spcPts val="0"/>
              </a:spcAft>
              <a:buNone/>
            </a:pPr>
            <a:r>
              <a:t/>
            </a:r>
            <a:endParaRPr sz="1100">
              <a:solidFill>
                <a:srgbClr val="1C1917"/>
              </a:solidFill>
              <a:highlight>
                <a:srgbClr val="FFFFFF"/>
              </a:highlight>
              <a:latin typeface="Roboto"/>
              <a:ea typeface="Roboto"/>
              <a:cs typeface="Roboto"/>
              <a:sym typeface="Roboto"/>
            </a:endParaRPr>
          </a:p>
          <a:p>
            <a:pPr indent="0" lvl="0" marL="457200" rtl="0" algn="l">
              <a:lnSpc>
                <a:spcPct val="115000"/>
              </a:lnSpc>
              <a:spcBef>
                <a:spcPts val="0"/>
              </a:spcBef>
              <a:spcAft>
                <a:spcPts val="0"/>
              </a:spcAft>
              <a:buNone/>
            </a:pPr>
            <a:r>
              <a:t/>
            </a:r>
            <a:endParaRPr sz="1100">
              <a:solidFill>
                <a:srgbClr val="1C1917"/>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t/>
            </a:r>
            <a:endParaRPr sz="1100">
              <a:solidFill>
                <a:srgbClr val="1C1917"/>
              </a:solidFill>
              <a:highlight>
                <a:srgbClr val="FFFFFF"/>
              </a:highlight>
              <a:latin typeface="Roboto"/>
              <a:ea typeface="Roboto"/>
              <a:cs typeface="Roboto"/>
              <a:sym typeface="Roboto"/>
            </a:endParaRPr>
          </a:p>
        </p:txBody>
      </p:sp>
      <p:pic>
        <p:nvPicPr>
          <p:cNvPr id="485" name="Google Shape;485;g29f2a305a71_0_743"/>
          <p:cNvPicPr preferRelativeResize="0"/>
          <p:nvPr/>
        </p:nvPicPr>
        <p:blipFill>
          <a:blip r:embed="rId3">
            <a:alphaModFix/>
          </a:blip>
          <a:stretch>
            <a:fillRect/>
          </a:stretch>
        </p:blipFill>
        <p:spPr>
          <a:xfrm>
            <a:off x="346075" y="754050"/>
            <a:ext cx="4075150" cy="1754200"/>
          </a:xfrm>
          <a:prstGeom prst="rect">
            <a:avLst/>
          </a:prstGeom>
          <a:noFill/>
          <a:ln>
            <a:noFill/>
          </a:ln>
        </p:spPr>
      </p:pic>
      <p:sp>
        <p:nvSpPr>
          <p:cNvPr id="486" name="Google Shape;486;g29f2a305a71_0_743"/>
          <p:cNvSpPr/>
          <p:nvPr/>
        </p:nvSpPr>
        <p:spPr>
          <a:xfrm>
            <a:off x="2706700" y="1156275"/>
            <a:ext cx="1762200" cy="1395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ahoma"/>
              <a:ea typeface="Tahoma"/>
              <a:cs typeface="Tahoma"/>
              <a:sym typeface="Tahoma"/>
            </a:endParaRPr>
          </a:p>
        </p:txBody>
      </p:sp>
      <p:sp>
        <p:nvSpPr>
          <p:cNvPr id="487" name="Google Shape;487;g29f2a305a71_0_743"/>
          <p:cNvSpPr txBox="1"/>
          <p:nvPr/>
        </p:nvSpPr>
        <p:spPr>
          <a:xfrm>
            <a:off x="3865550" y="2551575"/>
            <a:ext cx="4627500" cy="743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100">
                <a:solidFill>
                  <a:srgbClr val="1C1917"/>
                </a:solidFill>
                <a:highlight>
                  <a:srgbClr val="FFFFFF"/>
                </a:highlight>
                <a:latin typeface="Roboto"/>
                <a:ea typeface="Roboto"/>
                <a:cs typeface="Roboto"/>
                <a:sym typeface="Roboto"/>
              </a:rPr>
              <a:t>Effect of No Distillation:</a:t>
            </a:r>
            <a:endParaRPr sz="1100">
              <a:solidFill>
                <a:srgbClr val="1C1917"/>
              </a:solidFill>
              <a:highlight>
                <a:srgbClr val="FFFFFF"/>
              </a:highlight>
              <a:latin typeface="Roboto"/>
              <a:ea typeface="Roboto"/>
              <a:cs typeface="Roboto"/>
              <a:sym typeface="Roboto"/>
            </a:endParaRPr>
          </a:p>
          <a:p>
            <a:pPr indent="-298450" lvl="0" marL="457200" rtl="0" algn="l">
              <a:lnSpc>
                <a:spcPct val="115000"/>
              </a:lnSpc>
              <a:spcBef>
                <a:spcPts val="0"/>
              </a:spcBef>
              <a:spcAft>
                <a:spcPts val="0"/>
              </a:spcAft>
              <a:buClr>
                <a:srgbClr val="1C1917"/>
              </a:buClr>
              <a:buSzPts val="1100"/>
              <a:buFont typeface="Roboto"/>
              <a:buChar char="●"/>
            </a:pPr>
            <a:r>
              <a:rPr lang="en-US" sz="1100">
                <a:solidFill>
                  <a:srgbClr val="1C1917"/>
                </a:solidFill>
                <a:highlight>
                  <a:srgbClr val="FFFFFF"/>
                </a:highlight>
                <a:latin typeface="Roboto"/>
                <a:ea typeface="Roboto"/>
                <a:cs typeface="Roboto"/>
                <a:sym typeface="Roboto"/>
              </a:rPr>
              <a:t>Max throughput drops from 44M ops/sec to 1.5M ops/sec</a:t>
            </a:r>
            <a:endParaRPr sz="1100">
              <a:solidFill>
                <a:srgbClr val="1C1917"/>
              </a:solidFill>
              <a:highlight>
                <a:srgbClr val="FFFFFF"/>
              </a:highlight>
              <a:latin typeface="Roboto"/>
              <a:ea typeface="Roboto"/>
              <a:cs typeface="Roboto"/>
              <a:sym typeface="Roboto"/>
            </a:endParaRPr>
          </a:p>
          <a:p>
            <a:pPr indent="-298450" lvl="0" marL="457200" rtl="0" algn="l">
              <a:lnSpc>
                <a:spcPct val="115000"/>
              </a:lnSpc>
              <a:spcBef>
                <a:spcPts val="0"/>
              </a:spcBef>
              <a:spcAft>
                <a:spcPts val="0"/>
              </a:spcAft>
              <a:buClr>
                <a:srgbClr val="1C1917"/>
              </a:buClr>
              <a:buSzPts val="1100"/>
              <a:buFont typeface="Roboto"/>
              <a:buChar char="●"/>
            </a:pPr>
            <a:r>
              <a:rPr lang="en-US" sz="1100">
                <a:solidFill>
                  <a:srgbClr val="1C1917"/>
                </a:solidFill>
                <a:highlight>
                  <a:srgbClr val="FFFFFF"/>
                </a:highlight>
                <a:latin typeface="Roboto"/>
                <a:ea typeface="Roboto"/>
                <a:cs typeface="Roboto"/>
                <a:sym typeface="Roboto"/>
              </a:rPr>
              <a:t>Worst case without distillation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g29f2a305a71_0_759"/>
          <p:cNvSpPr/>
          <p:nvPr/>
        </p:nvSpPr>
        <p:spPr>
          <a:xfrm>
            <a:off x="0" y="298949"/>
            <a:ext cx="5080635" cy="360680"/>
          </a:xfrm>
          <a:custGeom>
            <a:rect b="b" l="l" r="r" t="t"/>
            <a:pathLst>
              <a:path extrusionOk="0" h="360680" w="5080635">
                <a:moveTo>
                  <a:pt x="5080499" y="360299"/>
                </a:moveTo>
                <a:lnTo>
                  <a:pt x="0" y="360299"/>
                </a:lnTo>
                <a:lnTo>
                  <a:pt x="0" y="0"/>
                </a:lnTo>
                <a:lnTo>
                  <a:pt x="5080499" y="0"/>
                </a:lnTo>
                <a:lnTo>
                  <a:pt x="5080499" y="360299"/>
                </a:lnTo>
                <a:close/>
              </a:path>
            </a:pathLst>
          </a:custGeom>
          <a:solidFill>
            <a:srgbClr val="0228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3" name="Google Shape;493;g29f2a305a71_0_759"/>
          <p:cNvSpPr txBox="1"/>
          <p:nvPr>
            <p:ph type="title"/>
          </p:nvPr>
        </p:nvSpPr>
        <p:spPr>
          <a:xfrm>
            <a:off x="207950" y="349698"/>
            <a:ext cx="3898800" cy="259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600">
                <a:solidFill>
                  <a:srgbClr val="FFCC00"/>
                </a:solidFill>
                <a:latin typeface="Tahoma"/>
                <a:ea typeface="Tahoma"/>
                <a:cs typeface="Tahoma"/>
                <a:sym typeface="Tahoma"/>
              </a:rPr>
              <a:t>Eval: Application Use Cases</a:t>
            </a:r>
            <a:endParaRPr sz="1600">
              <a:latin typeface="Tahoma"/>
              <a:ea typeface="Tahoma"/>
              <a:cs typeface="Tahoma"/>
              <a:sym typeface="Tahoma"/>
            </a:endParaRPr>
          </a:p>
        </p:txBody>
      </p:sp>
      <p:sp>
        <p:nvSpPr>
          <p:cNvPr id="494" name="Google Shape;494;g29f2a305a71_0_759"/>
          <p:cNvSpPr txBox="1"/>
          <p:nvPr>
            <p:ph idx="12" type="sldNum"/>
          </p:nvPr>
        </p:nvSpPr>
        <p:spPr>
          <a:xfrm>
            <a:off x="8401201" y="4743972"/>
            <a:ext cx="231900" cy="178200"/>
          </a:xfrm>
          <a:prstGeom prst="rect">
            <a:avLst/>
          </a:prstGeom>
          <a:noFill/>
          <a:ln>
            <a:noFill/>
          </a:ln>
        </p:spPr>
        <p:txBody>
          <a:bodyPr anchorCtr="0" anchor="t" bIns="0" lIns="0" spcFirstLastPara="1" rIns="0" wrap="square" tIns="88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495" name="Google Shape;495;g29f2a305a71_0_759"/>
          <p:cNvSpPr txBox="1"/>
          <p:nvPr/>
        </p:nvSpPr>
        <p:spPr>
          <a:xfrm>
            <a:off x="2264575" y="3889375"/>
            <a:ext cx="3000000" cy="3540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t/>
            </a:r>
            <a:endParaRPr sz="1100">
              <a:solidFill>
                <a:srgbClr val="1C1917"/>
              </a:solidFill>
              <a:highlight>
                <a:srgbClr val="FFFFFF"/>
              </a:highlight>
              <a:latin typeface="Roboto"/>
              <a:ea typeface="Roboto"/>
              <a:cs typeface="Roboto"/>
              <a:sym typeface="Roboto"/>
            </a:endParaRPr>
          </a:p>
        </p:txBody>
      </p:sp>
      <p:sp>
        <p:nvSpPr>
          <p:cNvPr id="496" name="Google Shape;496;g29f2a305a71_0_759"/>
          <p:cNvSpPr txBox="1"/>
          <p:nvPr/>
        </p:nvSpPr>
        <p:spPr>
          <a:xfrm>
            <a:off x="4627575" y="1246200"/>
            <a:ext cx="53355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100">
                <a:solidFill>
                  <a:srgbClr val="1C1917"/>
                </a:solidFill>
                <a:highlight>
                  <a:srgbClr val="FFFFFF"/>
                </a:highlight>
                <a:latin typeface="Roboto"/>
                <a:ea typeface="Roboto"/>
                <a:cs typeface="Roboto"/>
                <a:sym typeface="Roboto"/>
              </a:rPr>
              <a:t>Fig b. Throughput with various application use cases</a:t>
            </a:r>
            <a:endParaRPr sz="1100">
              <a:solidFill>
                <a:srgbClr val="1C1917"/>
              </a:solidFill>
              <a:highlight>
                <a:srgbClr val="FFFFFF"/>
              </a:highlight>
              <a:latin typeface="Roboto"/>
              <a:ea typeface="Roboto"/>
              <a:cs typeface="Roboto"/>
              <a:sym typeface="Roboto"/>
            </a:endParaRPr>
          </a:p>
        </p:txBody>
      </p:sp>
      <p:sp>
        <p:nvSpPr>
          <p:cNvPr id="497" name="Google Shape;497;g29f2a305a71_0_759"/>
          <p:cNvSpPr txBox="1"/>
          <p:nvPr/>
        </p:nvSpPr>
        <p:spPr>
          <a:xfrm>
            <a:off x="346075" y="2460625"/>
            <a:ext cx="6440400" cy="2885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100">
                <a:solidFill>
                  <a:srgbClr val="1C1917"/>
                </a:solidFill>
                <a:highlight>
                  <a:srgbClr val="FFFFFF"/>
                </a:highlight>
                <a:latin typeface="Roboto"/>
                <a:ea typeface="Roboto"/>
                <a:cs typeface="Roboto"/>
                <a:sym typeface="Roboto"/>
              </a:rPr>
              <a:t>Apps:</a:t>
            </a:r>
            <a:endParaRPr sz="1100">
              <a:solidFill>
                <a:srgbClr val="1C1917"/>
              </a:solidFill>
              <a:highlight>
                <a:srgbClr val="FFFFFF"/>
              </a:highlight>
              <a:latin typeface="Roboto"/>
              <a:ea typeface="Roboto"/>
              <a:cs typeface="Roboto"/>
              <a:sym typeface="Roboto"/>
            </a:endParaRPr>
          </a:p>
          <a:p>
            <a:pPr indent="-298450" lvl="0" marL="457200" rtl="0" algn="l">
              <a:lnSpc>
                <a:spcPct val="115000"/>
              </a:lnSpc>
              <a:spcBef>
                <a:spcPts val="0"/>
              </a:spcBef>
              <a:spcAft>
                <a:spcPts val="0"/>
              </a:spcAft>
              <a:buClr>
                <a:srgbClr val="1C1917"/>
              </a:buClr>
              <a:buSzPts val="1100"/>
              <a:buFont typeface="Roboto"/>
              <a:buChar char="●"/>
            </a:pPr>
            <a:r>
              <a:rPr lang="en-US" sz="1100">
                <a:solidFill>
                  <a:srgbClr val="1C1917"/>
                </a:solidFill>
                <a:highlight>
                  <a:srgbClr val="FFFFFF"/>
                </a:highlight>
                <a:latin typeface="Roboto"/>
                <a:ea typeface="Roboto"/>
                <a:cs typeface="Roboto"/>
                <a:sym typeface="Roboto"/>
              </a:rPr>
              <a:t>Payment: 32 M op/s</a:t>
            </a:r>
            <a:endParaRPr sz="1100">
              <a:solidFill>
                <a:srgbClr val="1C1917"/>
              </a:solidFill>
              <a:highlight>
                <a:srgbClr val="FFFFFF"/>
              </a:highlight>
              <a:latin typeface="Roboto"/>
              <a:ea typeface="Roboto"/>
              <a:cs typeface="Roboto"/>
              <a:sym typeface="Roboto"/>
            </a:endParaRPr>
          </a:p>
          <a:p>
            <a:pPr indent="-298450" lvl="0" marL="457200" rtl="0" algn="l">
              <a:lnSpc>
                <a:spcPct val="115000"/>
              </a:lnSpc>
              <a:spcBef>
                <a:spcPts val="0"/>
              </a:spcBef>
              <a:spcAft>
                <a:spcPts val="0"/>
              </a:spcAft>
              <a:buClr>
                <a:srgbClr val="1C1917"/>
              </a:buClr>
              <a:buSzPts val="1100"/>
              <a:buFont typeface="Roboto"/>
              <a:buChar char="●"/>
            </a:pPr>
            <a:r>
              <a:rPr lang="en-US" sz="1100">
                <a:solidFill>
                  <a:srgbClr val="1C1917"/>
                </a:solidFill>
                <a:highlight>
                  <a:srgbClr val="FFFFFF"/>
                </a:highlight>
                <a:latin typeface="Roboto"/>
                <a:ea typeface="Roboto"/>
                <a:cs typeface="Roboto"/>
                <a:sym typeface="Roboto"/>
              </a:rPr>
              <a:t>Auction: 2.3 M op/s</a:t>
            </a:r>
            <a:endParaRPr sz="1100">
              <a:solidFill>
                <a:srgbClr val="1C1917"/>
              </a:solidFill>
              <a:highlight>
                <a:srgbClr val="FFFFFF"/>
              </a:highlight>
              <a:latin typeface="Roboto"/>
              <a:ea typeface="Roboto"/>
              <a:cs typeface="Roboto"/>
              <a:sym typeface="Roboto"/>
            </a:endParaRPr>
          </a:p>
          <a:p>
            <a:pPr indent="-298450" lvl="0" marL="457200" rtl="0" algn="l">
              <a:lnSpc>
                <a:spcPct val="115000"/>
              </a:lnSpc>
              <a:spcBef>
                <a:spcPts val="0"/>
              </a:spcBef>
              <a:spcAft>
                <a:spcPts val="0"/>
              </a:spcAft>
              <a:buClr>
                <a:srgbClr val="1C1917"/>
              </a:buClr>
              <a:buSzPts val="1100"/>
              <a:buFont typeface="Roboto"/>
              <a:buChar char="●"/>
            </a:pPr>
            <a:r>
              <a:rPr lang="en-US" sz="1100">
                <a:solidFill>
                  <a:srgbClr val="1C1917"/>
                </a:solidFill>
                <a:highlight>
                  <a:srgbClr val="FFFFFF"/>
                </a:highlight>
                <a:latin typeface="Roboto"/>
                <a:ea typeface="Roboto"/>
                <a:cs typeface="Roboto"/>
                <a:sym typeface="Roboto"/>
              </a:rPr>
              <a:t>Pixel War: 35 M op/s</a:t>
            </a:r>
            <a:endParaRPr sz="1100">
              <a:solidFill>
                <a:srgbClr val="1C1917"/>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t/>
            </a:r>
            <a:endParaRPr sz="1100">
              <a:solidFill>
                <a:srgbClr val="1C1917"/>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rPr lang="en-US" sz="1100">
                <a:solidFill>
                  <a:srgbClr val="1C1917"/>
                </a:solidFill>
                <a:highlight>
                  <a:srgbClr val="FFFFFF"/>
                </a:highlight>
                <a:latin typeface="Roboto"/>
                <a:ea typeface="Roboto"/>
                <a:cs typeface="Roboto"/>
                <a:sym typeface="Roboto"/>
              </a:rPr>
              <a:t>Features:</a:t>
            </a:r>
            <a:endParaRPr sz="1100">
              <a:solidFill>
                <a:srgbClr val="1C1917"/>
              </a:solidFill>
              <a:highlight>
                <a:srgbClr val="FFFFFF"/>
              </a:highlight>
              <a:latin typeface="Roboto"/>
              <a:ea typeface="Roboto"/>
              <a:cs typeface="Roboto"/>
              <a:sym typeface="Roboto"/>
            </a:endParaRPr>
          </a:p>
          <a:p>
            <a:pPr indent="-298450" lvl="0" marL="457200" rtl="0" algn="l">
              <a:lnSpc>
                <a:spcPct val="115000"/>
              </a:lnSpc>
              <a:spcBef>
                <a:spcPts val="0"/>
              </a:spcBef>
              <a:spcAft>
                <a:spcPts val="0"/>
              </a:spcAft>
              <a:buClr>
                <a:srgbClr val="1C1917"/>
              </a:buClr>
              <a:buSzPts val="1100"/>
              <a:buFont typeface="Roboto"/>
              <a:buChar char="●"/>
            </a:pPr>
            <a:r>
              <a:rPr lang="en-US" sz="1100">
                <a:solidFill>
                  <a:srgbClr val="1C1917"/>
                </a:solidFill>
                <a:highlight>
                  <a:srgbClr val="FFFFFF"/>
                </a:highlight>
                <a:latin typeface="Roboto"/>
                <a:ea typeface="Roboto"/>
                <a:cs typeface="Roboto"/>
                <a:sym typeface="Roboto"/>
              </a:rPr>
              <a:t>Bottleneck is the application itself</a:t>
            </a:r>
            <a:endParaRPr sz="1100">
              <a:solidFill>
                <a:srgbClr val="1C1917"/>
              </a:solidFill>
              <a:highlight>
                <a:srgbClr val="FFFFFF"/>
              </a:highlight>
              <a:latin typeface="Roboto"/>
              <a:ea typeface="Roboto"/>
              <a:cs typeface="Roboto"/>
              <a:sym typeface="Roboto"/>
            </a:endParaRPr>
          </a:p>
          <a:p>
            <a:pPr indent="-298450" lvl="0" marL="457200" rtl="0" algn="l">
              <a:lnSpc>
                <a:spcPct val="115000"/>
              </a:lnSpc>
              <a:spcBef>
                <a:spcPts val="0"/>
              </a:spcBef>
              <a:spcAft>
                <a:spcPts val="0"/>
              </a:spcAft>
              <a:buClr>
                <a:srgbClr val="1C1917"/>
              </a:buClr>
              <a:buSzPts val="1100"/>
              <a:buFont typeface="Roboto"/>
              <a:buChar char="●"/>
            </a:pPr>
            <a:r>
              <a:rPr lang="en-US" sz="1100">
                <a:solidFill>
                  <a:srgbClr val="1C1917"/>
                </a:solidFill>
                <a:highlight>
                  <a:srgbClr val="FFFFFF"/>
                </a:highlight>
                <a:latin typeface="Roboto"/>
                <a:ea typeface="Roboto"/>
                <a:cs typeface="Roboto"/>
                <a:sym typeface="Roboto"/>
              </a:rPr>
              <a:t>CC has sufficient capacity for high, single-application throughput</a:t>
            </a:r>
            <a:endParaRPr sz="1100">
              <a:solidFill>
                <a:srgbClr val="1C1917"/>
              </a:solidFill>
              <a:highlight>
                <a:srgbClr val="FFFFFF"/>
              </a:highlight>
              <a:latin typeface="Roboto"/>
              <a:ea typeface="Roboto"/>
              <a:cs typeface="Roboto"/>
              <a:sym typeface="Roboto"/>
            </a:endParaRPr>
          </a:p>
          <a:p>
            <a:pPr indent="-298450" lvl="0" marL="457200" rtl="0" algn="l">
              <a:lnSpc>
                <a:spcPct val="115000"/>
              </a:lnSpc>
              <a:spcBef>
                <a:spcPts val="0"/>
              </a:spcBef>
              <a:spcAft>
                <a:spcPts val="0"/>
              </a:spcAft>
              <a:buClr>
                <a:srgbClr val="1C1917"/>
              </a:buClr>
              <a:buSzPts val="1100"/>
              <a:buFont typeface="Roboto"/>
              <a:buChar char="●"/>
            </a:pPr>
            <a:r>
              <a:rPr lang="en-US" sz="1100">
                <a:solidFill>
                  <a:srgbClr val="1C1917"/>
                </a:solidFill>
                <a:highlight>
                  <a:srgbClr val="FFFFFF"/>
                </a:highlight>
                <a:latin typeface="Roboto"/>
                <a:ea typeface="Roboto"/>
                <a:cs typeface="Roboto"/>
                <a:sym typeface="Roboto"/>
              </a:rPr>
              <a:t>Can support many </a:t>
            </a:r>
            <a:r>
              <a:rPr lang="en-US" sz="1100">
                <a:solidFill>
                  <a:srgbClr val="1C1917"/>
                </a:solidFill>
                <a:highlight>
                  <a:srgbClr val="FFFFFF"/>
                </a:highlight>
                <a:latin typeface="Roboto"/>
                <a:ea typeface="Roboto"/>
                <a:cs typeface="Roboto"/>
                <a:sym typeface="Roboto"/>
              </a:rPr>
              <a:t>separate</a:t>
            </a:r>
            <a:r>
              <a:rPr lang="en-US" sz="1100">
                <a:solidFill>
                  <a:srgbClr val="1C1917"/>
                </a:solidFill>
                <a:highlight>
                  <a:srgbClr val="FFFFFF"/>
                </a:highlight>
                <a:latin typeface="Roboto"/>
                <a:ea typeface="Roboto"/>
                <a:cs typeface="Roboto"/>
                <a:sym typeface="Roboto"/>
              </a:rPr>
              <a:t> high-throughput apps</a:t>
            </a:r>
            <a:endParaRPr sz="1100">
              <a:solidFill>
                <a:srgbClr val="1C1917"/>
              </a:solidFill>
              <a:highlight>
                <a:srgbClr val="FFFFFF"/>
              </a:highlight>
              <a:latin typeface="Roboto"/>
              <a:ea typeface="Roboto"/>
              <a:cs typeface="Roboto"/>
              <a:sym typeface="Roboto"/>
            </a:endParaRPr>
          </a:p>
          <a:p>
            <a:pPr indent="-298450" lvl="0" marL="457200" rtl="0" algn="l">
              <a:lnSpc>
                <a:spcPct val="115000"/>
              </a:lnSpc>
              <a:spcBef>
                <a:spcPts val="0"/>
              </a:spcBef>
              <a:spcAft>
                <a:spcPts val="0"/>
              </a:spcAft>
              <a:buClr>
                <a:srgbClr val="1C1917"/>
              </a:buClr>
              <a:buSzPts val="1100"/>
              <a:buFont typeface="Roboto"/>
              <a:buChar char="●"/>
            </a:pPr>
            <a:r>
              <a:rPr lang="en-US" sz="1100">
                <a:solidFill>
                  <a:srgbClr val="1C1917"/>
                </a:solidFill>
                <a:highlight>
                  <a:srgbClr val="FFFFFF"/>
                </a:highlight>
                <a:latin typeface="Roboto"/>
                <a:ea typeface="Roboto"/>
                <a:cs typeface="Roboto"/>
                <a:sym typeface="Roboto"/>
              </a:rPr>
              <a:t>Applications only handle core logic, Chop Chop provides messaging fabric</a:t>
            </a:r>
            <a:endParaRPr sz="1100">
              <a:solidFill>
                <a:srgbClr val="1C1917"/>
              </a:solidFill>
              <a:highlight>
                <a:srgbClr val="FFFFFF"/>
              </a:highlight>
              <a:latin typeface="Roboto"/>
              <a:ea typeface="Roboto"/>
              <a:cs typeface="Roboto"/>
              <a:sym typeface="Roboto"/>
            </a:endParaRPr>
          </a:p>
          <a:p>
            <a:pPr indent="0" lvl="0" marL="457200" rtl="0" algn="l">
              <a:lnSpc>
                <a:spcPct val="115000"/>
              </a:lnSpc>
              <a:spcBef>
                <a:spcPts val="0"/>
              </a:spcBef>
              <a:spcAft>
                <a:spcPts val="0"/>
              </a:spcAft>
              <a:buNone/>
            </a:pPr>
            <a:r>
              <a:t/>
            </a:r>
            <a:endParaRPr sz="1100">
              <a:solidFill>
                <a:srgbClr val="1C1917"/>
              </a:solidFill>
              <a:highlight>
                <a:srgbClr val="FFFFFF"/>
              </a:highlight>
              <a:latin typeface="Roboto"/>
              <a:ea typeface="Roboto"/>
              <a:cs typeface="Roboto"/>
              <a:sym typeface="Roboto"/>
            </a:endParaRPr>
          </a:p>
          <a:p>
            <a:pPr indent="0" lvl="0" marL="457200" rtl="0" algn="l">
              <a:lnSpc>
                <a:spcPct val="115000"/>
              </a:lnSpc>
              <a:spcBef>
                <a:spcPts val="0"/>
              </a:spcBef>
              <a:spcAft>
                <a:spcPts val="0"/>
              </a:spcAft>
              <a:buNone/>
            </a:pPr>
            <a:r>
              <a:t/>
            </a:r>
            <a:endParaRPr sz="1100">
              <a:solidFill>
                <a:srgbClr val="1C1917"/>
              </a:solidFill>
              <a:highlight>
                <a:srgbClr val="FFFFFF"/>
              </a:highlight>
              <a:latin typeface="Roboto"/>
              <a:ea typeface="Roboto"/>
              <a:cs typeface="Roboto"/>
              <a:sym typeface="Roboto"/>
            </a:endParaRPr>
          </a:p>
          <a:p>
            <a:pPr indent="0" lvl="0" marL="457200" rtl="0" algn="l">
              <a:lnSpc>
                <a:spcPct val="115000"/>
              </a:lnSpc>
              <a:spcBef>
                <a:spcPts val="0"/>
              </a:spcBef>
              <a:spcAft>
                <a:spcPts val="0"/>
              </a:spcAft>
              <a:buNone/>
            </a:pPr>
            <a:r>
              <a:t/>
            </a:r>
            <a:endParaRPr sz="1100">
              <a:solidFill>
                <a:srgbClr val="1C1917"/>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t/>
            </a:r>
            <a:endParaRPr sz="1100">
              <a:solidFill>
                <a:srgbClr val="1C1917"/>
              </a:solidFill>
              <a:highlight>
                <a:srgbClr val="FFFFFF"/>
              </a:highlight>
              <a:latin typeface="Roboto"/>
              <a:ea typeface="Roboto"/>
              <a:cs typeface="Roboto"/>
              <a:sym typeface="Roboto"/>
            </a:endParaRPr>
          </a:p>
        </p:txBody>
      </p:sp>
      <p:pic>
        <p:nvPicPr>
          <p:cNvPr id="498" name="Google Shape;498;g29f2a305a71_0_759"/>
          <p:cNvPicPr preferRelativeResize="0"/>
          <p:nvPr/>
        </p:nvPicPr>
        <p:blipFill>
          <a:blip r:embed="rId3">
            <a:alphaModFix/>
          </a:blip>
          <a:stretch>
            <a:fillRect/>
          </a:stretch>
        </p:blipFill>
        <p:spPr>
          <a:xfrm>
            <a:off x="346075" y="754050"/>
            <a:ext cx="4075150" cy="1754200"/>
          </a:xfrm>
          <a:prstGeom prst="rect">
            <a:avLst/>
          </a:prstGeom>
          <a:noFill/>
          <a:ln>
            <a:noFill/>
          </a:ln>
        </p:spPr>
      </p:pic>
      <p:sp>
        <p:nvSpPr>
          <p:cNvPr id="499" name="Google Shape;499;g29f2a305a71_0_759"/>
          <p:cNvSpPr/>
          <p:nvPr/>
        </p:nvSpPr>
        <p:spPr>
          <a:xfrm>
            <a:off x="1135075" y="1135075"/>
            <a:ext cx="1524000" cy="1269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ahoma"/>
              <a:ea typeface="Tahoma"/>
              <a:cs typeface="Tahoma"/>
              <a:sym typeface="Tahom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34"/>
          <p:cNvSpPr txBox="1"/>
          <p:nvPr/>
        </p:nvSpPr>
        <p:spPr>
          <a:xfrm>
            <a:off x="702136" y="1101056"/>
            <a:ext cx="7122900" cy="2601900"/>
          </a:xfrm>
          <a:prstGeom prst="rect">
            <a:avLst/>
          </a:prstGeom>
          <a:noFill/>
          <a:ln>
            <a:noFill/>
          </a:ln>
        </p:spPr>
        <p:txBody>
          <a:bodyPr anchorCtr="0" anchor="t" bIns="0" lIns="0" spcFirstLastPara="1" rIns="0" wrap="square" tIns="12700">
            <a:spAutoFit/>
          </a:bodyPr>
          <a:lstStyle/>
          <a:p>
            <a:pPr indent="-317500" lvl="0" marL="457200" marR="7620" rtl="0" algn="just">
              <a:lnSpc>
                <a:spcPct val="120000"/>
              </a:lnSpc>
              <a:spcBef>
                <a:spcPts val="0"/>
              </a:spcBef>
              <a:spcAft>
                <a:spcPts val="0"/>
              </a:spcAft>
              <a:buClr>
                <a:srgbClr val="022850"/>
              </a:buClr>
              <a:buSzPts val="1400"/>
              <a:buFont typeface="Roboto"/>
              <a:buChar char="●"/>
            </a:pPr>
            <a:r>
              <a:rPr lang="en-US">
                <a:solidFill>
                  <a:srgbClr val="022850"/>
                </a:solidFill>
                <a:latin typeface="Roboto"/>
                <a:ea typeface="Roboto"/>
                <a:cs typeface="Roboto"/>
                <a:sym typeface="Roboto"/>
              </a:rPr>
              <a:t>Chop Chop's rapid throughput makes memory management difficult: servers quickly fill their memory if they are unable to garbage-collect under severe load. </a:t>
            </a:r>
            <a:endParaRPr>
              <a:solidFill>
                <a:srgbClr val="022850"/>
              </a:solidFill>
              <a:latin typeface="Roboto"/>
              <a:ea typeface="Roboto"/>
              <a:cs typeface="Roboto"/>
              <a:sym typeface="Roboto"/>
            </a:endParaRPr>
          </a:p>
          <a:p>
            <a:pPr indent="0" lvl="0" marL="914400" marR="7620" rtl="0" algn="just">
              <a:lnSpc>
                <a:spcPct val="120000"/>
              </a:lnSpc>
              <a:spcBef>
                <a:spcPts val="0"/>
              </a:spcBef>
              <a:spcAft>
                <a:spcPts val="0"/>
              </a:spcAft>
              <a:buNone/>
            </a:pPr>
            <a:r>
              <a:t/>
            </a:r>
            <a:endParaRPr>
              <a:solidFill>
                <a:srgbClr val="022850"/>
              </a:solidFill>
              <a:latin typeface="Roboto"/>
              <a:ea typeface="Roboto"/>
              <a:cs typeface="Roboto"/>
              <a:sym typeface="Roboto"/>
            </a:endParaRPr>
          </a:p>
          <a:p>
            <a:pPr indent="-317500" lvl="0" marL="457200" marR="7620" rtl="0" algn="just">
              <a:lnSpc>
                <a:spcPct val="120000"/>
              </a:lnSpc>
              <a:spcBef>
                <a:spcPts val="0"/>
              </a:spcBef>
              <a:spcAft>
                <a:spcPts val="0"/>
              </a:spcAft>
              <a:buClr>
                <a:srgbClr val="022850"/>
              </a:buClr>
              <a:buSzPts val="1400"/>
              <a:buFont typeface="Roboto"/>
              <a:buChar char="●"/>
            </a:pPr>
            <a:r>
              <a:rPr lang="en-US">
                <a:solidFill>
                  <a:srgbClr val="022850"/>
                </a:solidFill>
                <a:latin typeface="Roboto"/>
                <a:ea typeface="Roboto"/>
                <a:cs typeface="Roboto"/>
                <a:sym typeface="Roboto"/>
              </a:rPr>
              <a:t>All Chop Chop servers are known at startup, and it is unknown whether its performance would be maintained when distributed on hundreds of servers.</a:t>
            </a:r>
            <a:endParaRPr>
              <a:solidFill>
                <a:srgbClr val="022850"/>
              </a:solidFill>
              <a:latin typeface="Roboto"/>
              <a:ea typeface="Roboto"/>
              <a:cs typeface="Roboto"/>
              <a:sym typeface="Roboto"/>
            </a:endParaRPr>
          </a:p>
          <a:p>
            <a:pPr indent="0" lvl="0" marL="914400" marR="7620" rtl="0" algn="just">
              <a:lnSpc>
                <a:spcPct val="120000"/>
              </a:lnSpc>
              <a:spcBef>
                <a:spcPts val="0"/>
              </a:spcBef>
              <a:spcAft>
                <a:spcPts val="0"/>
              </a:spcAft>
              <a:buNone/>
            </a:pPr>
            <a:r>
              <a:t/>
            </a:r>
            <a:endParaRPr>
              <a:solidFill>
                <a:srgbClr val="022850"/>
              </a:solidFill>
              <a:latin typeface="Roboto"/>
              <a:ea typeface="Roboto"/>
              <a:cs typeface="Roboto"/>
              <a:sym typeface="Roboto"/>
            </a:endParaRPr>
          </a:p>
          <a:p>
            <a:pPr indent="-317500" lvl="0" marL="457200" marR="7620" rtl="0" algn="just">
              <a:lnSpc>
                <a:spcPct val="120000"/>
              </a:lnSpc>
              <a:spcBef>
                <a:spcPts val="0"/>
              </a:spcBef>
              <a:spcAft>
                <a:spcPts val="0"/>
              </a:spcAft>
              <a:buClr>
                <a:srgbClr val="022850"/>
              </a:buClr>
              <a:buSzPts val="1400"/>
              <a:buFont typeface="Roboto"/>
              <a:buChar char="●"/>
            </a:pPr>
            <a:r>
              <a:rPr lang="en-US">
                <a:solidFill>
                  <a:srgbClr val="022850"/>
                </a:solidFill>
                <a:latin typeface="Roboto"/>
                <a:ea typeface="Roboto"/>
                <a:cs typeface="Roboto"/>
                <a:sym typeface="Roboto"/>
              </a:rPr>
              <a:t>Future research could focus on sharding to obtain even higher throughput by operating many, independent, coordinated instances of Chop Chop, as well as delegating more jobs to the brokers, such as public key aggregation.</a:t>
            </a:r>
            <a:endParaRPr>
              <a:solidFill>
                <a:srgbClr val="022850"/>
              </a:solidFill>
              <a:latin typeface="Roboto"/>
              <a:ea typeface="Roboto"/>
              <a:cs typeface="Roboto"/>
              <a:sym typeface="Roboto"/>
            </a:endParaRPr>
          </a:p>
          <a:p>
            <a:pPr indent="0" lvl="0" marL="457200" marR="7620" rtl="0" algn="just">
              <a:lnSpc>
                <a:spcPct val="120000"/>
              </a:lnSpc>
              <a:spcBef>
                <a:spcPts val="0"/>
              </a:spcBef>
              <a:spcAft>
                <a:spcPts val="0"/>
              </a:spcAft>
              <a:buNone/>
            </a:pPr>
            <a:r>
              <a:t/>
            </a:r>
            <a:endParaRPr sz="1700">
              <a:solidFill>
                <a:srgbClr val="022850"/>
              </a:solidFill>
              <a:latin typeface="Tahoma"/>
              <a:ea typeface="Tahoma"/>
              <a:cs typeface="Tahoma"/>
              <a:sym typeface="Tahoma"/>
            </a:endParaRPr>
          </a:p>
        </p:txBody>
      </p:sp>
      <p:sp>
        <p:nvSpPr>
          <p:cNvPr id="505" name="Google Shape;505;p34"/>
          <p:cNvSpPr/>
          <p:nvPr/>
        </p:nvSpPr>
        <p:spPr>
          <a:xfrm>
            <a:off x="0" y="298955"/>
            <a:ext cx="4479290" cy="360680"/>
          </a:xfrm>
          <a:custGeom>
            <a:rect b="b" l="l" r="r" t="t"/>
            <a:pathLst>
              <a:path extrusionOk="0" h="360680" w="4479290">
                <a:moveTo>
                  <a:pt x="4478999" y="360299"/>
                </a:moveTo>
                <a:lnTo>
                  <a:pt x="0" y="360299"/>
                </a:lnTo>
                <a:lnTo>
                  <a:pt x="0" y="0"/>
                </a:lnTo>
                <a:lnTo>
                  <a:pt x="4478999" y="0"/>
                </a:lnTo>
                <a:lnTo>
                  <a:pt x="4478999" y="360299"/>
                </a:lnTo>
                <a:close/>
              </a:path>
            </a:pathLst>
          </a:custGeom>
          <a:solidFill>
            <a:srgbClr val="0228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6" name="Google Shape;506;p34"/>
          <p:cNvSpPr txBox="1"/>
          <p:nvPr>
            <p:ph type="title"/>
          </p:nvPr>
        </p:nvSpPr>
        <p:spPr>
          <a:xfrm>
            <a:off x="596900" y="326588"/>
            <a:ext cx="1927200" cy="305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900">
                <a:solidFill>
                  <a:srgbClr val="FFCC00"/>
                </a:solidFill>
                <a:latin typeface="Tahoma"/>
                <a:ea typeface="Tahoma"/>
                <a:cs typeface="Tahoma"/>
                <a:sym typeface="Tahoma"/>
              </a:rPr>
              <a:t>Future Work</a:t>
            </a:r>
            <a:endParaRPr sz="1900">
              <a:latin typeface="Tahoma"/>
              <a:ea typeface="Tahoma"/>
              <a:cs typeface="Tahoma"/>
              <a:sym typeface="Tahoma"/>
            </a:endParaRPr>
          </a:p>
        </p:txBody>
      </p:sp>
      <p:sp>
        <p:nvSpPr>
          <p:cNvPr id="507" name="Google Shape;507;p34"/>
          <p:cNvSpPr txBox="1"/>
          <p:nvPr>
            <p:ph idx="12" type="sldNum"/>
          </p:nvPr>
        </p:nvSpPr>
        <p:spPr>
          <a:xfrm>
            <a:off x="8401201" y="4743972"/>
            <a:ext cx="231775" cy="201929"/>
          </a:xfrm>
          <a:prstGeom prst="rect">
            <a:avLst/>
          </a:prstGeom>
          <a:noFill/>
          <a:ln>
            <a:noFill/>
          </a:ln>
        </p:spPr>
        <p:txBody>
          <a:bodyPr anchorCtr="0" anchor="t" bIns="0" lIns="0" spcFirstLastPara="1" rIns="0" wrap="square" tIns="88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g29f2a305a71_0_645"/>
          <p:cNvSpPr txBox="1"/>
          <p:nvPr/>
        </p:nvSpPr>
        <p:spPr>
          <a:xfrm>
            <a:off x="265586" y="966131"/>
            <a:ext cx="7122900" cy="3968700"/>
          </a:xfrm>
          <a:prstGeom prst="rect">
            <a:avLst/>
          </a:prstGeom>
          <a:noFill/>
          <a:ln>
            <a:noFill/>
          </a:ln>
        </p:spPr>
        <p:txBody>
          <a:bodyPr anchorCtr="0" anchor="t" bIns="0" lIns="0" spcFirstLastPara="1" rIns="0" wrap="square" tIns="12700">
            <a:spAutoFit/>
          </a:bodyPr>
          <a:lstStyle/>
          <a:p>
            <a:pPr indent="-304800" lvl="0" marL="457200" rtl="0" algn="l">
              <a:lnSpc>
                <a:spcPct val="115000"/>
              </a:lnSpc>
              <a:spcBef>
                <a:spcPts val="0"/>
              </a:spcBef>
              <a:spcAft>
                <a:spcPts val="0"/>
              </a:spcAft>
              <a:buClr>
                <a:srgbClr val="1C1917"/>
              </a:buClr>
              <a:buSzPts val="1200"/>
              <a:buFont typeface="Roboto"/>
              <a:buChar char="●"/>
            </a:pPr>
            <a:r>
              <a:rPr lang="en-US" sz="1200">
                <a:solidFill>
                  <a:srgbClr val="1C1917"/>
                </a:solidFill>
                <a:highlight>
                  <a:srgbClr val="FFFFFF"/>
                </a:highlight>
                <a:latin typeface="Roboto"/>
                <a:ea typeface="Roboto"/>
                <a:cs typeface="Roboto"/>
                <a:sym typeface="Roboto"/>
              </a:rPr>
              <a:t>Chop Chop accelerates the throughput of atomic broadcast protocols by orders of magnitude via a novel distillation technique and untrusted brokers</a:t>
            </a:r>
            <a:endParaRPr sz="1200">
              <a:solidFill>
                <a:srgbClr val="1C1917"/>
              </a:solidFill>
              <a:highlight>
                <a:srgbClr val="FFFFFF"/>
              </a:highlight>
              <a:latin typeface="Roboto"/>
              <a:ea typeface="Roboto"/>
              <a:cs typeface="Roboto"/>
              <a:sym typeface="Roboto"/>
            </a:endParaRPr>
          </a:p>
          <a:p>
            <a:pPr indent="0" lvl="0" marL="457200" rtl="0" algn="l">
              <a:lnSpc>
                <a:spcPct val="115000"/>
              </a:lnSpc>
              <a:spcBef>
                <a:spcPts val="0"/>
              </a:spcBef>
              <a:spcAft>
                <a:spcPts val="0"/>
              </a:spcAft>
              <a:buNone/>
            </a:pPr>
            <a:r>
              <a:t/>
            </a:r>
            <a:endParaRPr sz="1200">
              <a:solidFill>
                <a:srgbClr val="1C1917"/>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1C1917"/>
              </a:buClr>
              <a:buSzPts val="1200"/>
              <a:buFont typeface="Roboto"/>
              <a:buChar char="●"/>
            </a:pPr>
            <a:r>
              <a:rPr lang="en-US" sz="1200">
                <a:solidFill>
                  <a:srgbClr val="1C1917"/>
                </a:solidFill>
                <a:highlight>
                  <a:srgbClr val="FFFFFF"/>
                </a:highlight>
                <a:latin typeface="Roboto"/>
                <a:ea typeface="Roboto"/>
                <a:cs typeface="Roboto"/>
                <a:sym typeface="Roboto"/>
              </a:rPr>
              <a:t>Distilled batches amortize expensive authentication and deduplication over large message sets by aggregating signatures and sequence numbers.</a:t>
            </a:r>
            <a:endParaRPr sz="1200">
              <a:solidFill>
                <a:srgbClr val="1C1917"/>
              </a:solidFill>
              <a:highlight>
                <a:srgbClr val="FFFFFF"/>
              </a:highlight>
              <a:latin typeface="Roboto"/>
              <a:ea typeface="Roboto"/>
              <a:cs typeface="Roboto"/>
              <a:sym typeface="Roboto"/>
            </a:endParaRPr>
          </a:p>
          <a:p>
            <a:pPr indent="0" lvl="0" marL="457200" rtl="0" algn="l">
              <a:lnSpc>
                <a:spcPct val="115000"/>
              </a:lnSpc>
              <a:spcBef>
                <a:spcPts val="0"/>
              </a:spcBef>
              <a:spcAft>
                <a:spcPts val="0"/>
              </a:spcAft>
              <a:buNone/>
            </a:pPr>
            <a:r>
              <a:t/>
            </a:r>
            <a:endParaRPr sz="1200">
              <a:solidFill>
                <a:srgbClr val="1C1917"/>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1C1917"/>
              </a:buClr>
              <a:buSzPts val="1200"/>
              <a:buFont typeface="Roboto"/>
              <a:buChar char="●"/>
            </a:pPr>
            <a:r>
              <a:rPr lang="en-US" sz="1200">
                <a:solidFill>
                  <a:srgbClr val="1C1917"/>
                </a:solidFill>
                <a:highlight>
                  <a:srgbClr val="FFFFFF"/>
                </a:highlight>
                <a:latin typeface="Roboto"/>
                <a:ea typeface="Roboto"/>
                <a:cs typeface="Roboto"/>
                <a:sym typeface="Roboto"/>
              </a:rPr>
              <a:t>An untrusted layer of brokers performs heavy cryptographic operations like distillation outside the trust boundary. This prevents wasting scarce and expensive trusted resources.</a:t>
            </a:r>
            <a:endParaRPr sz="1200">
              <a:solidFill>
                <a:srgbClr val="1C1917"/>
              </a:solidFill>
              <a:highlight>
                <a:srgbClr val="FFFFFF"/>
              </a:highlight>
              <a:latin typeface="Roboto"/>
              <a:ea typeface="Roboto"/>
              <a:cs typeface="Roboto"/>
              <a:sym typeface="Roboto"/>
            </a:endParaRPr>
          </a:p>
          <a:p>
            <a:pPr indent="0" lvl="0" marL="457200" rtl="0" algn="l">
              <a:lnSpc>
                <a:spcPct val="115000"/>
              </a:lnSpc>
              <a:spcBef>
                <a:spcPts val="0"/>
              </a:spcBef>
              <a:spcAft>
                <a:spcPts val="0"/>
              </a:spcAft>
              <a:buNone/>
            </a:pPr>
            <a:r>
              <a:t/>
            </a:r>
            <a:endParaRPr sz="1200">
              <a:solidFill>
                <a:srgbClr val="1C1917"/>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1C1917"/>
              </a:buClr>
              <a:buSzPts val="1200"/>
              <a:buFont typeface="Roboto"/>
              <a:buChar char="●"/>
            </a:pPr>
            <a:r>
              <a:rPr lang="en-US" sz="1200">
                <a:solidFill>
                  <a:srgbClr val="1C1917"/>
                </a:solidFill>
                <a:highlight>
                  <a:srgbClr val="FFFFFF"/>
                </a:highlight>
                <a:latin typeface="Roboto"/>
                <a:ea typeface="Roboto"/>
                <a:cs typeface="Roboto"/>
                <a:sym typeface="Roboto"/>
              </a:rPr>
              <a:t>Together these innovations enable a geo-distributed deployment to achieve 43 million operations per second with just 64 servers. This gets within 8% of theoretical line rate.</a:t>
            </a:r>
            <a:endParaRPr sz="1200">
              <a:solidFill>
                <a:srgbClr val="1C1917"/>
              </a:solidFill>
              <a:highlight>
                <a:srgbClr val="FFFFFF"/>
              </a:highlight>
              <a:latin typeface="Roboto"/>
              <a:ea typeface="Roboto"/>
              <a:cs typeface="Roboto"/>
              <a:sym typeface="Roboto"/>
            </a:endParaRPr>
          </a:p>
          <a:p>
            <a:pPr indent="0" lvl="0" marL="457200" rtl="0" algn="l">
              <a:lnSpc>
                <a:spcPct val="115000"/>
              </a:lnSpc>
              <a:spcBef>
                <a:spcPts val="0"/>
              </a:spcBef>
              <a:spcAft>
                <a:spcPts val="0"/>
              </a:spcAft>
              <a:buNone/>
            </a:pPr>
            <a:r>
              <a:t/>
            </a:r>
            <a:endParaRPr sz="1200">
              <a:solidFill>
                <a:srgbClr val="1C1917"/>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1C1917"/>
              </a:buClr>
              <a:buSzPts val="1200"/>
              <a:buFont typeface="Roboto"/>
              <a:buChar char="●"/>
            </a:pPr>
            <a:r>
              <a:rPr lang="en-US" sz="1200">
                <a:solidFill>
                  <a:srgbClr val="1C1917"/>
                </a:solidFill>
                <a:highlight>
                  <a:srgbClr val="FFFFFF"/>
                </a:highlight>
                <a:latin typeface="Roboto"/>
                <a:ea typeface="Roboto"/>
                <a:cs typeface="Roboto"/>
                <a:sym typeface="Roboto"/>
              </a:rPr>
              <a:t>The raw throughput unlocks new potential decentralized applications in finance, communication, gaming etc. that need global scale.</a:t>
            </a:r>
            <a:endParaRPr sz="1200">
              <a:solidFill>
                <a:srgbClr val="1C1917"/>
              </a:solidFill>
              <a:highlight>
                <a:srgbClr val="FFFFFF"/>
              </a:highlight>
              <a:latin typeface="Roboto"/>
              <a:ea typeface="Roboto"/>
              <a:cs typeface="Roboto"/>
              <a:sym typeface="Roboto"/>
            </a:endParaRPr>
          </a:p>
          <a:p>
            <a:pPr indent="0" lvl="0" marL="457200" rtl="0" algn="l">
              <a:lnSpc>
                <a:spcPct val="115000"/>
              </a:lnSpc>
              <a:spcBef>
                <a:spcPts val="0"/>
              </a:spcBef>
              <a:spcAft>
                <a:spcPts val="0"/>
              </a:spcAft>
              <a:buNone/>
            </a:pPr>
            <a:r>
              <a:t/>
            </a:r>
            <a:endParaRPr sz="1200">
              <a:solidFill>
                <a:srgbClr val="1C1917"/>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1C1917"/>
              </a:buClr>
              <a:buSzPts val="1200"/>
              <a:buFont typeface="Roboto"/>
              <a:buChar char="●"/>
            </a:pPr>
            <a:r>
              <a:rPr lang="en-US" sz="1200">
                <a:solidFill>
                  <a:srgbClr val="1C1917"/>
                </a:solidFill>
                <a:highlight>
                  <a:srgbClr val="FFFFFF"/>
                </a:highlight>
                <a:latin typeface="Roboto"/>
                <a:ea typeface="Roboto"/>
                <a:cs typeface="Roboto"/>
                <a:sym typeface="Roboto"/>
              </a:rPr>
              <a:t>Compared to its closest competitors, Chop Chop improves throughput by up to 100x.</a:t>
            </a:r>
            <a:endParaRPr sz="1200">
              <a:solidFill>
                <a:srgbClr val="1C1917"/>
              </a:solidFill>
              <a:highlight>
                <a:srgbClr val="FFFFFF"/>
              </a:highlight>
              <a:latin typeface="Roboto"/>
              <a:ea typeface="Roboto"/>
              <a:cs typeface="Roboto"/>
              <a:sym typeface="Roboto"/>
            </a:endParaRPr>
          </a:p>
          <a:p>
            <a:pPr indent="0" lvl="0" marL="0" marR="7620" rtl="0" algn="just">
              <a:lnSpc>
                <a:spcPct val="120000"/>
              </a:lnSpc>
              <a:spcBef>
                <a:spcPts val="0"/>
              </a:spcBef>
              <a:spcAft>
                <a:spcPts val="0"/>
              </a:spcAft>
              <a:buNone/>
            </a:pPr>
            <a:r>
              <a:t/>
            </a:r>
            <a:endParaRPr sz="1600">
              <a:solidFill>
                <a:srgbClr val="022850"/>
              </a:solidFill>
              <a:latin typeface="Tahoma"/>
              <a:ea typeface="Tahoma"/>
              <a:cs typeface="Tahoma"/>
              <a:sym typeface="Tahoma"/>
            </a:endParaRPr>
          </a:p>
          <a:p>
            <a:pPr indent="0" lvl="0" marL="0" marR="7620" rtl="0" algn="just">
              <a:lnSpc>
                <a:spcPct val="120000"/>
              </a:lnSpc>
              <a:spcBef>
                <a:spcPts val="0"/>
              </a:spcBef>
              <a:spcAft>
                <a:spcPts val="0"/>
              </a:spcAft>
              <a:buNone/>
            </a:pPr>
            <a:r>
              <a:t/>
            </a:r>
            <a:endParaRPr sz="1700">
              <a:solidFill>
                <a:srgbClr val="022850"/>
              </a:solidFill>
              <a:latin typeface="Tahoma"/>
              <a:ea typeface="Tahoma"/>
              <a:cs typeface="Tahoma"/>
              <a:sym typeface="Tahoma"/>
            </a:endParaRPr>
          </a:p>
        </p:txBody>
      </p:sp>
      <p:sp>
        <p:nvSpPr>
          <p:cNvPr id="513" name="Google Shape;513;g29f2a305a71_0_645"/>
          <p:cNvSpPr/>
          <p:nvPr/>
        </p:nvSpPr>
        <p:spPr>
          <a:xfrm>
            <a:off x="0" y="298955"/>
            <a:ext cx="4479290" cy="360680"/>
          </a:xfrm>
          <a:custGeom>
            <a:rect b="b" l="l" r="r" t="t"/>
            <a:pathLst>
              <a:path extrusionOk="0" h="360680" w="4479290">
                <a:moveTo>
                  <a:pt x="4478999" y="360299"/>
                </a:moveTo>
                <a:lnTo>
                  <a:pt x="0" y="360299"/>
                </a:lnTo>
                <a:lnTo>
                  <a:pt x="0" y="0"/>
                </a:lnTo>
                <a:lnTo>
                  <a:pt x="4478999" y="0"/>
                </a:lnTo>
                <a:lnTo>
                  <a:pt x="4478999" y="360299"/>
                </a:lnTo>
                <a:close/>
              </a:path>
            </a:pathLst>
          </a:custGeom>
          <a:solidFill>
            <a:srgbClr val="0228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4" name="Google Shape;514;g29f2a305a71_0_645"/>
          <p:cNvSpPr txBox="1"/>
          <p:nvPr>
            <p:ph type="title"/>
          </p:nvPr>
        </p:nvSpPr>
        <p:spPr>
          <a:xfrm>
            <a:off x="596900" y="326588"/>
            <a:ext cx="1927200" cy="305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900">
                <a:solidFill>
                  <a:srgbClr val="FFCC00"/>
                </a:solidFill>
                <a:latin typeface="Tahoma"/>
                <a:ea typeface="Tahoma"/>
                <a:cs typeface="Tahoma"/>
                <a:sym typeface="Tahoma"/>
              </a:rPr>
              <a:t>Conclusion</a:t>
            </a:r>
            <a:endParaRPr sz="1900">
              <a:latin typeface="Tahoma"/>
              <a:ea typeface="Tahoma"/>
              <a:cs typeface="Tahoma"/>
              <a:sym typeface="Tahoma"/>
            </a:endParaRPr>
          </a:p>
        </p:txBody>
      </p:sp>
      <p:sp>
        <p:nvSpPr>
          <p:cNvPr id="515" name="Google Shape;515;g29f2a305a71_0_645"/>
          <p:cNvSpPr txBox="1"/>
          <p:nvPr>
            <p:ph idx="12" type="sldNum"/>
          </p:nvPr>
        </p:nvSpPr>
        <p:spPr>
          <a:xfrm>
            <a:off x="8401201" y="4743972"/>
            <a:ext cx="231900" cy="178200"/>
          </a:xfrm>
          <a:prstGeom prst="rect">
            <a:avLst/>
          </a:prstGeom>
          <a:noFill/>
          <a:ln>
            <a:noFill/>
          </a:ln>
        </p:spPr>
        <p:txBody>
          <a:bodyPr anchorCtr="0" anchor="t" bIns="0" lIns="0" spcFirstLastPara="1" rIns="0" wrap="square" tIns="88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pic>
        <p:nvPicPr>
          <p:cNvPr id="520" name="Google Shape;520;p35"/>
          <p:cNvPicPr preferRelativeResize="0"/>
          <p:nvPr/>
        </p:nvPicPr>
        <p:blipFill rotWithShape="1">
          <a:blip r:embed="rId3">
            <a:alphaModFix/>
          </a:blip>
          <a:srcRect b="0" l="0" r="0" t="0"/>
          <a:stretch/>
        </p:blipFill>
        <p:spPr>
          <a:xfrm>
            <a:off x="0" y="0"/>
            <a:ext cx="9140427" cy="5143499"/>
          </a:xfrm>
          <a:prstGeom prst="rect">
            <a:avLst/>
          </a:prstGeom>
          <a:noFill/>
          <a:ln>
            <a:noFill/>
          </a:ln>
        </p:spPr>
      </p:pic>
      <p:sp>
        <p:nvSpPr>
          <p:cNvPr id="521" name="Google Shape;521;p35"/>
          <p:cNvSpPr txBox="1"/>
          <p:nvPr>
            <p:ph type="title"/>
          </p:nvPr>
        </p:nvSpPr>
        <p:spPr>
          <a:xfrm>
            <a:off x="2790900" y="2155550"/>
            <a:ext cx="3924300" cy="736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4700">
                <a:solidFill>
                  <a:schemeClr val="dk2"/>
                </a:solidFill>
              </a:rPr>
              <a:t>THANK YOU</a:t>
            </a:r>
            <a:endParaRPr sz="47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g2624fd2fb66_0_0"/>
          <p:cNvSpPr txBox="1"/>
          <p:nvPr>
            <p:ph type="title"/>
          </p:nvPr>
        </p:nvSpPr>
        <p:spPr>
          <a:xfrm>
            <a:off x="152400" y="285750"/>
            <a:ext cx="1919700" cy="336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100">
                <a:solidFill>
                  <a:srgbClr val="FFCC00"/>
                </a:solidFill>
                <a:latin typeface="Tahoma"/>
                <a:ea typeface="Tahoma"/>
                <a:cs typeface="Tahoma"/>
                <a:sym typeface="Tahoma"/>
              </a:rPr>
              <a:t>Introduction</a:t>
            </a:r>
            <a:endParaRPr sz="2100">
              <a:latin typeface="Tahoma"/>
              <a:ea typeface="Tahoma"/>
              <a:cs typeface="Tahoma"/>
              <a:sym typeface="Tahoma"/>
            </a:endParaRPr>
          </a:p>
        </p:txBody>
      </p:sp>
      <p:sp>
        <p:nvSpPr>
          <p:cNvPr id="63" name="Google Shape;63;g2624fd2fb66_0_0"/>
          <p:cNvSpPr txBox="1"/>
          <p:nvPr>
            <p:ph idx="12" type="sldNum"/>
          </p:nvPr>
        </p:nvSpPr>
        <p:spPr>
          <a:xfrm>
            <a:off x="8401201" y="4743972"/>
            <a:ext cx="231900" cy="178200"/>
          </a:xfrm>
          <a:prstGeom prst="rect">
            <a:avLst/>
          </a:prstGeom>
          <a:noFill/>
          <a:ln>
            <a:noFill/>
          </a:ln>
        </p:spPr>
        <p:txBody>
          <a:bodyPr anchorCtr="0" anchor="t" bIns="0" lIns="0" spcFirstLastPara="1" rIns="0" wrap="square" tIns="88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64" name="Google Shape;64;g2624fd2fb66_0_0"/>
          <p:cNvSpPr txBox="1"/>
          <p:nvPr/>
        </p:nvSpPr>
        <p:spPr>
          <a:xfrm>
            <a:off x="700225" y="868850"/>
            <a:ext cx="7434900" cy="2737200"/>
          </a:xfrm>
          <a:prstGeom prst="rect">
            <a:avLst/>
          </a:prstGeom>
          <a:noFill/>
          <a:ln>
            <a:noFill/>
          </a:ln>
        </p:spPr>
        <p:txBody>
          <a:bodyPr anchorCtr="0" anchor="t" bIns="0" lIns="0" spcFirstLastPara="1" rIns="0" wrap="square" tIns="12700">
            <a:spAutoFit/>
          </a:bodyPr>
          <a:lstStyle/>
          <a:p>
            <a:pPr indent="0" lvl="0" marL="0" marR="30480" rtl="0" algn="l">
              <a:lnSpc>
                <a:spcPct val="150000"/>
              </a:lnSpc>
              <a:spcBef>
                <a:spcPts val="0"/>
              </a:spcBef>
              <a:spcAft>
                <a:spcPts val="0"/>
              </a:spcAft>
              <a:buNone/>
            </a:pPr>
            <a:r>
              <a:rPr b="1" lang="en-US" sz="1800">
                <a:solidFill>
                  <a:schemeClr val="dk1"/>
                </a:solidFill>
                <a:latin typeface="Tahoma"/>
                <a:ea typeface="Tahoma"/>
                <a:cs typeface="Tahoma"/>
                <a:sym typeface="Tahoma"/>
              </a:rPr>
              <a:t>Atomic Broadcast</a:t>
            </a:r>
            <a:endParaRPr b="1" sz="1800">
              <a:solidFill>
                <a:schemeClr val="dk1"/>
              </a:solidFill>
              <a:latin typeface="Tahoma"/>
              <a:ea typeface="Tahoma"/>
              <a:cs typeface="Tahoma"/>
              <a:sym typeface="Tahoma"/>
            </a:endParaRPr>
          </a:p>
          <a:p>
            <a:pPr indent="0" lvl="0" marL="0" marR="30480" rtl="0" algn="l">
              <a:lnSpc>
                <a:spcPct val="150000"/>
              </a:lnSpc>
              <a:spcBef>
                <a:spcPts val="0"/>
              </a:spcBef>
              <a:spcAft>
                <a:spcPts val="0"/>
              </a:spcAft>
              <a:buNone/>
            </a:pPr>
            <a:r>
              <a:rPr lang="en-US" sz="1500">
                <a:solidFill>
                  <a:schemeClr val="dk1"/>
                </a:solidFill>
                <a:latin typeface="Tahoma"/>
                <a:ea typeface="Tahoma"/>
                <a:cs typeface="Tahoma"/>
                <a:sym typeface="Tahoma"/>
              </a:rPr>
              <a:t>A fundamental communication primitive that orders, authenticates, and deduplicates messages.</a:t>
            </a:r>
            <a:endParaRPr sz="1500">
              <a:solidFill>
                <a:schemeClr val="dk1"/>
              </a:solidFill>
              <a:latin typeface="Tahoma"/>
              <a:ea typeface="Tahoma"/>
              <a:cs typeface="Tahoma"/>
              <a:sym typeface="Tahoma"/>
            </a:endParaRPr>
          </a:p>
          <a:p>
            <a:pPr indent="0" lvl="0" marL="0" marR="30480" rtl="0" algn="l">
              <a:lnSpc>
                <a:spcPct val="150000"/>
              </a:lnSpc>
              <a:spcBef>
                <a:spcPts val="0"/>
              </a:spcBef>
              <a:spcAft>
                <a:spcPts val="0"/>
              </a:spcAft>
              <a:buNone/>
            </a:pPr>
            <a:r>
              <a:rPr lang="en-US" sz="1500">
                <a:solidFill>
                  <a:schemeClr val="dk1"/>
                </a:solidFill>
                <a:latin typeface="Tahoma"/>
                <a:ea typeface="Tahoma"/>
                <a:cs typeface="Tahoma"/>
                <a:sym typeface="Tahoma"/>
              </a:rPr>
              <a:t>Properties:</a:t>
            </a:r>
            <a:endParaRPr sz="1500">
              <a:solidFill>
                <a:schemeClr val="dk1"/>
              </a:solidFill>
              <a:latin typeface="Tahoma"/>
              <a:ea typeface="Tahoma"/>
              <a:cs typeface="Tahoma"/>
              <a:sym typeface="Tahoma"/>
            </a:endParaRPr>
          </a:p>
          <a:p>
            <a:pPr indent="-323850" lvl="0" marL="457200" marR="30480" rtl="0" algn="l">
              <a:lnSpc>
                <a:spcPct val="150000"/>
              </a:lnSpc>
              <a:spcBef>
                <a:spcPts val="0"/>
              </a:spcBef>
              <a:spcAft>
                <a:spcPts val="0"/>
              </a:spcAft>
              <a:buClr>
                <a:schemeClr val="dk1"/>
              </a:buClr>
              <a:buSzPts val="1500"/>
              <a:buFont typeface="Tahoma"/>
              <a:buChar char="●"/>
            </a:pPr>
            <a:r>
              <a:rPr lang="en-US" sz="1500">
                <a:solidFill>
                  <a:schemeClr val="dk1"/>
                </a:solidFill>
                <a:latin typeface="Tahoma"/>
                <a:ea typeface="Tahoma"/>
                <a:cs typeface="Tahoma"/>
                <a:sym typeface="Tahoma"/>
              </a:rPr>
              <a:t>Agreement: Correct servers deliver the same messages in the same order</a:t>
            </a:r>
            <a:endParaRPr sz="1500">
              <a:solidFill>
                <a:schemeClr val="dk1"/>
              </a:solidFill>
              <a:latin typeface="Tahoma"/>
              <a:ea typeface="Tahoma"/>
              <a:cs typeface="Tahoma"/>
              <a:sym typeface="Tahoma"/>
            </a:endParaRPr>
          </a:p>
          <a:p>
            <a:pPr indent="-323850" lvl="0" marL="457200" marR="30480" rtl="0" algn="l">
              <a:lnSpc>
                <a:spcPct val="150000"/>
              </a:lnSpc>
              <a:spcBef>
                <a:spcPts val="0"/>
              </a:spcBef>
              <a:spcAft>
                <a:spcPts val="0"/>
              </a:spcAft>
              <a:buClr>
                <a:schemeClr val="dk1"/>
              </a:buClr>
              <a:buSzPts val="1500"/>
              <a:buFont typeface="Tahoma"/>
              <a:buChar char="●"/>
            </a:pPr>
            <a:r>
              <a:rPr lang="en-US" sz="1500">
                <a:solidFill>
                  <a:schemeClr val="dk1"/>
                </a:solidFill>
                <a:latin typeface="Tahoma"/>
                <a:ea typeface="Tahoma"/>
                <a:cs typeface="Tahoma"/>
                <a:sym typeface="Tahoma"/>
              </a:rPr>
              <a:t>Validity: Messages from correct clients are eventually delivered.</a:t>
            </a:r>
            <a:endParaRPr sz="1500">
              <a:solidFill>
                <a:schemeClr val="dk1"/>
              </a:solidFill>
              <a:latin typeface="Tahoma"/>
              <a:ea typeface="Tahoma"/>
              <a:cs typeface="Tahoma"/>
              <a:sym typeface="Tahoma"/>
            </a:endParaRPr>
          </a:p>
          <a:p>
            <a:pPr indent="-323850" lvl="0" marL="457200" marR="30480" rtl="0" algn="l">
              <a:lnSpc>
                <a:spcPct val="150000"/>
              </a:lnSpc>
              <a:spcBef>
                <a:spcPts val="0"/>
              </a:spcBef>
              <a:spcAft>
                <a:spcPts val="0"/>
              </a:spcAft>
              <a:buClr>
                <a:schemeClr val="dk1"/>
              </a:buClr>
              <a:buSzPts val="1500"/>
              <a:buFont typeface="Tahoma"/>
              <a:buChar char="●"/>
            </a:pPr>
            <a:r>
              <a:rPr lang="en-US" sz="1500">
                <a:solidFill>
                  <a:schemeClr val="dk1"/>
                </a:solidFill>
                <a:latin typeface="Tahoma"/>
                <a:ea typeface="Tahoma"/>
                <a:cs typeface="Tahoma"/>
                <a:sym typeface="Tahoma"/>
              </a:rPr>
              <a:t>Integrity: Spurious messages cannot be attributed to correct clients.</a:t>
            </a:r>
            <a:endParaRPr sz="1500">
              <a:solidFill>
                <a:schemeClr val="dk1"/>
              </a:solidFill>
              <a:latin typeface="Tahoma"/>
              <a:ea typeface="Tahoma"/>
              <a:cs typeface="Tahoma"/>
              <a:sym typeface="Tahoma"/>
            </a:endParaRPr>
          </a:p>
          <a:p>
            <a:pPr indent="-323850" lvl="0" marL="457200" marR="30480" rtl="0" algn="l">
              <a:lnSpc>
                <a:spcPct val="150000"/>
              </a:lnSpc>
              <a:spcBef>
                <a:spcPts val="0"/>
              </a:spcBef>
              <a:spcAft>
                <a:spcPts val="0"/>
              </a:spcAft>
              <a:buClr>
                <a:schemeClr val="dk1"/>
              </a:buClr>
              <a:buSzPts val="1500"/>
              <a:buFont typeface="Tahoma"/>
              <a:buChar char="●"/>
            </a:pPr>
            <a:r>
              <a:rPr lang="en-US" sz="1500">
                <a:solidFill>
                  <a:schemeClr val="dk1"/>
                </a:solidFill>
                <a:latin typeface="Tahoma"/>
                <a:ea typeface="Tahoma"/>
                <a:cs typeface="Tahoma"/>
                <a:sym typeface="Tahoma"/>
              </a:rPr>
              <a:t>No Duplication: No message is delivered more than once.</a:t>
            </a:r>
            <a:endParaRPr sz="1500">
              <a:solidFill>
                <a:schemeClr val="dk1"/>
              </a:solidFill>
              <a:latin typeface="Tahoma"/>
              <a:ea typeface="Tahoma"/>
              <a:cs typeface="Tahoma"/>
              <a:sym typeface="Tahom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3"/>
          <p:cNvSpPr txBox="1"/>
          <p:nvPr/>
        </p:nvSpPr>
        <p:spPr>
          <a:xfrm>
            <a:off x="596900" y="286125"/>
            <a:ext cx="4422300" cy="3360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100">
                <a:solidFill>
                  <a:srgbClr val="FFCC00"/>
                </a:solidFill>
                <a:latin typeface="Tahoma"/>
                <a:ea typeface="Tahoma"/>
                <a:cs typeface="Tahoma"/>
                <a:sym typeface="Tahoma"/>
              </a:rPr>
              <a:t>Cost of Atomic Broadcast</a:t>
            </a:r>
            <a:endParaRPr sz="2100">
              <a:solidFill>
                <a:schemeClr val="dk1"/>
              </a:solidFill>
              <a:latin typeface="Tahoma"/>
              <a:ea typeface="Tahoma"/>
              <a:cs typeface="Tahoma"/>
              <a:sym typeface="Tahoma"/>
            </a:endParaRPr>
          </a:p>
        </p:txBody>
      </p:sp>
      <p:sp>
        <p:nvSpPr>
          <p:cNvPr id="70" name="Google Shape;70;p3"/>
          <p:cNvSpPr txBox="1"/>
          <p:nvPr>
            <p:ph idx="12" type="sldNum"/>
          </p:nvPr>
        </p:nvSpPr>
        <p:spPr>
          <a:xfrm>
            <a:off x="8401201" y="4743972"/>
            <a:ext cx="231775" cy="201929"/>
          </a:xfrm>
          <a:prstGeom prst="rect">
            <a:avLst/>
          </a:prstGeom>
          <a:noFill/>
          <a:ln>
            <a:noFill/>
          </a:ln>
        </p:spPr>
        <p:txBody>
          <a:bodyPr anchorCtr="0" anchor="t" bIns="0" lIns="0" spcFirstLastPara="1" rIns="0" wrap="square" tIns="88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71" name="Google Shape;71;p3"/>
          <p:cNvSpPr txBox="1"/>
          <p:nvPr/>
        </p:nvSpPr>
        <p:spPr>
          <a:xfrm>
            <a:off x="1019575" y="989125"/>
            <a:ext cx="2313000" cy="58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50">
                <a:solidFill>
                  <a:srgbClr val="022850"/>
                </a:solidFill>
                <a:latin typeface="Tahoma"/>
                <a:ea typeface="Tahoma"/>
                <a:cs typeface="Tahoma"/>
                <a:sym typeface="Tahoma"/>
              </a:rPr>
              <a:t>Integrity : </a:t>
            </a:r>
            <a:r>
              <a:rPr lang="en-US" sz="1250">
                <a:solidFill>
                  <a:srgbClr val="022850"/>
                </a:solidFill>
                <a:latin typeface="Tahoma"/>
                <a:ea typeface="Tahoma"/>
                <a:cs typeface="Tahoma"/>
                <a:sym typeface="Tahoma"/>
              </a:rPr>
              <a:t>Digital Signatures</a:t>
            </a:r>
            <a:endParaRPr sz="1250">
              <a:solidFill>
                <a:srgbClr val="022850"/>
              </a:solidFill>
              <a:latin typeface="Tahoma"/>
              <a:ea typeface="Tahoma"/>
              <a:cs typeface="Tahoma"/>
              <a:sym typeface="Tahoma"/>
            </a:endParaRPr>
          </a:p>
          <a:p>
            <a:pPr indent="0" lvl="0" marL="0" rtl="0" algn="l">
              <a:spcBef>
                <a:spcPts val="0"/>
              </a:spcBef>
              <a:spcAft>
                <a:spcPts val="0"/>
              </a:spcAft>
              <a:buNone/>
            </a:pPr>
            <a:r>
              <a:t/>
            </a:r>
            <a:endParaRPr sz="1250">
              <a:solidFill>
                <a:srgbClr val="022850"/>
              </a:solidFill>
              <a:latin typeface="Tahoma"/>
              <a:ea typeface="Tahoma"/>
              <a:cs typeface="Tahoma"/>
              <a:sym typeface="Tahoma"/>
            </a:endParaRPr>
          </a:p>
        </p:txBody>
      </p:sp>
      <p:sp>
        <p:nvSpPr>
          <p:cNvPr id="72" name="Google Shape;72;p3"/>
          <p:cNvSpPr txBox="1"/>
          <p:nvPr/>
        </p:nvSpPr>
        <p:spPr>
          <a:xfrm>
            <a:off x="5668500" y="989125"/>
            <a:ext cx="2503200" cy="58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50">
                <a:solidFill>
                  <a:srgbClr val="022850"/>
                </a:solidFill>
                <a:latin typeface="Tahoma"/>
                <a:ea typeface="Tahoma"/>
                <a:cs typeface="Tahoma"/>
                <a:sym typeface="Tahoma"/>
              </a:rPr>
              <a:t>No duplication: Sequence Number</a:t>
            </a:r>
            <a:endParaRPr sz="1250">
              <a:solidFill>
                <a:srgbClr val="022850"/>
              </a:solidFill>
              <a:latin typeface="Tahoma"/>
              <a:ea typeface="Tahoma"/>
              <a:cs typeface="Tahoma"/>
              <a:sym typeface="Tahoma"/>
            </a:endParaRPr>
          </a:p>
        </p:txBody>
      </p:sp>
      <p:sp>
        <p:nvSpPr>
          <p:cNvPr id="73" name="Google Shape;73;p3"/>
          <p:cNvSpPr txBox="1"/>
          <p:nvPr/>
        </p:nvSpPr>
        <p:spPr>
          <a:xfrm>
            <a:off x="3025675" y="1575025"/>
            <a:ext cx="2503200" cy="58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50">
                <a:solidFill>
                  <a:srgbClr val="022850"/>
                </a:solidFill>
                <a:latin typeface="Tahoma"/>
                <a:ea typeface="Tahoma"/>
                <a:cs typeface="Tahoma"/>
                <a:sym typeface="Tahoma"/>
              </a:rPr>
              <a:t>Overload on the application layer</a:t>
            </a:r>
            <a:endParaRPr sz="1250">
              <a:solidFill>
                <a:srgbClr val="022850"/>
              </a:solidFill>
              <a:latin typeface="Tahoma"/>
              <a:ea typeface="Tahoma"/>
              <a:cs typeface="Tahoma"/>
              <a:sym typeface="Tahoma"/>
            </a:endParaRPr>
          </a:p>
        </p:txBody>
      </p:sp>
      <p:sp>
        <p:nvSpPr>
          <p:cNvPr id="74" name="Google Shape;74;p3"/>
          <p:cNvSpPr txBox="1"/>
          <p:nvPr/>
        </p:nvSpPr>
        <p:spPr>
          <a:xfrm>
            <a:off x="874625" y="2368475"/>
            <a:ext cx="828900" cy="58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50">
                <a:solidFill>
                  <a:srgbClr val="022850"/>
                </a:solidFill>
                <a:latin typeface="Tahoma"/>
                <a:ea typeface="Tahoma"/>
                <a:cs typeface="Tahoma"/>
                <a:sym typeface="Tahoma"/>
              </a:rPr>
              <a:t>Batching</a:t>
            </a:r>
            <a:endParaRPr sz="1250">
              <a:solidFill>
                <a:srgbClr val="022850"/>
              </a:solidFill>
              <a:latin typeface="Tahoma"/>
              <a:ea typeface="Tahoma"/>
              <a:cs typeface="Tahoma"/>
              <a:sym typeface="Tahoma"/>
            </a:endParaRPr>
          </a:p>
        </p:txBody>
      </p:sp>
      <p:sp>
        <p:nvSpPr>
          <p:cNvPr id="75" name="Google Shape;75;p3"/>
          <p:cNvSpPr txBox="1"/>
          <p:nvPr/>
        </p:nvSpPr>
        <p:spPr>
          <a:xfrm>
            <a:off x="2102675" y="2329825"/>
            <a:ext cx="6931200" cy="58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50">
                <a:solidFill>
                  <a:srgbClr val="022850"/>
                </a:solidFill>
                <a:latin typeface="Tahoma"/>
                <a:ea typeface="Tahoma"/>
                <a:cs typeface="Tahoma"/>
                <a:sym typeface="Tahoma"/>
              </a:rPr>
              <a:t>For each message: 1 public key (32 B [Ed25519]) + Signature (64B) + Sequence Number (8B) + Message (4B) ~ 91% overhead</a:t>
            </a:r>
            <a:endParaRPr sz="1250">
              <a:solidFill>
                <a:srgbClr val="022850"/>
              </a:solidFill>
              <a:latin typeface="Tahoma"/>
              <a:ea typeface="Tahoma"/>
              <a:cs typeface="Tahoma"/>
              <a:sym typeface="Tahoma"/>
            </a:endParaRPr>
          </a:p>
        </p:txBody>
      </p:sp>
      <p:sp>
        <p:nvSpPr>
          <p:cNvPr id="76" name="Google Shape;76;p3"/>
          <p:cNvSpPr txBox="1"/>
          <p:nvPr/>
        </p:nvSpPr>
        <p:spPr>
          <a:xfrm>
            <a:off x="596900" y="3352150"/>
            <a:ext cx="1560900" cy="58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50">
                <a:solidFill>
                  <a:srgbClr val="022850"/>
                </a:solidFill>
                <a:latin typeface="Tahoma"/>
                <a:ea typeface="Tahoma"/>
                <a:cs typeface="Tahoma"/>
                <a:sym typeface="Tahoma"/>
              </a:rPr>
              <a:t>Narwhal-Bullshark</a:t>
            </a:r>
            <a:endParaRPr sz="1250">
              <a:solidFill>
                <a:srgbClr val="022850"/>
              </a:solidFill>
              <a:latin typeface="Tahoma"/>
              <a:ea typeface="Tahoma"/>
              <a:cs typeface="Tahoma"/>
              <a:sym typeface="Tahoma"/>
            </a:endParaRPr>
          </a:p>
        </p:txBody>
      </p:sp>
      <p:sp>
        <p:nvSpPr>
          <p:cNvPr id="77" name="Google Shape;77;p3"/>
          <p:cNvSpPr txBox="1"/>
          <p:nvPr/>
        </p:nvSpPr>
        <p:spPr>
          <a:xfrm>
            <a:off x="6392400" y="3230925"/>
            <a:ext cx="1779300" cy="58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50">
                <a:solidFill>
                  <a:srgbClr val="022850"/>
                </a:solidFill>
                <a:latin typeface="Tahoma"/>
                <a:ea typeface="Tahoma"/>
                <a:cs typeface="Tahoma"/>
                <a:sym typeface="Tahoma"/>
              </a:rPr>
              <a:t>Narwhal-Bullshark-sig</a:t>
            </a:r>
            <a:endParaRPr sz="1250">
              <a:solidFill>
                <a:srgbClr val="022850"/>
              </a:solidFill>
              <a:latin typeface="Tahoma"/>
              <a:ea typeface="Tahoma"/>
              <a:cs typeface="Tahoma"/>
              <a:sym typeface="Tahoma"/>
            </a:endParaRPr>
          </a:p>
        </p:txBody>
      </p:sp>
      <p:sp>
        <p:nvSpPr>
          <p:cNvPr id="78" name="Google Shape;78;p3"/>
          <p:cNvSpPr txBox="1"/>
          <p:nvPr/>
        </p:nvSpPr>
        <p:spPr>
          <a:xfrm>
            <a:off x="697375" y="3747825"/>
            <a:ext cx="3251100" cy="585900"/>
          </a:xfrm>
          <a:prstGeom prst="rect">
            <a:avLst/>
          </a:prstGeom>
          <a:noFill/>
          <a:ln>
            <a:noFill/>
          </a:ln>
        </p:spPr>
        <p:txBody>
          <a:bodyPr anchorCtr="0" anchor="t" bIns="91425" lIns="91425" spcFirstLastPara="1" rIns="91425" wrap="square" tIns="91425">
            <a:noAutofit/>
          </a:bodyPr>
          <a:lstStyle/>
          <a:p>
            <a:pPr indent="-307975" lvl="0" marL="457200" rtl="0" algn="l">
              <a:spcBef>
                <a:spcPts val="0"/>
              </a:spcBef>
              <a:spcAft>
                <a:spcPts val="0"/>
              </a:spcAft>
              <a:buClr>
                <a:srgbClr val="022850"/>
              </a:buClr>
              <a:buSzPts val="1250"/>
              <a:buFont typeface="Tahoma"/>
              <a:buChar char="●"/>
            </a:pPr>
            <a:r>
              <a:rPr lang="en-US" sz="1250">
                <a:solidFill>
                  <a:srgbClr val="022850"/>
                </a:solidFill>
                <a:latin typeface="Tahoma"/>
                <a:ea typeface="Tahoma"/>
                <a:cs typeface="Tahoma"/>
                <a:sym typeface="Tahoma"/>
              </a:rPr>
              <a:t>Not handle authentication natively</a:t>
            </a:r>
            <a:endParaRPr sz="1250">
              <a:solidFill>
                <a:srgbClr val="022850"/>
              </a:solidFill>
              <a:latin typeface="Tahoma"/>
              <a:ea typeface="Tahoma"/>
              <a:cs typeface="Tahoma"/>
              <a:sym typeface="Tahoma"/>
            </a:endParaRPr>
          </a:p>
          <a:p>
            <a:pPr indent="-307975" lvl="0" marL="457200" rtl="0" algn="l">
              <a:spcBef>
                <a:spcPts val="0"/>
              </a:spcBef>
              <a:spcAft>
                <a:spcPts val="0"/>
              </a:spcAft>
              <a:buClr>
                <a:srgbClr val="022850"/>
              </a:buClr>
              <a:buSzPts val="1250"/>
              <a:buFont typeface="Tahoma"/>
              <a:buChar char="●"/>
            </a:pPr>
            <a:r>
              <a:rPr lang="en-US" sz="1250">
                <a:solidFill>
                  <a:srgbClr val="022850"/>
                </a:solidFill>
                <a:latin typeface="Tahoma"/>
                <a:ea typeface="Tahoma"/>
                <a:cs typeface="Tahoma"/>
                <a:sym typeface="Tahoma"/>
              </a:rPr>
              <a:t>Trusted workers become bottlenecks</a:t>
            </a:r>
            <a:endParaRPr sz="1250">
              <a:solidFill>
                <a:srgbClr val="022850"/>
              </a:solidFill>
              <a:latin typeface="Tahoma"/>
              <a:ea typeface="Tahoma"/>
              <a:cs typeface="Tahoma"/>
              <a:sym typeface="Tahoma"/>
            </a:endParaRPr>
          </a:p>
          <a:p>
            <a:pPr indent="-307975" lvl="0" marL="457200" rtl="0" algn="l">
              <a:spcBef>
                <a:spcPts val="0"/>
              </a:spcBef>
              <a:spcAft>
                <a:spcPts val="0"/>
              </a:spcAft>
              <a:buClr>
                <a:srgbClr val="022850"/>
              </a:buClr>
              <a:buSzPts val="1250"/>
              <a:buFont typeface="Tahoma"/>
              <a:buChar char="●"/>
            </a:pPr>
            <a:r>
              <a:rPr lang="en-US" sz="1250">
                <a:solidFill>
                  <a:srgbClr val="022850"/>
                </a:solidFill>
                <a:latin typeface="Tahoma"/>
                <a:ea typeface="Tahoma"/>
                <a:cs typeface="Tahoma"/>
                <a:sym typeface="Tahoma"/>
              </a:rPr>
              <a:t>No sequence number guarantees</a:t>
            </a:r>
            <a:endParaRPr sz="1250">
              <a:solidFill>
                <a:srgbClr val="022850"/>
              </a:solidFill>
              <a:latin typeface="Tahoma"/>
              <a:ea typeface="Tahoma"/>
              <a:cs typeface="Tahoma"/>
              <a:sym typeface="Tahoma"/>
            </a:endParaRPr>
          </a:p>
        </p:txBody>
      </p:sp>
      <p:sp>
        <p:nvSpPr>
          <p:cNvPr id="79" name="Google Shape;79;p3"/>
          <p:cNvSpPr txBox="1"/>
          <p:nvPr/>
        </p:nvSpPr>
        <p:spPr>
          <a:xfrm>
            <a:off x="5294550" y="3670525"/>
            <a:ext cx="3251100" cy="585900"/>
          </a:xfrm>
          <a:prstGeom prst="rect">
            <a:avLst/>
          </a:prstGeom>
          <a:noFill/>
          <a:ln>
            <a:noFill/>
          </a:ln>
        </p:spPr>
        <p:txBody>
          <a:bodyPr anchorCtr="0" anchor="t" bIns="91425" lIns="91425" spcFirstLastPara="1" rIns="91425" wrap="square" tIns="91425">
            <a:noAutofit/>
          </a:bodyPr>
          <a:lstStyle/>
          <a:p>
            <a:pPr indent="-307975" lvl="0" marL="457200" rtl="0" algn="l">
              <a:spcBef>
                <a:spcPts val="0"/>
              </a:spcBef>
              <a:spcAft>
                <a:spcPts val="0"/>
              </a:spcAft>
              <a:buClr>
                <a:srgbClr val="022850"/>
              </a:buClr>
              <a:buSzPts val="1250"/>
              <a:buFont typeface="Tahoma"/>
              <a:buChar char="●"/>
            </a:pPr>
            <a:r>
              <a:rPr lang="en-US" sz="1250">
                <a:solidFill>
                  <a:srgbClr val="022850"/>
                </a:solidFill>
                <a:latin typeface="Tahoma"/>
                <a:ea typeface="Tahoma"/>
                <a:cs typeface="Tahoma"/>
                <a:sym typeface="Tahoma"/>
              </a:rPr>
              <a:t>Workers verify signatures but still workers are linked to server groups</a:t>
            </a:r>
            <a:endParaRPr sz="1250">
              <a:solidFill>
                <a:srgbClr val="022850"/>
              </a:solidFill>
              <a:latin typeface="Tahoma"/>
              <a:ea typeface="Tahoma"/>
              <a:cs typeface="Tahoma"/>
              <a:sym typeface="Tahom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gtEl>
                                        <p:attrNameLst>
                                          <p:attrName>style.visibility</p:attrName>
                                        </p:attrNameLst>
                                      </p:cBhvr>
                                      <p:to>
                                        <p:strVal val="visible"/>
                                      </p:to>
                                    </p:set>
                                    <p:animEffect filter="fade" transition="in">
                                      <p:cBhvr>
                                        <p:cTn dur="1000"/>
                                        <p:tgtEl>
                                          <p:spTgt spid="71"/>
                                        </p:tgtEl>
                                      </p:cBhvr>
                                    </p:animEffect>
                                  </p:childTnLst>
                                </p:cTn>
                              </p:par>
                              <p:par>
                                <p:cTn fill="hold" nodeType="withEffect" presetClass="entr" presetID="10" presetSubtype="0">
                                  <p:stCondLst>
                                    <p:cond delay="0"/>
                                  </p:stCondLst>
                                  <p:childTnLst>
                                    <p:set>
                                      <p:cBhvr>
                                        <p:cTn dur="1" fill="hold">
                                          <p:stCondLst>
                                            <p:cond delay="0"/>
                                          </p:stCondLst>
                                        </p:cTn>
                                        <p:tgtEl>
                                          <p:spTgt spid="72"/>
                                        </p:tgtEl>
                                        <p:attrNameLst>
                                          <p:attrName>style.visibility</p:attrName>
                                        </p:attrNameLst>
                                      </p:cBhvr>
                                      <p:to>
                                        <p:strVal val="visible"/>
                                      </p:to>
                                    </p:set>
                                    <p:animEffect filter="fade" transition="in">
                                      <p:cBhvr>
                                        <p:cTn dur="1000"/>
                                        <p:tgtEl>
                                          <p:spTgt spid="72"/>
                                        </p:tgtEl>
                                      </p:cBhvr>
                                    </p:animEffect>
                                  </p:childTnLst>
                                </p:cTn>
                              </p:par>
                              <p:par>
                                <p:cTn fill="hold" nodeType="with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1000"/>
                                        <p:tgtEl>
                                          <p:spTgt spid="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4"/>
          <p:cNvSpPr/>
          <p:nvPr/>
        </p:nvSpPr>
        <p:spPr>
          <a:xfrm>
            <a:off x="0" y="298955"/>
            <a:ext cx="4479290" cy="360680"/>
          </a:xfrm>
          <a:custGeom>
            <a:rect b="b" l="l" r="r" t="t"/>
            <a:pathLst>
              <a:path extrusionOk="0" h="360680" w="4479290">
                <a:moveTo>
                  <a:pt x="4478999" y="360299"/>
                </a:moveTo>
                <a:lnTo>
                  <a:pt x="0" y="360299"/>
                </a:lnTo>
                <a:lnTo>
                  <a:pt x="0" y="0"/>
                </a:lnTo>
                <a:lnTo>
                  <a:pt x="4478999" y="0"/>
                </a:lnTo>
                <a:lnTo>
                  <a:pt x="4478999" y="360299"/>
                </a:lnTo>
                <a:close/>
              </a:path>
            </a:pathLst>
          </a:custGeom>
          <a:solidFill>
            <a:srgbClr val="0228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4"/>
          <p:cNvSpPr txBox="1"/>
          <p:nvPr>
            <p:ph type="title"/>
          </p:nvPr>
        </p:nvSpPr>
        <p:spPr>
          <a:xfrm>
            <a:off x="585800" y="298950"/>
            <a:ext cx="1569300" cy="336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100">
                <a:solidFill>
                  <a:srgbClr val="FFCC00"/>
                </a:solidFill>
                <a:latin typeface="Tahoma"/>
                <a:ea typeface="Tahoma"/>
                <a:cs typeface="Tahoma"/>
                <a:sym typeface="Tahoma"/>
              </a:rPr>
              <a:t>Chop Chop</a:t>
            </a:r>
            <a:endParaRPr sz="2100">
              <a:latin typeface="Tahoma"/>
              <a:ea typeface="Tahoma"/>
              <a:cs typeface="Tahoma"/>
              <a:sym typeface="Tahoma"/>
            </a:endParaRPr>
          </a:p>
        </p:txBody>
      </p:sp>
      <p:sp>
        <p:nvSpPr>
          <p:cNvPr id="86" name="Google Shape;86;p4"/>
          <p:cNvSpPr txBox="1"/>
          <p:nvPr/>
        </p:nvSpPr>
        <p:spPr>
          <a:xfrm>
            <a:off x="585812" y="833704"/>
            <a:ext cx="7332300" cy="3476100"/>
          </a:xfrm>
          <a:prstGeom prst="rect">
            <a:avLst/>
          </a:prstGeom>
          <a:noFill/>
          <a:ln>
            <a:noFill/>
          </a:ln>
        </p:spPr>
        <p:txBody>
          <a:bodyPr anchorCtr="0" anchor="t" bIns="0" lIns="0" spcFirstLastPara="1" rIns="0" wrap="square" tIns="127000">
            <a:spAutoFit/>
          </a:bodyPr>
          <a:lstStyle/>
          <a:p>
            <a:pPr indent="-344169" lvl="0" marL="356235" marR="0" rtl="0" algn="l">
              <a:lnSpc>
                <a:spcPct val="100000"/>
              </a:lnSpc>
              <a:spcBef>
                <a:spcPts val="900"/>
              </a:spcBef>
              <a:spcAft>
                <a:spcPts val="0"/>
              </a:spcAft>
              <a:buClr>
                <a:srgbClr val="000000"/>
              </a:buClr>
              <a:buSzPts val="1500"/>
              <a:buFont typeface="Arial"/>
              <a:buChar char="●"/>
            </a:pPr>
            <a:r>
              <a:rPr lang="en-US" sz="1500">
                <a:solidFill>
                  <a:srgbClr val="022850"/>
                </a:solidFill>
                <a:latin typeface="Tahoma"/>
                <a:ea typeface="Tahoma"/>
                <a:cs typeface="Tahoma"/>
                <a:sym typeface="Tahoma"/>
              </a:rPr>
              <a:t>A Byzantine Atomic Broadcast system that amortizes the cost of ordering, </a:t>
            </a:r>
            <a:r>
              <a:rPr lang="en-US" sz="1500">
                <a:solidFill>
                  <a:srgbClr val="022850"/>
                </a:solidFill>
                <a:latin typeface="Tahoma"/>
                <a:ea typeface="Tahoma"/>
                <a:cs typeface="Tahoma"/>
                <a:sym typeface="Tahoma"/>
              </a:rPr>
              <a:t>authenticating</a:t>
            </a:r>
            <a:r>
              <a:rPr lang="en-US" sz="1500">
                <a:solidFill>
                  <a:srgbClr val="022850"/>
                </a:solidFill>
                <a:latin typeface="Tahoma"/>
                <a:ea typeface="Tahoma"/>
                <a:cs typeface="Tahoma"/>
                <a:sym typeface="Tahoma"/>
              </a:rPr>
              <a:t> and deduplicating messages, achieving “line rate”.</a:t>
            </a:r>
            <a:endParaRPr sz="1500">
              <a:solidFill>
                <a:srgbClr val="022850"/>
              </a:solidFill>
              <a:latin typeface="Tahoma"/>
              <a:ea typeface="Tahoma"/>
              <a:cs typeface="Tahoma"/>
              <a:sym typeface="Tahoma"/>
            </a:endParaRPr>
          </a:p>
          <a:p>
            <a:pPr indent="-344169" lvl="0" marL="356235" marR="0" rtl="0" algn="l">
              <a:lnSpc>
                <a:spcPct val="100000"/>
              </a:lnSpc>
              <a:spcBef>
                <a:spcPts val="900"/>
              </a:spcBef>
              <a:spcAft>
                <a:spcPts val="0"/>
              </a:spcAft>
              <a:buClr>
                <a:srgbClr val="022850"/>
              </a:buClr>
              <a:buSzPts val="1500"/>
              <a:buFont typeface="Tahoma"/>
              <a:buChar char="●"/>
            </a:pPr>
            <a:r>
              <a:rPr lang="en-US" sz="1500">
                <a:solidFill>
                  <a:srgbClr val="022850"/>
                </a:solidFill>
                <a:latin typeface="Tahoma"/>
                <a:ea typeface="Tahoma"/>
                <a:cs typeface="Tahoma"/>
                <a:sym typeface="Tahoma"/>
              </a:rPr>
              <a:t>As a mempool, Chop Chop uses an </a:t>
            </a:r>
            <a:r>
              <a:rPr lang="en-US" sz="1500">
                <a:solidFill>
                  <a:srgbClr val="022850"/>
                </a:solidFill>
                <a:latin typeface="Tahoma"/>
                <a:ea typeface="Tahoma"/>
                <a:cs typeface="Tahoma"/>
                <a:sym typeface="Tahoma"/>
              </a:rPr>
              <a:t>underlying</a:t>
            </a:r>
            <a:r>
              <a:rPr lang="en-US" sz="1500">
                <a:solidFill>
                  <a:srgbClr val="022850"/>
                </a:solidFill>
                <a:latin typeface="Tahoma"/>
                <a:ea typeface="Tahoma"/>
                <a:cs typeface="Tahoma"/>
                <a:sym typeface="Tahoma"/>
              </a:rPr>
              <a:t> instance of Atomic Broadcast to order batches, </a:t>
            </a:r>
            <a:r>
              <a:rPr lang="en-US" sz="1500">
                <a:solidFill>
                  <a:srgbClr val="022850"/>
                </a:solidFill>
                <a:latin typeface="Tahoma"/>
                <a:ea typeface="Tahoma"/>
                <a:cs typeface="Tahoma"/>
                <a:sym typeface="Tahoma"/>
              </a:rPr>
              <a:t>aggregating</a:t>
            </a:r>
            <a:r>
              <a:rPr lang="en-US" sz="1500">
                <a:solidFill>
                  <a:srgbClr val="022850"/>
                </a:solidFill>
                <a:latin typeface="Tahoma"/>
                <a:ea typeface="Tahoma"/>
                <a:cs typeface="Tahoma"/>
                <a:sym typeface="Tahoma"/>
              </a:rPr>
              <a:t> messages to amortize costs.</a:t>
            </a:r>
            <a:endParaRPr sz="1500">
              <a:solidFill>
                <a:srgbClr val="022850"/>
              </a:solidFill>
              <a:latin typeface="Tahoma"/>
              <a:ea typeface="Tahoma"/>
              <a:cs typeface="Tahoma"/>
              <a:sym typeface="Tahoma"/>
            </a:endParaRPr>
          </a:p>
          <a:p>
            <a:pPr indent="-344169" lvl="0" marL="356235" marR="0" rtl="0" algn="l">
              <a:lnSpc>
                <a:spcPct val="100000"/>
              </a:lnSpc>
              <a:spcBef>
                <a:spcPts val="900"/>
              </a:spcBef>
              <a:spcAft>
                <a:spcPts val="0"/>
              </a:spcAft>
              <a:buClr>
                <a:srgbClr val="022850"/>
              </a:buClr>
              <a:buSzPts val="1500"/>
              <a:buFont typeface="Tahoma"/>
              <a:buChar char="●"/>
            </a:pPr>
            <a:r>
              <a:rPr lang="en-US" sz="1500">
                <a:solidFill>
                  <a:srgbClr val="022850"/>
                </a:solidFill>
                <a:latin typeface="Tahoma"/>
                <a:ea typeface="Tahoma"/>
                <a:cs typeface="Tahoma"/>
                <a:sym typeface="Tahoma"/>
              </a:rPr>
              <a:t>Chop Chop addresses the shortcoming of authentication and deduplications with a new form of batches: distilled batches.</a:t>
            </a:r>
            <a:endParaRPr sz="1500">
              <a:solidFill>
                <a:srgbClr val="022850"/>
              </a:solidFill>
              <a:latin typeface="Tahoma"/>
              <a:ea typeface="Tahoma"/>
              <a:cs typeface="Tahoma"/>
              <a:sym typeface="Tahoma"/>
            </a:endParaRPr>
          </a:p>
          <a:p>
            <a:pPr indent="-344169" lvl="0" marL="356235" marR="0" rtl="0" algn="l">
              <a:lnSpc>
                <a:spcPct val="100000"/>
              </a:lnSpc>
              <a:spcBef>
                <a:spcPts val="900"/>
              </a:spcBef>
              <a:spcAft>
                <a:spcPts val="0"/>
              </a:spcAft>
              <a:buClr>
                <a:srgbClr val="022850"/>
              </a:buClr>
              <a:buSzPts val="1500"/>
              <a:buFont typeface="Tahoma"/>
              <a:buChar char="●"/>
            </a:pPr>
            <a:r>
              <a:rPr lang="en-US" sz="1500">
                <a:solidFill>
                  <a:srgbClr val="022850"/>
                </a:solidFill>
                <a:latin typeface="Tahoma"/>
                <a:ea typeface="Tahoma"/>
                <a:cs typeface="Tahoma"/>
                <a:sym typeface="Tahoma"/>
              </a:rPr>
              <a:t>Chop Chop integrates the two following techniques to reduce the bandwidth and CPU cost of authentication.</a:t>
            </a:r>
            <a:endParaRPr sz="1500">
              <a:solidFill>
                <a:srgbClr val="022850"/>
              </a:solidFill>
              <a:latin typeface="Tahoma"/>
              <a:ea typeface="Tahoma"/>
              <a:cs typeface="Tahoma"/>
              <a:sym typeface="Tahoma"/>
            </a:endParaRPr>
          </a:p>
          <a:p>
            <a:pPr indent="-323850" lvl="0" marL="457200" marR="0" rtl="0" algn="l">
              <a:lnSpc>
                <a:spcPct val="100000"/>
              </a:lnSpc>
              <a:spcBef>
                <a:spcPts val="0"/>
              </a:spcBef>
              <a:spcAft>
                <a:spcPts val="0"/>
              </a:spcAft>
              <a:buClr>
                <a:srgbClr val="022850"/>
              </a:buClr>
              <a:buSzPts val="1500"/>
              <a:buFont typeface="Tahoma"/>
              <a:buChar char="-"/>
            </a:pPr>
            <a:r>
              <a:rPr lang="en-US" sz="1500">
                <a:solidFill>
                  <a:srgbClr val="022850"/>
                </a:solidFill>
                <a:latin typeface="Tahoma"/>
                <a:ea typeface="Tahoma"/>
                <a:cs typeface="Tahoma"/>
                <a:sym typeface="Tahoma"/>
              </a:rPr>
              <a:t>Short identifiers</a:t>
            </a:r>
            <a:endParaRPr sz="1500">
              <a:solidFill>
                <a:srgbClr val="022850"/>
              </a:solidFill>
              <a:latin typeface="Tahoma"/>
              <a:ea typeface="Tahoma"/>
              <a:cs typeface="Tahoma"/>
              <a:sym typeface="Tahoma"/>
            </a:endParaRPr>
          </a:p>
          <a:p>
            <a:pPr indent="-323850" lvl="0" marL="457200" marR="0" rtl="0" algn="l">
              <a:lnSpc>
                <a:spcPct val="100000"/>
              </a:lnSpc>
              <a:spcBef>
                <a:spcPts val="0"/>
              </a:spcBef>
              <a:spcAft>
                <a:spcPts val="0"/>
              </a:spcAft>
              <a:buClr>
                <a:srgbClr val="022850"/>
              </a:buClr>
              <a:buSzPts val="1500"/>
              <a:buFont typeface="Tahoma"/>
              <a:buChar char="-"/>
            </a:pPr>
            <a:r>
              <a:rPr lang="en-US" sz="1500">
                <a:solidFill>
                  <a:srgbClr val="022850"/>
                </a:solidFill>
                <a:latin typeface="Tahoma"/>
                <a:ea typeface="Tahoma"/>
                <a:cs typeface="Tahoma"/>
                <a:sym typeface="Tahoma"/>
              </a:rPr>
              <a:t>Pooled signature verification</a:t>
            </a:r>
            <a:endParaRPr sz="1500">
              <a:solidFill>
                <a:srgbClr val="022850"/>
              </a:solidFill>
              <a:latin typeface="Tahoma"/>
              <a:ea typeface="Tahoma"/>
              <a:cs typeface="Tahoma"/>
              <a:sym typeface="Tahoma"/>
            </a:endParaRPr>
          </a:p>
          <a:p>
            <a:pPr indent="0" lvl="0" marL="457200" marR="0" rtl="0" algn="l">
              <a:lnSpc>
                <a:spcPct val="100000"/>
              </a:lnSpc>
              <a:spcBef>
                <a:spcPts val="900"/>
              </a:spcBef>
              <a:spcAft>
                <a:spcPts val="0"/>
              </a:spcAft>
              <a:buNone/>
            </a:pPr>
            <a:r>
              <a:t/>
            </a:r>
            <a:endParaRPr sz="1500">
              <a:solidFill>
                <a:srgbClr val="022850"/>
              </a:solidFill>
              <a:latin typeface="Tahoma"/>
              <a:ea typeface="Tahoma"/>
              <a:cs typeface="Tahoma"/>
              <a:sym typeface="Tahoma"/>
            </a:endParaRPr>
          </a:p>
          <a:p>
            <a:pPr indent="0" lvl="0" marL="457200" marR="0" rtl="0" algn="l">
              <a:lnSpc>
                <a:spcPct val="100000"/>
              </a:lnSpc>
              <a:spcBef>
                <a:spcPts val="900"/>
              </a:spcBef>
              <a:spcAft>
                <a:spcPts val="0"/>
              </a:spcAft>
              <a:buNone/>
            </a:pPr>
            <a:r>
              <a:t/>
            </a:r>
            <a:endParaRPr sz="1500">
              <a:solidFill>
                <a:srgbClr val="022850"/>
              </a:solidFill>
              <a:latin typeface="Tahoma"/>
              <a:ea typeface="Tahoma"/>
              <a:cs typeface="Tahoma"/>
              <a:sym typeface="Tahoma"/>
            </a:endParaRPr>
          </a:p>
        </p:txBody>
      </p:sp>
      <p:sp>
        <p:nvSpPr>
          <p:cNvPr id="87" name="Google Shape;87;p4"/>
          <p:cNvSpPr txBox="1"/>
          <p:nvPr>
            <p:ph idx="12" type="sldNum"/>
          </p:nvPr>
        </p:nvSpPr>
        <p:spPr>
          <a:xfrm>
            <a:off x="8401201" y="4743972"/>
            <a:ext cx="231775" cy="201929"/>
          </a:xfrm>
          <a:prstGeom prst="rect">
            <a:avLst/>
          </a:prstGeom>
          <a:noFill/>
          <a:ln>
            <a:noFill/>
          </a:ln>
        </p:spPr>
        <p:txBody>
          <a:bodyPr anchorCtr="0" anchor="t" bIns="0" lIns="0" spcFirstLastPara="1" rIns="0" wrap="square" tIns="88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2624fd2fb66_0_18"/>
          <p:cNvSpPr txBox="1"/>
          <p:nvPr/>
        </p:nvSpPr>
        <p:spPr>
          <a:xfrm>
            <a:off x="513200" y="316575"/>
            <a:ext cx="4422300" cy="3054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900">
                <a:solidFill>
                  <a:srgbClr val="FFCC00"/>
                </a:solidFill>
                <a:latin typeface="Tahoma"/>
                <a:ea typeface="Tahoma"/>
                <a:cs typeface="Tahoma"/>
                <a:sym typeface="Tahoma"/>
              </a:rPr>
              <a:t>Mitigations</a:t>
            </a:r>
            <a:endParaRPr sz="1900">
              <a:solidFill>
                <a:schemeClr val="dk1"/>
              </a:solidFill>
              <a:latin typeface="Tahoma"/>
              <a:ea typeface="Tahoma"/>
              <a:cs typeface="Tahoma"/>
              <a:sym typeface="Tahoma"/>
            </a:endParaRPr>
          </a:p>
        </p:txBody>
      </p:sp>
      <p:sp>
        <p:nvSpPr>
          <p:cNvPr id="93" name="Google Shape;93;g2624fd2fb66_0_18"/>
          <p:cNvSpPr txBox="1"/>
          <p:nvPr>
            <p:ph idx="12" type="sldNum"/>
          </p:nvPr>
        </p:nvSpPr>
        <p:spPr>
          <a:xfrm>
            <a:off x="8401201" y="4743972"/>
            <a:ext cx="231900" cy="178200"/>
          </a:xfrm>
          <a:prstGeom prst="rect">
            <a:avLst/>
          </a:prstGeom>
          <a:noFill/>
          <a:ln>
            <a:noFill/>
          </a:ln>
        </p:spPr>
        <p:txBody>
          <a:bodyPr anchorCtr="0" anchor="t" bIns="0" lIns="0" spcFirstLastPara="1" rIns="0" wrap="square" tIns="88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94" name="Google Shape;94;g2624fd2fb66_0_18"/>
          <p:cNvSpPr txBox="1"/>
          <p:nvPr/>
        </p:nvSpPr>
        <p:spPr>
          <a:xfrm>
            <a:off x="4809650" y="316575"/>
            <a:ext cx="3735900" cy="40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50">
                <a:solidFill>
                  <a:srgbClr val="022850"/>
                </a:solidFill>
                <a:latin typeface="Tahoma"/>
                <a:ea typeface="Tahoma"/>
                <a:cs typeface="Tahoma"/>
                <a:sym typeface="Tahoma"/>
              </a:rPr>
              <a:t>Reduce BW and CPU cost of authentication</a:t>
            </a:r>
            <a:endParaRPr sz="1250">
              <a:solidFill>
                <a:srgbClr val="022850"/>
              </a:solidFill>
              <a:latin typeface="Tahoma"/>
              <a:ea typeface="Tahoma"/>
              <a:cs typeface="Tahoma"/>
              <a:sym typeface="Tahoma"/>
            </a:endParaRPr>
          </a:p>
          <a:p>
            <a:pPr indent="0" lvl="0" marL="0" rtl="0" algn="l">
              <a:spcBef>
                <a:spcPts val="0"/>
              </a:spcBef>
              <a:spcAft>
                <a:spcPts val="0"/>
              </a:spcAft>
              <a:buNone/>
            </a:pPr>
            <a:r>
              <a:t/>
            </a:r>
            <a:endParaRPr sz="1250">
              <a:solidFill>
                <a:srgbClr val="022850"/>
              </a:solidFill>
              <a:latin typeface="Tahoma"/>
              <a:ea typeface="Tahoma"/>
              <a:cs typeface="Tahoma"/>
              <a:sym typeface="Tahoma"/>
            </a:endParaRPr>
          </a:p>
        </p:txBody>
      </p:sp>
      <p:sp>
        <p:nvSpPr>
          <p:cNvPr id="95" name="Google Shape;95;g2624fd2fb66_0_18"/>
          <p:cNvSpPr txBox="1"/>
          <p:nvPr/>
        </p:nvSpPr>
        <p:spPr>
          <a:xfrm>
            <a:off x="459925" y="992725"/>
            <a:ext cx="1335600" cy="33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50">
                <a:solidFill>
                  <a:srgbClr val="022850"/>
                </a:solidFill>
                <a:latin typeface="Tahoma"/>
                <a:ea typeface="Tahoma"/>
                <a:cs typeface="Tahoma"/>
                <a:sym typeface="Tahoma"/>
              </a:rPr>
              <a:t>Short Identifiers</a:t>
            </a:r>
            <a:endParaRPr sz="1250">
              <a:solidFill>
                <a:srgbClr val="022850"/>
              </a:solidFill>
              <a:latin typeface="Tahoma"/>
              <a:ea typeface="Tahoma"/>
              <a:cs typeface="Tahoma"/>
              <a:sym typeface="Tahoma"/>
            </a:endParaRPr>
          </a:p>
        </p:txBody>
      </p:sp>
      <p:sp>
        <p:nvSpPr>
          <p:cNvPr id="96" name="Google Shape;96;g2624fd2fb66_0_18"/>
          <p:cNvSpPr txBox="1"/>
          <p:nvPr/>
        </p:nvSpPr>
        <p:spPr>
          <a:xfrm>
            <a:off x="513200" y="2278800"/>
            <a:ext cx="2439000" cy="58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50">
                <a:solidFill>
                  <a:srgbClr val="022850"/>
                </a:solidFill>
                <a:latin typeface="Tahoma"/>
                <a:ea typeface="Tahoma"/>
                <a:cs typeface="Tahoma"/>
                <a:sym typeface="Tahoma"/>
              </a:rPr>
              <a:t>Pooled signature verification*</a:t>
            </a:r>
            <a:endParaRPr sz="1250">
              <a:solidFill>
                <a:srgbClr val="022850"/>
              </a:solidFill>
              <a:latin typeface="Tahoma"/>
              <a:ea typeface="Tahoma"/>
              <a:cs typeface="Tahoma"/>
              <a:sym typeface="Tahoma"/>
            </a:endParaRPr>
          </a:p>
        </p:txBody>
      </p:sp>
      <p:sp>
        <p:nvSpPr>
          <p:cNvPr id="97" name="Google Shape;97;g2624fd2fb66_0_18"/>
          <p:cNvSpPr/>
          <p:nvPr/>
        </p:nvSpPr>
        <p:spPr>
          <a:xfrm>
            <a:off x="601100" y="1491400"/>
            <a:ext cx="1102500" cy="402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latin typeface="Tahoma"/>
                <a:ea typeface="Tahoma"/>
                <a:cs typeface="Tahoma"/>
                <a:sym typeface="Tahoma"/>
              </a:rPr>
              <a:t>Client Joins System</a:t>
            </a:r>
            <a:endParaRPr sz="1000">
              <a:latin typeface="Tahoma"/>
              <a:ea typeface="Tahoma"/>
              <a:cs typeface="Tahoma"/>
              <a:sym typeface="Tahoma"/>
            </a:endParaRPr>
          </a:p>
        </p:txBody>
      </p:sp>
      <p:sp>
        <p:nvSpPr>
          <p:cNvPr id="98" name="Google Shape;98;g2624fd2fb66_0_18"/>
          <p:cNvSpPr/>
          <p:nvPr/>
        </p:nvSpPr>
        <p:spPr>
          <a:xfrm>
            <a:off x="2008925" y="1491400"/>
            <a:ext cx="1102500" cy="402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800">
                <a:latin typeface="Tahoma"/>
                <a:ea typeface="Tahoma"/>
                <a:cs typeface="Tahoma"/>
                <a:sym typeface="Tahoma"/>
              </a:rPr>
              <a:t>Sign Up</a:t>
            </a:r>
            <a:endParaRPr sz="800">
              <a:latin typeface="Tahoma"/>
              <a:ea typeface="Tahoma"/>
              <a:cs typeface="Tahoma"/>
              <a:sym typeface="Tahoma"/>
            </a:endParaRPr>
          </a:p>
          <a:p>
            <a:pPr indent="0" lvl="0" marL="0" rtl="0" algn="ctr">
              <a:spcBef>
                <a:spcPts val="0"/>
              </a:spcBef>
              <a:spcAft>
                <a:spcPts val="0"/>
              </a:spcAft>
              <a:buNone/>
            </a:pPr>
            <a:r>
              <a:rPr lang="en-US" sz="800">
                <a:latin typeface="Tahoma"/>
                <a:ea typeface="Tahoma"/>
                <a:cs typeface="Tahoma"/>
                <a:sym typeface="Tahoma"/>
              </a:rPr>
              <a:t>C Announces its public key via AB</a:t>
            </a:r>
            <a:endParaRPr sz="800">
              <a:latin typeface="Tahoma"/>
              <a:ea typeface="Tahoma"/>
              <a:cs typeface="Tahoma"/>
              <a:sym typeface="Tahoma"/>
            </a:endParaRPr>
          </a:p>
        </p:txBody>
      </p:sp>
      <p:sp>
        <p:nvSpPr>
          <p:cNvPr id="99" name="Google Shape;99;g2624fd2fb66_0_18"/>
          <p:cNvSpPr/>
          <p:nvPr/>
        </p:nvSpPr>
        <p:spPr>
          <a:xfrm>
            <a:off x="3416750" y="1491400"/>
            <a:ext cx="1392900" cy="402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800">
                <a:latin typeface="Tahoma"/>
                <a:ea typeface="Tahoma"/>
                <a:cs typeface="Tahoma"/>
                <a:sym typeface="Tahoma"/>
              </a:rPr>
              <a:t>Server appends public key in directory after delivery</a:t>
            </a:r>
            <a:endParaRPr sz="800">
              <a:latin typeface="Tahoma"/>
              <a:ea typeface="Tahoma"/>
              <a:cs typeface="Tahoma"/>
              <a:sym typeface="Tahoma"/>
            </a:endParaRPr>
          </a:p>
        </p:txBody>
      </p:sp>
      <p:sp>
        <p:nvSpPr>
          <p:cNvPr id="100" name="Google Shape;100;g2624fd2fb66_0_18"/>
          <p:cNvSpPr/>
          <p:nvPr/>
        </p:nvSpPr>
        <p:spPr>
          <a:xfrm>
            <a:off x="5182200" y="1506525"/>
            <a:ext cx="1392900" cy="402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800">
                <a:latin typeface="Tahoma"/>
                <a:ea typeface="Tahoma"/>
                <a:cs typeface="Tahoma"/>
                <a:sym typeface="Tahoma"/>
              </a:rPr>
              <a:t>PK appears in same position in the directory across all servers</a:t>
            </a:r>
            <a:endParaRPr sz="800">
              <a:latin typeface="Tahoma"/>
              <a:ea typeface="Tahoma"/>
              <a:cs typeface="Tahoma"/>
              <a:sym typeface="Tahoma"/>
            </a:endParaRPr>
          </a:p>
        </p:txBody>
      </p:sp>
      <p:sp>
        <p:nvSpPr>
          <p:cNvPr id="101" name="Google Shape;101;g2624fd2fb66_0_18"/>
          <p:cNvSpPr/>
          <p:nvPr/>
        </p:nvSpPr>
        <p:spPr>
          <a:xfrm>
            <a:off x="6886775" y="1506525"/>
            <a:ext cx="1392900" cy="402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800">
                <a:latin typeface="Tahoma"/>
                <a:ea typeface="Tahoma"/>
                <a:cs typeface="Tahoma"/>
                <a:sym typeface="Tahoma"/>
              </a:rPr>
              <a:t>Client just uses its position as identifier</a:t>
            </a:r>
            <a:endParaRPr sz="800">
              <a:latin typeface="Tahoma"/>
              <a:ea typeface="Tahoma"/>
              <a:cs typeface="Tahoma"/>
              <a:sym typeface="Tahoma"/>
            </a:endParaRPr>
          </a:p>
        </p:txBody>
      </p:sp>
      <p:sp>
        <p:nvSpPr>
          <p:cNvPr id="102" name="Google Shape;102;g2624fd2fb66_0_18"/>
          <p:cNvSpPr txBox="1"/>
          <p:nvPr/>
        </p:nvSpPr>
        <p:spPr>
          <a:xfrm>
            <a:off x="1795525" y="1029375"/>
            <a:ext cx="3735900" cy="40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950">
                <a:solidFill>
                  <a:srgbClr val="022850"/>
                </a:solidFill>
                <a:latin typeface="Tahoma"/>
                <a:ea typeface="Tahoma"/>
                <a:cs typeface="Tahoma"/>
                <a:sym typeface="Tahoma"/>
              </a:rPr>
              <a:t>Repeated Public Keys consume a lot of server comm. budget</a:t>
            </a:r>
            <a:endParaRPr sz="950">
              <a:solidFill>
                <a:srgbClr val="022850"/>
              </a:solidFill>
              <a:latin typeface="Tahoma"/>
              <a:ea typeface="Tahoma"/>
              <a:cs typeface="Tahoma"/>
              <a:sym typeface="Tahoma"/>
            </a:endParaRPr>
          </a:p>
          <a:p>
            <a:pPr indent="0" lvl="0" marL="0" rtl="0" algn="l">
              <a:spcBef>
                <a:spcPts val="0"/>
              </a:spcBef>
              <a:spcAft>
                <a:spcPts val="0"/>
              </a:spcAft>
              <a:buNone/>
            </a:pPr>
            <a:r>
              <a:t/>
            </a:r>
            <a:endParaRPr sz="1250">
              <a:solidFill>
                <a:srgbClr val="022850"/>
              </a:solidFill>
              <a:latin typeface="Tahoma"/>
              <a:ea typeface="Tahoma"/>
              <a:cs typeface="Tahoma"/>
              <a:sym typeface="Tahoma"/>
            </a:endParaRPr>
          </a:p>
        </p:txBody>
      </p:sp>
      <p:cxnSp>
        <p:nvCxnSpPr>
          <p:cNvPr id="103" name="Google Shape;103;g2624fd2fb66_0_18"/>
          <p:cNvCxnSpPr>
            <a:stCxn id="97" idx="3"/>
            <a:endCxn id="98" idx="1"/>
          </p:cNvCxnSpPr>
          <p:nvPr/>
        </p:nvCxnSpPr>
        <p:spPr>
          <a:xfrm>
            <a:off x="1703600" y="1692400"/>
            <a:ext cx="305400" cy="0"/>
          </a:xfrm>
          <a:prstGeom prst="straightConnector1">
            <a:avLst/>
          </a:prstGeom>
          <a:noFill/>
          <a:ln cap="flat" cmpd="sng" w="9525">
            <a:solidFill>
              <a:schemeClr val="dk2"/>
            </a:solidFill>
            <a:prstDash val="solid"/>
            <a:round/>
            <a:headEnd len="med" w="med" type="none"/>
            <a:tailEnd len="med" w="med" type="triangle"/>
          </a:ln>
        </p:spPr>
      </p:cxnSp>
      <p:cxnSp>
        <p:nvCxnSpPr>
          <p:cNvPr id="104" name="Google Shape;104;g2624fd2fb66_0_18"/>
          <p:cNvCxnSpPr/>
          <p:nvPr/>
        </p:nvCxnSpPr>
        <p:spPr>
          <a:xfrm>
            <a:off x="3111425" y="1692400"/>
            <a:ext cx="305400" cy="0"/>
          </a:xfrm>
          <a:prstGeom prst="straightConnector1">
            <a:avLst/>
          </a:prstGeom>
          <a:noFill/>
          <a:ln cap="flat" cmpd="sng" w="9525">
            <a:solidFill>
              <a:schemeClr val="dk2"/>
            </a:solidFill>
            <a:prstDash val="solid"/>
            <a:round/>
            <a:headEnd len="med" w="med" type="none"/>
            <a:tailEnd len="med" w="med" type="triangle"/>
          </a:ln>
        </p:spPr>
      </p:cxnSp>
      <p:cxnSp>
        <p:nvCxnSpPr>
          <p:cNvPr id="105" name="Google Shape;105;g2624fd2fb66_0_18"/>
          <p:cNvCxnSpPr>
            <a:stCxn id="99" idx="3"/>
          </p:cNvCxnSpPr>
          <p:nvPr/>
        </p:nvCxnSpPr>
        <p:spPr>
          <a:xfrm>
            <a:off x="4809650" y="1692400"/>
            <a:ext cx="372600" cy="0"/>
          </a:xfrm>
          <a:prstGeom prst="straightConnector1">
            <a:avLst/>
          </a:prstGeom>
          <a:noFill/>
          <a:ln cap="flat" cmpd="sng" w="9525">
            <a:solidFill>
              <a:schemeClr val="dk2"/>
            </a:solidFill>
            <a:prstDash val="solid"/>
            <a:round/>
            <a:headEnd len="med" w="med" type="none"/>
            <a:tailEnd len="med" w="med" type="triangle"/>
          </a:ln>
        </p:spPr>
      </p:cxnSp>
      <p:cxnSp>
        <p:nvCxnSpPr>
          <p:cNvPr id="106" name="Google Shape;106;g2624fd2fb66_0_18"/>
          <p:cNvCxnSpPr>
            <a:stCxn id="100" idx="3"/>
          </p:cNvCxnSpPr>
          <p:nvPr/>
        </p:nvCxnSpPr>
        <p:spPr>
          <a:xfrm>
            <a:off x="6575100" y="1707525"/>
            <a:ext cx="311700" cy="0"/>
          </a:xfrm>
          <a:prstGeom prst="straightConnector1">
            <a:avLst/>
          </a:prstGeom>
          <a:noFill/>
          <a:ln cap="flat" cmpd="sng" w="9525">
            <a:solidFill>
              <a:schemeClr val="dk2"/>
            </a:solidFill>
            <a:prstDash val="solid"/>
            <a:round/>
            <a:headEnd len="med" w="med" type="none"/>
            <a:tailEnd len="med" w="med" type="triangle"/>
          </a:ln>
        </p:spPr>
      </p:cxnSp>
      <p:sp>
        <p:nvSpPr>
          <p:cNvPr id="107" name="Google Shape;107;g2624fd2fb66_0_18"/>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08" name="Google Shape;108;g2624fd2fb66_0_18"/>
          <p:cNvSpPr txBox="1"/>
          <p:nvPr/>
        </p:nvSpPr>
        <p:spPr>
          <a:xfrm>
            <a:off x="2872875" y="2332075"/>
            <a:ext cx="5935500" cy="4020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US" sz="950">
                <a:solidFill>
                  <a:srgbClr val="022850"/>
                </a:solidFill>
                <a:latin typeface="Tahoma"/>
                <a:ea typeface="Tahoma"/>
                <a:cs typeface="Tahoma"/>
                <a:sym typeface="Tahoma"/>
              </a:rPr>
              <a:t>Authenticating a batch by verifying its signatures is a computationally intensive task for a server</a:t>
            </a:r>
            <a:endParaRPr sz="950">
              <a:solidFill>
                <a:srgbClr val="022850"/>
              </a:solidFill>
              <a:latin typeface="Tahoma"/>
              <a:ea typeface="Tahoma"/>
              <a:cs typeface="Tahoma"/>
              <a:sym typeface="Tahoma"/>
            </a:endParaRPr>
          </a:p>
          <a:p>
            <a:pPr indent="0" lvl="0" marL="0" rtl="0" algn="l">
              <a:spcBef>
                <a:spcPts val="0"/>
              </a:spcBef>
              <a:spcAft>
                <a:spcPts val="0"/>
              </a:spcAft>
              <a:buNone/>
            </a:pPr>
            <a:r>
              <a:t/>
            </a:r>
            <a:endParaRPr sz="950">
              <a:solidFill>
                <a:srgbClr val="022850"/>
              </a:solidFill>
              <a:latin typeface="Tahoma"/>
              <a:ea typeface="Tahoma"/>
              <a:cs typeface="Tahoma"/>
              <a:sym typeface="Tahoma"/>
            </a:endParaRPr>
          </a:p>
          <a:p>
            <a:pPr indent="0" lvl="0" marL="0" rtl="0" algn="l">
              <a:spcBef>
                <a:spcPts val="0"/>
              </a:spcBef>
              <a:spcAft>
                <a:spcPts val="0"/>
              </a:spcAft>
              <a:buNone/>
            </a:pPr>
            <a:r>
              <a:t/>
            </a:r>
            <a:endParaRPr sz="1250">
              <a:solidFill>
                <a:srgbClr val="022850"/>
              </a:solidFill>
              <a:latin typeface="Tahoma"/>
              <a:ea typeface="Tahoma"/>
              <a:cs typeface="Tahoma"/>
              <a:sym typeface="Tahoma"/>
            </a:endParaRPr>
          </a:p>
        </p:txBody>
      </p:sp>
      <p:sp>
        <p:nvSpPr>
          <p:cNvPr id="109" name="Google Shape;109;g2624fd2fb66_0_18"/>
          <p:cNvSpPr txBox="1"/>
          <p:nvPr/>
        </p:nvSpPr>
        <p:spPr>
          <a:xfrm>
            <a:off x="5024700" y="4170000"/>
            <a:ext cx="6984900" cy="40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850" u="sng">
                <a:solidFill>
                  <a:srgbClr val="022850"/>
                </a:solidFill>
                <a:latin typeface="Tahoma"/>
                <a:ea typeface="Tahoma"/>
                <a:cs typeface="Tahoma"/>
                <a:sym typeface="Tahoma"/>
              </a:rPr>
              <a:t>*Not all servers need to authenticate the signatures as shown by Red Belly and Mir</a:t>
            </a:r>
            <a:endParaRPr sz="850" u="sng">
              <a:solidFill>
                <a:srgbClr val="022850"/>
              </a:solidFill>
              <a:latin typeface="Tahoma"/>
              <a:ea typeface="Tahoma"/>
              <a:cs typeface="Tahoma"/>
              <a:sym typeface="Tahoma"/>
            </a:endParaRPr>
          </a:p>
          <a:p>
            <a:pPr indent="0" lvl="0" marL="0" rtl="0" algn="l">
              <a:spcBef>
                <a:spcPts val="0"/>
              </a:spcBef>
              <a:spcAft>
                <a:spcPts val="0"/>
              </a:spcAft>
              <a:buNone/>
            </a:pPr>
            <a:r>
              <a:t/>
            </a:r>
            <a:endParaRPr sz="1250">
              <a:solidFill>
                <a:srgbClr val="022850"/>
              </a:solidFill>
              <a:latin typeface="Tahoma"/>
              <a:ea typeface="Tahoma"/>
              <a:cs typeface="Tahoma"/>
              <a:sym typeface="Tahoma"/>
            </a:endParaRPr>
          </a:p>
        </p:txBody>
      </p:sp>
      <p:sp>
        <p:nvSpPr>
          <p:cNvPr id="110" name="Google Shape;110;g2624fd2fb66_0_18"/>
          <p:cNvSpPr txBox="1"/>
          <p:nvPr/>
        </p:nvSpPr>
        <p:spPr>
          <a:xfrm>
            <a:off x="333025" y="3937600"/>
            <a:ext cx="7182600" cy="33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50">
                <a:solidFill>
                  <a:srgbClr val="022850"/>
                </a:solidFill>
                <a:latin typeface="Tahoma"/>
                <a:ea typeface="Tahoma"/>
                <a:cs typeface="Tahoma"/>
                <a:sym typeface="Tahoma"/>
              </a:rPr>
              <a:t>Result: </a:t>
            </a:r>
            <a:r>
              <a:rPr lang="en-US" sz="950">
                <a:solidFill>
                  <a:srgbClr val="022850"/>
                </a:solidFill>
                <a:latin typeface="Tahoma"/>
                <a:ea typeface="Tahoma"/>
                <a:cs typeface="Tahoma"/>
                <a:sym typeface="Tahoma"/>
              </a:rPr>
              <a:t>In a 3f+1 server system, only f+1 servers verify the signatures. 2f servers avoid operation. 66% overhead reduced.</a:t>
            </a:r>
            <a:endParaRPr/>
          </a:p>
        </p:txBody>
      </p:sp>
      <p:sp>
        <p:nvSpPr>
          <p:cNvPr id="111" name="Google Shape;111;g2624fd2fb66_0_18"/>
          <p:cNvSpPr/>
          <p:nvPr/>
        </p:nvSpPr>
        <p:spPr>
          <a:xfrm>
            <a:off x="576475" y="2944900"/>
            <a:ext cx="1102500" cy="402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latin typeface="Tahoma"/>
                <a:ea typeface="Tahoma"/>
                <a:cs typeface="Tahoma"/>
                <a:sym typeface="Tahoma"/>
              </a:rPr>
              <a:t>Broker asks f+1 servers</a:t>
            </a:r>
            <a:endParaRPr sz="1000">
              <a:latin typeface="Tahoma"/>
              <a:ea typeface="Tahoma"/>
              <a:cs typeface="Tahoma"/>
              <a:sym typeface="Tahoma"/>
            </a:endParaRPr>
          </a:p>
        </p:txBody>
      </p:sp>
      <p:sp>
        <p:nvSpPr>
          <p:cNvPr id="112" name="Google Shape;112;g2624fd2fb66_0_18"/>
          <p:cNvSpPr/>
          <p:nvPr/>
        </p:nvSpPr>
        <p:spPr>
          <a:xfrm>
            <a:off x="2357150" y="2762825"/>
            <a:ext cx="1102500" cy="402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latin typeface="Tahoma"/>
                <a:ea typeface="Tahoma"/>
                <a:cs typeface="Tahoma"/>
                <a:sym typeface="Tahoma"/>
              </a:rPr>
              <a:t>Broker asks f servers more</a:t>
            </a:r>
            <a:endParaRPr sz="1000">
              <a:latin typeface="Tahoma"/>
              <a:ea typeface="Tahoma"/>
              <a:cs typeface="Tahoma"/>
              <a:sym typeface="Tahoma"/>
            </a:endParaRPr>
          </a:p>
        </p:txBody>
      </p:sp>
      <p:sp>
        <p:nvSpPr>
          <p:cNvPr id="113" name="Google Shape;113;g2624fd2fb66_0_18"/>
          <p:cNvSpPr/>
          <p:nvPr/>
        </p:nvSpPr>
        <p:spPr>
          <a:xfrm>
            <a:off x="2357150" y="3391700"/>
            <a:ext cx="1102500" cy="402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900">
                <a:latin typeface="Tahoma"/>
                <a:ea typeface="Tahoma"/>
                <a:cs typeface="Tahoma"/>
                <a:sym typeface="Tahoma"/>
              </a:rPr>
              <a:t>At least 1 server authenticates</a:t>
            </a:r>
            <a:endParaRPr sz="900">
              <a:latin typeface="Tahoma"/>
              <a:ea typeface="Tahoma"/>
              <a:cs typeface="Tahoma"/>
              <a:sym typeface="Tahoma"/>
            </a:endParaRPr>
          </a:p>
        </p:txBody>
      </p:sp>
      <p:sp>
        <p:nvSpPr>
          <p:cNvPr id="114" name="Google Shape;114;g2624fd2fb66_0_18"/>
          <p:cNvSpPr/>
          <p:nvPr/>
        </p:nvSpPr>
        <p:spPr>
          <a:xfrm>
            <a:off x="4198700" y="3046800"/>
            <a:ext cx="1102500" cy="402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900">
                <a:latin typeface="Tahoma"/>
                <a:ea typeface="Tahoma"/>
                <a:cs typeface="Tahoma"/>
                <a:sym typeface="Tahoma"/>
              </a:rPr>
              <a:t>Server send a witness shard</a:t>
            </a:r>
            <a:endParaRPr sz="900">
              <a:latin typeface="Tahoma"/>
              <a:ea typeface="Tahoma"/>
              <a:cs typeface="Tahoma"/>
              <a:sym typeface="Tahoma"/>
            </a:endParaRPr>
          </a:p>
        </p:txBody>
      </p:sp>
      <p:sp>
        <p:nvSpPr>
          <p:cNvPr id="115" name="Google Shape;115;g2624fd2fb66_0_18"/>
          <p:cNvSpPr/>
          <p:nvPr/>
        </p:nvSpPr>
        <p:spPr>
          <a:xfrm>
            <a:off x="5807125" y="2954855"/>
            <a:ext cx="1215600" cy="585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900">
                <a:latin typeface="Tahoma"/>
                <a:ea typeface="Tahoma"/>
                <a:cs typeface="Tahoma"/>
                <a:sym typeface="Tahoma"/>
              </a:rPr>
              <a:t>Broker aggregates f+1 identical shards into a witness</a:t>
            </a:r>
            <a:endParaRPr sz="900">
              <a:latin typeface="Tahoma"/>
              <a:ea typeface="Tahoma"/>
              <a:cs typeface="Tahoma"/>
              <a:sym typeface="Tahoma"/>
            </a:endParaRPr>
          </a:p>
        </p:txBody>
      </p:sp>
      <p:sp>
        <p:nvSpPr>
          <p:cNvPr id="116" name="Google Shape;116;g2624fd2fb66_0_18"/>
          <p:cNvSpPr/>
          <p:nvPr/>
        </p:nvSpPr>
        <p:spPr>
          <a:xfrm>
            <a:off x="7528650" y="2954855"/>
            <a:ext cx="1215600" cy="585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900">
                <a:latin typeface="Tahoma"/>
                <a:ea typeface="Tahoma"/>
                <a:cs typeface="Tahoma"/>
                <a:sym typeface="Tahoma"/>
              </a:rPr>
              <a:t>Broker sends it to 2f servers</a:t>
            </a:r>
            <a:endParaRPr sz="900">
              <a:latin typeface="Tahoma"/>
              <a:ea typeface="Tahoma"/>
              <a:cs typeface="Tahoma"/>
              <a:sym typeface="Tahoma"/>
            </a:endParaRPr>
          </a:p>
        </p:txBody>
      </p:sp>
      <p:cxnSp>
        <p:nvCxnSpPr>
          <p:cNvPr id="117" name="Google Shape;117;g2624fd2fb66_0_18"/>
          <p:cNvCxnSpPr>
            <a:endCxn id="114" idx="1"/>
          </p:cNvCxnSpPr>
          <p:nvPr/>
        </p:nvCxnSpPr>
        <p:spPr>
          <a:xfrm>
            <a:off x="3459500" y="2963700"/>
            <a:ext cx="739200" cy="284100"/>
          </a:xfrm>
          <a:prstGeom prst="straightConnector1">
            <a:avLst/>
          </a:prstGeom>
          <a:noFill/>
          <a:ln cap="flat" cmpd="sng" w="9525">
            <a:solidFill>
              <a:schemeClr val="dk2"/>
            </a:solidFill>
            <a:prstDash val="solid"/>
            <a:round/>
            <a:headEnd len="med" w="med" type="none"/>
            <a:tailEnd len="med" w="med" type="triangle"/>
          </a:ln>
        </p:spPr>
      </p:cxnSp>
      <p:cxnSp>
        <p:nvCxnSpPr>
          <p:cNvPr id="118" name="Google Shape;118;g2624fd2fb66_0_18"/>
          <p:cNvCxnSpPr>
            <a:endCxn id="114" idx="1"/>
          </p:cNvCxnSpPr>
          <p:nvPr/>
        </p:nvCxnSpPr>
        <p:spPr>
          <a:xfrm flipH="1" rot="10800000">
            <a:off x="3459500" y="3247800"/>
            <a:ext cx="739200" cy="327000"/>
          </a:xfrm>
          <a:prstGeom prst="straightConnector1">
            <a:avLst/>
          </a:prstGeom>
          <a:noFill/>
          <a:ln cap="flat" cmpd="sng" w="9525">
            <a:solidFill>
              <a:schemeClr val="dk2"/>
            </a:solidFill>
            <a:prstDash val="solid"/>
            <a:round/>
            <a:headEnd len="med" w="med" type="none"/>
            <a:tailEnd len="med" w="med" type="triangle"/>
          </a:ln>
        </p:spPr>
      </p:cxnSp>
      <p:cxnSp>
        <p:nvCxnSpPr>
          <p:cNvPr id="119" name="Google Shape;119;g2624fd2fb66_0_18"/>
          <p:cNvCxnSpPr>
            <a:endCxn id="115" idx="1"/>
          </p:cNvCxnSpPr>
          <p:nvPr/>
        </p:nvCxnSpPr>
        <p:spPr>
          <a:xfrm>
            <a:off x="5301325" y="3247805"/>
            <a:ext cx="505800" cy="0"/>
          </a:xfrm>
          <a:prstGeom prst="straightConnector1">
            <a:avLst/>
          </a:prstGeom>
          <a:noFill/>
          <a:ln cap="flat" cmpd="sng" w="9525">
            <a:solidFill>
              <a:schemeClr val="dk2"/>
            </a:solidFill>
            <a:prstDash val="solid"/>
            <a:round/>
            <a:headEnd len="med" w="med" type="none"/>
            <a:tailEnd len="med" w="med" type="triangle"/>
          </a:ln>
        </p:spPr>
      </p:cxnSp>
      <p:cxnSp>
        <p:nvCxnSpPr>
          <p:cNvPr id="120" name="Google Shape;120;g2624fd2fb66_0_18"/>
          <p:cNvCxnSpPr>
            <a:endCxn id="116" idx="1"/>
          </p:cNvCxnSpPr>
          <p:nvPr/>
        </p:nvCxnSpPr>
        <p:spPr>
          <a:xfrm>
            <a:off x="7022850" y="3247805"/>
            <a:ext cx="505800" cy="0"/>
          </a:xfrm>
          <a:prstGeom prst="straightConnector1">
            <a:avLst/>
          </a:prstGeom>
          <a:noFill/>
          <a:ln cap="flat" cmpd="sng" w="9525">
            <a:solidFill>
              <a:schemeClr val="dk2"/>
            </a:solidFill>
            <a:prstDash val="solid"/>
            <a:round/>
            <a:headEnd len="med" w="med" type="none"/>
            <a:tailEnd len="med" w="med" type="triangle"/>
          </a:ln>
        </p:spPr>
      </p:cxnSp>
      <p:cxnSp>
        <p:nvCxnSpPr>
          <p:cNvPr id="121" name="Google Shape;121;g2624fd2fb66_0_18"/>
          <p:cNvCxnSpPr>
            <a:endCxn id="112" idx="1"/>
          </p:cNvCxnSpPr>
          <p:nvPr/>
        </p:nvCxnSpPr>
        <p:spPr>
          <a:xfrm flipH="1" rot="10800000">
            <a:off x="1665950" y="2963825"/>
            <a:ext cx="691200" cy="182100"/>
          </a:xfrm>
          <a:prstGeom prst="straightConnector1">
            <a:avLst/>
          </a:prstGeom>
          <a:noFill/>
          <a:ln cap="flat" cmpd="sng" w="9525">
            <a:solidFill>
              <a:schemeClr val="dk2"/>
            </a:solidFill>
            <a:prstDash val="solid"/>
            <a:round/>
            <a:headEnd len="med" w="med" type="none"/>
            <a:tailEnd len="med" w="med" type="triangle"/>
          </a:ln>
        </p:spPr>
      </p:cxnSp>
      <p:cxnSp>
        <p:nvCxnSpPr>
          <p:cNvPr id="122" name="Google Shape;122;g2624fd2fb66_0_18"/>
          <p:cNvCxnSpPr>
            <a:endCxn id="113" idx="1"/>
          </p:cNvCxnSpPr>
          <p:nvPr/>
        </p:nvCxnSpPr>
        <p:spPr>
          <a:xfrm>
            <a:off x="1665950" y="3163700"/>
            <a:ext cx="691200" cy="429000"/>
          </a:xfrm>
          <a:prstGeom prst="straightConnector1">
            <a:avLst/>
          </a:prstGeom>
          <a:noFill/>
          <a:ln cap="flat" cmpd="sng" w="9525">
            <a:solidFill>
              <a:schemeClr val="dk2"/>
            </a:solidFill>
            <a:prstDash val="solid"/>
            <a:round/>
            <a:headEnd len="med" w="med" type="none"/>
            <a:tailEnd len="med" w="med" type="triangle"/>
          </a:ln>
        </p:spPr>
      </p:cxnSp>
      <p:sp>
        <p:nvSpPr>
          <p:cNvPr id="123" name="Google Shape;123;g2624fd2fb66_0_18"/>
          <p:cNvSpPr txBox="1"/>
          <p:nvPr/>
        </p:nvSpPr>
        <p:spPr>
          <a:xfrm rot="-1269009">
            <a:off x="1831826" y="2816506"/>
            <a:ext cx="372492" cy="402021"/>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750">
                <a:solidFill>
                  <a:srgbClr val="022850"/>
                </a:solidFill>
                <a:latin typeface="Tahoma"/>
                <a:ea typeface="Tahoma"/>
                <a:cs typeface="Tahoma"/>
                <a:sym typeface="Tahoma"/>
              </a:rPr>
              <a:t>No</a:t>
            </a:r>
            <a:endParaRPr sz="750">
              <a:solidFill>
                <a:srgbClr val="022850"/>
              </a:solidFill>
              <a:latin typeface="Tahoma"/>
              <a:ea typeface="Tahoma"/>
              <a:cs typeface="Tahoma"/>
              <a:sym typeface="Tahoma"/>
            </a:endParaRPr>
          </a:p>
          <a:p>
            <a:pPr indent="0" lvl="0" marL="0" rtl="0" algn="l">
              <a:spcBef>
                <a:spcPts val="0"/>
              </a:spcBef>
              <a:spcAft>
                <a:spcPts val="0"/>
              </a:spcAft>
              <a:buNone/>
            </a:pPr>
            <a:r>
              <a:t/>
            </a:r>
            <a:endParaRPr sz="1050">
              <a:solidFill>
                <a:srgbClr val="022850"/>
              </a:solidFill>
              <a:latin typeface="Tahoma"/>
              <a:ea typeface="Tahoma"/>
              <a:cs typeface="Tahoma"/>
              <a:sym typeface="Tahoma"/>
            </a:endParaRPr>
          </a:p>
        </p:txBody>
      </p:sp>
      <p:sp>
        <p:nvSpPr>
          <p:cNvPr id="124" name="Google Shape;124;g2624fd2fb66_0_18"/>
          <p:cNvSpPr txBox="1"/>
          <p:nvPr/>
        </p:nvSpPr>
        <p:spPr>
          <a:xfrm rot="-8297849">
            <a:off x="1765580" y="3200150"/>
            <a:ext cx="372484" cy="402007"/>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750">
                <a:solidFill>
                  <a:srgbClr val="022850"/>
                </a:solidFill>
                <a:latin typeface="Tahoma"/>
                <a:ea typeface="Tahoma"/>
                <a:cs typeface="Tahoma"/>
                <a:sym typeface="Tahoma"/>
              </a:rPr>
              <a:t>Yes</a:t>
            </a:r>
            <a:endParaRPr sz="750">
              <a:solidFill>
                <a:srgbClr val="022850"/>
              </a:solidFill>
              <a:latin typeface="Tahoma"/>
              <a:ea typeface="Tahoma"/>
              <a:cs typeface="Tahoma"/>
              <a:sym typeface="Tahoma"/>
            </a:endParaRPr>
          </a:p>
          <a:p>
            <a:pPr indent="0" lvl="0" marL="0" rtl="0" algn="l">
              <a:spcBef>
                <a:spcPts val="0"/>
              </a:spcBef>
              <a:spcAft>
                <a:spcPts val="0"/>
              </a:spcAft>
              <a:buNone/>
            </a:pPr>
            <a:r>
              <a:t/>
            </a:r>
            <a:endParaRPr sz="1050">
              <a:solidFill>
                <a:srgbClr val="022850"/>
              </a:solidFill>
              <a:latin typeface="Tahoma"/>
              <a:ea typeface="Tahoma"/>
              <a:cs typeface="Tahoma"/>
              <a:sym typeface="Tahom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par>
                                <p:cTn fill="hold" nodeType="with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5"/>
          <p:cNvSpPr/>
          <p:nvPr/>
        </p:nvSpPr>
        <p:spPr>
          <a:xfrm>
            <a:off x="0" y="298955"/>
            <a:ext cx="4479290" cy="360680"/>
          </a:xfrm>
          <a:custGeom>
            <a:rect b="b" l="l" r="r" t="t"/>
            <a:pathLst>
              <a:path extrusionOk="0" h="360680" w="4479290">
                <a:moveTo>
                  <a:pt x="4478999" y="360299"/>
                </a:moveTo>
                <a:lnTo>
                  <a:pt x="0" y="360299"/>
                </a:lnTo>
                <a:lnTo>
                  <a:pt x="0" y="0"/>
                </a:lnTo>
                <a:lnTo>
                  <a:pt x="4478999" y="0"/>
                </a:lnTo>
                <a:lnTo>
                  <a:pt x="4478999" y="360299"/>
                </a:lnTo>
                <a:close/>
              </a:path>
            </a:pathLst>
          </a:custGeom>
          <a:solidFill>
            <a:srgbClr val="0228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 name="Google Shape;130;p5"/>
          <p:cNvSpPr txBox="1"/>
          <p:nvPr>
            <p:ph type="title"/>
          </p:nvPr>
        </p:nvSpPr>
        <p:spPr>
          <a:xfrm>
            <a:off x="596900" y="286115"/>
            <a:ext cx="3303900" cy="336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100">
                <a:solidFill>
                  <a:srgbClr val="FFCC00"/>
                </a:solidFill>
                <a:latin typeface="Tahoma"/>
                <a:ea typeface="Tahoma"/>
                <a:cs typeface="Tahoma"/>
                <a:sym typeface="Tahoma"/>
              </a:rPr>
              <a:t>Architecture</a:t>
            </a:r>
            <a:endParaRPr sz="2100">
              <a:latin typeface="Tahoma"/>
              <a:ea typeface="Tahoma"/>
              <a:cs typeface="Tahoma"/>
              <a:sym typeface="Tahoma"/>
            </a:endParaRPr>
          </a:p>
        </p:txBody>
      </p:sp>
      <p:sp>
        <p:nvSpPr>
          <p:cNvPr id="131" name="Google Shape;131;p5"/>
          <p:cNvSpPr txBox="1"/>
          <p:nvPr/>
        </p:nvSpPr>
        <p:spPr>
          <a:xfrm>
            <a:off x="705825" y="1030621"/>
            <a:ext cx="7284000" cy="1860000"/>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0"/>
              </a:spcBef>
              <a:spcAft>
                <a:spcPts val="0"/>
              </a:spcAft>
              <a:buNone/>
            </a:pPr>
            <a:r>
              <a:rPr lang="en-US" sz="1500">
                <a:solidFill>
                  <a:schemeClr val="dk1"/>
                </a:solidFill>
                <a:latin typeface="Tahoma"/>
                <a:ea typeface="Tahoma"/>
                <a:cs typeface="Tahoma"/>
                <a:sym typeface="Tahoma"/>
              </a:rPr>
              <a:t>Chop Chop involves three types of processes : </a:t>
            </a:r>
            <a:endParaRPr sz="1500">
              <a:solidFill>
                <a:schemeClr val="dk1"/>
              </a:solidFill>
              <a:latin typeface="Tahoma"/>
              <a:ea typeface="Tahoma"/>
              <a:cs typeface="Tahoma"/>
              <a:sym typeface="Tahoma"/>
            </a:endParaRPr>
          </a:p>
          <a:p>
            <a:pPr indent="-323850" lvl="0" marL="457200" marR="0" rtl="0" algn="l">
              <a:lnSpc>
                <a:spcPct val="100000"/>
              </a:lnSpc>
              <a:spcBef>
                <a:spcPts val="0"/>
              </a:spcBef>
              <a:spcAft>
                <a:spcPts val="0"/>
              </a:spcAft>
              <a:buClr>
                <a:schemeClr val="dk1"/>
              </a:buClr>
              <a:buSzPts val="1500"/>
              <a:buFont typeface="Tahoma"/>
              <a:buChar char="●"/>
            </a:pPr>
            <a:r>
              <a:rPr lang="en-US" sz="1500">
                <a:solidFill>
                  <a:schemeClr val="dk1"/>
                </a:solidFill>
                <a:latin typeface="Tahoma"/>
                <a:ea typeface="Tahoma"/>
                <a:cs typeface="Tahoma"/>
                <a:sym typeface="Tahoma"/>
              </a:rPr>
              <a:t>Broadcasting clients</a:t>
            </a:r>
            <a:endParaRPr sz="1500">
              <a:solidFill>
                <a:schemeClr val="dk1"/>
              </a:solidFill>
              <a:latin typeface="Tahoma"/>
              <a:ea typeface="Tahoma"/>
              <a:cs typeface="Tahoma"/>
              <a:sym typeface="Tahoma"/>
            </a:endParaRPr>
          </a:p>
          <a:p>
            <a:pPr indent="-323850" lvl="0" marL="457200" marR="0" rtl="0" algn="l">
              <a:lnSpc>
                <a:spcPct val="100000"/>
              </a:lnSpc>
              <a:spcBef>
                <a:spcPts val="0"/>
              </a:spcBef>
              <a:spcAft>
                <a:spcPts val="0"/>
              </a:spcAft>
              <a:buClr>
                <a:schemeClr val="dk1"/>
              </a:buClr>
              <a:buSzPts val="1500"/>
              <a:buFont typeface="Tahoma"/>
              <a:buChar char="●"/>
            </a:pPr>
            <a:r>
              <a:rPr lang="en-US" sz="1500">
                <a:solidFill>
                  <a:schemeClr val="dk1"/>
                </a:solidFill>
                <a:latin typeface="Tahoma"/>
                <a:ea typeface="Tahoma"/>
                <a:cs typeface="Tahoma"/>
                <a:sym typeface="Tahoma"/>
              </a:rPr>
              <a:t>Delivering servers </a:t>
            </a:r>
            <a:endParaRPr sz="1500">
              <a:solidFill>
                <a:schemeClr val="dk1"/>
              </a:solidFill>
              <a:latin typeface="Tahoma"/>
              <a:ea typeface="Tahoma"/>
              <a:cs typeface="Tahoma"/>
              <a:sym typeface="Tahoma"/>
            </a:endParaRPr>
          </a:p>
          <a:p>
            <a:pPr indent="-323850" lvl="0" marL="457200" marR="0" rtl="0" algn="l">
              <a:lnSpc>
                <a:spcPct val="100000"/>
              </a:lnSpc>
              <a:spcBef>
                <a:spcPts val="0"/>
              </a:spcBef>
              <a:spcAft>
                <a:spcPts val="0"/>
              </a:spcAft>
              <a:buClr>
                <a:schemeClr val="dk1"/>
              </a:buClr>
              <a:buSzPts val="1500"/>
              <a:buFont typeface="Tahoma"/>
              <a:buChar char="●"/>
            </a:pPr>
            <a:r>
              <a:rPr lang="en-US" sz="1500">
                <a:solidFill>
                  <a:schemeClr val="dk1"/>
                </a:solidFill>
                <a:latin typeface="Tahoma"/>
                <a:ea typeface="Tahoma"/>
                <a:cs typeface="Tahoma"/>
                <a:sym typeface="Tahoma"/>
              </a:rPr>
              <a:t>A layer of broadcast-facilitating brokers </a:t>
            </a:r>
            <a:endParaRPr sz="1500">
              <a:solidFill>
                <a:schemeClr val="dk1"/>
              </a:solidFill>
              <a:latin typeface="Tahoma"/>
              <a:ea typeface="Tahoma"/>
              <a:cs typeface="Tahoma"/>
              <a:sym typeface="Tahoma"/>
            </a:endParaRPr>
          </a:p>
          <a:p>
            <a:pPr indent="0" lvl="0" marL="0" marR="0" rtl="0" algn="l">
              <a:lnSpc>
                <a:spcPct val="100000"/>
              </a:lnSpc>
              <a:spcBef>
                <a:spcPts val="0"/>
              </a:spcBef>
              <a:spcAft>
                <a:spcPts val="0"/>
              </a:spcAft>
              <a:buNone/>
            </a:pPr>
            <a:r>
              <a:t/>
            </a:r>
            <a:endParaRPr sz="1500">
              <a:solidFill>
                <a:schemeClr val="dk1"/>
              </a:solidFill>
              <a:latin typeface="Tahoma"/>
              <a:ea typeface="Tahoma"/>
              <a:cs typeface="Tahoma"/>
              <a:sym typeface="Tahoma"/>
            </a:endParaRPr>
          </a:p>
          <a:p>
            <a:pPr indent="0" lvl="0" marL="0" marR="0" rtl="0" algn="l">
              <a:lnSpc>
                <a:spcPct val="100000"/>
              </a:lnSpc>
              <a:spcBef>
                <a:spcPts val="0"/>
              </a:spcBef>
              <a:spcAft>
                <a:spcPts val="0"/>
              </a:spcAft>
              <a:buNone/>
            </a:pPr>
            <a:r>
              <a:rPr lang="en-US" sz="1500">
                <a:solidFill>
                  <a:schemeClr val="dk1"/>
                </a:solidFill>
                <a:latin typeface="Tahoma"/>
                <a:ea typeface="Tahoma"/>
                <a:cs typeface="Tahoma"/>
                <a:sym typeface="Tahoma"/>
              </a:rPr>
              <a:t>Chop Chop’s protocol unfolds in two phases:</a:t>
            </a:r>
            <a:endParaRPr sz="1500">
              <a:solidFill>
                <a:schemeClr val="dk1"/>
              </a:solidFill>
              <a:latin typeface="Tahoma"/>
              <a:ea typeface="Tahoma"/>
              <a:cs typeface="Tahoma"/>
              <a:sym typeface="Tahoma"/>
            </a:endParaRPr>
          </a:p>
          <a:p>
            <a:pPr indent="-323850" lvl="0" marL="457200" marR="0" rtl="0" algn="l">
              <a:lnSpc>
                <a:spcPct val="100000"/>
              </a:lnSpc>
              <a:spcBef>
                <a:spcPts val="0"/>
              </a:spcBef>
              <a:spcAft>
                <a:spcPts val="0"/>
              </a:spcAft>
              <a:buClr>
                <a:schemeClr val="dk1"/>
              </a:buClr>
              <a:buSzPts val="1500"/>
              <a:buFont typeface="Tahoma"/>
              <a:buChar char="●"/>
            </a:pPr>
            <a:r>
              <a:rPr lang="en-US" sz="1500">
                <a:solidFill>
                  <a:schemeClr val="dk1"/>
                </a:solidFill>
                <a:latin typeface="Tahoma"/>
                <a:ea typeface="Tahoma"/>
                <a:cs typeface="Tahoma"/>
                <a:sym typeface="Tahoma"/>
              </a:rPr>
              <a:t>Distillation</a:t>
            </a:r>
            <a:endParaRPr sz="1500">
              <a:solidFill>
                <a:schemeClr val="dk1"/>
              </a:solidFill>
              <a:latin typeface="Tahoma"/>
              <a:ea typeface="Tahoma"/>
              <a:cs typeface="Tahoma"/>
              <a:sym typeface="Tahoma"/>
            </a:endParaRPr>
          </a:p>
          <a:p>
            <a:pPr indent="-323850" lvl="0" marL="457200" marR="0" rtl="0" algn="l">
              <a:lnSpc>
                <a:spcPct val="100000"/>
              </a:lnSpc>
              <a:spcBef>
                <a:spcPts val="0"/>
              </a:spcBef>
              <a:spcAft>
                <a:spcPts val="0"/>
              </a:spcAft>
              <a:buClr>
                <a:schemeClr val="dk1"/>
              </a:buClr>
              <a:buSzPts val="1500"/>
              <a:buFont typeface="Tahoma"/>
              <a:buChar char="●"/>
            </a:pPr>
            <a:r>
              <a:rPr lang="en-US" sz="1500">
                <a:solidFill>
                  <a:schemeClr val="dk1"/>
                </a:solidFill>
                <a:latin typeface="Tahoma"/>
                <a:ea typeface="Tahoma"/>
                <a:cs typeface="Tahoma"/>
                <a:sym typeface="Tahoma"/>
              </a:rPr>
              <a:t>Submission</a:t>
            </a:r>
            <a:endParaRPr sz="1500">
              <a:solidFill>
                <a:schemeClr val="dk1"/>
              </a:solidFill>
              <a:latin typeface="Tahoma"/>
              <a:ea typeface="Tahoma"/>
              <a:cs typeface="Tahoma"/>
              <a:sym typeface="Tahoma"/>
            </a:endParaRPr>
          </a:p>
        </p:txBody>
      </p:sp>
      <p:sp>
        <p:nvSpPr>
          <p:cNvPr id="132" name="Google Shape;132;p5"/>
          <p:cNvSpPr txBox="1"/>
          <p:nvPr>
            <p:ph idx="12" type="sldNum"/>
          </p:nvPr>
        </p:nvSpPr>
        <p:spPr>
          <a:xfrm>
            <a:off x="8401201" y="4743972"/>
            <a:ext cx="231775" cy="201929"/>
          </a:xfrm>
          <a:prstGeom prst="rect">
            <a:avLst/>
          </a:prstGeom>
          <a:noFill/>
          <a:ln>
            <a:noFill/>
          </a:ln>
        </p:spPr>
        <p:txBody>
          <a:bodyPr anchorCtr="0" anchor="t" bIns="0" lIns="0" spcFirstLastPara="1" rIns="0" wrap="square" tIns="88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29f2a305a71_1_49"/>
          <p:cNvSpPr/>
          <p:nvPr/>
        </p:nvSpPr>
        <p:spPr>
          <a:xfrm>
            <a:off x="1039650" y="1721900"/>
            <a:ext cx="6387600" cy="2144100"/>
          </a:xfrm>
          <a:prstGeom prst="snip2SameRect">
            <a:avLst>
              <a:gd fmla="val 16667" name="adj1"/>
              <a:gd fmla="val 0" name="adj2"/>
            </a:avLst>
          </a:prstGeom>
          <a:noFill/>
          <a:ln cap="flat" cmpd="sng" w="28575">
            <a:solidFill>
              <a:schemeClr val="dk2"/>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ahoma"/>
              <a:ea typeface="Tahoma"/>
              <a:cs typeface="Tahoma"/>
              <a:sym typeface="Tahoma"/>
            </a:endParaRPr>
          </a:p>
        </p:txBody>
      </p:sp>
      <p:sp>
        <p:nvSpPr>
          <p:cNvPr id="138" name="Google Shape;138;g29f2a305a71_1_49"/>
          <p:cNvSpPr/>
          <p:nvPr/>
        </p:nvSpPr>
        <p:spPr>
          <a:xfrm flipH="1" rot="10800000">
            <a:off x="1039650" y="532600"/>
            <a:ext cx="6387600" cy="2144100"/>
          </a:xfrm>
          <a:prstGeom prst="snip2SameRect">
            <a:avLst>
              <a:gd fmla="val 16667" name="adj1"/>
              <a:gd fmla="val 0" name="adj2"/>
            </a:avLst>
          </a:prstGeom>
          <a:noFill/>
          <a:ln cap="flat" cmpd="sng" w="28575">
            <a:solidFill>
              <a:srgbClr val="38761D"/>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ahoma"/>
              <a:ea typeface="Tahoma"/>
              <a:cs typeface="Tahoma"/>
              <a:sym typeface="Tahoma"/>
            </a:endParaRPr>
          </a:p>
        </p:txBody>
      </p:sp>
      <p:sp>
        <p:nvSpPr>
          <p:cNvPr id="139" name="Google Shape;139;g29f2a305a71_1_49"/>
          <p:cNvSpPr txBox="1"/>
          <p:nvPr>
            <p:ph type="title"/>
          </p:nvPr>
        </p:nvSpPr>
        <p:spPr>
          <a:xfrm>
            <a:off x="930849" y="1147740"/>
            <a:ext cx="7282200" cy="4155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sp>
        <p:nvSpPr>
          <p:cNvPr id="140" name="Google Shape;140;g29f2a305a71_1_49"/>
          <p:cNvSpPr/>
          <p:nvPr/>
        </p:nvSpPr>
        <p:spPr>
          <a:xfrm>
            <a:off x="1477500" y="787150"/>
            <a:ext cx="866400" cy="5460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latin typeface="Tahoma"/>
                <a:ea typeface="Tahoma"/>
                <a:cs typeface="Tahoma"/>
                <a:sym typeface="Tahoma"/>
              </a:rPr>
              <a:t>Clients</a:t>
            </a:r>
            <a:endParaRPr sz="1200">
              <a:latin typeface="Tahoma"/>
              <a:ea typeface="Tahoma"/>
              <a:cs typeface="Tahoma"/>
              <a:sym typeface="Tahoma"/>
            </a:endParaRPr>
          </a:p>
          <a:p>
            <a:pPr indent="0" lvl="0" marL="0" rtl="0" algn="ctr">
              <a:spcBef>
                <a:spcPts val="0"/>
              </a:spcBef>
              <a:spcAft>
                <a:spcPts val="0"/>
              </a:spcAft>
              <a:buNone/>
            </a:pPr>
            <a:r>
              <a:rPr lang="en-US" sz="800">
                <a:latin typeface="Tahoma"/>
                <a:ea typeface="Tahoma"/>
                <a:cs typeface="Tahoma"/>
                <a:sym typeface="Tahoma"/>
              </a:rPr>
              <a:t>(untrusted)</a:t>
            </a:r>
            <a:endParaRPr sz="800">
              <a:latin typeface="Tahoma"/>
              <a:ea typeface="Tahoma"/>
              <a:cs typeface="Tahoma"/>
              <a:sym typeface="Tahoma"/>
            </a:endParaRPr>
          </a:p>
        </p:txBody>
      </p:sp>
      <p:sp>
        <p:nvSpPr>
          <p:cNvPr id="141" name="Google Shape;141;g29f2a305a71_1_49"/>
          <p:cNvSpPr/>
          <p:nvPr/>
        </p:nvSpPr>
        <p:spPr>
          <a:xfrm>
            <a:off x="3051300" y="787150"/>
            <a:ext cx="866400" cy="5460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latin typeface="Tahoma"/>
                <a:ea typeface="Tahoma"/>
                <a:cs typeface="Tahoma"/>
                <a:sym typeface="Tahoma"/>
              </a:rPr>
              <a:t>Clients</a:t>
            </a:r>
            <a:endParaRPr sz="1200">
              <a:latin typeface="Tahoma"/>
              <a:ea typeface="Tahoma"/>
              <a:cs typeface="Tahoma"/>
              <a:sym typeface="Tahoma"/>
            </a:endParaRPr>
          </a:p>
          <a:p>
            <a:pPr indent="0" lvl="0" marL="0" rtl="0" algn="ctr">
              <a:spcBef>
                <a:spcPts val="0"/>
              </a:spcBef>
              <a:spcAft>
                <a:spcPts val="0"/>
              </a:spcAft>
              <a:buNone/>
            </a:pPr>
            <a:r>
              <a:rPr lang="en-US" sz="800">
                <a:latin typeface="Tahoma"/>
                <a:ea typeface="Tahoma"/>
                <a:cs typeface="Tahoma"/>
                <a:sym typeface="Tahoma"/>
              </a:rPr>
              <a:t>(untrusted)</a:t>
            </a:r>
            <a:endParaRPr sz="800">
              <a:latin typeface="Tahoma"/>
              <a:ea typeface="Tahoma"/>
              <a:cs typeface="Tahoma"/>
              <a:sym typeface="Tahoma"/>
            </a:endParaRPr>
          </a:p>
        </p:txBody>
      </p:sp>
      <p:sp>
        <p:nvSpPr>
          <p:cNvPr id="142" name="Google Shape;142;g29f2a305a71_1_49"/>
          <p:cNvSpPr/>
          <p:nvPr/>
        </p:nvSpPr>
        <p:spPr>
          <a:xfrm>
            <a:off x="4625100" y="787150"/>
            <a:ext cx="866400" cy="5460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latin typeface="Tahoma"/>
                <a:ea typeface="Tahoma"/>
                <a:cs typeface="Tahoma"/>
                <a:sym typeface="Tahoma"/>
              </a:rPr>
              <a:t>Clients</a:t>
            </a:r>
            <a:endParaRPr sz="1200">
              <a:latin typeface="Tahoma"/>
              <a:ea typeface="Tahoma"/>
              <a:cs typeface="Tahoma"/>
              <a:sym typeface="Tahoma"/>
            </a:endParaRPr>
          </a:p>
          <a:p>
            <a:pPr indent="0" lvl="0" marL="0" rtl="0" algn="ctr">
              <a:spcBef>
                <a:spcPts val="0"/>
              </a:spcBef>
              <a:spcAft>
                <a:spcPts val="0"/>
              </a:spcAft>
              <a:buNone/>
            </a:pPr>
            <a:r>
              <a:rPr lang="en-US" sz="800">
                <a:latin typeface="Tahoma"/>
                <a:ea typeface="Tahoma"/>
                <a:cs typeface="Tahoma"/>
                <a:sym typeface="Tahoma"/>
              </a:rPr>
              <a:t>(untrusted)</a:t>
            </a:r>
            <a:endParaRPr sz="800">
              <a:latin typeface="Tahoma"/>
              <a:ea typeface="Tahoma"/>
              <a:cs typeface="Tahoma"/>
              <a:sym typeface="Tahoma"/>
            </a:endParaRPr>
          </a:p>
        </p:txBody>
      </p:sp>
      <p:sp>
        <p:nvSpPr>
          <p:cNvPr id="143" name="Google Shape;143;g29f2a305a71_1_49"/>
          <p:cNvSpPr/>
          <p:nvPr/>
        </p:nvSpPr>
        <p:spPr>
          <a:xfrm>
            <a:off x="6198900" y="787150"/>
            <a:ext cx="866400" cy="5460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latin typeface="Tahoma"/>
                <a:ea typeface="Tahoma"/>
                <a:cs typeface="Tahoma"/>
                <a:sym typeface="Tahoma"/>
              </a:rPr>
              <a:t>Clients</a:t>
            </a:r>
            <a:endParaRPr sz="1200">
              <a:latin typeface="Tahoma"/>
              <a:ea typeface="Tahoma"/>
              <a:cs typeface="Tahoma"/>
              <a:sym typeface="Tahoma"/>
            </a:endParaRPr>
          </a:p>
          <a:p>
            <a:pPr indent="0" lvl="0" marL="0" rtl="0" algn="ctr">
              <a:spcBef>
                <a:spcPts val="0"/>
              </a:spcBef>
              <a:spcAft>
                <a:spcPts val="0"/>
              </a:spcAft>
              <a:buNone/>
            </a:pPr>
            <a:r>
              <a:rPr lang="en-US" sz="800">
                <a:latin typeface="Tahoma"/>
                <a:ea typeface="Tahoma"/>
                <a:cs typeface="Tahoma"/>
                <a:sym typeface="Tahoma"/>
              </a:rPr>
              <a:t>(untrusted)</a:t>
            </a:r>
            <a:endParaRPr sz="800">
              <a:latin typeface="Tahoma"/>
              <a:ea typeface="Tahoma"/>
              <a:cs typeface="Tahoma"/>
              <a:sym typeface="Tahoma"/>
            </a:endParaRPr>
          </a:p>
        </p:txBody>
      </p:sp>
      <p:sp>
        <p:nvSpPr>
          <p:cNvPr id="144" name="Google Shape;144;g29f2a305a71_1_49"/>
          <p:cNvSpPr/>
          <p:nvPr/>
        </p:nvSpPr>
        <p:spPr>
          <a:xfrm>
            <a:off x="2343900" y="1876025"/>
            <a:ext cx="866400" cy="5460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latin typeface="Tahoma"/>
                <a:ea typeface="Tahoma"/>
                <a:cs typeface="Tahoma"/>
                <a:sym typeface="Tahoma"/>
              </a:rPr>
              <a:t>Broker</a:t>
            </a:r>
            <a:endParaRPr sz="1200">
              <a:latin typeface="Tahoma"/>
              <a:ea typeface="Tahoma"/>
              <a:cs typeface="Tahoma"/>
              <a:sym typeface="Tahoma"/>
            </a:endParaRPr>
          </a:p>
          <a:p>
            <a:pPr indent="0" lvl="0" marL="0" rtl="0" algn="ctr">
              <a:spcBef>
                <a:spcPts val="0"/>
              </a:spcBef>
              <a:spcAft>
                <a:spcPts val="0"/>
              </a:spcAft>
              <a:buNone/>
            </a:pPr>
            <a:r>
              <a:rPr lang="en-US" sz="800">
                <a:latin typeface="Tahoma"/>
                <a:ea typeface="Tahoma"/>
                <a:cs typeface="Tahoma"/>
                <a:sym typeface="Tahoma"/>
              </a:rPr>
              <a:t>(untrusted)</a:t>
            </a:r>
            <a:endParaRPr sz="800">
              <a:latin typeface="Tahoma"/>
              <a:ea typeface="Tahoma"/>
              <a:cs typeface="Tahoma"/>
              <a:sym typeface="Tahoma"/>
            </a:endParaRPr>
          </a:p>
        </p:txBody>
      </p:sp>
      <p:sp>
        <p:nvSpPr>
          <p:cNvPr id="145" name="Google Shape;145;g29f2a305a71_1_49"/>
          <p:cNvSpPr/>
          <p:nvPr/>
        </p:nvSpPr>
        <p:spPr>
          <a:xfrm>
            <a:off x="5491500" y="1876025"/>
            <a:ext cx="866400" cy="5460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latin typeface="Tahoma"/>
                <a:ea typeface="Tahoma"/>
                <a:cs typeface="Tahoma"/>
                <a:sym typeface="Tahoma"/>
              </a:rPr>
              <a:t>Broker</a:t>
            </a:r>
            <a:endParaRPr sz="1200">
              <a:latin typeface="Tahoma"/>
              <a:ea typeface="Tahoma"/>
              <a:cs typeface="Tahoma"/>
              <a:sym typeface="Tahoma"/>
            </a:endParaRPr>
          </a:p>
          <a:p>
            <a:pPr indent="0" lvl="0" marL="0" rtl="0" algn="ctr">
              <a:spcBef>
                <a:spcPts val="0"/>
              </a:spcBef>
              <a:spcAft>
                <a:spcPts val="0"/>
              </a:spcAft>
              <a:buNone/>
            </a:pPr>
            <a:r>
              <a:rPr lang="en-US" sz="800">
                <a:latin typeface="Tahoma"/>
                <a:ea typeface="Tahoma"/>
                <a:cs typeface="Tahoma"/>
                <a:sym typeface="Tahoma"/>
              </a:rPr>
              <a:t>(untrusted)</a:t>
            </a:r>
            <a:endParaRPr sz="800">
              <a:latin typeface="Tahoma"/>
              <a:ea typeface="Tahoma"/>
              <a:cs typeface="Tahoma"/>
              <a:sym typeface="Tahoma"/>
            </a:endParaRPr>
          </a:p>
        </p:txBody>
      </p:sp>
      <p:sp>
        <p:nvSpPr>
          <p:cNvPr id="146" name="Google Shape;146;g29f2a305a71_1_49"/>
          <p:cNvSpPr/>
          <p:nvPr/>
        </p:nvSpPr>
        <p:spPr>
          <a:xfrm>
            <a:off x="1874300" y="2964900"/>
            <a:ext cx="1335900" cy="5460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latin typeface="Tahoma"/>
                <a:ea typeface="Tahoma"/>
                <a:cs typeface="Tahoma"/>
                <a:sym typeface="Tahoma"/>
              </a:rPr>
              <a:t>Server</a:t>
            </a:r>
            <a:endParaRPr sz="1200">
              <a:latin typeface="Tahoma"/>
              <a:ea typeface="Tahoma"/>
              <a:cs typeface="Tahoma"/>
              <a:sym typeface="Tahoma"/>
            </a:endParaRPr>
          </a:p>
          <a:p>
            <a:pPr indent="0" lvl="0" marL="0" rtl="0" algn="ctr">
              <a:spcBef>
                <a:spcPts val="0"/>
              </a:spcBef>
              <a:spcAft>
                <a:spcPts val="0"/>
              </a:spcAft>
              <a:buNone/>
            </a:pPr>
            <a:r>
              <a:rPr lang="en-US" sz="800">
                <a:latin typeface="Tahoma"/>
                <a:ea typeface="Tahoma"/>
                <a:cs typeface="Tahoma"/>
                <a:sym typeface="Tahoma"/>
              </a:rPr>
              <a:t>(3f+1)</a:t>
            </a:r>
            <a:endParaRPr sz="800">
              <a:latin typeface="Tahoma"/>
              <a:ea typeface="Tahoma"/>
              <a:cs typeface="Tahoma"/>
              <a:sym typeface="Tahoma"/>
            </a:endParaRPr>
          </a:p>
        </p:txBody>
      </p:sp>
      <p:sp>
        <p:nvSpPr>
          <p:cNvPr id="147" name="Google Shape;147;g29f2a305a71_1_49"/>
          <p:cNvSpPr/>
          <p:nvPr/>
        </p:nvSpPr>
        <p:spPr>
          <a:xfrm>
            <a:off x="3801850" y="2964900"/>
            <a:ext cx="1335900" cy="5460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latin typeface="Tahoma"/>
                <a:ea typeface="Tahoma"/>
                <a:cs typeface="Tahoma"/>
                <a:sym typeface="Tahoma"/>
              </a:rPr>
              <a:t>Server</a:t>
            </a:r>
            <a:endParaRPr sz="1200">
              <a:latin typeface="Tahoma"/>
              <a:ea typeface="Tahoma"/>
              <a:cs typeface="Tahoma"/>
              <a:sym typeface="Tahoma"/>
            </a:endParaRPr>
          </a:p>
          <a:p>
            <a:pPr indent="0" lvl="0" marL="0" rtl="0" algn="ctr">
              <a:spcBef>
                <a:spcPts val="0"/>
              </a:spcBef>
              <a:spcAft>
                <a:spcPts val="0"/>
              </a:spcAft>
              <a:buNone/>
            </a:pPr>
            <a:r>
              <a:rPr lang="en-US" sz="800">
                <a:latin typeface="Tahoma"/>
                <a:ea typeface="Tahoma"/>
                <a:cs typeface="Tahoma"/>
                <a:sym typeface="Tahoma"/>
              </a:rPr>
              <a:t>(3f+1)</a:t>
            </a:r>
            <a:endParaRPr sz="800">
              <a:latin typeface="Tahoma"/>
              <a:ea typeface="Tahoma"/>
              <a:cs typeface="Tahoma"/>
              <a:sym typeface="Tahoma"/>
            </a:endParaRPr>
          </a:p>
        </p:txBody>
      </p:sp>
      <p:sp>
        <p:nvSpPr>
          <p:cNvPr id="148" name="Google Shape;148;g29f2a305a71_1_49"/>
          <p:cNvSpPr/>
          <p:nvPr/>
        </p:nvSpPr>
        <p:spPr>
          <a:xfrm>
            <a:off x="5729400" y="2964900"/>
            <a:ext cx="1335900" cy="5460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latin typeface="Tahoma"/>
                <a:ea typeface="Tahoma"/>
                <a:cs typeface="Tahoma"/>
                <a:sym typeface="Tahoma"/>
              </a:rPr>
              <a:t>Server</a:t>
            </a:r>
            <a:endParaRPr sz="1200">
              <a:latin typeface="Tahoma"/>
              <a:ea typeface="Tahoma"/>
              <a:cs typeface="Tahoma"/>
              <a:sym typeface="Tahoma"/>
            </a:endParaRPr>
          </a:p>
          <a:p>
            <a:pPr indent="0" lvl="0" marL="0" rtl="0" algn="ctr">
              <a:spcBef>
                <a:spcPts val="0"/>
              </a:spcBef>
              <a:spcAft>
                <a:spcPts val="0"/>
              </a:spcAft>
              <a:buNone/>
            </a:pPr>
            <a:r>
              <a:rPr lang="en-US" sz="800">
                <a:latin typeface="Tahoma"/>
                <a:ea typeface="Tahoma"/>
                <a:cs typeface="Tahoma"/>
                <a:sym typeface="Tahoma"/>
              </a:rPr>
              <a:t>(3f+1)</a:t>
            </a:r>
            <a:endParaRPr sz="800">
              <a:latin typeface="Tahoma"/>
              <a:ea typeface="Tahoma"/>
              <a:cs typeface="Tahoma"/>
              <a:sym typeface="Tahoma"/>
            </a:endParaRPr>
          </a:p>
        </p:txBody>
      </p:sp>
      <p:cxnSp>
        <p:nvCxnSpPr>
          <p:cNvPr id="149" name="Google Shape;149;g29f2a305a71_1_49"/>
          <p:cNvCxnSpPr>
            <a:stCxn id="140" idx="2"/>
            <a:endCxn id="144" idx="0"/>
          </p:cNvCxnSpPr>
          <p:nvPr/>
        </p:nvCxnSpPr>
        <p:spPr>
          <a:xfrm>
            <a:off x="1910700" y="1333150"/>
            <a:ext cx="866400" cy="543000"/>
          </a:xfrm>
          <a:prstGeom prst="straightConnector1">
            <a:avLst/>
          </a:prstGeom>
          <a:noFill/>
          <a:ln cap="flat" cmpd="sng" w="9525">
            <a:solidFill>
              <a:schemeClr val="dk2"/>
            </a:solidFill>
            <a:prstDash val="solid"/>
            <a:round/>
            <a:headEnd len="med" w="med" type="none"/>
            <a:tailEnd len="med" w="med" type="triangle"/>
          </a:ln>
        </p:spPr>
      </p:cxnSp>
      <p:cxnSp>
        <p:nvCxnSpPr>
          <p:cNvPr id="150" name="Google Shape;150;g29f2a305a71_1_49"/>
          <p:cNvCxnSpPr>
            <a:stCxn id="141" idx="2"/>
            <a:endCxn id="144" idx="0"/>
          </p:cNvCxnSpPr>
          <p:nvPr/>
        </p:nvCxnSpPr>
        <p:spPr>
          <a:xfrm flipH="1">
            <a:off x="2777100" y="1333150"/>
            <a:ext cx="707400" cy="543000"/>
          </a:xfrm>
          <a:prstGeom prst="straightConnector1">
            <a:avLst/>
          </a:prstGeom>
          <a:noFill/>
          <a:ln cap="flat" cmpd="sng" w="9525">
            <a:solidFill>
              <a:schemeClr val="dk2"/>
            </a:solidFill>
            <a:prstDash val="solid"/>
            <a:round/>
            <a:headEnd len="med" w="med" type="none"/>
            <a:tailEnd len="med" w="med" type="triangle"/>
          </a:ln>
        </p:spPr>
      </p:cxnSp>
      <p:cxnSp>
        <p:nvCxnSpPr>
          <p:cNvPr id="151" name="Google Shape;151;g29f2a305a71_1_49"/>
          <p:cNvCxnSpPr>
            <a:stCxn id="142" idx="2"/>
            <a:endCxn id="145" idx="0"/>
          </p:cNvCxnSpPr>
          <p:nvPr/>
        </p:nvCxnSpPr>
        <p:spPr>
          <a:xfrm>
            <a:off x="5058300" y="1333150"/>
            <a:ext cx="866400" cy="543000"/>
          </a:xfrm>
          <a:prstGeom prst="straightConnector1">
            <a:avLst/>
          </a:prstGeom>
          <a:noFill/>
          <a:ln cap="flat" cmpd="sng" w="9525">
            <a:solidFill>
              <a:schemeClr val="dk2"/>
            </a:solidFill>
            <a:prstDash val="solid"/>
            <a:round/>
            <a:headEnd len="med" w="med" type="none"/>
            <a:tailEnd len="med" w="med" type="triangle"/>
          </a:ln>
        </p:spPr>
      </p:cxnSp>
      <p:cxnSp>
        <p:nvCxnSpPr>
          <p:cNvPr id="152" name="Google Shape;152;g29f2a305a71_1_49"/>
          <p:cNvCxnSpPr>
            <a:stCxn id="143" idx="2"/>
            <a:endCxn id="145" idx="0"/>
          </p:cNvCxnSpPr>
          <p:nvPr/>
        </p:nvCxnSpPr>
        <p:spPr>
          <a:xfrm flipH="1">
            <a:off x="5924700" y="1333150"/>
            <a:ext cx="707400" cy="543000"/>
          </a:xfrm>
          <a:prstGeom prst="straightConnector1">
            <a:avLst/>
          </a:prstGeom>
          <a:noFill/>
          <a:ln cap="flat" cmpd="sng" w="9525">
            <a:solidFill>
              <a:schemeClr val="dk2"/>
            </a:solidFill>
            <a:prstDash val="solid"/>
            <a:round/>
            <a:headEnd len="med" w="med" type="none"/>
            <a:tailEnd len="med" w="med" type="triangle"/>
          </a:ln>
        </p:spPr>
      </p:cxnSp>
      <p:cxnSp>
        <p:nvCxnSpPr>
          <p:cNvPr id="153" name="Google Shape;153;g29f2a305a71_1_49"/>
          <p:cNvCxnSpPr>
            <a:stCxn id="144" idx="2"/>
            <a:endCxn id="146" idx="0"/>
          </p:cNvCxnSpPr>
          <p:nvPr/>
        </p:nvCxnSpPr>
        <p:spPr>
          <a:xfrm flipH="1">
            <a:off x="2542200" y="2422025"/>
            <a:ext cx="234900" cy="543000"/>
          </a:xfrm>
          <a:prstGeom prst="straightConnector1">
            <a:avLst/>
          </a:prstGeom>
          <a:noFill/>
          <a:ln cap="flat" cmpd="sng" w="9525">
            <a:solidFill>
              <a:schemeClr val="dk2"/>
            </a:solidFill>
            <a:prstDash val="solid"/>
            <a:round/>
            <a:headEnd len="med" w="med" type="none"/>
            <a:tailEnd len="med" w="med" type="triangle"/>
          </a:ln>
        </p:spPr>
      </p:cxnSp>
      <p:cxnSp>
        <p:nvCxnSpPr>
          <p:cNvPr id="154" name="Google Shape;154;g29f2a305a71_1_49"/>
          <p:cNvCxnSpPr>
            <a:stCxn id="144" idx="2"/>
            <a:endCxn id="147" idx="0"/>
          </p:cNvCxnSpPr>
          <p:nvPr/>
        </p:nvCxnSpPr>
        <p:spPr>
          <a:xfrm>
            <a:off x="2777100" y="2422025"/>
            <a:ext cx="1692600" cy="543000"/>
          </a:xfrm>
          <a:prstGeom prst="straightConnector1">
            <a:avLst/>
          </a:prstGeom>
          <a:noFill/>
          <a:ln cap="flat" cmpd="sng" w="9525">
            <a:solidFill>
              <a:schemeClr val="dk2"/>
            </a:solidFill>
            <a:prstDash val="solid"/>
            <a:round/>
            <a:headEnd len="med" w="med" type="none"/>
            <a:tailEnd len="med" w="med" type="triangle"/>
          </a:ln>
        </p:spPr>
      </p:cxnSp>
      <p:cxnSp>
        <p:nvCxnSpPr>
          <p:cNvPr id="155" name="Google Shape;155;g29f2a305a71_1_49"/>
          <p:cNvCxnSpPr>
            <a:stCxn id="144" idx="2"/>
            <a:endCxn id="148" idx="0"/>
          </p:cNvCxnSpPr>
          <p:nvPr/>
        </p:nvCxnSpPr>
        <p:spPr>
          <a:xfrm>
            <a:off x="2777100" y="2422025"/>
            <a:ext cx="3620400" cy="543000"/>
          </a:xfrm>
          <a:prstGeom prst="straightConnector1">
            <a:avLst/>
          </a:prstGeom>
          <a:noFill/>
          <a:ln cap="flat" cmpd="sng" w="9525">
            <a:solidFill>
              <a:schemeClr val="dk2"/>
            </a:solidFill>
            <a:prstDash val="solid"/>
            <a:round/>
            <a:headEnd len="med" w="med" type="none"/>
            <a:tailEnd len="med" w="med" type="triangle"/>
          </a:ln>
        </p:spPr>
      </p:cxnSp>
      <p:cxnSp>
        <p:nvCxnSpPr>
          <p:cNvPr id="156" name="Google Shape;156;g29f2a305a71_1_49"/>
          <p:cNvCxnSpPr>
            <a:stCxn id="145" idx="2"/>
            <a:endCxn id="148" idx="0"/>
          </p:cNvCxnSpPr>
          <p:nvPr/>
        </p:nvCxnSpPr>
        <p:spPr>
          <a:xfrm>
            <a:off x="5924700" y="2422025"/>
            <a:ext cx="472800" cy="543000"/>
          </a:xfrm>
          <a:prstGeom prst="straightConnector1">
            <a:avLst/>
          </a:prstGeom>
          <a:noFill/>
          <a:ln cap="flat" cmpd="sng" w="9525">
            <a:solidFill>
              <a:schemeClr val="dk2"/>
            </a:solidFill>
            <a:prstDash val="solid"/>
            <a:round/>
            <a:headEnd len="med" w="med" type="none"/>
            <a:tailEnd len="med" w="med" type="triangle"/>
          </a:ln>
        </p:spPr>
      </p:cxnSp>
      <p:cxnSp>
        <p:nvCxnSpPr>
          <p:cNvPr id="157" name="Google Shape;157;g29f2a305a71_1_49"/>
          <p:cNvCxnSpPr>
            <a:stCxn id="145" idx="2"/>
            <a:endCxn id="147" idx="0"/>
          </p:cNvCxnSpPr>
          <p:nvPr/>
        </p:nvCxnSpPr>
        <p:spPr>
          <a:xfrm flipH="1">
            <a:off x="4469700" y="2422025"/>
            <a:ext cx="1455000" cy="543000"/>
          </a:xfrm>
          <a:prstGeom prst="straightConnector1">
            <a:avLst/>
          </a:prstGeom>
          <a:noFill/>
          <a:ln cap="flat" cmpd="sng" w="9525">
            <a:solidFill>
              <a:schemeClr val="dk2"/>
            </a:solidFill>
            <a:prstDash val="solid"/>
            <a:round/>
            <a:headEnd len="med" w="med" type="none"/>
            <a:tailEnd len="med" w="med" type="triangle"/>
          </a:ln>
        </p:spPr>
      </p:cxnSp>
      <p:cxnSp>
        <p:nvCxnSpPr>
          <p:cNvPr id="158" name="Google Shape;158;g29f2a305a71_1_49"/>
          <p:cNvCxnSpPr>
            <a:stCxn id="145" idx="2"/>
            <a:endCxn id="146" idx="0"/>
          </p:cNvCxnSpPr>
          <p:nvPr/>
        </p:nvCxnSpPr>
        <p:spPr>
          <a:xfrm flipH="1">
            <a:off x="2542200" y="2422025"/>
            <a:ext cx="3382500" cy="543000"/>
          </a:xfrm>
          <a:prstGeom prst="straightConnector1">
            <a:avLst/>
          </a:prstGeom>
          <a:noFill/>
          <a:ln cap="flat" cmpd="sng" w="9525">
            <a:solidFill>
              <a:schemeClr val="dk2"/>
            </a:solidFill>
            <a:prstDash val="solid"/>
            <a:round/>
            <a:headEnd len="med" w="med" type="none"/>
            <a:tailEnd len="med" w="med" type="triangle"/>
          </a:ln>
        </p:spPr>
      </p:cxnSp>
      <p:sp>
        <p:nvSpPr>
          <p:cNvPr id="159" name="Google Shape;159;g29f2a305a71_1_49"/>
          <p:cNvSpPr txBox="1"/>
          <p:nvPr/>
        </p:nvSpPr>
        <p:spPr>
          <a:xfrm flipH="1" rot="5400000">
            <a:off x="-471900" y="1721375"/>
            <a:ext cx="2554800" cy="47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50">
                <a:solidFill>
                  <a:srgbClr val="38761D"/>
                </a:solidFill>
                <a:latin typeface="Tahoma"/>
                <a:ea typeface="Tahoma"/>
                <a:cs typeface="Tahoma"/>
                <a:sym typeface="Tahoma"/>
              </a:rPr>
              <a:t>Distillation</a:t>
            </a:r>
            <a:endParaRPr sz="1250">
              <a:solidFill>
                <a:srgbClr val="38761D"/>
              </a:solidFill>
              <a:latin typeface="Tahoma"/>
              <a:ea typeface="Tahoma"/>
              <a:cs typeface="Tahoma"/>
              <a:sym typeface="Tahoma"/>
            </a:endParaRPr>
          </a:p>
        </p:txBody>
      </p:sp>
      <p:sp>
        <p:nvSpPr>
          <p:cNvPr id="160" name="Google Shape;160;g29f2a305a71_1_49"/>
          <p:cNvSpPr txBox="1"/>
          <p:nvPr/>
        </p:nvSpPr>
        <p:spPr>
          <a:xfrm flipH="1" rot="5400000">
            <a:off x="-471900" y="3715300"/>
            <a:ext cx="2554800" cy="47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50">
                <a:solidFill>
                  <a:schemeClr val="dk2"/>
                </a:solidFill>
                <a:latin typeface="Tahoma"/>
                <a:ea typeface="Tahoma"/>
                <a:cs typeface="Tahoma"/>
                <a:sym typeface="Tahoma"/>
              </a:rPr>
              <a:t>Submission</a:t>
            </a:r>
            <a:endParaRPr sz="1250">
              <a:solidFill>
                <a:schemeClr val="dk2"/>
              </a:solidFill>
              <a:latin typeface="Tahoma"/>
              <a:ea typeface="Tahoma"/>
              <a:cs typeface="Tahoma"/>
              <a:sym typeface="Tahom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29f2a305a71_0_267"/>
          <p:cNvSpPr/>
          <p:nvPr/>
        </p:nvSpPr>
        <p:spPr>
          <a:xfrm>
            <a:off x="0" y="298955"/>
            <a:ext cx="4479290" cy="360680"/>
          </a:xfrm>
          <a:custGeom>
            <a:rect b="b" l="l" r="r" t="t"/>
            <a:pathLst>
              <a:path extrusionOk="0" h="360680" w="4479290">
                <a:moveTo>
                  <a:pt x="4478999" y="360299"/>
                </a:moveTo>
                <a:lnTo>
                  <a:pt x="0" y="360299"/>
                </a:lnTo>
                <a:lnTo>
                  <a:pt x="0" y="0"/>
                </a:lnTo>
                <a:lnTo>
                  <a:pt x="4478999" y="0"/>
                </a:lnTo>
                <a:lnTo>
                  <a:pt x="4478999" y="360299"/>
                </a:lnTo>
                <a:close/>
              </a:path>
            </a:pathLst>
          </a:custGeom>
          <a:solidFill>
            <a:srgbClr val="0228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6" name="Google Shape;166;g29f2a305a71_0_267"/>
          <p:cNvSpPr txBox="1"/>
          <p:nvPr>
            <p:ph type="title"/>
          </p:nvPr>
        </p:nvSpPr>
        <p:spPr>
          <a:xfrm>
            <a:off x="152400" y="365138"/>
            <a:ext cx="4246800" cy="2283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400">
                <a:solidFill>
                  <a:srgbClr val="FFCC00"/>
                </a:solidFill>
                <a:latin typeface="Tahoma"/>
                <a:ea typeface="Tahoma"/>
                <a:cs typeface="Tahoma"/>
                <a:sym typeface="Tahoma"/>
              </a:rPr>
              <a:t>Overview: Chop Chop protocol</a:t>
            </a:r>
            <a:endParaRPr sz="1400">
              <a:latin typeface="Tahoma"/>
              <a:ea typeface="Tahoma"/>
              <a:cs typeface="Tahoma"/>
              <a:sym typeface="Tahoma"/>
            </a:endParaRPr>
          </a:p>
        </p:txBody>
      </p:sp>
      <p:sp>
        <p:nvSpPr>
          <p:cNvPr id="167" name="Google Shape;167;g29f2a305a71_0_267"/>
          <p:cNvSpPr txBox="1"/>
          <p:nvPr>
            <p:ph idx="12" type="sldNum"/>
          </p:nvPr>
        </p:nvSpPr>
        <p:spPr>
          <a:xfrm>
            <a:off x="8401201" y="4743972"/>
            <a:ext cx="231900" cy="178200"/>
          </a:xfrm>
          <a:prstGeom prst="rect">
            <a:avLst/>
          </a:prstGeom>
          <a:noFill/>
          <a:ln>
            <a:noFill/>
          </a:ln>
        </p:spPr>
        <p:txBody>
          <a:bodyPr anchorCtr="0" anchor="t" bIns="0" lIns="0" spcFirstLastPara="1" rIns="0" wrap="square" tIns="88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68" name="Google Shape;168;g29f2a305a71_0_267"/>
          <p:cNvSpPr txBox="1"/>
          <p:nvPr/>
        </p:nvSpPr>
        <p:spPr>
          <a:xfrm>
            <a:off x="830452" y="868839"/>
            <a:ext cx="7107000" cy="359100"/>
          </a:xfrm>
          <a:prstGeom prst="rect">
            <a:avLst/>
          </a:prstGeom>
          <a:noFill/>
          <a:ln>
            <a:noFill/>
          </a:ln>
        </p:spPr>
        <p:txBody>
          <a:bodyPr anchorCtr="0" anchor="t" bIns="0" lIns="0" spcFirstLastPara="1" rIns="0" wrap="square" tIns="127000">
            <a:spAutoFit/>
          </a:bodyPr>
          <a:lstStyle/>
          <a:p>
            <a:pPr indent="0" lvl="0" marL="457200" marR="0" rtl="0" algn="l">
              <a:lnSpc>
                <a:spcPct val="100000"/>
              </a:lnSpc>
              <a:spcBef>
                <a:spcPts val="0"/>
              </a:spcBef>
              <a:spcAft>
                <a:spcPts val="0"/>
              </a:spcAft>
              <a:buNone/>
            </a:pPr>
            <a:r>
              <a:t/>
            </a:r>
            <a:endParaRPr sz="1500">
              <a:solidFill>
                <a:srgbClr val="022850"/>
              </a:solidFill>
              <a:latin typeface="Tahoma"/>
              <a:ea typeface="Tahoma"/>
              <a:cs typeface="Tahoma"/>
              <a:sym typeface="Tahoma"/>
            </a:endParaRPr>
          </a:p>
        </p:txBody>
      </p:sp>
      <p:pic>
        <p:nvPicPr>
          <p:cNvPr id="169" name="Google Shape;169;g29f2a305a71_0_267"/>
          <p:cNvPicPr preferRelativeResize="0"/>
          <p:nvPr/>
        </p:nvPicPr>
        <p:blipFill rotWithShape="1">
          <a:blip r:embed="rId3">
            <a:alphaModFix/>
          </a:blip>
          <a:srcRect b="15919" l="8396" r="12093" t="18541"/>
          <a:stretch/>
        </p:blipFill>
        <p:spPr>
          <a:xfrm>
            <a:off x="1131624" y="770425"/>
            <a:ext cx="6504648" cy="2301400"/>
          </a:xfrm>
          <a:prstGeom prst="rect">
            <a:avLst/>
          </a:prstGeom>
          <a:noFill/>
          <a:ln>
            <a:noFill/>
          </a:ln>
        </p:spPr>
      </p:pic>
      <p:sp>
        <p:nvSpPr>
          <p:cNvPr id="170" name="Google Shape;170;g29f2a305a71_0_267"/>
          <p:cNvSpPr/>
          <p:nvPr/>
        </p:nvSpPr>
        <p:spPr>
          <a:xfrm>
            <a:off x="381000" y="3248800"/>
            <a:ext cx="1135200" cy="444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Tahoma"/>
                <a:ea typeface="Tahoma"/>
                <a:cs typeface="Tahoma"/>
                <a:sym typeface="Tahoma"/>
              </a:rPr>
              <a:t>Distillation</a:t>
            </a:r>
            <a:endParaRPr>
              <a:latin typeface="Tahoma"/>
              <a:ea typeface="Tahoma"/>
              <a:cs typeface="Tahoma"/>
              <a:sym typeface="Tahoma"/>
            </a:endParaRPr>
          </a:p>
        </p:txBody>
      </p:sp>
      <p:cxnSp>
        <p:nvCxnSpPr>
          <p:cNvPr id="171" name="Google Shape;171;g29f2a305a71_0_267"/>
          <p:cNvCxnSpPr>
            <a:stCxn id="170" idx="3"/>
          </p:cNvCxnSpPr>
          <p:nvPr/>
        </p:nvCxnSpPr>
        <p:spPr>
          <a:xfrm flipH="1" rot="10800000">
            <a:off x="1516200" y="3468700"/>
            <a:ext cx="595200" cy="2400"/>
          </a:xfrm>
          <a:prstGeom prst="straightConnector1">
            <a:avLst/>
          </a:prstGeom>
          <a:noFill/>
          <a:ln cap="flat" cmpd="sng" w="9525">
            <a:solidFill>
              <a:schemeClr val="dk2"/>
            </a:solidFill>
            <a:prstDash val="solid"/>
            <a:round/>
            <a:headEnd len="med" w="med" type="none"/>
            <a:tailEnd len="med" w="med" type="triangle"/>
          </a:ln>
        </p:spPr>
      </p:cxnSp>
      <p:sp>
        <p:nvSpPr>
          <p:cNvPr id="172" name="Google Shape;172;g29f2a305a71_0_267"/>
          <p:cNvSpPr/>
          <p:nvPr/>
        </p:nvSpPr>
        <p:spPr>
          <a:xfrm>
            <a:off x="2111400" y="3248800"/>
            <a:ext cx="1135200" cy="444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Tahoma"/>
                <a:ea typeface="Tahoma"/>
                <a:cs typeface="Tahoma"/>
                <a:sym typeface="Tahoma"/>
              </a:rPr>
              <a:t>Submission</a:t>
            </a:r>
            <a:endParaRPr>
              <a:latin typeface="Tahoma"/>
              <a:ea typeface="Tahoma"/>
              <a:cs typeface="Tahoma"/>
              <a:sym typeface="Tahoma"/>
            </a:endParaRPr>
          </a:p>
        </p:txBody>
      </p:sp>
      <p:sp>
        <p:nvSpPr>
          <p:cNvPr id="173" name="Google Shape;173;g29f2a305a71_0_267"/>
          <p:cNvSpPr/>
          <p:nvPr/>
        </p:nvSpPr>
        <p:spPr>
          <a:xfrm>
            <a:off x="2111400" y="3933025"/>
            <a:ext cx="1135200" cy="444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Tahoma"/>
                <a:ea typeface="Tahoma"/>
                <a:cs typeface="Tahoma"/>
                <a:sym typeface="Tahoma"/>
              </a:rPr>
              <a:t>Witness</a:t>
            </a:r>
            <a:endParaRPr>
              <a:latin typeface="Tahoma"/>
              <a:ea typeface="Tahoma"/>
              <a:cs typeface="Tahoma"/>
              <a:sym typeface="Tahoma"/>
            </a:endParaRPr>
          </a:p>
        </p:txBody>
      </p:sp>
      <p:sp>
        <p:nvSpPr>
          <p:cNvPr id="174" name="Google Shape;174;g29f2a305a71_0_267"/>
          <p:cNvSpPr/>
          <p:nvPr/>
        </p:nvSpPr>
        <p:spPr>
          <a:xfrm>
            <a:off x="3470300" y="3933025"/>
            <a:ext cx="1135200" cy="444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300">
                <a:latin typeface="Tahoma"/>
                <a:ea typeface="Tahoma"/>
                <a:cs typeface="Tahoma"/>
                <a:sym typeface="Tahoma"/>
              </a:rPr>
              <a:t>Atomic Broadcast</a:t>
            </a:r>
            <a:endParaRPr sz="1300">
              <a:latin typeface="Tahoma"/>
              <a:ea typeface="Tahoma"/>
              <a:cs typeface="Tahoma"/>
              <a:sym typeface="Tahoma"/>
            </a:endParaRPr>
          </a:p>
        </p:txBody>
      </p:sp>
      <p:sp>
        <p:nvSpPr>
          <p:cNvPr id="175" name="Google Shape;175;g29f2a305a71_0_267"/>
          <p:cNvSpPr/>
          <p:nvPr/>
        </p:nvSpPr>
        <p:spPr>
          <a:xfrm>
            <a:off x="4900625" y="3933025"/>
            <a:ext cx="1135200" cy="444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300">
                <a:latin typeface="Tahoma"/>
                <a:ea typeface="Tahoma"/>
                <a:cs typeface="Tahoma"/>
                <a:sym typeface="Tahoma"/>
              </a:rPr>
              <a:t>Delivery</a:t>
            </a:r>
            <a:endParaRPr sz="1300">
              <a:latin typeface="Tahoma"/>
              <a:ea typeface="Tahoma"/>
              <a:cs typeface="Tahoma"/>
              <a:sym typeface="Tahoma"/>
            </a:endParaRPr>
          </a:p>
        </p:txBody>
      </p:sp>
      <p:sp>
        <p:nvSpPr>
          <p:cNvPr id="176" name="Google Shape;176;g29f2a305a71_0_267"/>
          <p:cNvSpPr/>
          <p:nvPr/>
        </p:nvSpPr>
        <p:spPr>
          <a:xfrm>
            <a:off x="6402400" y="3933025"/>
            <a:ext cx="1135200" cy="444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300">
                <a:latin typeface="Tahoma"/>
                <a:ea typeface="Tahoma"/>
                <a:cs typeface="Tahoma"/>
                <a:sym typeface="Tahoma"/>
              </a:rPr>
              <a:t>Response</a:t>
            </a:r>
            <a:endParaRPr sz="1300">
              <a:latin typeface="Tahoma"/>
              <a:ea typeface="Tahoma"/>
              <a:cs typeface="Tahoma"/>
              <a:sym typeface="Tahoma"/>
            </a:endParaRPr>
          </a:p>
        </p:txBody>
      </p:sp>
      <p:cxnSp>
        <p:nvCxnSpPr>
          <p:cNvPr id="177" name="Google Shape;177;g29f2a305a71_0_267"/>
          <p:cNvCxnSpPr>
            <a:stCxn id="173" idx="3"/>
            <a:endCxn id="174" idx="1"/>
          </p:cNvCxnSpPr>
          <p:nvPr/>
        </p:nvCxnSpPr>
        <p:spPr>
          <a:xfrm>
            <a:off x="3246600" y="4155325"/>
            <a:ext cx="223800" cy="0"/>
          </a:xfrm>
          <a:prstGeom prst="straightConnector1">
            <a:avLst/>
          </a:prstGeom>
          <a:noFill/>
          <a:ln cap="flat" cmpd="sng" w="9525">
            <a:solidFill>
              <a:schemeClr val="dk2"/>
            </a:solidFill>
            <a:prstDash val="solid"/>
            <a:round/>
            <a:headEnd len="med" w="med" type="none"/>
            <a:tailEnd len="med" w="med" type="triangle"/>
          </a:ln>
        </p:spPr>
      </p:cxnSp>
      <p:cxnSp>
        <p:nvCxnSpPr>
          <p:cNvPr id="178" name="Google Shape;178;g29f2a305a71_0_267"/>
          <p:cNvCxnSpPr/>
          <p:nvPr/>
        </p:nvCxnSpPr>
        <p:spPr>
          <a:xfrm>
            <a:off x="4641163" y="4155325"/>
            <a:ext cx="223800" cy="0"/>
          </a:xfrm>
          <a:prstGeom prst="straightConnector1">
            <a:avLst/>
          </a:prstGeom>
          <a:noFill/>
          <a:ln cap="flat" cmpd="sng" w="9525">
            <a:solidFill>
              <a:schemeClr val="dk2"/>
            </a:solidFill>
            <a:prstDash val="solid"/>
            <a:round/>
            <a:headEnd len="med" w="med" type="none"/>
            <a:tailEnd len="med" w="med" type="triangle"/>
          </a:ln>
        </p:spPr>
      </p:cxnSp>
      <p:cxnSp>
        <p:nvCxnSpPr>
          <p:cNvPr id="179" name="Google Shape;179;g29f2a305a71_0_267"/>
          <p:cNvCxnSpPr>
            <a:endCxn id="176" idx="1"/>
          </p:cNvCxnSpPr>
          <p:nvPr/>
        </p:nvCxnSpPr>
        <p:spPr>
          <a:xfrm>
            <a:off x="6035800" y="4155325"/>
            <a:ext cx="366600" cy="0"/>
          </a:xfrm>
          <a:prstGeom prst="straightConnector1">
            <a:avLst/>
          </a:prstGeom>
          <a:noFill/>
          <a:ln cap="flat" cmpd="sng" w="9525">
            <a:solidFill>
              <a:schemeClr val="dk2"/>
            </a:solidFill>
            <a:prstDash val="solid"/>
            <a:round/>
            <a:headEnd len="med" w="med" type="none"/>
            <a:tailEnd len="med" w="med" type="triangle"/>
          </a:ln>
        </p:spPr>
      </p:cxnSp>
      <p:cxnSp>
        <p:nvCxnSpPr>
          <p:cNvPr id="180" name="Google Shape;180;g29f2a305a71_0_267"/>
          <p:cNvCxnSpPr>
            <a:stCxn id="172" idx="2"/>
            <a:endCxn id="173" idx="0"/>
          </p:cNvCxnSpPr>
          <p:nvPr/>
        </p:nvCxnSpPr>
        <p:spPr>
          <a:xfrm>
            <a:off x="2679000" y="3693400"/>
            <a:ext cx="0" cy="239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2023-11-26T16:25:34Z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