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exend Dec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Laura Ehrlic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C703F5-927C-4CF1-9804-44294E370E43}">
  <a:tblStyle styleId="{3FC703F5-927C-4CF1-9804-44294E370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exendDe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De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14T23:48:58.681">
    <p:pos x="6000" y="0"/>
    <p:text>Change color for base page because metadata is purple :/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25a7deaf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25a7de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28ad6488a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28ad648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336029e5a06b007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336029e5a06b00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336029e5a06b007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336029e5a06b00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8c927ec9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08c927e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c5a1a76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c5a1a7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336029e5a06b007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336029e5a06b00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f325a7dea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f325a7d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f325a7deaf_3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f325a7deaf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98855ff3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98855f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f325a7deaf_3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f325a7deaf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36029e5a06b007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36029e5a06b00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0e92b56108a899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0e92b56108a899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36029e5a06b007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336029e5a06b00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336029e5a06b007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336029e5a06b00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image" Target="../media/image12.png"/><Relationship Id="rId12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4294967295" type="ctrTitle"/>
          </p:nvPr>
        </p:nvSpPr>
        <p:spPr>
          <a:xfrm>
            <a:off x="306692" y="1434475"/>
            <a:ext cx="39045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Milestone 1 BLANK</a:t>
            </a:r>
            <a:endParaRPr sz="5000"/>
          </a:p>
        </p:txBody>
      </p:sp>
      <p:sp>
        <p:nvSpPr>
          <p:cNvPr id="62" name="Google Shape;62;p13"/>
          <p:cNvSpPr txBox="1"/>
          <p:nvPr>
            <p:ph idx="4294967295" type="subTitle"/>
          </p:nvPr>
        </p:nvSpPr>
        <p:spPr>
          <a:xfrm>
            <a:off x="306700" y="3038875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Kai Janowicz, Bilal Pervaiz,	Niraj Bangari, Andrew Lam, and Laura Ehrlich </a:t>
            </a:r>
            <a:endParaRPr sz="1800"/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3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3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2"/>
          <p:cNvSpPr txBox="1"/>
          <p:nvPr>
            <p:ph idx="4294967295" type="title"/>
          </p:nvPr>
        </p:nvSpPr>
        <p:spPr>
          <a:xfrm>
            <a:off x="389979" y="312613"/>
            <a:ext cx="60144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326051" y="635172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-612899" y="3261297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1683000" y="747468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Query 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2585007" y="487209"/>
            <a:ext cx="1422300" cy="695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-Record input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-Calls table.insert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-increment RID</a:t>
            </a:r>
            <a:endParaRPr sz="800"/>
          </a:p>
        </p:txBody>
      </p:sp>
      <p:sp>
        <p:nvSpPr>
          <p:cNvPr id="289" name="Google Shape;289;p22"/>
          <p:cNvSpPr/>
          <p:nvPr/>
        </p:nvSpPr>
        <p:spPr>
          <a:xfrm rot="5404473">
            <a:off x="3065500" y="1440220"/>
            <a:ext cx="461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 rot="5400000">
            <a:off x="3143653" y="3507767"/>
            <a:ext cx="3048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430893" y="1851826"/>
            <a:ext cx="1825200" cy="139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-PageRange for first insert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-add primary key to rid hashtable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-Checks for PageRange and BasePage space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-Creates data column to be inserted into physical pages of BasePage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92" name="Google Shape;292;p22"/>
          <p:cNvSpPr txBox="1"/>
          <p:nvPr/>
        </p:nvSpPr>
        <p:spPr>
          <a:xfrm>
            <a:off x="1683000" y="2130530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Table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2365648" y="3390729"/>
            <a:ext cx="80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If space</a:t>
            </a:r>
            <a:endParaRPr sz="900"/>
          </a:p>
        </p:txBody>
      </p:sp>
      <p:sp>
        <p:nvSpPr>
          <p:cNvPr id="294" name="Google Shape;294;p22"/>
          <p:cNvSpPr/>
          <p:nvPr/>
        </p:nvSpPr>
        <p:spPr>
          <a:xfrm>
            <a:off x="4609969" y="2292532"/>
            <a:ext cx="3216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4511978" y="1941468"/>
            <a:ext cx="80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If not</a:t>
            </a:r>
            <a:endParaRPr sz="900"/>
          </a:p>
        </p:txBody>
      </p:sp>
      <p:sp>
        <p:nvSpPr>
          <p:cNvPr id="296" name="Google Shape;296;p22"/>
          <p:cNvSpPr/>
          <p:nvPr/>
        </p:nvSpPr>
        <p:spPr>
          <a:xfrm>
            <a:off x="5390335" y="1910447"/>
            <a:ext cx="1902900" cy="1020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If there is still PageRange capacity, add BasePage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If there is not PageRange </a:t>
            </a:r>
            <a:r>
              <a:rPr lang="en" sz="800"/>
              <a:t>capacity</a:t>
            </a:r>
            <a:r>
              <a:rPr lang="en" sz="800"/>
              <a:t>, create a new PageRange</a:t>
            </a:r>
            <a:endParaRPr sz="800"/>
          </a:p>
        </p:txBody>
      </p:sp>
      <p:sp>
        <p:nvSpPr>
          <p:cNvPr id="297" name="Google Shape;297;p22"/>
          <p:cNvSpPr/>
          <p:nvPr/>
        </p:nvSpPr>
        <p:spPr>
          <a:xfrm>
            <a:off x="2344720" y="3936239"/>
            <a:ext cx="1902900" cy="1020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Insert records into physical pages of BP</a:t>
            </a:r>
            <a:endParaRPr sz="800"/>
          </a:p>
        </p:txBody>
      </p:sp>
      <p:sp>
        <p:nvSpPr>
          <p:cNvPr id="298" name="Google Shape;298;p22"/>
          <p:cNvSpPr/>
          <p:nvPr/>
        </p:nvSpPr>
        <p:spPr>
          <a:xfrm>
            <a:off x="5467736" y="3936239"/>
            <a:ext cx="1825200" cy="591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-calls create.index, which passes data column and rid to make hashtable for values</a:t>
            </a:r>
            <a:endParaRPr sz="800"/>
          </a:p>
        </p:txBody>
      </p:sp>
      <p:sp>
        <p:nvSpPr>
          <p:cNvPr id="299" name="Google Shape;299;p22"/>
          <p:cNvSpPr txBox="1"/>
          <p:nvPr/>
        </p:nvSpPr>
        <p:spPr>
          <a:xfrm>
            <a:off x="5859702" y="3348842"/>
            <a:ext cx="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Index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 rot="2177446">
            <a:off x="4391449" y="3192073"/>
            <a:ext cx="926027" cy="11301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rot="-3204">
            <a:off x="4409019" y="747638"/>
            <a:ext cx="3219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5390335" y="312625"/>
            <a:ext cx="9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Record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5263111" y="669073"/>
            <a:ext cx="1825200" cy="591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-contains RID, primary key, columns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3"/>
          <p:cNvSpPr txBox="1"/>
          <p:nvPr>
            <p:ph idx="4294967295" type="title"/>
          </p:nvPr>
        </p:nvSpPr>
        <p:spPr>
          <a:xfrm>
            <a:off x="395904" y="300788"/>
            <a:ext cx="60144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7110700" y="418100"/>
            <a:ext cx="46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Index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1767175" y="1225125"/>
            <a:ext cx="958500" cy="50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2001650" y="929450"/>
            <a:ext cx="55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Query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1384850" y="1423925"/>
            <a:ext cx="2805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517975" y="1244075"/>
            <a:ext cx="8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Input goes into query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2862625" y="1423925"/>
            <a:ext cx="2805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1879250" y="1323525"/>
            <a:ext cx="80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Calls Select</a:t>
            </a:r>
            <a:endParaRPr sz="800"/>
          </a:p>
        </p:txBody>
      </p:sp>
      <p:sp>
        <p:nvSpPr>
          <p:cNvPr id="317" name="Google Shape;317;p23"/>
          <p:cNvSpPr/>
          <p:nvPr/>
        </p:nvSpPr>
        <p:spPr>
          <a:xfrm>
            <a:off x="3326100" y="1092100"/>
            <a:ext cx="1591800" cy="91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Calls Separate Select </a:t>
            </a:r>
            <a:endParaRPr sz="1000"/>
          </a:p>
        </p:txBody>
      </p:sp>
      <p:sp>
        <p:nvSpPr>
          <p:cNvPr id="318" name="Google Shape;318;p23"/>
          <p:cNvSpPr txBox="1"/>
          <p:nvPr/>
        </p:nvSpPr>
        <p:spPr>
          <a:xfrm>
            <a:off x="3879925" y="804575"/>
            <a:ext cx="5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Table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319" name="Google Shape;319;p23"/>
          <p:cNvSpPr/>
          <p:nvPr/>
        </p:nvSpPr>
        <p:spPr>
          <a:xfrm rot="-864493">
            <a:off x="5176917" y="1024715"/>
            <a:ext cx="1098346" cy="1325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 rot="-838314">
            <a:off x="4572010" y="751856"/>
            <a:ext cx="2202977" cy="3539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Finds Location in Index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6576800" y="656650"/>
            <a:ext cx="1591800" cy="544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Returns the RID of every occurrence of the Inputted Key &amp; the Column Index</a:t>
            </a:r>
            <a:endParaRPr sz="800"/>
          </a:p>
        </p:txBody>
      </p:sp>
      <p:sp>
        <p:nvSpPr>
          <p:cNvPr id="322" name="Google Shape;322;p23"/>
          <p:cNvSpPr txBox="1"/>
          <p:nvPr/>
        </p:nvSpPr>
        <p:spPr>
          <a:xfrm>
            <a:off x="7110700" y="418100"/>
            <a:ext cx="46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Index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23" name="Google Shape;323;p23"/>
          <p:cNvSpPr/>
          <p:nvPr/>
        </p:nvSpPr>
        <p:spPr>
          <a:xfrm flipH="1" rot="-843313">
            <a:off x="5248179" y="1197825"/>
            <a:ext cx="1098177" cy="1330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 rot="-815501">
            <a:off x="5095147" y="1297952"/>
            <a:ext cx="1491057" cy="353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Returns List of RIDS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25" name="Google Shape;325;p23"/>
          <p:cNvCxnSpPr/>
          <p:nvPr/>
        </p:nvCxnSpPr>
        <p:spPr>
          <a:xfrm flipH="1">
            <a:off x="4044150" y="2162550"/>
            <a:ext cx="1200" cy="56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3"/>
          <p:cNvSpPr txBox="1"/>
          <p:nvPr/>
        </p:nvSpPr>
        <p:spPr>
          <a:xfrm>
            <a:off x="2967900" y="2175638"/>
            <a:ext cx="119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Calls Internal Function “select_w_rid”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3090425" y="3026725"/>
            <a:ext cx="1984200" cy="1041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Finds most recent version of every record </a:t>
            </a:r>
            <a:endParaRPr sz="800"/>
          </a:p>
        </p:txBody>
      </p:sp>
      <p:sp>
        <p:nvSpPr>
          <p:cNvPr id="328" name="Google Shape;328;p23"/>
          <p:cNvSpPr txBox="1"/>
          <p:nvPr/>
        </p:nvSpPr>
        <p:spPr>
          <a:xfrm>
            <a:off x="3209575" y="2743350"/>
            <a:ext cx="161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Table.</a:t>
            </a:r>
            <a:r>
              <a:rPr lang="en" sz="900">
                <a:solidFill>
                  <a:schemeClr val="lt1"/>
                </a:solidFill>
              </a:rPr>
              <a:t>select_w_rid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329" name="Google Shape;329;p23"/>
          <p:cNvCxnSpPr/>
          <p:nvPr/>
        </p:nvCxnSpPr>
        <p:spPr>
          <a:xfrm rot="10800000">
            <a:off x="4119900" y="2154000"/>
            <a:ext cx="4200" cy="57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3"/>
          <p:cNvSpPr txBox="1"/>
          <p:nvPr/>
        </p:nvSpPr>
        <p:spPr>
          <a:xfrm>
            <a:off x="4044150" y="2212350"/>
            <a:ext cx="8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Returns Record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5422450" y="3190875"/>
            <a:ext cx="67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6509325" y="3078625"/>
            <a:ext cx="1659300" cy="939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Calculates where TID/RID is located in the data</a:t>
            </a:r>
            <a:endParaRPr sz="800"/>
          </a:p>
        </p:txBody>
      </p:sp>
      <p:sp>
        <p:nvSpPr>
          <p:cNvPr id="333" name="Google Shape;333;p23"/>
          <p:cNvSpPr txBox="1"/>
          <p:nvPr/>
        </p:nvSpPr>
        <p:spPr>
          <a:xfrm>
            <a:off x="6908350" y="2674050"/>
            <a:ext cx="8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User Defined Page Range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4580500" y="2921925"/>
            <a:ext cx="235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</a:t>
            </a:r>
            <a:r>
              <a:rPr lang="en" sz="900">
                <a:solidFill>
                  <a:schemeClr val="lt1"/>
                </a:solidFill>
              </a:rPr>
              <a:t>r.get / pr.get_uptodate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35" name="Google Shape;335;p23"/>
          <p:cNvSpPr/>
          <p:nvPr/>
        </p:nvSpPr>
        <p:spPr>
          <a:xfrm flipH="1">
            <a:off x="5422450" y="3394300"/>
            <a:ext cx="67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 txBox="1"/>
          <p:nvPr/>
        </p:nvSpPr>
        <p:spPr>
          <a:xfrm>
            <a:off x="5210800" y="3573575"/>
            <a:ext cx="1096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Return Record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4"/>
          <p:cNvSpPr txBox="1"/>
          <p:nvPr>
            <p:ph idx="4294967295" type="title"/>
          </p:nvPr>
        </p:nvSpPr>
        <p:spPr>
          <a:xfrm>
            <a:off x="395904" y="300788"/>
            <a:ext cx="60144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1625900" y="1978675"/>
            <a:ext cx="1307100" cy="821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Calls Sum. Passes each Key in the range 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2001650" y="1748550"/>
            <a:ext cx="55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Query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1283025" y="2248075"/>
            <a:ext cx="2805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324525" y="1896600"/>
            <a:ext cx="958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Input Key Range and Column that is going to be summed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2378475" y="1310600"/>
            <a:ext cx="80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48" name="Google Shape;348;p24"/>
          <p:cNvSpPr/>
          <p:nvPr/>
        </p:nvSpPr>
        <p:spPr>
          <a:xfrm>
            <a:off x="3205550" y="2284200"/>
            <a:ext cx="2805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3678025" y="1953425"/>
            <a:ext cx="1591800" cy="91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Checks if Key exists. Find location and return record holding specified column.</a:t>
            </a:r>
            <a:endParaRPr sz="900"/>
          </a:p>
        </p:txBody>
      </p:sp>
      <p:sp>
        <p:nvSpPr>
          <p:cNvPr id="350" name="Google Shape;350;p24"/>
          <p:cNvSpPr txBox="1"/>
          <p:nvPr/>
        </p:nvSpPr>
        <p:spPr>
          <a:xfrm>
            <a:off x="3275875" y="1630325"/>
            <a:ext cx="239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Table.select_for_me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5719400" y="2144113"/>
            <a:ext cx="67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6801225" y="1966438"/>
            <a:ext cx="1659300" cy="939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Calculates where TID/RID is located in the data.</a:t>
            </a:r>
            <a:endParaRPr sz="900"/>
          </a:p>
        </p:txBody>
      </p:sp>
      <p:sp>
        <p:nvSpPr>
          <p:cNvPr id="353" name="Google Shape;353;p24"/>
          <p:cNvSpPr txBox="1"/>
          <p:nvPr/>
        </p:nvSpPr>
        <p:spPr>
          <a:xfrm>
            <a:off x="7200250" y="1561863"/>
            <a:ext cx="8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User Defined Page Range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4915525" y="1875163"/>
            <a:ext cx="235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</a:t>
            </a:r>
            <a:r>
              <a:rPr lang="en" sz="900">
                <a:solidFill>
                  <a:schemeClr val="lt1"/>
                </a:solidFill>
              </a:rPr>
              <a:t>r.get / pr.get_uptodate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55" name="Google Shape;355;p24"/>
          <p:cNvSpPr/>
          <p:nvPr/>
        </p:nvSpPr>
        <p:spPr>
          <a:xfrm flipH="1">
            <a:off x="5719400" y="2347538"/>
            <a:ext cx="67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5507750" y="2526813"/>
            <a:ext cx="1096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Return Record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5"/>
          <p:cNvSpPr txBox="1"/>
          <p:nvPr>
            <p:ph idx="4294967295" type="title"/>
          </p:nvPr>
        </p:nvSpPr>
        <p:spPr>
          <a:xfrm>
            <a:off x="395901" y="300800"/>
            <a:ext cx="41085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/>
              <a:t>Cumulative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436000" y="1074750"/>
            <a:ext cx="30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What to keep track of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-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Indirection Column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-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Update_Count Column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-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Col to update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436000" y="2121450"/>
            <a:ext cx="410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Update Steps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rabicPeriod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Space in Tail page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rabicPeriod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Basepage Indirection Col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rabicPeriod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Indirection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Col and Update_Count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rabicPeriod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Write to the Tail Page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rabicPeriod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Update the metadata in the Tail page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4787751" y="589075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Query </a:t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5760900" y="210075"/>
            <a:ext cx="1540200" cy="1077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Calls to update a Record</a:t>
            </a:r>
            <a:endParaRPr sz="1000"/>
          </a:p>
        </p:txBody>
      </p:sp>
      <p:sp>
        <p:nvSpPr>
          <p:cNvPr id="367" name="Google Shape;367;p25"/>
          <p:cNvSpPr/>
          <p:nvPr/>
        </p:nvSpPr>
        <p:spPr>
          <a:xfrm rot="5403592">
            <a:off x="6387600" y="1460103"/>
            <a:ext cx="287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5510250" y="1734525"/>
            <a:ext cx="2041500" cy="85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Point Basepage to the Newest Version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Point newest to previous location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9" name="Google Shape;369;p25"/>
          <p:cNvSpPr txBox="1"/>
          <p:nvPr/>
        </p:nvSpPr>
        <p:spPr>
          <a:xfrm>
            <a:off x="4787751" y="1923325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Table</a:t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 rot="5400000">
            <a:off x="6390907" y="2762845"/>
            <a:ext cx="2805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5510400" y="3033975"/>
            <a:ext cx="2041500" cy="859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the New Indexes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72" name="Google Shape;372;p25"/>
          <p:cNvSpPr txBox="1"/>
          <p:nvPr/>
        </p:nvSpPr>
        <p:spPr>
          <a:xfrm>
            <a:off x="4787751" y="3263475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26"/>
          <p:cNvSpPr txBox="1"/>
          <p:nvPr>
            <p:ph idx="4294967295" type="title"/>
          </p:nvPr>
        </p:nvSpPr>
        <p:spPr>
          <a:xfrm>
            <a:off x="395899" y="300800"/>
            <a:ext cx="75252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Select_Version &amp; Sum_Version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395900" y="872600"/>
            <a:ext cx="30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Draw Backs: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-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Only works with Primary keys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395900" y="1586600"/>
            <a:ext cx="30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My Assumptions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-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If requested 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version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is 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larger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than the update number then return the first entry.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395900" y="2824600"/>
            <a:ext cx="30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My Implementation: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Jumping to versions through the indirection column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4488025" y="774200"/>
            <a:ext cx="30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Visual Representation: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 want version -1 of rid 0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383" name="Google Shape;383;p26"/>
          <p:cNvGraphicFramePr/>
          <p:nvPr/>
        </p:nvGraphicFramePr>
        <p:xfrm>
          <a:off x="45836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{3FC703F5-927C-4CF1-9804-44294E370E43}</a:tableStyleId>
              </a:tblPr>
              <a:tblGrid>
                <a:gridCol w="510125"/>
                <a:gridCol w="510125"/>
                <a:gridCol w="510125"/>
              </a:tblGrid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4" name="Google Shape;384;p26"/>
          <p:cNvGraphicFramePr/>
          <p:nvPr/>
        </p:nvGraphicFramePr>
        <p:xfrm>
          <a:off x="7281600" y="3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{3FC703F5-927C-4CF1-9804-44294E370E43}</a:tableStyleId>
              </a:tblPr>
              <a:tblGrid>
                <a:gridCol w="510125"/>
                <a:gridCol w="510125"/>
                <a:gridCol w="510125"/>
              </a:tblGrid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85" name="Google Shape;385;p26"/>
          <p:cNvSpPr txBox="1"/>
          <p:nvPr/>
        </p:nvSpPr>
        <p:spPr>
          <a:xfrm>
            <a:off x="4770925" y="1331975"/>
            <a:ext cx="9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Base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7538875" y="2824600"/>
            <a:ext cx="9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Tail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3752291" y="2373350"/>
            <a:ext cx="3592350" cy="2586925"/>
          </a:xfrm>
          <a:custGeom>
            <a:rect b="b" l="l" r="r" t="t"/>
            <a:pathLst>
              <a:path extrusionOk="0" h="103477" w="143694">
                <a:moveTo>
                  <a:pt x="32888" y="0"/>
                </a:moveTo>
                <a:cubicBezTo>
                  <a:pt x="27847" y="3843"/>
                  <a:pt x="5187" y="6789"/>
                  <a:pt x="2641" y="23060"/>
                </a:cubicBezTo>
                <a:cubicBezTo>
                  <a:pt x="96" y="39332"/>
                  <a:pt x="-5894" y="85051"/>
                  <a:pt x="17615" y="97629"/>
                </a:cubicBezTo>
                <a:cubicBezTo>
                  <a:pt x="41124" y="110207"/>
                  <a:pt x="122681" y="98377"/>
                  <a:pt x="143694" y="9852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8" name="Google Shape;388;p26"/>
          <p:cNvSpPr/>
          <p:nvPr/>
        </p:nvSpPr>
        <p:spPr>
          <a:xfrm>
            <a:off x="6204622" y="4424750"/>
            <a:ext cx="1095100" cy="321950"/>
          </a:xfrm>
          <a:custGeom>
            <a:rect b="b" l="l" r="r" t="t"/>
            <a:pathLst>
              <a:path extrusionOk="0" h="12878" w="43804">
                <a:moveTo>
                  <a:pt x="43804" y="12878"/>
                </a:moveTo>
                <a:cubicBezTo>
                  <a:pt x="36517" y="11580"/>
                  <a:pt x="730" y="7237"/>
                  <a:pt x="81" y="5091"/>
                </a:cubicBezTo>
                <a:cubicBezTo>
                  <a:pt x="-568" y="2945"/>
                  <a:pt x="33273" y="849"/>
                  <a:pt x="39911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9" name="Google Shape;389;p26"/>
          <p:cNvSpPr/>
          <p:nvPr/>
        </p:nvSpPr>
        <p:spPr>
          <a:xfrm>
            <a:off x="6204622" y="3993175"/>
            <a:ext cx="1095100" cy="321950"/>
          </a:xfrm>
          <a:custGeom>
            <a:rect b="b" l="l" r="r" t="t"/>
            <a:pathLst>
              <a:path extrusionOk="0" h="12878" w="43804">
                <a:moveTo>
                  <a:pt x="43804" y="12878"/>
                </a:moveTo>
                <a:cubicBezTo>
                  <a:pt x="36517" y="11580"/>
                  <a:pt x="730" y="7237"/>
                  <a:pt x="81" y="5091"/>
                </a:cubicBezTo>
                <a:cubicBezTo>
                  <a:pt x="-568" y="2945"/>
                  <a:pt x="33273" y="849"/>
                  <a:pt x="39911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0" name="Google Shape;390;p26"/>
          <p:cNvSpPr/>
          <p:nvPr/>
        </p:nvSpPr>
        <p:spPr>
          <a:xfrm>
            <a:off x="6214125" y="2380825"/>
            <a:ext cx="1093100" cy="1519850"/>
          </a:xfrm>
          <a:custGeom>
            <a:rect b="b" l="l" r="r" t="t"/>
            <a:pathLst>
              <a:path extrusionOk="0" h="60794" w="43724">
                <a:moveTo>
                  <a:pt x="43724" y="60794"/>
                </a:moveTo>
                <a:cubicBezTo>
                  <a:pt x="42277" y="53407"/>
                  <a:pt x="42326" y="26604"/>
                  <a:pt x="35039" y="16472"/>
                </a:cubicBezTo>
                <a:cubicBezTo>
                  <a:pt x="27752" y="6340"/>
                  <a:pt x="5840" y="2745"/>
                  <a:pt x="0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27"/>
          <p:cNvSpPr txBox="1"/>
          <p:nvPr>
            <p:ph idx="4294967295" type="title"/>
          </p:nvPr>
        </p:nvSpPr>
        <p:spPr>
          <a:xfrm>
            <a:off x="395903" y="300800"/>
            <a:ext cx="22770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397" name="Google Shape;397;p27"/>
          <p:cNvSpPr txBox="1"/>
          <p:nvPr/>
        </p:nvSpPr>
        <p:spPr>
          <a:xfrm>
            <a:off x="436000" y="1074750"/>
            <a:ext cx="30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What to do: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-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Update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the index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-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Change Rid to -1 to signal a delete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4787751" y="589075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Query </a:t>
            </a:r>
            <a:endParaRPr/>
          </a:p>
        </p:txBody>
      </p:sp>
      <p:sp>
        <p:nvSpPr>
          <p:cNvPr id="399" name="Google Shape;399;p27"/>
          <p:cNvSpPr/>
          <p:nvPr/>
        </p:nvSpPr>
        <p:spPr>
          <a:xfrm>
            <a:off x="5760900" y="210075"/>
            <a:ext cx="1540200" cy="1077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Calls to delete on a certain Record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Gives Key and what to update</a:t>
            </a:r>
            <a:endParaRPr sz="1000"/>
          </a:p>
        </p:txBody>
      </p:sp>
      <p:sp>
        <p:nvSpPr>
          <p:cNvPr id="400" name="Google Shape;400;p27"/>
          <p:cNvSpPr/>
          <p:nvPr/>
        </p:nvSpPr>
        <p:spPr>
          <a:xfrm rot="5403592">
            <a:off x="6387600" y="1460103"/>
            <a:ext cx="287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 rot="5400000">
            <a:off x="6390907" y="2644295"/>
            <a:ext cx="2805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5510250" y="1654638"/>
            <a:ext cx="2041500" cy="85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Finds the Rid using the Index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Calls delete and places -1 in the Rid Col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03" name="Google Shape;403;p27"/>
          <p:cNvSpPr txBox="1"/>
          <p:nvPr/>
        </p:nvSpPr>
        <p:spPr>
          <a:xfrm>
            <a:off x="4787751" y="1974275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Table</a:t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5510400" y="2876750"/>
            <a:ext cx="2041500" cy="859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Remove deleted data </a:t>
            </a:r>
            <a:r>
              <a:rPr lang="en" sz="1100"/>
              <a:t>mappings in the Index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05" name="Google Shape;405;p27"/>
          <p:cNvSpPr txBox="1"/>
          <p:nvPr/>
        </p:nvSpPr>
        <p:spPr>
          <a:xfrm>
            <a:off x="4787751" y="3062250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ctrTitle"/>
          </p:nvPr>
        </p:nvSpPr>
        <p:spPr>
          <a:xfrm>
            <a:off x="1089440" y="1869132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89" y="2314937"/>
            <a:ext cx="905910" cy="784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28"/>
          <p:cNvGrpSpPr/>
          <p:nvPr/>
        </p:nvGrpSpPr>
        <p:grpSpPr>
          <a:xfrm>
            <a:off x="460810" y="1958411"/>
            <a:ext cx="473400" cy="473400"/>
            <a:chOff x="5842489" y="1703401"/>
            <a:chExt cx="473400" cy="473400"/>
          </a:xfrm>
        </p:grpSpPr>
        <p:sp>
          <p:nvSpPr>
            <p:cNvPr id="413" name="Google Shape;413;p2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00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6012150" y="1866500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 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29"/>
          <p:cNvSpPr txBox="1"/>
          <p:nvPr>
            <p:ph idx="4294967295" type="title"/>
          </p:nvPr>
        </p:nvSpPr>
        <p:spPr>
          <a:xfrm>
            <a:off x="202100" y="363125"/>
            <a:ext cx="89418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0 RESULTS FOR QUERY OPERATIONS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525450" y="836525"/>
            <a:ext cx="824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INSERT: INSERT NEW TABLE or NEED TO UPDATE/ADD PAGERANGE AND BASE PAGE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Inserting a record &amp; setup index: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BIG-O: O(2N); N = COLUMN NUMBERS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NEW BASE PAGES AND PAGE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RANGE: O(1)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O(2N) (WORST CASE)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SELECT: SELECT FROM DATABASE BASED ON GIVEN CRITERIA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LOOKING FOR ALL COLUMNS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O(N) (WORST CASE)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DELETE: DELETE A RECORD FROM THE DATABASE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DELETES THE BASE PAGE FROM THE PAGE RANGE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REMOVES THE RECORD FROM THE INDEX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BIG-O: O(N). N IS NUMBER OF COLUMNS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0"/>
          <p:cNvSpPr txBox="1"/>
          <p:nvPr>
            <p:ph idx="4294967295" type="title"/>
          </p:nvPr>
        </p:nvSpPr>
        <p:spPr>
          <a:xfrm>
            <a:off x="87475" y="162100"/>
            <a:ext cx="89418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RESULTS FOR QUERY OPERATIONS:    CONTINUED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251450" y="1523300"/>
            <a:ext cx="861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SUM: CONSTANT TIME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ARITHMETIC; SUMMING FROM A TO B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O(1)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UPDATE: UPDATING A RECORD. EACH UPDATES COLUMN WILL HAVE THEIR OWN TAIL PAGE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EACH ADDITIONAL UPDATED GETS THEIR OWN TAIL PAGE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UPDATE BOTH THE INDEX AND ADD THE PAGE RANGE WITH THE TAIL PAGES AS NEEDED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WORST CASE: ALL COLUMNS NEED A NEW TAIL PAGE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-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O(N), N IS THE COLUMN NUMBER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31"/>
          <p:cNvSpPr txBox="1"/>
          <p:nvPr>
            <p:ph idx="4294967295" type="title"/>
          </p:nvPr>
        </p:nvSpPr>
        <p:spPr>
          <a:xfrm>
            <a:off x="395903" y="300800"/>
            <a:ext cx="22770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435" name="Google Shape;435;p31"/>
          <p:cNvSpPr txBox="1"/>
          <p:nvPr/>
        </p:nvSpPr>
        <p:spPr>
          <a:xfrm>
            <a:off x="1212875" y="950825"/>
            <a:ext cx="312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Specs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-Ram 16gb ddr4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-i5-12400 2.5ghz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36" name="Google Shape;4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50" y="2174150"/>
            <a:ext cx="4575299" cy="28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2205396" y="1248650"/>
            <a:ext cx="140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 Model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395904" y="300788"/>
            <a:ext cx="60144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0" y="2401662"/>
            <a:ext cx="8260080" cy="980712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0" y="2351675"/>
            <a:ext cx="8260080" cy="1031264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9" name="Google Shape;89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2" name="Google Shape;92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012150" y="1866500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 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3893327" y="3646161"/>
            <a:ext cx="473400" cy="473400"/>
            <a:chOff x="2824664" y="3576300"/>
            <a:chExt cx="473400" cy="473400"/>
          </a:xfrm>
        </p:grpSpPr>
        <p:sp>
          <p:nvSpPr>
            <p:cNvPr id="95" name="Google Shape;95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97" name="Google Shape;97;p14"/>
          <p:cNvSpPr txBox="1"/>
          <p:nvPr/>
        </p:nvSpPr>
        <p:spPr>
          <a:xfrm>
            <a:off x="2322494" y="1644950"/>
            <a:ext cx="1286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Database Storage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Base + Tail Pages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Page Range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512304" y="1422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Select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Update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Sum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528450" y="4502375"/>
            <a:ext cx="971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Page Directory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Index Directory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431424" y="3894286"/>
            <a:ext cx="1661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Bufferpool Management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410288" y="1025702"/>
            <a:ext cx="149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Query Interface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7038097" y="3476425"/>
            <a:ext cx="473400" cy="473400"/>
            <a:chOff x="2824664" y="3576300"/>
            <a:chExt cx="473400" cy="473400"/>
          </a:xfrm>
        </p:grpSpPr>
        <p:sp>
          <p:nvSpPr>
            <p:cNvPr id="103" name="Google Shape;103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7511501" y="3080125"/>
            <a:ext cx="1507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Results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618884" y="3446425"/>
            <a:ext cx="971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Speed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32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pic>
        <p:nvPicPr>
          <p:cNvPr id="443" name="Google Shape;4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1265115" y="1875080"/>
            <a:ext cx="3167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Model</a:t>
            </a:r>
            <a:endParaRPr sz="360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5"/>
          <p:cNvGrpSpPr/>
          <p:nvPr/>
        </p:nvGrpSpPr>
        <p:grpSpPr>
          <a:xfrm>
            <a:off x="586790" y="2192299"/>
            <a:ext cx="473400" cy="473400"/>
            <a:chOff x="1786339" y="1703401"/>
            <a:chExt cx="473400" cy="473400"/>
          </a:xfrm>
        </p:grpSpPr>
        <p:sp>
          <p:nvSpPr>
            <p:cNvPr id="118" name="Google Shape;118;p15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highlight>
                    <a:srgbClr val="FFFFFF"/>
                  </a:highlight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endParaRPr>
            </a:p>
          </p:txBody>
        </p:sp>
      </p:grpSp>
      <p:pic>
        <p:nvPicPr>
          <p:cNvPr id="120" name="Google Shape;12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4509" y="1594982"/>
            <a:ext cx="1217100" cy="1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2161750" y="839250"/>
            <a:ext cx="3447600" cy="2897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095053" y="1032587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 txBox="1"/>
          <p:nvPr>
            <p:ph idx="4294967295" type="title"/>
          </p:nvPr>
        </p:nvSpPr>
        <p:spPr>
          <a:xfrm>
            <a:off x="395904" y="300788"/>
            <a:ext cx="60144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800425" y="1678836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792750" y="2325098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2792750" y="2971549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3121661" y="1032574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121659" y="1669200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3121657" y="2980950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2800413" y="1032574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450561" y="2325086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3450561" y="2971499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 rot="10800000">
            <a:off x="1709449" y="1255707"/>
            <a:ext cx="661500" cy="3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/>
        </p:nvSpPr>
        <p:spPr>
          <a:xfrm>
            <a:off x="2578773" y="3965800"/>
            <a:ext cx="141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 physical Page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742151" y="4168211"/>
            <a:ext cx="1221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# of columns + Metadata Count = # of </a:t>
            </a: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physical pages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566191" y="1139513"/>
            <a:ext cx="1035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Metadata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67476" y="1578869"/>
            <a:ext cx="1286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Indirection, RID/TID, Timestamp, Schema Encoding, update count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43" name="Google Shape;143;p16"/>
          <p:cNvCxnSpPr>
            <a:endCxn id="144" idx="2"/>
          </p:cNvCxnSpPr>
          <p:nvPr/>
        </p:nvCxnSpPr>
        <p:spPr>
          <a:xfrm rot="10800000">
            <a:off x="2578775" y="3812675"/>
            <a:ext cx="248400" cy="16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3450561" y="1032574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3450545" y="1678649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3121661" y="2325086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479201" y="1032575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779454" y="2970799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3779461" y="2324724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779461" y="1032574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108361" y="1032578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437261" y="2970803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766162" y="1032578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108361" y="1678653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437261" y="2324728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766161" y="1678653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08361" y="2324728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437261" y="1678653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766161" y="2970803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4108350" y="2970800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4437250" y="1032575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766150" y="2324725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5095050" y="1678650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095050" y="2324725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095050" y="2970800"/>
            <a:ext cx="291600" cy="61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3779461" y="1678649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479211" y="1678824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463861" y="2329886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463861" y="2980949"/>
            <a:ext cx="291600" cy="61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2133655" y="337051"/>
            <a:ext cx="300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Column-based </a:t>
            </a: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database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371000" y="931750"/>
            <a:ext cx="1797000" cy="815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5793223" y="970238"/>
            <a:ext cx="1035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Data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269475" y="992375"/>
            <a:ext cx="618600" cy="2820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 flipH="1" rot="10800000">
            <a:off x="5480613" y="1535813"/>
            <a:ext cx="520800" cy="3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6"/>
          <p:cNvSpPr txBox="1"/>
          <p:nvPr/>
        </p:nvSpPr>
        <p:spPr>
          <a:xfrm>
            <a:off x="3742157" y="4573906"/>
            <a:ext cx="1221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4096 kb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8 bytes per record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535954" y="2204367"/>
            <a:ext cx="1286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Base + Tail Pages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617634" y="2741000"/>
            <a:ext cx="1286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Holds 512 records per page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8" name="Google Shape;178;p16"/>
          <p:cNvCxnSpPr/>
          <p:nvPr/>
        </p:nvCxnSpPr>
        <p:spPr>
          <a:xfrm flipH="1">
            <a:off x="1601359" y="2104159"/>
            <a:ext cx="540900" cy="27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17"/>
          <p:cNvSpPr txBox="1"/>
          <p:nvPr>
            <p:ph idx="4294967295" type="title"/>
          </p:nvPr>
        </p:nvSpPr>
        <p:spPr>
          <a:xfrm>
            <a:off x="395904" y="300788"/>
            <a:ext cx="60144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Range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395898" y="867151"/>
            <a:ext cx="300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Stores 8192 records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153112" y="2103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500558" y="2103149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153112" y="2775162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3500562" y="2775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848003" y="2103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4195461" y="2103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848012" y="2775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4195462" y="2775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3153112" y="3447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3500562" y="3447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3848012" y="3447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195462" y="3447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848012" y="4119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500562" y="4119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3153112" y="4119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4195462" y="4119160"/>
            <a:ext cx="291600" cy="6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933658" y="1886125"/>
            <a:ext cx="1777800" cy="2957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 rot="10800000">
            <a:off x="4700234" y="3659289"/>
            <a:ext cx="523800" cy="7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7"/>
          <p:cNvSpPr/>
          <p:nvPr/>
        </p:nvSpPr>
        <p:spPr>
          <a:xfrm>
            <a:off x="5388011" y="3447160"/>
            <a:ext cx="291600" cy="61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5730587" y="3447160"/>
            <a:ext cx="291600" cy="61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6073161" y="3447160"/>
            <a:ext cx="291600" cy="61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224025" y="3280475"/>
            <a:ext cx="2515500" cy="1629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2922425" y="1392800"/>
            <a:ext cx="177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1 full page range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172847" y="2310923"/>
            <a:ext cx="177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Tail Page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1350475" y="2310925"/>
            <a:ext cx="906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Base Pages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413793" y="2863904"/>
            <a:ext cx="1286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Holds 16 base pages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2" name="Google Shape;212;p17"/>
          <p:cNvCxnSpPr/>
          <p:nvPr/>
        </p:nvCxnSpPr>
        <p:spPr>
          <a:xfrm flipH="1">
            <a:off x="2256784" y="2481934"/>
            <a:ext cx="1016700" cy="26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7"/>
          <p:cNvSpPr txBox="1"/>
          <p:nvPr/>
        </p:nvSpPr>
        <p:spPr>
          <a:xfrm>
            <a:off x="5237800" y="2775147"/>
            <a:ext cx="1286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Unlimited Tail Pages to hold all updates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ctrTitle"/>
          </p:nvPr>
        </p:nvSpPr>
        <p:spPr>
          <a:xfrm>
            <a:off x="1089440" y="1869132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18"/>
          <p:cNvGrpSpPr/>
          <p:nvPr/>
        </p:nvGrpSpPr>
        <p:grpSpPr>
          <a:xfrm>
            <a:off x="413787" y="1930599"/>
            <a:ext cx="473400" cy="473400"/>
            <a:chOff x="1786339" y="1703401"/>
            <a:chExt cx="473400" cy="473400"/>
          </a:xfrm>
        </p:grpSpPr>
        <p:sp>
          <p:nvSpPr>
            <p:cNvPr id="223" name="Google Shape;223;p1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1155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Directory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" name="Google Shape;231;p1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32" name="Google Shape;232;p1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1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Base Page</a:t>
              </a: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37" name="Google Shape;237;p1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Page Range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38" name="Google Shape;238;p1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1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1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RID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47" name="Google Shape;247;p1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48" name="Google Shape;248;p1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9" name="Google Shape;249;p1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0" name="Google Shape;250;p1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1" name="Google Shape;251;p1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2" name="Google Shape;252;p1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3" name="Google Shape;253;p1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4" name="Google Shape;254;p1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255" name="Google Shape;255;p19"/>
          <p:cNvSpPr txBox="1"/>
          <p:nvPr/>
        </p:nvSpPr>
        <p:spPr>
          <a:xfrm>
            <a:off x="6141047" y="2240267"/>
            <a:ext cx="1286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{RID, Page Range}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0"/>
          <p:cNvSpPr txBox="1"/>
          <p:nvPr>
            <p:ph idx="4294967295" type="title"/>
          </p:nvPr>
        </p:nvSpPr>
        <p:spPr>
          <a:xfrm>
            <a:off x="395904" y="300788"/>
            <a:ext cx="60144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Directory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2431914" y="1057900"/>
            <a:ext cx="34392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List of </a:t>
            </a:r>
            <a:r>
              <a:rPr lang="en" sz="1600">
                <a:solidFill>
                  <a:srgbClr val="FFFFFF"/>
                </a:solidFill>
              </a:rPr>
              <a:t>Dictionaries</a:t>
            </a:r>
            <a:endParaRPr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One dict per column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Each data value maps to a list of Rids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1244970" y="2851068"/>
            <a:ext cx="2237100" cy="10245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[{},{},{},{}]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4820980" y="2896641"/>
            <a:ext cx="2237100" cy="1024500"/>
          </a:xfrm>
          <a:prstGeom prst="rect">
            <a:avLst/>
          </a:prstGeom>
          <a:solidFill>
            <a:srgbClr val="00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[Rid, Rid,Rid]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5728768" y="2333350"/>
            <a:ext cx="494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RID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1587129" y="2333350"/>
            <a:ext cx="1552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Data (key)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3686976" y="3215299"/>
            <a:ext cx="929100" cy="464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54816" y="2172258"/>
            <a:ext cx="2763450" cy="14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/>
          <p:nvPr>
            <p:ph type="ctrTitle"/>
          </p:nvPr>
        </p:nvSpPr>
        <p:spPr>
          <a:xfrm>
            <a:off x="1089440" y="1869132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895" y="810412"/>
            <a:ext cx="1919125" cy="19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589" y="2314937"/>
            <a:ext cx="905910" cy="784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1"/>
          <p:cNvGrpSpPr/>
          <p:nvPr/>
        </p:nvGrpSpPr>
        <p:grpSpPr>
          <a:xfrm>
            <a:off x="423470" y="1979473"/>
            <a:ext cx="473400" cy="473400"/>
            <a:chOff x="5842489" y="1703401"/>
            <a:chExt cx="473400" cy="473400"/>
          </a:xfrm>
        </p:grpSpPr>
        <p:sp>
          <p:nvSpPr>
            <p:cNvPr id="277" name="Google Shape;277;p2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6012150" y="1866500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 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