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7" r:id="rId5"/>
    <p:sldId id="260" r:id="rId6"/>
    <p:sldId id="269" r:id="rId7"/>
    <p:sldId id="273" r:id="rId8"/>
    <p:sldId id="268" r:id="rId9"/>
    <p:sldId id="264" r:id="rId10"/>
    <p:sldId id="265" r:id="rId11"/>
    <p:sldId id="272" r:id="rId12"/>
    <p:sldId id="270" r:id="rId13"/>
    <p:sldId id="266"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998BFD"/>
    <a:srgbClr val="9C9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70" autoAdjust="0"/>
  </p:normalViewPr>
  <p:slideViewPr>
    <p:cSldViewPr snapToGrid="0">
      <p:cViewPr varScale="1">
        <p:scale>
          <a:sx n="74" d="100"/>
          <a:sy n="74" d="100"/>
        </p:scale>
        <p:origin x="58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0T22:02:16.155"/>
    </inkml:context>
    <inkml:brush xml:id="br0">
      <inkml:brushProperty name="width" value="0.05" units="cm"/>
      <inkml:brushProperty name="height" value="0.05" units="cm"/>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5977fa8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5977fa8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ChapBFT uses all the ways that  other BFT system uses for optimization. The one that is the center of this protocol is to have passive replicas. It not only minimize the number of executions but also decrese the number of messages that needs to be communicated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Passive replicas neither agree on requests nor execute the requests. They just change their state by getting f+1 valid state undates requests.  </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Micro Benchmark run with 100 clients</a:t>
            </a:r>
          </a:p>
          <a:p>
            <a:pPr marL="158750" indent="0">
              <a:buNone/>
            </a:pPr>
            <a:r>
              <a:rPr lang="en-US" dirty="0"/>
              <a:t>Checkpoint interval is set to 200 requests</a:t>
            </a:r>
          </a:p>
          <a:p>
            <a:pPr marL="158750" indent="0">
              <a:buNone/>
            </a:pPr>
            <a:endParaRPr lang="en-US" dirty="0"/>
          </a:p>
          <a:p>
            <a:pPr marL="158750" indent="0">
              <a:buNone/>
            </a:pPr>
            <a:r>
              <a:rPr lang="en-US" dirty="0"/>
              <a:t>Figure 13 shows the response times of 1,000 requests handled by </a:t>
            </a:r>
            <a:r>
              <a:rPr lang="en-US" dirty="0" err="1"/>
              <a:t>CheapBFT</a:t>
            </a:r>
            <a:r>
              <a:rPr lang="en-US" dirty="0"/>
              <a:t> around the time the replicas run the </a:t>
            </a:r>
            <a:r>
              <a:rPr lang="en-US" dirty="0" err="1"/>
              <a:t>CheapSwitch</a:t>
            </a:r>
            <a:r>
              <a:rPr lang="en-US" dirty="0"/>
              <a:t> transition protocol.</a:t>
            </a:r>
          </a:p>
          <a:p>
            <a:pPr marL="158750" indent="0">
              <a:buNone/>
            </a:pPr>
            <a:endParaRPr lang="en-US" dirty="0"/>
          </a:p>
          <a:p>
            <a:pPr marL="158750" indent="0">
              <a:buNone/>
            </a:pPr>
            <a:r>
              <a:rPr lang="en-US" dirty="0"/>
              <a:t>While verifying and processing the abort history, replicas are not able to execute requests, which leads to a temporary service disruption of max. 254 milliseconds. After the protocol switch is complete, the response times drop back to the normal level for </a:t>
            </a:r>
            <a:r>
              <a:rPr lang="en-US" dirty="0" err="1"/>
              <a:t>MinBFT</a:t>
            </a:r>
            <a:r>
              <a:rPr lang="en-US" dirty="0"/>
              <a:t>.</a:t>
            </a:r>
          </a:p>
        </p:txBody>
      </p:sp>
    </p:spTree>
    <p:extLst>
      <p:ext uri="{BB962C8B-B14F-4D97-AF65-F5344CB8AC3E}">
        <p14:creationId xmlns:p14="http://schemas.microsoft.com/office/powerpoint/2010/main" val="415696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Empty requests and 4kbite replies</a:t>
            </a:r>
          </a:p>
          <a:p>
            <a:r>
              <a:rPr lang="en-US" dirty="0"/>
              <a:t>Beside performance, also evaluate the CPU and network usage of BFT-Smart, </a:t>
            </a:r>
            <a:r>
              <a:rPr lang="en-US" dirty="0" err="1"/>
              <a:t>MinBFT</a:t>
            </a:r>
            <a:r>
              <a:rPr lang="en-US" dirty="0"/>
              <a:t> and </a:t>
            </a:r>
            <a:r>
              <a:rPr lang="en-US" dirty="0" err="1"/>
              <a:t>CHeapBFT</a:t>
            </a:r>
            <a:r>
              <a:rPr lang="en-US" dirty="0"/>
              <a:t>. In order to </a:t>
            </a:r>
            <a:r>
              <a:rPr lang="en-US" dirty="0" err="1"/>
              <a:t>comare</a:t>
            </a:r>
            <a:r>
              <a:rPr lang="en-US" dirty="0"/>
              <a:t> it directly, we aggregate the resource consumption of all replicas in a system and normalize the respective value at maximum throughput to a throughput of 10,000 request per second. </a:t>
            </a:r>
          </a:p>
          <a:p>
            <a:endParaRPr lang="en-US" dirty="0"/>
          </a:p>
          <a:p>
            <a:pPr marL="158750" indent="0">
              <a:buNone/>
            </a:pPr>
            <a:r>
              <a:rPr lang="en-US" dirty="0"/>
              <a:t>For such a workload, transmitting requests to active replicas is the decisive factor influencing both performance and resource consumption. </a:t>
            </a:r>
            <a:r>
              <a:rPr lang="en-US" dirty="0" err="1"/>
              <a:t>CheapBFT</a:t>
            </a:r>
            <a:r>
              <a:rPr lang="en-US" dirty="0"/>
              <a:t> replicas need to send 67% less data over the network compare to BFT-Smart. (about 50% less data compare to </a:t>
            </a:r>
            <a:r>
              <a:rPr lang="en-US" dirty="0" err="1"/>
              <a:t>MinBFT</a:t>
            </a:r>
            <a:r>
              <a:rPr lang="en-US" dirty="0"/>
              <a:t>) and 54% less CPU than BFT Smart and 37% less than CPU </a:t>
            </a:r>
            <a:r>
              <a:rPr lang="en-US" dirty="0" err="1"/>
              <a:t>minBFT</a:t>
            </a:r>
            <a:endParaRPr lang="en-US" dirty="0"/>
          </a:p>
        </p:txBody>
      </p:sp>
    </p:spTree>
    <p:extLst>
      <p:ext uri="{BB962C8B-B14F-4D97-AF65-F5344CB8AC3E}">
        <p14:creationId xmlns:p14="http://schemas.microsoft.com/office/powerpoint/2010/main" val="303574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fc8107a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fc8107a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490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977fa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977fa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CheapBFT is a Byzantine Fault Tolerance which focuses on resource efficient system. Before, cheapBFT, several researchers had been done to improve the performance of BFT ; the number of required replicas have been reduced. Despite all the researches, industry was hesitating to actually exploit the research because of high resource demand. So, the aim of cheapBFT was to build resource-eficient BFT system.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CheapBFT is the first BFT protocol to require only f+1 active replicas where f being the number of faulty nodes. Key word here is active. We will go over this in next slides.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agreement protocol of cheapBFT consist of three subprotocols, namely cheapTiny, cheapSwitch, and MinBFT. cheapTiny is the default protocol. Only f+1 active replicas are selected. All the other replicas go in a passive mode and don’t participate in deciding and executing client requests. This is the technique to save resources.  If there is any faulty node suspected, CheapSwitch comes in play. It switches the protocol from cheapTiny to MinBFT. MinBFT involve 2f+1 active replicas. Eventually, system again switches back to cheapTiny.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CASH is a subsystem, that all replicas use. It is used for message authentication and verification. It helps prevent equivocation. </a:t>
            </a:r>
            <a:endParaRPr dirty="0"/>
          </a:p>
          <a:p>
            <a:pPr marL="0" lvl="0" indent="0" algn="l" rtl="0">
              <a:spcBef>
                <a:spcPts val="0"/>
              </a:spcBef>
              <a:spcAft>
                <a:spcPts val="0"/>
              </a:spcAft>
              <a:buNone/>
            </a:pPr>
            <a:r>
              <a:rPr lang="en" dirty="0"/>
              <a:t>Equivocation: Ability of a replica to make conflicting statment.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977fa8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977fa8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Before jumping to the actual protocol, let’s see how CASH system actually work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i="1" dirty="0">
                <a:highlight>
                  <a:srgbClr val="FFFF00"/>
                </a:highlight>
              </a:rPr>
              <a:t>Create a diagram on board</a:t>
            </a:r>
            <a:endParaRPr dirty="0"/>
          </a:p>
          <a:p>
            <a:pPr marL="0" lvl="0" indent="0" algn="l" rtl="0">
              <a:spcBef>
                <a:spcPts val="0"/>
              </a:spcBef>
              <a:spcAft>
                <a:spcPts val="0"/>
              </a:spcAft>
              <a:buNone/>
            </a:pPr>
            <a:r>
              <a:rPr lang="en-US" dirty="0"/>
              <a:t>Cash system bounds a counter value to every message that it </a:t>
            </a:r>
            <a:r>
              <a:rPr lang="en-US" dirty="0" err="1"/>
              <a:t>recevies</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communicate with each other, replicas exchange message certificates. </a:t>
            </a:r>
            <a:r>
              <a:rPr lang="en-US" dirty="0">
                <a:solidFill>
                  <a:schemeClr val="dk1"/>
                </a:solidFill>
              </a:rPr>
              <a:t>Message Certificate is a cryptographically protected proof, that tells a certain CASH has bound a unique counter value to a message.</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Basic version of CASH system provides two functions: </a:t>
            </a:r>
            <a:r>
              <a:rPr lang="en" b="1" dirty="0">
                <a:solidFill>
                  <a:schemeClr val="dk1"/>
                </a:solidFill>
              </a:rPr>
              <a:t>Create Message Certificate</a:t>
            </a:r>
            <a:r>
              <a:rPr lang="en" dirty="0">
                <a:solidFill>
                  <a:schemeClr val="dk1"/>
                </a:solidFill>
              </a:rPr>
              <a:t> and </a:t>
            </a:r>
            <a:r>
              <a:rPr lang="en" b="1" dirty="0">
                <a:solidFill>
                  <a:schemeClr val="dk1"/>
                </a:solidFill>
              </a:rPr>
              <a:t>Check Message Certificate</a:t>
            </a:r>
            <a:r>
              <a:rPr lang="en" dirty="0">
                <a:solidFill>
                  <a:schemeClr val="dk1"/>
                </a:solidFill>
              </a:rPr>
              <a:t>. </a:t>
            </a:r>
            <a:r>
              <a:rPr lang="en" i="1" dirty="0">
                <a:solidFill>
                  <a:schemeClr val="dk1"/>
                </a:solidFill>
              </a:rPr>
              <a:t>(Remember, because of CASH, system is able to reduce the active replicas to f + 1???)</a:t>
            </a:r>
            <a:r>
              <a:rPr lang="en" dirty="0">
                <a:solidFill>
                  <a:schemeClr val="dk1"/>
                </a:solidFill>
              </a:rPr>
              <a:t>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To create message certificate: CASH takes local subsystem ID, hash of message, and counter value to create Message Certificate. </a:t>
            </a:r>
            <a:endParaRPr dirty="0"/>
          </a:p>
          <a:p>
            <a:pPr marL="0" lvl="0" indent="0" algn="l" rtl="0">
              <a:spcBef>
                <a:spcPts val="0"/>
              </a:spcBef>
              <a:spcAft>
                <a:spcPts val="0"/>
              </a:spcAft>
              <a:buNone/>
            </a:pPr>
            <a:r>
              <a:rPr lang="en" dirty="0"/>
              <a:t>CASH securely assigns a unique counter value to each message and guarantees that it will never bind the same counter value to a different message. </a:t>
            </a:r>
            <a:endParaRPr dirty="0"/>
          </a:p>
          <a:p>
            <a:pPr marL="0" lvl="0" indent="0" algn="l" rtl="0">
              <a:spcBef>
                <a:spcPts val="0"/>
              </a:spcBef>
              <a:spcAft>
                <a:spcPts val="0"/>
              </a:spcAft>
              <a:buNone/>
            </a:pPr>
            <a:r>
              <a:rPr lang="en" dirty="0"/>
              <a:t>To check the message certificate, it checks there is no gap in the sequence message of subsystem</a:t>
            </a:r>
            <a:endParaRPr dirty="0"/>
          </a:p>
          <a:p>
            <a:pPr marL="0" lvl="0" indent="0" algn="l" rtl="0">
              <a:spcBef>
                <a:spcPts val="0"/>
              </a:spcBef>
              <a:spcAft>
                <a:spcPts val="0"/>
              </a:spcAft>
              <a:buNone/>
            </a:pPr>
            <a:r>
              <a:rPr lang="en" dirty="0"/>
              <a:t>Every subsystem keep track of the counters in all subsystems. </a:t>
            </a:r>
            <a:endParaRPr dirty="0"/>
          </a:p>
          <a:p>
            <a:pPr marL="0" lvl="0" indent="0" algn="l" rtl="0">
              <a:spcBef>
                <a:spcPts val="0"/>
              </a:spcBef>
              <a:spcAft>
                <a:spcPts val="0"/>
              </a:spcAft>
              <a:buClr>
                <a:schemeClr val="dk1"/>
              </a:buClr>
              <a:buSzPts val="1100"/>
              <a:buFont typeface="Arial"/>
              <a:buNone/>
            </a:pPr>
            <a:r>
              <a:rPr lang="en" dirty="0">
                <a:solidFill>
                  <a:schemeClr val="dk1"/>
                </a:solidFill>
              </a:rPr>
              <a:t>CASH system can fail only by crashing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Clr>
                <a:schemeClr val="dk1"/>
              </a:buClr>
              <a:buSzPts val="1100"/>
              <a:buFont typeface="Arial"/>
              <a:buNone/>
            </a:pPr>
            <a:r>
              <a:rPr lang="en" dirty="0">
                <a:solidFill>
                  <a:schemeClr val="dk1"/>
                </a:solidFill>
              </a:rPr>
              <a:t>At first, replica calculates a hash of the message. Then it pases hash to the CASH.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Cash #1 produces MAC ID using a private key. Then it creates a message certificate using message authentication code, local subsystem ID and local counter to create a Message Certificate.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To check Message Certificate, CASH verifies certificates MAC, and check there is no gap in sequence message of subsystem.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Each cash keep track of all the latest counter value of all subsystem.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CASH system can fail only by crashing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75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5a3ae12c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5a3ae12c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Cheap Tiny is a default protocol in cheapBFT and behaves similar to </a:t>
            </a:r>
            <a:r>
              <a:rPr lang="en-US" dirty="0"/>
              <a:t>some</a:t>
            </a:r>
            <a:r>
              <a:rPr lang="en" dirty="0"/>
              <a:t> other BFT</a:t>
            </a:r>
            <a:r>
              <a:rPr lang="en-US" dirty="0"/>
              <a:t>s</a:t>
            </a:r>
            <a:r>
              <a:rPr lang="en" dirty="0"/>
              <a:t>. </a:t>
            </a:r>
            <a:endParaRPr dirty="0"/>
          </a:p>
          <a:p>
            <a:pPr marL="0" lvl="0" indent="0" algn="l" rtl="0">
              <a:spcBef>
                <a:spcPts val="0"/>
              </a:spcBef>
              <a:spcAft>
                <a:spcPts val="0"/>
              </a:spcAft>
              <a:buNone/>
            </a:pPr>
            <a:r>
              <a:rPr lang="en" dirty="0"/>
              <a:t>There are only f+1 replicas participate. Other replicas stay in passive mode. </a:t>
            </a:r>
            <a:endParaRPr dirty="0"/>
          </a:p>
          <a:p>
            <a:pPr marL="457200" lvl="0" indent="-298450" algn="l" rtl="0">
              <a:spcBef>
                <a:spcPts val="0"/>
              </a:spcBef>
              <a:spcAft>
                <a:spcPts val="0"/>
              </a:spcAft>
              <a:buSzPts val="1100"/>
              <a:buAutoNum type="arabicPeriod"/>
            </a:pPr>
            <a:r>
              <a:rPr lang="en" dirty="0"/>
              <a:t>Each replica has a unique ID. From active replicas, one with the lowest ID becomes the leader.  </a:t>
            </a:r>
            <a:endParaRPr dirty="0"/>
          </a:p>
          <a:p>
            <a:pPr marL="457200" lvl="0" indent="-298450" algn="l" rtl="0">
              <a:spcBef>
                <a:spcPts val="0"/>
              </a:spcBef>
              <a:spcAft>
                <a:spcPts val="0"/>
              </a:spcAft>
              <a:buSzPts val="1100"/>
              <a:buAutoNum type="arabicPeriod"/>
            </a:pPr>
            <a:r>
              <a:rPr lang="en" dirty="0"/>
              <a:t>After getting the message from client, leader’s cash system verify the aunthenicty of message and  generates a message certifice.</a:t>
            </a:r>
            <a:endParaRPr dirty="0"/>
          </a:p>
          <a:p>
            <a:pPr marL="457200" lvl="0" indent="-298450" algn="l" rtl="0">
              <a:spcBef>
                <a:spcPts val="0"/>
              </a:spcBef>
              <a:spcAft>
                <a:spcPts val="0"/>
              </a:spcAft>
              <a:buSzPts val="1100"/>
              <a:buAutoNum type="arabicPeriod"/>
            </a:pPr>
            <a:r>
              <a:rPr lang="en" dirty="0"/>
              <a:t>Then it sends the message &lt;PREPARE, m, mcL&gt; to all active replicas</a:t>
            </a:r>
            <a:endParaRPr dirty="0"/>
          </a:p>
          <a:p>
            <a:pPr marL="457200" lvl="0" indent="-298450" algn="l" rtl="0">
              <a:spcBef>
                <a:spcPts val="0"/>
              </a:spcBef>
              <a:spcAft>
                <a:spcPts val="0"/>
              </a:spcAft>
              <a:buSzPts val="1100"/>
              <a:buAutoNum type="arabicPeriod"/>
            </a:pPr>
            <a:r>
              <a:rPr lang="en" dirty="0"/>
              <a:t>When a replica, receives the PREPARE, it asks its local CASH to verify that the message certificate is valid, and ‘PREPARE’ is the next message sent by leader using counter. Local CASH generates a MC_L</a:t>
            </a:r>
            <a:endParaRPr dirty="0"/>
          </a:p>
          <a:p>
            <a:pPr marL="457200" lvl="0" indent="-298450" algn="l" rtl="0">
              <a:spcBef>
                <a:spcPts val="0"/>
              </a:spcBef>
              <a:spcAft>
                <a:spcPts val="0"/>
              </a:spcAft>
              <a:buSzPts val="1100"/>
              <a:buAutoNum type="arabicPeriod"/>
            </a:pPr>
            <a:r>
              <a:rPr lang="en" dirty="0"/>
              <a:t>Then replica sends &lt;COMMIT, m, mcL, mcP&gt; to all active replicas.  “Note here the keyword ACTIVE” Passive replicas those are not chosen, don't participate until decision is made</a:t>
            </a:r>
            <a:endParaRPr dirty="0"/>
          </a:p>
          <a:p>
            <a:pPr marL="457200" lvl="0" indent="-298450" algn="l" rtl="0">
              <a:spcBef>
                <a:spcPts val="0"/>
              </a:spcBef>
              <a:spcAft>
                <a:spcPts val="0"/>
              </a:spcAft>
              <a:buSzPts val="1100"/>
              <a:buAutoNum type="arabicPeriod"/>
            </a:pPr>
            <a:r>
              <a:rPr lang="en" dirty="0"/>
              <a:t>When an active replica receives COMMIT, it verifies the message certificate mc_P is valid. As soon as a replica receives the f+1 valid COMMITS for the sme message m, the request is committed and replica forwards ‘m’ to the execution stage. </a:t>
            </a:r>
            <a:endParaRPr dirty="0"/>
          </a:p>
          <a:p>
            <a:pPr marL="457200" lvl="0" indent="-298450" algn="l" rtl="0">
              <a:spcBef>
                <a:spcPts val="0"/>
              </a:spcBef>
              <a:spcAft>
                <a:spcPts val="0"/>
              </a:spcAft>
              <a:buSzPts val="1100"/>
              <a:buAutoNum type="arabicPeriod"/>
            </a:pPr>
            <a:r>
              <a:rPr lang="en" dirty="0"/>
              <a:t>To process the request, application provides two objects: reply ‘r’ for the client and state update ‘u’ (caused by execution of m). Each replica’s CASH system, updates message certificate, for </a:t>
            </a:r>
            <a:r>
              <a:rPr lang="en-US" dirty="0"/>
              <a:t>the concatenation of </a:t>
            </a:r>
            <a:r>
              <a:rPr lang="en" dirty="0"/>
              <a:t>‘r’, ‘u’ and set of COMMITS C confirming that m has been committed. </a:t>
            </a:r>
            <a:endParaRPr dirty="0"/>
          </a:p>
          <a:p>
            <a:pPr marL="457200" lvl="0" indent="-298450" algn="l" rtl="0">
              <a:spcBef>
                <a:spcPts val="0"/>
              </a:spcBef>
              <a:spcAft>
                <a:spcPts val="0"/>
              </a:spcAft>
              <a:buSzPts val="1100"/>
              <a:buAutoNum type="arabicPeriod"/>
            </a:pPr>
            <a:r>
              <a:rPr lang="en" dirty="0"/>
              <a:t>Active replicas sends an &lt;UPDATE, ‘r’, ‘u’, C, uc_p&gt; to passive replicas. Also sends reply to client with its local ID number.</a:t>
            </a:r>
            <a:endParaRPr dirty="0"/>
          </a:p>
          <a:p>
            <a:pPr marL="914400" lvl="1" indent="-298450" algn="l" rtl="0">
              <a:spcBef>
                <a:spcPts val="0"/>
              </a:spcBef>
              <a:spcAft>
                <a:spcPts val="0"/>
              </a:spcAft>
              <a:buSzPts val="1100"/>
              <a:buAutoNum type="alphaLcPeriod"/>
            </a:pPr>
            <a:r>
              <a:rPr lang="en" dirty="0"/>
              <a:t>‘r’:  reply for client</a:t>
            </a:r>
            <a:endParaRPr dirty="0"/>
          </a:p>
          <a:p>
            <a:pPr marL="914400" lvl="1" indent="-298450" algn="l" rtl="0">
              <a:spcBef>
                <a:spcPts val="0"/>
              </a:spcBef>
              <a:spcAft>
                <a:spcPts val="0"/>
              </a:spcAft>
              <a:buSzPts val="1100"/>
              <a:buAutoNum type="alphaLcPeriod"/>
            </a:pPr>
            <a:r>
              <a:rPr lang="en" dirty="0"/>
              <a:t>‘u’:  State update</a:t>
            </a:r>
            <a:endParaRPr dirty="0"/>
          </a:p>
          <a:p>
            <a:pPr marL="914400" lvl="1" indent="-298450" algn="l" rtl="0">
              <a:spcBef>
                <a:spcPts val="0"/>
              </a:spcBef>
              <a:spcAft>
                <a:spcPts val="0"/>
              </a:spcAft>
              <a:buSzPts val="1100"/>
              <a:buAutoNum type="alphaLcPeriod"/>
            </a:pPr>
            <a:r>
              <a:rPr lang="en" dirty="0"/>
              <a:t>‘C’: set of Commits</a:t>
            </a:r>
            <a:endParaRPr dirty="0"/>
          </a:p>
          <a:p>
            <a:pPr marL="914400" lvl="1" indent="-298450" algn="l" rtl="0">
              <a:spcBef>
                <a:spcPts val="0"/>
              </a:spcBef>
              <a:spcAft>
                <a:spcPts val="0"/>
              </a:spcAft>
              <a:buSzPts val="1100"/>
              <a:buAutoNum type="alphaLcPeriod"/>
            </a:pPr>
            <a:r>
              <a:rPr lang="en" dirty="0"/>
              <a:t>uc_P: updated certificate</a:t>
            </a:r>
            <a:endParaRPr dirty="0"/>
          </a:p>
          <a:p>
            <a:pPr marL="457200" lvl="0" indent="-298450" algn="l" rtl="0">
              <a:spcBef>
                <a:spcPts val="0"/>
              </a:spcBef>
              <a:spcAft>
                <a:spcPts val="0"/>
              </a:spcAft>
              <a:buSzPts val="1100"/>
              <a:buAutoNum type="arabicPeriod"/>
            </a:pPr>
            <a:r>
              <a:rPr lang="en" dirty="0"/>
              <a:t>Passive replicas confirms updates certificate is correct, counter value does not have any gap, and receicved f+1 matching UPDATEs, replica adjust its update state</a:t>
            </a:r>
            <a:endParaRPr dirty="0"/>
          </a:p>
          <a:p>
            <a:pPr marL="45720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Cheap Tiny is optimized to save resources. If there is suspected or faulty node, </a:t>
            </a:r>
            <a:r>
              <a:rPr lang="en-US" dirty="0" err="1"/>
              <a:t>cheapBFT</a:t>
            </a:r>
            <a:r>
              <a:rPr lang="en-US" dirty="0"/>
              <a:t> falls back to </a:t>
            </a:r>
            <a:r>
              <a:rPr lang="en-US" dirty="0" err="1"/>
              <a:t>MinBFT</a:t>
            </a:r>
            <a:r>
              <a:rPr lang="en-US" dirty="0"/>
              <a:t> protocol, </a:t>
            </a:r>
            <a:r>
              <a:rPr lang="en-US" dirty="0" err="1"/>
              <a:t>whcih</a:t>
            </a:r>
            <a:r>
              <a:rPr lang="en-US" dirty="0"/>
              <a:t> relies on 2f+1 active replicas. </a:t>
            </a:r>
            <a:r>
              <a:rPr lang="en-US" dirty="0" err="1"/>
              <a:t>cheapSwitch</a:t>
            </a:r>
            <a:r>
              <a:rPr lang="en-US" dirty="0"/>
              <a:t> is the transition protocol. </a:t>
            </a:r>
          </a:p>
          <a:p>
            <a:pPr marL="457200" lvl="0" indent="-298450" algn="l" rtl="0">
              <a:spcBef>
                <a:spcPts val="0"/>
              </a:spcBef>
              <a:spcAft>
                <a:spcPts val="0"/>
              </a:spcAft>
              <a:buSzPts val="1100"/>
              <a:buChar char="●"/>
            </a:pPr>
            <a:r>
              <a:rPr lang="en-US" dirty="0"/>
              <a:t>All nodes are </a:t>
            </a:r>
            <a:r>
              <a:rPr lang="en-US" dirty="0" err="1"/>
              <a:t>eligibel</a:t>
            </a:r>
            <a:r>
              <a:rPr lang="en-US" dirty="0"/>
              <a:t> to request the abortion of </a:t>
            </a:r>
            <a:r>
              <a:rPr lang="en-US" dirty="0" err="1"/>
              <a:t>cheapTiny</a:t>
            </a:r>
            <a:endParaRPr lang="en-US" dirty="0"/>
          </a:p>
          <a:p>
            <a:pPr marL="914400" lvl="1" indent="-298450" algn="l" rtl="0">
              <a:spcBef>
                <a:spcPts val="0"/>
              </a:spcBef>
              <a:spcAft>
                <a:spcPts val="0"/>
              </a:spcAft>
              <a:buSzPts val="1100"/>
              <a:buAutoNum type="alphaLcPeriod"/>
            </a:pPr>
            <a:r>
              <a:rPr lang="en-US" dirty="0"/>
              <a:t>Client asks for protocol switch if active replicas could not provide f + 1 matching replicas to a request within certain time</a:t>
            </a:r>
          </a:p>
          <a:p>
            <a:pPr marL="914400" lvl="1" indent="-298450" algn="l" rtl="0">
              <a:spcBef>
                <a:spcPts val="0"/>
              </a:spcBef>
              <a:spcAft>
                <a:spcPts val="0"/>
              </a:spcAft>
              <a:buSzPts val="1100"/>
              <a:buAutoNum type="alphaLcPeriod"/>
            </a:pPr>
            <a:r>
              <a:rPr lang="en-US" dirty="0"/>
              <a:t>Replicas demands abortion, if other replica is not acting according to the expectation (sending false message certificates)</a:t>
            </a:r>
          </a:p>
          <a:p>
            <a:pPr marL="457200" lvl="0" indent="-298450" algn="l" rtl="0">
              <a:spcBef>
                <a:spcPts val="0"/>
              </a:spcBef>
              <a:spcAft>
                <a:spcPts val="0"/>
              </a:spcAft>
              <a:buSzPts val="1100"/>
              <a:buAutoNum type="arabicPeriod"/>
            </a:pPr>
            <a:r>
              <a:rPr lang="en-US" dirty="0"/>
              <a:t>Node sends &lt;PANIC&gt; message to all active and passive replicas. </a:t>
            </a:r>
          </a:p>
          <a:p>
            <a:pPr marL="457200" lvl="0" indent="-298450" algn="l" rtl="0">
              <a:spcBef>
                <a:spcPts val="0"/>
              </a:spcBef>
              <a:spcAft>
                <a:spcPts val="0"/>
              </a:spcAft>
              <a:buSzPts val="1100"/>
              <a:buAutoNum type="arabicPeriod"/>
            </a:pPr>
            <a:r>
              <a:rPr lang="en-US" dirty="0"/>
              <a:t>Replicas rebroadcast the message to ensure that all replicas are notified</a:t>
            </a:r>
          </a:p>
          <a:p>
            <a:pPr marL="457200" lvl="0" indent="-298450" algn="l" rtl="0">
              <a:spcBef>
                <a:spcPts val="0"/>
              </a:spcBef>
              <a:spcAft>
                <a:spcPts val="0"/>
              </a:spcAft>
              <a:buSzPts val="1100"/>
              <a:buAutoNum type="arabicPeriod"/>
            </a:pPr>
            <a:r>
              <a:rPr lang="en-US" dirty="0"/>
              <a:t>Non-faulty active replica stops to send </a:t>
            </a:r>
            <a:r>
              <a:rPr lang="en-US" dirty="0" err="1"/>
              <a:t>cheaptiny</a:t>
            </a:r>
            <a:r>
              <a:rPr lang="en-US" dirty="0"/>
              <a:t> protocol messages and waits for the leader of the new </a:t>
            </a:r>
            <a:r>
              <a:rPr lang="en-US" dirty="0" err="1"/>
              <a:t>cheapSwitch</a:t>
            </a:r>
            <a:r>
              <a:rPr lang="en-US" dirty="0"/>
              <a:t> protocol to distribute abort history.</a:t>
            </a:r>
          </a:p>
          <a:p>
            <a:endParaRPr lang="en-US" dirty="0"/>
          </a:p>
        </p:txBody>
      </p:sp>
    </p:spTree>
    <p:extLst>
      <p:ext uri="{BB962C8B-B14F-4D97-AF65-F5344CB8AC3E}">
        <p14:creationId xmlns:p14="http://schemas.microsoft.com/office/powerpoint/2010/main" val="334680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962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Creating an Abort History:</a:t>
            </a:r>
          </a:p>
          <a:p>
            <a:pPr marL="457200" lvl="0" indent="-298450" algn="l" rtl="0">
              <a:spcBef>
                <a:spcPts val="0"/>
              </a:spcBef>
              <a:spcAft>
                <a:spcPts val="0"/>
              </a:spcAft>
              <a:buSzPts val="1100"/>
              <a:buAutoNum type="arabicPeriod"/>
            </a:pPr>
            <a:r>
              <a:rPr lang="en-US" b="1" dirty="0"/>
              <a:t>Decided</a:t>
            </a:r>
            <a:r>
              <a:rPr lang="en-US" dirty="0"/>
              <a:t>: Client request has been committed prior to abortion protocol. Leader provides the set of f+1 commits in the HISTORY</a:t>
            </a:r>
          </a:p>
          <a:p>
            <a:pPr marL="457200" lvl="0" indent="-298450" algn="l" rtl="0">
              <a:spcBef>
                <a:spcPts val="0"/>
              </a:spcBef>
              <a:spcAft>
                <a:spcPts val="0"/>
              </a:spcAft>
              <a:buSzPts val="1100"/>
              <a:buAutoNum type="arabicPeriod"/>
            </a:pPr>
            <a:r>
              <a:rPr lang="en-US" b="1" dirty="0"/>
              <a:t>Potentially decided</a:t>
            </a:r>
            <a:r>
              <a:rPr lang="en-US" dirty="0"/>
              <a:t>: Leader has a valid PREPARE and has sent out COMMIT. So, COMMIT might have been committed on some of replicas. So, leader includes its own COMMIT in history</a:t>
            </a:r>
          </a:p>
          <a:p>
            <a:pPr marL="457200" lvl="0" indent="-298450" algn="l" rtl="0">
              <a:spcBef>
                <a:spcPts val="0"/>
              </a:spcBef>
              <a:spcAft>
                <a:spcPts val="0"/>
              </a:spcAft>
              <a:buSzPts val="1100"/>
              <a:buAutoNum type="arabicPeriod"/>
            </a:pPr>
            <a:r>
              <a:rPr lang="en-US" b="1" dirty="0"/>
              <a:t>Undecided: </a:t>
            </a:r>
            <a:r>
              <a:rPr lang="en-US" dirty="0"/>
              <a:t>Leader has not send out the COMMIT </a:t>
            </a:r>
            <a:r>
              <a:rPr lang="en-US" dirty="0" err="1"/>
              <a:t>mesage</a:t>
            </a:r>
            <a:r>
              <a:rPr lang="en-US" dirty="0"/>
              <a:t> (prior steps might have been taken) Leader includes the request in the abort HISTORY</a:t>
            </a:r>
          </a:p>
          <a:p>
            <a:pPr marL="457200" lvl="0" indent="-298450" algn="l" rtl="0">
              <a:spcBef>
                <a:spcPts val="0"/>
              </a:spcBef>
              <a:spcAft>
                <a:spcPts val="0"/>
              </a:spcAft>
              <a:buSzPts val="1100"/>
              <a:buAutoNum type="arabicPeriod"/>
            </a:pPr>
            <a:endParaRPr lang="en-US" dirty="0"/>
          </a:p>
          <a:p>
            <a:pPr marL="457200" lvl="0" indent="-298450" algn="l" rtl="0">
              <a:spcBef>
                <a:spcPts val="0"/>
              </a:spcBef>
              <a:spcAft>
                <a:spcPts val="0"/>
              </a:spcAft>
              <a:buSzPts val="1100"/>
              <a:buAutoNum type="arabicPeriod"/>
            </a:pPr>
            <a:r>
              <a:rPr lang="en-US" dirty="0"/>
              <a:t>Leader’s CASH creates two certificate </a:t>
            </a:r>
            <a:r>
              <a:rPr lang="en-US" dirty="0" err="1"/>
              <a:t>hcL_ag</a:t>
            </a:r>
            <a:r>
              <a:rPr lang="en-US" dirty="0"/>
              <a:t>, </a:t>
            </a:r>
            <a:r>
              <a:rPr lang="en-US" dirty="0" err="1"/>
              <a:t>hcL_up</a:t>
            </a:r>
            <a:r>
              <a:rPr lang="en-US" dirty="0"/>
              <a:t>. </a:t>
            </a:r>
          </a:p>
          <a:p>
            <a:pPr marL="457200" lvl="0" indent="-298450" algn="l" rtl="0">
              <a:spcBef>
                <a:spcPts val="0"/>
              </a:spcBef>
              <a:spcAft>
                <a:spcPts val="0"/>
              </a:spcAft>
              <a:buSzPts val="1100"/>
              <a:buChar char="●"/>
            </a:pPr>
            <a:r>
              <a:rPr lang="en-US" dirty="0"/>
              <a:t>Leader sends &lt;HISTORY h, </a:t>
            </a:r>
            <a:r>
              <a:rPr lang="en-US" dirty="0" err="1"/>
              <a:t>hcL_ag</a:t>
            </a:r>
            <a:r>
              <a:rPr lang="en-US" dirty="0"/>
              <a:t>, </a:t>
            </a:r>
            <a:r>
              <a:rPr lang="en-US" dirty="0" err="1"/>
              <a:t>hcL_up</a:t>
            </a:r>
            <a:r>
              <a:rPr lang="en-US" dirty="0"/>
              <a:t>&gt; to all replicas. (</a:t>
            </a:r>
            <a:r>
              <a:rPr lang="en-US" dirty="0" err="1"/>
              <a:t>hcL_ag</a:t>
            </a:r>
            <a:r>
              <a:rPr lang="en-US" dirty="0"/>
              <a:t> is counter in agreement stage and </a:t>
            </a:r>
            <a:r>
              <a:rPr lang="en-US" dirty="0" err="1"/>
              <a:t>hc_ag</a:t>
            </a:r>
            <a:r>
              <a:rPr lang="en-US" dirty="0"/>
              <a:t> is the updated counter)</a:t>
            </a:r>
          </a:p>
          <a:p>
            <a:pPr marL="457200" lvl="0" indent="-298450" algn="l" rtl="0">
              <a:spcBef>
                <a:spcPts val="0"/>
              </a:spcBef>
              <a:spcAft>
                <a:spcPts val="0"/>
              </a:spcAft>
              <a:buSzPts val="1100"/>
              <a:buChar char="●"/>
            </a:pPr>
            <a:r>
              <a:rPr lang="en-US" dirty="0"/>
              <a:t>History of all messages after a certain checkpoint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Validating an Abort History:</a:t>
            </a:r>
          </a:p>
          <a:p>
            <a:pPr marL="457200" lvl="0" indent="-298450" algn="l" rtl="0">
              <a:spcBef>
                <a:spcPts val="0"/>
              </a:spcBef>
              <a:spcAft>
                <a:spcPts val="0"/>
              </a:spcAft>
              <a:buSzPts val="1100"/>
              <a:buAutoNum type="arabicPeriod"/>
            </a:pPr>
            <a:r>
              <a:rPr lang="en-US" dirty="0"/>
              <a:t>Check both certificates</a:t>
            </a:r>
          </a:p>
          <a:p>
            <a:pPr marL="457200" lvl="0" indent="-298450" algn="l" rtl="0">
              <a:spcBef>
                <a:spcPts val="0"/>
              </a:spcBef>
              <a:spcAft>
                <a:spcPts val="0"/>
              </a:spcAft>
              <a:buSzPts val="1100"/>
              <a:buAutoNum type="arabicPeriod"/>
            </a:pPr>
            <a:r>
              <a:rPr lang="en-US" dirty="0"/>
              <a:t>Can verify that the latest checkpoints are stable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Abort history is issued by one replica and other replicas are able to verify its correctness independently</a:t>
            </a:r>
          </a:p>
          <a:p>
            <a:pPr marL="0" lvl="0" indent="0" algn="l" rtl="0">
              <a:spcBef>
                <a:spcPts val="0"/>
              </a:spcBef>
              <a:spcAft>
                <a:spcPts val="0"/>
              </a:spcAft>
              <a:buNone/>
            </a:pPr>
            <a:r>
              <a:rPr lang="en-US" dirty="0"/>
              <a:t>Replica checks that the abort history proves the complete sequence of messages sent by leader since the latest checkpoint.</a:t>
            </a:r>
          </a:p>
          <a:p>
            <a:pPr marL="0" lvl="0" indent="0" algn="l" rtl="0">
              <a:spcBef>
                <a:spcPts val="0"/>
              </a:spcBef>
              <a:spcAft>
                <a:spcPts val="0"/>
              </a:spcAft>
              <a:buNone/>
            </a:pPr>
            <a:r>
              <a:rPr lang="en-US" dirty="0"/>
              <a:t>After verifying that an abort history is correct, a replica sends a SWITCH to all other replicas. </a:t>
            </a:r>
          </a:p>
          <a:p>
            <a:pPr marL="0" lvl="0" indent="0" algn="l" rtl="0">
              <a:spcBef>
                <a:spcPts val="0"/>
              </a:spcBef>
              <a:spcAft>
                <a:spcPts val="0"/>
              </a:spcAft>
              <a:buNone/>
            </a:pPr>
            <a:r>
              <a:rPr lang="en-US" dirty="0"/>
              <a:t>After </a:t>
            </a:r>
            <a:r>
              <a:rPr lang="en-US" dirty="0" err="1"/>
              <a:t>reciving</a:t>
            </a:r>
            <a:r>
              <a:rPr lang="en-US" dirty="0"/>
              <a:t> ‘f’ </a:t>
            </a:r>
            <a:r>
              <a:rPr lang="en-US" dirty="0" err="1"/>
              <a:t>matchign</a:t>
            </a:r>
            <a:r>
              <a:rPr lang="en-US" dirty="0"/>
              <a:t> switch messages, history become stable.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abort history does not become stable after certain time, leader is suspected to be faulty and a new instance of </a:t>
            </a:r>
            <a:r>
              <a:rPr lang="en-US" dirty="0" err="1"/>
              <a:t>CheapSwitch</a:t>
            </a:r>
            <a:r>
              <a:rPr lang="en-US" dirty="0"/>
              <a:t> is started with next smallest ID replica.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PAPER: when history P1 and P2 are different. The order of messages must be same (by CASH system). </a:t>
            </a:r>
            <a:r>
              <a:rPr lang="en-US" dirty="0" err="1"/>
              <a:t>Bt</a:t>
            </a:r>
            <a:r>
              <a:rPr lang="en-US" dirty="0"/>
              <a:t> P1’s history can contain the messages that are not contained in P2’s history. (because one had received commit and other has not by the time system switched to SWITCH protocol). </a:t>
            </a:r>
          </a:p>
          <a:p>
            <a:endParaRPr lang="en-US" dirty="0"/>
          </a:p>
        </p:txBody>
      </p:sp>
    </p:spTree>
    <p:extLst>
      <p:ext uri="{BB962C8B-B14F-4D97-AF65-F5344CB8AC3E}">
        <p14:creationId xmlns:p14="http://schemas.microsoft.com/office/powerpoint/2010/main" val="132370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5a3ae12c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5a3ae12c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 2f+1 replicas comes in play. After some predefined number of agreement rounds, system switches back to the MinBFT since faulty replicas are not gonna remain faulty for forever.  This protocol works exactly like cheapTint but just requires 2f + 1replicas (All replcias to be active)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CheapBFT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Lakhveer Kaur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Efficient</a:t>
            </a:r>
            <a:endParaRPr/>
          </a:p>
        </p:txBody>
      </p:sp>
      <p:pic>
        <p:nvPicPr>
          <p:cNvPr id="120" name="Google Shape;120;p22"/>
          <p:cNvPicPr preferRelativeResize="0"/>
          <p:nvPr/>
        </p:nvPicPr>
        <p:blipFill rotWithShape="1">
          <a:blip r:embed="rId3">
            <a:alphaModFix/>
          </a:blip>
          <a:srcRect l="11070" t="13673" r="7469" b="7876"/>
          <a:stretch/>
        </p:blipFill>
        <p:spPr>
          <a:xfrm>
            <a:off x="1880050" y="1657225"/>
            <a:ext cx="5533699" cy="2997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74C8-558E-457C-B4BC-35C0961E2706}"/>
              </a:ext>
            </a:extLst>
          </p:cNvPr>
          <p:cNvSpPr>
            <a:spLocks noGrp="1"/>
          </p:cNvSpPr>
          <p:nvPr>
            <p:ph type="title"/>
          </p:nvPr>
        </p:nvSpPr>
        <p:spPr/>
        <p:txBody>
          <a:bodyPr/>
          <a:lstStyle/>
          <a:p>
            <a:r>
              <a:rPr lang="en-US" dirty="0"/>
              <a:t>Switch Time </a:t>
            </a:r>
            <a:r>
              <a:rPr lang="en-US" dirty="0" err="1"/>
              <a:t>CheapTiny</a:t>
            </a:r>
            <a:r>
              <a:rPr lang="en-US" dirty="0"/>
              <a:t> to </a:t>
            </a:r>
            <a:r>
              <a:rPr lang="en-US" dirty="0" err="1"/>
              <a:t>MinBFT</a:t>
            </a:r>
            <a:endParaRPr lang="en-US" dirty="0"/>
          </a:p>
        </p:txBody>
      </p:sp>
      <p:pic>
        <p:nvPicPr>
          <p:cNvPr id="3" name="Picture 2">
            <a:extLst>
              <a:ext uri="{FF2B5EF4-FFF2-40B4-BE49-F238E27FC236}">
                <a16:creationId xmlns:a16="http://schemas.microsoft.com/office/drawing/2014/main" id="{B47B3B18-96AE-4E8B-82AF-070F23B9F5C4}"/>
              </a:ext>
            </a:extLst>
          </p:cNvPr>
          <p:cNvPicPr>
            <a:picLocks noChangeAspect="1"/>
          </p:cNvPicPr>
          <p:nvPr/>
        </p:nvPicPr>
        <p:blipFill>
          <a:blip r:embed="rId3"/>
          <a:stretch>
            <a:fillRect/>
          </a:stretch>
        </p:blipFill>
        <p:spPr>
          <a:xfrm>
            <a:off x="708469" y="1518666"/>
            <a:ext cx="7324725" cy="3276600"/>
          </a:xfrm>
          <a:prstGeom prst="rect">
            <a:avLst/>
          </a:prstGeom>
        </p:spPr>
      </p:pic>
    </p:spTree>
    <p:extLst>
      <p:ext uri="{BB962C8B-B14F-4D97-AF65-F5344CB8AC3E}">
        <p14:creationId xmlns:p14="http://schemas.microsoft.com/office/powerpoint/2010/main" val="273973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AC5-203F-4698-8714-72CB54BFBB32}"/>
              </a:ext>
            </a:extLst>
          </p:cNvPr>
          <p:cNvSpPr>
            <a:spLocks noGrp="1"/>
          </p:cNvSpPr>
          <p:nvPr>
            <p:ph type="title"/>
          </p:nvPr>
        </p:nvSpPr>
        <p:spPr/>
        <p:txBody>
          <a:bodyPr/>
          <a:lstStyle/>
          <a:p>
            <a:r>
              <a:rPr lang="en-US" dirty="0"/>
              <a:t>Performance with 4KB Request &amp; Empty Replies</a:t>
            </a:r>
          </a:p>
        </p:txBody>
      </p:sp>
      <p:pic>
        <p:nvPicPr>
          <p:cNvPr id="4" name="Picture 3">
            <a:extLst>
              <a:ext uri="{FF2B5EF4-FFF2-40B4-BE49-F238E27FC236}">
                <a16:creationId xmlns:a16="http://schemas.microsoft.com/office/drawing/2014/main" id="{5142D72F-F4FB-467F-90C9-FE438D88ABC1}"/>
              </a:ext>
            </a:extLst>
          </p:cNvPr>
          <p:cNvPicPr>
            <a:picLocks noChangeAspect="1"/>
          </p:cNvPicPr>
          <p:nvPr/>
        </p:nvPicPr>
        <p:blipFill>
          <a:blip r:embed="rId3"/>
          <a:stretch>
            <a:fillRect/>
          </a:stretch>
        </p:blipFill>
        <p:spPr>
          <a:xfrm>
            <a:off x="623400" y="1195754"/>
            <a:ext cx="7840662" cy="3803747"/>
          </a:xfrm>
          <a:prstGeom prst="rect">
            <a:avLst/>
          </a:prstGeom>
        </p:spPr>
      </p:pic>
    </p:spTree>
    <p:extLst>
      <p:ext uri="{BB962C8B-B14F-4D97-AF65-F5344CB8AC3E}">
        <p14:creationId xmlns:p14="http://schemas.microsoft.com/office/powerpoint/2010/main" val="349228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491300" y="1999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 You! </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B449-493F-4183-9189-C5590C14D8C7}"/>
              </a:ext>
            </a:extLst>
          </p:cNvPr>
          <p:cNvSpPr>
            <a:spLocks noGrp="1"/>
          </p:cNvSpPr>
          <p:nvPr>
            <p:ph type="title"/>
          </p:nvPr>
        </p:nvSpPr>
        <p:spPr/>
        <p:txBody>
          <a:bodyPr/>
          <a:lstStyle/>
          <a:p>
            <a:r>
              <a:rPr lang="en-US" dirty="0"/>
              <a:t>CPU usage per 10 </a:t>
            </a:r>
            <a:r>
              <a:rPr lang="en-US" dirty="0" err="1"/>
              <a:t>Kreq</a:t>
            </a:r>
            <a:r>
              <a:rPr lang="en-US" dirty="0"/>
              <a:t>/s normalized by throughput.</a:t>
            </a:r>
          </a:p>
        </p:txBody>
      </p:sp>
      <p:pic>
        <p:nvPicPr>
          <p:cNvPr id="3" name="Picture 2">
            <a:extLst>
              <a:ext uri="{FF2B5EF4-FFF2-40B4-BE49-F238E27FC236}">
                <a16:creationId xmlns:a16="http://schemas.microsoft.com/office/drawing/2014/main" id="{CCFD1A3C-969F-4FF4-9A5A-30491C20817D}"/>
              </a:ext>
            </a:extLst>
          </p:cNvPr>
          <p:cNvPicPr>
            <a:picLocks noChangeAspect="1"/>
          </p:cNvPicPr>
          <p:nvPr/>
        </p:nvPicPr>
        <p:blipFill>
          <a:blip r:embed="rId3"/>
          <a:stretch>
            <a:fillRect/>
          </a:stretch>
        </p:blipFill>
        <p:spPr>
          <a:xfrm>
            <a:off x="459825" y="1225794"/>
            <a:ext cx="8372475" cy="3676650"/>
          </a:xfrm>
          <a:prstGeom prst="rect">
            <a:avLst/>
          </a:prstGeom>
        </p:spPr>
      </p:pic>
    </p:spTree>
    <p:extLst>
      <p:ext uri="{BB962C8B-B14F-4D97-AF65-F5344CB8AC3E}">
        <p14:creationId xmlns:p14="http://schemas.microsoft.com/office/powerpoint/2010/main" val="294114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Another BFT protocol</a:t>
            </a:r>
            <a:endParaRPr sz="2400" dirty="0"/>
          </a:p>
          <a:p>
            <a:pPr marL="457200" lvl="0" indent="-381000" algn="l" rtl="0">
              <a:spcBef>
                <a:spcPts val="0"/>
              </a:spcBef>
              <a:spcAft>
                <a:spcPts val="0"/>
              </a:spcAft>
              <a:buSzPts val="2400"/>
              <a:buChar char="-"/>
            </a:pPr>
            <a:r>
              <a:rPr lang="en" sz="2400" dirty="0"/>
              <a:t>Focuses on resource-efficient System</a:t>
            </a:r>
            <a:endParaRPr sz="2400" dirty="0"/>
          </a:p>
          <a:p>
            <a:pPr marL="457200" lvl="0" indent="-381000" algn="l" rtl="0">
              <a:spcBef>
                <a:spcPts val="0"/>
              </a:spcBef>
              <a:spcAft>
                <a:spcPts val="0"/>
              </a:spcAft>
              <a:buSzPts val="2400"/>
              <a:buChar char="-"/>
            </a:pPr>
            <a:r>
              <a:rPr lang="en" sz="2400" dirty="0"/>
              <a:t>Consist three subprotocols</a:t>
            </a:r>
            <a:endParaRPr sz="2400" dirty="0"/>
          </a:p>
          <a:p>
            <a:pPr marL="914400" lvl="1" indent="-381000" algn="l" rtl="0">
              <a:spcBef>
                <a:spcPts val="0"/>
              </a:spcBef>
              <a:spcAft>
                <a:spcPts val="0"/>
              </a:spcAft>
              <a:buSzPts val="2400"/>
              <a:buChar char="-"/>
            </a:pPr>
            <a:r>
              <a:rPr lang="en" sz="2400" dirty="0"/>
              <a:t>CheapTiny, CheapSwitch, MinBFT</a:t>
            </a:r>
            <a:endParaRPr sz="2400" dirty="0"/>
          </a:p>
          <a:p>
            <a:pPr marL="457200" lvl="0" indent="-381000" algn="l" rtl="0">
              <a:spcBef>
                <a:spcPts val="0"/>
              </a:spcBef>
              <a:spcAft>
                <a:spcPts val="0"/>
              </a:spcAft>
              <a:buSzPts val="2400"/>
              <a:buChar char="-"/>
            </a:pPr>
            <a:r>
              <a:rPr lang="en" sz="2400" dirty="0"/>
              <a:t>Depends upon CASH subsystem</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CASH Subsystem</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Two Basic Functions:</a:t>
            </a:r>
            <a:endParaRPr dirty="0"/>
          </a:p>
          <a:p>
            <a:pPr marL="914400" lvl="1" indent="-317500" algn="l" rtl="0">
              <a:spcBef>
                <a:spcPts val="0"/>
              </a:spcBef>
              <a:spcAft>
                <a:spcPts val="0"/>
              </a:spcAft>
              <a:buSzPts val="1400"/>
              <a:buChar char="-"/>
            </a:pPr>
            <a:r>
              <a:rPr lang="en" dirty="0"/>
              <a:t>Create Message Certificate</a:t>
            </a:r>
            <a:endParaRPr dirty="0"/>
          </a:p>
          <a:p>
            <a:pPr marL="914400" lvl="1" indent="-317500" algn="l" rtl="0">
              <a:spcBef>
                <a:spcPts val="0"/>
              </a:spcBef>
              <a:spcAft>
                <a:spcPts val="0"/>
              </a:spcAft>
              <a:buSzPts val="1400"/>
              <a:buChar char="-"/>
            </a:pPr>
            <a:r>
              <a:rPr lang="en" dirty="0"/>
              <a:t>Check Message Certificate</a:t>
            </a:r>
            <a:endParaRPr dirty="0"/>
          </a:p>
          <a:p>
            <a:pPr marL="457200" lvl="0" indent="-342900" algn="l" rtl="0">
              <a:spcBef>
                <a:spcPts val="0"/>
              </a:spcBef>
              <a:spcAft>
                <a:spcPts val="0"/>
              </a:spcAft>
              <a:buSzPts val="1800"/>
              <a:buChar char="-"/>
            </a:pPr>
            <a:r>
              <a:rPr lang="en" dirty="0"/>
              <a:t>MC uses:</a:t>
            </a:r>
            <a:endParaRPr dirty="0"/>
          </a:p>
          <a:p>
            <a:pPr marL="914400" lvl="1" indent="-317500" algn="l" rtl="0">
              <a:spcBef>
                <a:spcPts val="0"/>
              </a:spcBef>
              <a:spcAft>
                <a:spcPts val="0"/>
              </a:spcAft>
              <a:buSzPts val="1400"/>
              <a:buChar char="-"/>
            </a:pPr>
            <a:r>
              <a:rPr lang="en" dirty="0"/>
              <a:t>Local counter </a:t>
            </a:r>
            <a:endParaRPr dirty="0"/>
          </a:p>
          <a:p>
            <a:pPr marL="914400" lvl="1" indent="-317500" algn="l" rtl="0">
              <a:spcBef>
                <a:spcPts val="0"/>
              </a:spcBef>
              <a:spcAft>
                <a:spcPts val="0"/>
              </a:spcAft>
              <a:buSzPts val="1400"/>
              <a:buChar char="-"/>
            </a:pPr>
            <a:r>
              <a:rPr lang="en" dirty="0"/>
              <a:t>Subsystem ID</a:t>
            </a:r>
            <a:endParaRPr dirty="0"/>
          </a:p>
          <a:p>
            <a:pPr marL="457200" lvl="0" indent="-342900" algn="l" rtl="0">
              <a:spcBef>
                <a:spcPts val="0"/>
              </a:spcBef>
              <a:spcAft>
                <a:spcPts val="0"/>
              </a:spcAft>
              <a:buSzPts val="1800"/>
              <a:buChar char="-"/>
            </a:pPr>
            <a:r>
              <a:rPr lang="en" dirty="0"/>
              <a:t>Keep track of all other CASH counters </a:t>
            </a:r>
            <a:endParaRPr dirty="0"/>
          </a:p>
          <a:p>
            <a:pPr marL="457200" lvl="0" indent="-342900" algn="l" rtl="0">
              <a:spcBef>
                <a:spcPts val="0"/>
              </a:spcBef>
              <a:spcAft>
                <a:spcPts val="0"/>
              </a:spcAft>
              <a:buSzPts val="1800"/>
              <a:buChar char="-"/>
            </a:pPr>
            <a:r>
              <a:rPr lang="en" dirty="0"/>
              <a:t>May fail only by crashing </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Laptop">
            <a:extLst>
              <a:ext uri="{FF2B5EF4-FFF2-40B4-BE49-F238E27FC236}">
                <a16:creationId xmlns:a16="http://schemas.microsoft.com/office/drawing/2014/main" id="{A6AD67B0-F1A3-4D4D-935B-277B1586F8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0381" y="188042"/>
            <a:ext cx="685800" cy="685800"/>
          </a:xfrm>
          <a:prstGeom prst="rect">
            <a:avLst/>
          </a:prstGeom>
        </p:spPr>
      </p:pic>
      <p:pic>
        <p:nvPicPr>
          <p:cNvPr id="4" name="Graphic 3" descr="Laptop">
            <a:extLst>
              <a:ext uri="{FF2B5EF4-FFF2-40B4-BE49-F238E27FC236}">
                <a16:creationId xmlns:a16="http://schemas.microsoft.com/office/drawing/2014/main" id="{34209A3C-C45D-4912-83E7-C4BB127E70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0923" y="530942"/>
            <a:ext cx="685800" cy="685800"/>
          </a:xfrm>
          <a:prstGeom prst="rect">
            <a:avLst/>
          </a:prstGeom>
        </p:spPr>
      </p:pic>
      <p:pic>
        <p:nvPicPr>
          <p:cNvPr id="8" name="Graphic 7" descr="Police">
            <a:extLst>
              <a:ext uri="{FF2B5EF4-FFF2-40B4-BE49-F238E27FC236}">
                <a16:creationId xmlns:a16="http://schemas.microsoft.com/office/drawing/2014/main" id="{784878FC-A59C-4EE8-B391-4A1A5870FD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0978" y="1852766"/>
            <a:ext cx="685800" cy="685800"/>
          </a:xfrm>
          <a:prstGeom prst="rect">
            <a:avLst/>
          </a:prstGeom>
        </p:spPr>
      </p:pic>
      <p:pic>
        <p:nvPicPr>
          <p:cNvPr id="9" name="Graphic 8" descr="Police">
            <a:extLst>
              <a:ext uri="{FF2B5EF4-FFF2-40B4-BE49-F238E27FC236}">
                <a16:creationId xmlns:a16="http://schemas.microsoft.com/office/drawing/2014/main" id="{63EFB3A6-ABFB-46D9-8856-C9F350E6A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73146" y="2914650"/>
            <a:ext cx="685800" cy="685800"/>
          </a:xfrm>
          <a:prstGeom prst="rect">
            <a:avLst/>
          </a:prstGeom>
        </p:spPr>
      </p:pic>
      <p:pic>
        <p:nvPicPr>
          <p:cNvPr id="10" name="Graphic 9" descr="Police">
            <a:extLst>
              <a:ext uri="{FF2B5EF4-FFF2-40B4-BE49-F238E27FC236}">
                <a16:creationId xmlns:a16="http://schemas.microsoft.com/office/drawing/2014/main" id="{C45AE228-C3B7-4A0A-B642-9000D93521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63381" y="2571750"/>
            <a:ext cx="685800" cy="685800"/>
          </a:xfrm>
          <a:prstGeom prst="rect">
            <a:avLst/>
          </a:prstGeom>
        </p:spPr>
      </p:pic>
      <p:pic>
        <p:nvPicPr>
          <p:cNvPr id="11" name="Graphic 10" descr="Police">
            <a:extLst>
              <a:ext uri="{FF2B5EF4-FFF2-40B4-BE49-F238E27FC236}">
                <a16:creationId xmlns:a16="http://schemas.microsoft.com/office/drawing/2014/main" id="{952AC523-FDD3-4171-8EF5-8BB63A781E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4497" y="873842"/>
            <a:ext cx="685800" cy="685800"/>
          </a:xfrm>
          <a:prstGeom prst="rect">
            <a:avLst/>
          </a:prstGeom>
        </p:spPr>
      </p:pic>
      <p:pic>
        <p:nvPicPr>
          <p:cNvPr id="12" name="Graphic 11" descr="Police">
            <a:extLst>
              <a:ext uri="{FF2B5EF4-FFF2-40B4-BE49-F238E27FC236}">
                <a16:creationId xmlns:a16="http://schemas.microsoft.com/office/drawing/2014/main" id="{08B4F9E7-6EC6-4B50-A625-5DCB77F466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04636" y="88492"/>
            <a:ext cx="685800" cy="685800"/>
          </a:xfrm>
          <a:prstGeom prst="rect">
            <a:avLst/>
          </a:prstGeom>
        </p:spPr>
      </p:pic>
      <p:pic>
        <p:nvPicPr>
          <p:cNvPr id="13" name="Graphic 12" descr="Police">
            <a:extLst>
              <a:ext uri="{FF2B5EF4-FFF2-40B4-BE49-F238E27FC236}">
                <a16:creationId xmlns:a16="http://schemas.microsoft.com/office/drawing/2014/main" id="{D9FEE835-3A82-45AD-A2FE-01BCBC7443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0913" y="673818"/>
            <a:ext cx="685800" cy="685800"/>
          </a:xfrm>
          <a:prstGeom prst="rect">
            <a:avLst/>
          </a:prstGeom>
        </p:spPr>
      </p:pic>
      <p:pic>
        <p:nvPicPr>
          <p:cNvPr id="14" name="Graphic 13" descr="Police">
            <a:extLst>
              <a:ext uri="{FF2B5EF4-FFF2-40B4-BE49-F238E27FC236}">
                <a16:creationId xmlns:a16="http://schemas.microsoft.com/office/drawing/2014/main" id="{2533448A-513D-4537-8CFD-28F49F9D6E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9100" y="3169061"/>
            <a:ext cx="685800" cy="685800"/>
          </a:xfrm>
          <a:prstGeom prst="rect">
            <a:avLst/>
          </a:prstGeom>
        </p:spPr>
      </p:pic>
      <p:pic>
        <p:nvPicPr>
          <p:cNvPr id="16" name="Graphic 15" descr="Laptop">
            <a:extLst>
              <a:ext uri="{FF2B5EF4-FFF2-40B4-BE49-F238E27FC236}">
                <a16:creationId xmlns:a16="http://schemas.microsoft.com/office/drawing/2014/main" id="{A254731A-908C-4BE6-8CC4-6C111784B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7561" y="628650"/>
            <a:ext cx="685800" cy="685800"/>
          </a:xfrm>
          <a:prstGeom prst="rect">
            <a:avLst/>
          </a:prstGeom>
        </p:spPr>
      </p:pic>
      <p:pic>
        <p:nvPicPr>
          <p:cNvPr id="17" name="Graphic 16" descr="Laptop">
            <a:extLst>
              <a:ext uri="{FF2B5EF4-FFF2-40B4-BE49-F238E27FC236}">
                <a16:creationId xmlns:a16="http://schemas.microsoft.com/office/drawing/2014/main" id="{345CCDEF-5CD0-4EAD-8EA9-71B0A73B47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0079" y="2055556"/>
            <a:ext cx="685800" cy="685800"/>
          </a:xfrm>
          <a:prstGeom prst="rect">
            <a:avLst/>
          </a:prstGeom>
        </p:spPr>
      </p:pic>
      <p:pic>
        <p:nvPicPr>
          <p:cNvPr id="18" name="Graphic 17" descr="Laptop">
            <a:extLst>
              <a:ext uri="{FF2B5EF4-FFF2-40B4-BE49-F238E27FC236}">
                <a16:creationId xmlns:a16="http://schemas.microsoft.com/office/drawing/2014/main" id="{F7F12285-159C-451E-8507-299D51EAB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8068" y="3386599"/>
            <a:ext cx="685800" cy="685800"/>
          </a:xfrm>
          <a:prstGeom prst="rect">
            <a:avLst/>
          </a:prstGeom>
        </p:spPr>
      </p:pic>
      <p:pic>
        <p:nvPicPr>
          <p:cNvPr id="19" name="Graphic 18" descr="Laptop">
            <a:extLst>
              <a:ext uri="{FF2B5EF4-FFF2-40B4-BE49-F238E27FC236}">
                <a16:creationId xmlns:a16="http://schemas.microsoft.com/office/drawing/2014/main" id="{003C8526-F855-4183-8366-99937BD888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0714" y="3600450"/>
            <a:ext cx="685800" cy="685800"/>
          </a:xfrm>
          <a:prstGeom prst="rect">
            <a:avLst/>
          </a:prstGeom>
        </p:spPr>
      </p:pic>
      <p:pic>
        <p:nvPicPr>
          <p:cNvPr id="20" name="Graphic 19" descr="Laptop">
            <a:extLst>
              <a:ext uri="{FF2B5EF4-FFF2-40B4-BE49-F238E27FC236}">
                <a16:creationId xmlns:a16="http://schemas.microsoft.com/office/drawing/2014/main" id="{5AB1BF0E-6C8A-4D19-A3BC-33768CE54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9181" y="2890685"/>
            <a:ext cx="685800" cy="685800"/>
          </a:xfrm>
          <a:prstGeom prst="rect">
            <a:avLst/>
          </a:prstGeom>
        </p:spPr>
      </p:pic>
      <p:pic>
        <p:nvPicPr>
          <p:cNvPr id="21" name="Graphic 20" descr="Police">
            <a:extLst>
              <a:ext uri="{FF2B5EF4-FFF2-40B4-BE49-F238E27FC236}">
                <a16:creationId xmlns:a16="http://schemas.microsoft.com/office/drawing/2014/main" id="{9E744405-EAB3-4937-B410-8C0D6538C6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9887" y="1732936"/>
            <a:ext cx="565970" cy="565970"/>
          </a:xfrm>
          <a:prstGeom prst="rect">
            <a:avLst/>
          </a:prstGeom>
        </p:spPr>
      </p:pic>
      <p:pic>
        <p:nvPicPr>
          <p:cNvPr id="22" name="Graphic 21" descr="Laptop">
            <a:extLst>
              <a:ext uri="{FF2B5EF4-FFF2-40B4-BE49-F238E27FC236}">
                <a16:creationId xmlns:a16="http://schemas.microsoft.com/office/drawing/2014/main" id="{4329C2E3-605F-48C5-A1F3-AEBE5E26FE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7591" y="1852766"/>
            <a:ext cx="545690" cy="545690"/>
          </a:xfrm>
          <a:prstGeom prst="rect">
            <a:avLst/>
          </a:prstGeom>
        </p:spPr>
      </p:pic>
      <p:pic>
        <p:nvPicPr>
          <p:cNvPr id="23" name="Graphic 22" descr="Police">
            <a:extLst>
              <a:ext uri="{FF2B5EF4-FFF2-40B4-BE49-F238E27FC236}">
                <a16:creationId xmlns:a16="http://schemas.microsoft.com/office/drawing/2014/main" id="{B31DF79D-8018-4F76-B186-C4BE38EE2D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91402" y="604507"/>
            <a:ext cx="538316" cy="538316"/>
          </a:xfrm>
          <a:prstGeom prst="rect">
            <a:avLst/>
          </a:prstGeom>
        </p:spPr>
      </p:pic>
      <p:pic>
        <p:nvPicPr>
          <p:cNvPr id="24" name="Graphic 23" descr="Laptop">
            <a:extLst>
              <a:ext uri="{FF2B5EF4-FFF2-40B4-BE49-F238E27FC236}">
                <a16:creationId xmlns:a16="http://schemas.microsoft.com/office/drawing/2014/main" id="{65C6C0F5-83CB-4E63-90AB-36657A3F35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16987" y="599003"/>
            <a:ext cx="538316" cy="538316"/>
          </a:xfrm>
          <a:prstGeom prst="rect">
            <a:avLst/>
          </a:prstGeom>
        </p:spPr>
      </p:pic>
      <p:pic>
        <p:nvPicPr>
          <p:cNvPr id="25" name="Graphic 24" descr="Police">
            <a:extLst>
              <a:ext uri="{FF2B5EF4-FFF2-40B4-BE49-F238E27FC236}">
                <a16:creationId xmlns:a16="http://schemas.microsoft.com/office/drawing/2014/main" id="{5AD0E5A0-D939-4717-9BD1-07EA871B86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44670" y="2295065"/>
            <a:ext cx="538316" cy="538316"/>
          </a:xfrm>
          <a:prstGeom prst="rect">
            <a:avLst/>
          </a:prstGeom>
        </p:spPr>
      </p:pic>
      <p:pic>
        <p:nvPicPr>
          <p:cNvPr id="26" name="Graphic 25" descr="Police">
            <a:extLst>
              <a:ext uri="{FF2B5EF4-FFF2-40B4-BE49-F238E27FC236}">
                <a16:creationId xmlns:a16="http://schemas.microsoft.com/office/drawing/2014/main" id="{207A21B3-88A8-4440-ADEF-208770AADC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91402" y="2848282"/>
            <a:ext cx="538316" cy="538316"/>
          </a:xfrm>
          <a:prstGeom prst="rect">
            <a:avLst/>
          </a:prstGeom>
        </p:spPr>
      </p:pic>
      <p:pic>
        <p:nvPicPr>
          <p:cNvPr id="27" name="Graphic 26" descr="Police">
            <a:extLst>
              <a:ext uri="{FF2B5EF4-FFF2-40B4-BE49-F238E27FC236}">
                <a16:creationId xmlns:a16="http://schemas.microsoft.com/office/drawing/2014/main" id="{F850AFD4-A62F-4658-AE03-F95B4C342D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79090" y="3386599"/>
            <a:ext cx="538316" cy="538316"/>
          </a:xfrm>
          <a:prstGeom prst="rect">
            <a:avLst/>
          </a:prstGeom>
        </p:spPr>
      </p:pic>
      <p:pic>
        <p:nvPicPr>
          <p:cNvPr id="28" name="Graphic 27" descr="Police">
            <a:extLst>
              <a:ext uri="{FF2B5EF4-FFF2-40B4-BE49-F238E27FC236}">
                <a16:creationId xmlns:a16="http://schemas.microsoft.com/office/drawing/2014/main" id="{2CAE1DFF-1283-48D3-A605-3842C3F3F0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48727" y="4017092"/>
            <a:ext cx="538316" cy="538316"/>
          </a:xfrm>
          <a:prstGeom prst="rect">
            <a:avLst/>
          </a:prstGeom>
        </p:spPr>
      </p:pic>
      <p:pic>
        <p:nvPicPr>
          <p:cNvPr id="30" name="Graphic 29" descr="Police">
            <a:extLst>
              <a:ext uri="{FF2B5EF4-FFF2-40B4-BE49-F238E27FC236}">
                <a16:creationId xmlns:a16="http://schemas.microsoft.com/office/drawing/2014/main" id="{00CFA02A-62DF-4722-BC61-04F71DB0ED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91402" y="1135646"/>
            <a:ext cx="538316" cy="538316"/>
          </a:xfrm>
          <a:prstGeom prst="rect">
            <a:avLst/>
          </a:prstGeom>
        </p:spPr>
      </p:pic>
      <p:pic>
        <p:nvPicPr>
          <p:cNvPr id="31" name="Graphic 30" descr="Police">
            <a:extLst>
              <a:ext uri="{FF2B5EF4-FFF2-40B4-BE49-F238E27FC236}">
                <a16:creationId xmlns:a16="http://schemas.microsoft.com/office/drawing/2014/main" id="{534D3D21-F1C3-4AEC-BDAC-888E23BFE9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58794" y="1697699"/>
            <a:ext cx="538316" cy="538316"/>
          </a:xfrm>
          <a:prstGeom prst="rect">
            <a:avLst/>
          </a:prstGeom>
        </p:spPr>
      </p:pic>
      <p:pic>
        <p:nvPicPr>
          <p:cNvPr id="33" name="Graphic 32" descr="Laptop">
            <a:extLst>
              <a:ext uri="{FF2B5EF4-FFF2-40B4-BE49-F238E27FC236}">
                <a16:creationId xmlns:a16="http://schemas.microsoft.com/office/drawing/2014/main" id="{F57D742A-14C3-4205-B2D2-1CE0F696DB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765" y="1156067"/>
            <a:ext cx="538316" cy="538316"/>
          </a:xfrm>
          <a:prstGeom prst="rect">
            <a:avLst/>
          </a:prstGeom>
        </p:spPr>
      </p:pic>
      <p:pic>
        <p:nvPicPr>
          <p:cNvPr id="34" name="Graphic 33" descr="Laptop">
            <a:extLst>
              <a:ext uri="{FF2B5EF4-FFF2-40B4-BE49-F238E27FC236}">
                <a16:creationId xmlns:a16="http://schemas.microsoft.com/office/drawing/2014/main" id="{07970257-9E67-4370-849C-35F658DFA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9164" y="1716464"/>
            <a:ext cx="538316" cy="538316"/>
          </a:xfrm>
          <a:prstGeom prst="rect">
            <a:avLst/>
          </a:prstGeom>
        </p:spPr>
      </p:pic>
      <p:pic>
        <p:nvPicPr>
          <p:cNvPr id="35" name="Graphic 34" descr="Laptop">
            <a:extLst>
              <a:ext uri="{FF2B5EF4-FFF2-40B4-BE49-F238E27FC236}">
                <a16:creationId xmlns:a16="http://schemas.microsoft.com/office/drawing/2014/main" id="{5E9D7A22-A253-41B6-BEF7-C8668BC871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3392" y="2274653"/>
            <a:ext cx="538316" cy="538316"/>
          </a:xfrm>
          <a:prstGeom prst="rect">
            <a:avLst/>
          </a:prstGeom>
        </p:spPr>
      </p:pic>
      <p:pic>
        <p:nvPicPr>
          <p:cNvPr id="36" name="Graphic 35" descr="Laptop">
            <a:extLst>
              <a:ext uri="{FF2B5EF4-FFF2-40B4-BE49-F238E27FC236}">
                <a16:creationId xmlns:a16="http://schemas.microsoft.com/office/drawing/2014/main" id="{E491B067-FD20-40E7-ADB9-242F94B7C1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766" y="2824546"/>
            <a:ext cx="538316" cy="538316"/>
          </a:xfrm>
          <a:prstGeom prst="rect">
            <a:avLst/>
          </a:prstGeom>
        </p:spPr>
      </p:pic>
      <p:pic>
        <p:nvPicPr>
          <p:cNvPr id="37" name="Graphic 36" descr="Laptop">
            <a:extLst>
              <a:ext uri="{FF2B5EF4-FFF2-40B4-BE49-F238E27FC236}">
                <a16:creationId xmlns:a16="http://schemas.microsoft.com/office/drawing/2014/main" id="{DF043258-3321-49FD-A639-8C3FBF0CCC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7864" y="3401500"/>
            <a:ext cx="538316" cy="538316"/>
          </a:xfrm>
          <a:prstGeom prst="rect">
            <a:avLst/>
          </a:prstGeom>
        </p:spPr>
      </p:pic>
      <p:pic>
        <p:nvPicPr>
          <p:cNvPr id="38" name="Graphic 37" descr="Laptop">
            <a:extLst>
              <a:ext uri="{FF2B5EF4-FFF2-40B4-BE49-F238E27FC236}">
                <a16:creationId xmlns:a16="http://schemas.microsoft.com/office/drawing/2014/main" id="{C338D6FF-673A-476F-A529-7CDA76F136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6988" y="4017091"/>
            <a:ext cx="538316" cy="538316"/>
          </a:xfrm>
          <a:prstGeom prst="rect">
            <a:avLst/>
          </a:prstGeom>
        </p:spPr>
      </p:pic>
      <p:cxnSp>
        <p:nvCxnSpPr>
          <p:cNvPr id="41" name="Straight Arrow Connector 40">
            <a:extLst>
              <a:ext uri="{FF2B5EF4-FFF2-40B4-BE49-F238E27FC236}">
                <a16:creationId xmlns:a16="http://schemas.microsoft.com/office/drawing/2014/main" id="{3C95759D-62DF-42DB-8C4B-11449B8B12C8}"/>
              </a:ext>
            </a:extLst>
          </p:cNvPr>
          <p:cNvCxnSpPr/>
          <p:nvPr/>
        </p:nvCxnSpPr>
        <p:spPr>
          <a:xfrm flipH="1" flipV="1">
            <a:off x="4399335" y="774292"/>
            <a:ext cx="56522" cy="942172"/>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38E24EC-D2B5-4281-9C02-BDA17AEA387A}"/>
              </a:ext>
            </a:extLst>
          </p:cNvPr>
          <p:cNvCxnSpPr>
            <a:cxnSpLocks/>
          </p:cNvCxnSpPr>
          <p:nvPr/>
        </p:nvCxnSpPr>
        <p:spPr>
          <a:xfrm flipV="1">
            <a:off x="4906227" y="1421377"/>
            <a:ext cx="817384" cy="463711"/>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76BA2B-B1E8-432F-ACA2-E4EBF07C092B}"/>
              </a:ext>
            </a:extLst>
          </p:cNvPr>
          <p:cNvCxnSpPr>
            <a:cxnSpLocks/>
          </p:cNvCxnSpPr>
          <p:nvPr/>
        </p:nvCxnSpPr>
        <p:spPr>
          <a:xfrm flipH="1">
            <a:off x="2772644" y="2097453"/>
            <a:ext cx="1131992" cy="217925"/>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C96D681-1BEF-4BAD-AF61-C4489CBA0B51}"/>
              </a:ext>
            </a:extLst>
          </p:cNvPr>
          <p:cNvCxnSpPr>
            <a:cxnSpLocks/>
          </p:cNvCxnSpPr>
          <p:nvPr/>
        </p:nvCxnSpPr>
        <p:spPr>
          <a:xfrm flipH="1">
            <a:off x="3384596" y="2427131"/>
            <a:ext cx="557321" cy="761405"/>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2D4FAAE-0BE1-42F9-9BC6-CC7BC873FD68}"/>
              </a:ext>
            </a:extLst>
          </p:cNvPr>
          <p:cNvCxnSpPr>
            <a:cxnSpLocks/>
          </p:cNvCxnSpPr>
          <p:nvPr/>
        </p:nvCxnSpPr>
        <p:spPr>
          <a:xfrm>
            <a:off x="4975433" y="2204022"/>
            <a:ext cx="617064" cy="533649"/>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E699ED2-F672-4F29-99F5-7D99B0E82929}"/>
              </a:ext>
            </a:extLst>
          </p:cNvPr>
          <p:cNvCxnSpPr>
            <a:cxnSpLocks/>
          </p:cNvCxnSpPr>
          <p:nvPr/>
        </p:nvCxnSpPr>
        <p:spPr>
          <a:xfrm flipH="1" flipV="1">
            <a:off x="3127031" y="1266504"/>
            <a:ext cx="846719" cy="576925"/>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AF8F5EA4-E4A9-4AA3-94D4-E4563B036DE5}"/>
              </a:ext>
            </a:extLst>
          </p:cNvPr>
          <p:cNvCxnSpPr>
            <a:cxnSpLocks/>
          </p:cNvCxnSpPr>
          <p:nvPr/>
        </p:nvCxnSpPr>
        <p:spPr>
          <a:xfrm flipH="1">
            <a:off x="4610715" y="2463884"/>
            <a:ext cx="44936" cy="684848"/>
          </a:xfrm>
          <a:prstGeom prst="straightConnector1">
            <a:avLst/>
          </a:prstGeom>
          <a:ln w="3810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 name="Scroll: Vertical 6">
            <a:extLst>
              <a:ext uri="{FF2B5EF4-FFF2-40B4-BE49-F238E27FC236}">
                <a16:creationId xmlns:a16="http://schemas.microsoft.com/office/drawing/2014/main" id="{15CAF730-A3FF-46B3-A4F7-90CA3D57CD97}"/>
              </a:ext>
            </a:extLst>
          </p:cNvPr>
          <p:cNvSpPr/>
          <p:nvPr/>
        </p:nvSpPr>
        <p:spPr>
          <a:xfrm>
            <a:off x="4344505" y="1630278"/>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48" name="Scroll: Vertical 47">
            <a:extLst>
              <a:ext uri="{FF2B5EF4-FFF2-40B4-BE49-F238E27FC236}">
                <a16:creationId xmlns:a16="http://schemas.microsoft.com/office/drawing/2014/main" id="{914E0AFD-2FD1-4567-A378-1C4E707708FB}"/>
              </a:ext>
            </a:extLst>
          </p:cNvPr>
          <p:cNvSpPr/>
          <p:nvPr/>
        </p:nvSpPr>
        <p:spPr>
          <a:xfrm>
            <a:off x="4703157" y="1751371"/>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49" name="Scroll: Vertical 48">
            <a:extLst>
              <a:ext uri="{FF2B5EF4-FFF2-40B4-BE49-F238E27FC236}">
                <a16:creationId xmlns:a16="http://schemas.microsoft.com/office/drawing/2014/main" id="{D2EB691B-8447-4733-97F1-EA09B199560C}"/>
              </a:ext>
            </a:extLst>
          </p:cNvPr>
          <p:cNvSpPr/>
          <p:nvPr/>
        </p:nvSpPr>
        <p:spPr>
          <a:xfrm>
            <a:off x="3843763" y="1998837"/>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50" name="Scroll: Vertical 49">
            <a:extLst>
              <a:ext uri="{FF2B5EF4-FFF2-40B4-BE49-F238E27FC236}">
                <a16:creationId xmlns:a16="http://schemas.microsoft.com/office/drawing/2014/main" id="{18DFE558-4BDE-40BE-B4C1-F3AC2EE793D4}"/>
              </a:ext>
            </a:extLst>
          </p:cNvPr>
          <p:cNvSpPr/>
          <p:nvPr/>
        </p:nvSpPr>
        <p:spPr>
          <a:xfrm>
            <a:off x="3999655" y="2250617"/>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51" name="Scroll: Vertical 50">
            <a:extLst>
              <a:ext uri="{FF2B5EF4-FFF2-40B4-BE49-F238E27FC236}">
                <a16:creationId xmlns:a16="http://schemas.microsoft.com/office/drawing/2014/main" id="{1AAC9BC1-F6E1-43E7-922B-9342F1887DFB}"/>
              </a:ext>
            </a:extLst>
          </p:cNvPr>
          <p:cNvSpPr/>
          <p:nvPr/>
        </p:nvSpPr>
        <p:spPr>
          <a:xfrm>
            <a:off x="5046057" y="2094271"/>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52" name="Scroll: Vertical 51">
            <a:extLst>
              <a:ext uri="{FF2B5EF4-FFF2-40B4-BE49-F238E27FC236}">
                <a16:creationId xmlns:a16="http://schemas.microsoft.com/office/drawing/2014/main" id="{311F01FF-967C-4968-B3C1-6BBB4DF9FA05}"/>
              </a:ext>
            </a:extLst>
          </p:cNvPr>
          <p:cNvSpPr/>
          <p:nvPr/>
        </p:nvSpPr>
        <p:spPr>
          <a:xfrm>
            <a:off x="4543078" y="2320893"/>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sp>
        <p:nvSpPr>
          <p:cNvPr id="53" name="Scroll: Vertical 52">
            <a:extLst>
              <a:ext uri="{FF2B5EF4-FFF2-40B4-BE49-F238E27FC236}">
                <a16:creationId xmlns:a16="http://schemas.microsoft.com/office/drawing/2014/main" id="{2046ECA7-5236-480A-8036-2AD9311D0709}"/>
              </a:ext>
            </a:extLst>
          </p:cNvPr>
          <p:cNvSpPr/>
          <p:nvPr/>
        </p:nvSpPr>
        <p:spPr>
          <a:xfrm>
            <a:off x="3873709" y="1701634"/>
            <a:ext cx="196583" cy="253549"/>
          </a:xfrm>
          <a:prstGeom prst="verticalScroll">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a:p>
        </p:txBody>
      </p:sp>
      <p:pic>
        <p:nvPicPr>
          <p:cNvPr id="32" name="Graphic 31" descr="Checkmark">
            <a:extLst>
              <a:ext uri="{FF2B5EF4-FFF2-40B4-BE49-F238E27FC236}">
                <a16:creationId xmlns:a16="http://schemas.microsoft.com/office/drawing/2014/main" id="{8FD6FC19-C4B8-4514-9798-318CAA2BA2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508187" y="1839802"/>
            <a:ext cx="396363" cy="396363"/>
          </a:xfrm>
          <a:prstGeom prst="rect">
            <a:avLst/>
          </a:prstGeom>
        </p:spPr>
      </p:pic>
      <p:pic>
        <p:nvPicPr>
          <p:cNvPr id="54" name="Graphic 53" descr="Checkmark">
            <a:extLst>
              <a:ext uri="{FF2B5EF4-FFF2-40B4-BE49-F238E27FC236}">
                <a16:creationId xmlns:a16="http://schemas.microsoft.com/office/drawing/2014/main" id="{9B92468D-1AD2-4DEA-B4FA-4DA03ACD810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30966" y="695749"/>
            <a:ext cx="345547" cy="345547"/>
          </a:xfrm>
          <a:prstGeom prst="rect">
            <a:avLst/>
          </a:prstGeom>
        </p:spPr>
      </p:pic>
      <p:pic>
        <p:nvPicPr>
          <p:cNvPr id="55" name="Graphic 54" descr="Checkmark">
            <a:extLst>
              <a:ext uri="{FF2B5EF4-FFF2-40B4-BE49-F238E27FC236}">
                <a16:creationId xmlns:a16="http://schemas.microsoft.com/office/drawing/2014/main" id="{B6ABC505-0682-4EF5-8A26-8CB9954AF5F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97954" y="271122"/>
            <a:ext cx="345547" cy="345547"/>
          </a:xfrm>
          <a:prstGeom prst="rect">
            <a:avLst/>
          </a:prstGeom>
        </p:spPr>
      </p:pic>
      <p:pic>
        <p:nvPicPr>
          <p:cNvPr id="56" name="Graphic 55" descr="Checkmark">
            <a:extLst>
              <a:ext uri="{FF2B5EF4-FFF2-40B4-BE49-F238E27FC236}">
                <a16:creationId xmlns:a16="http://schemas.microsoft.com/office/drawing/2014/main" id="{74045A02-CF58-458C-B168-05BFE792FE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66036" y="637275"/>
            <a:ext cx="345547" cy="345547"/>
          </a:xfrm>
          <a:prstGeom prst="rect">
            <a:avLst/>
          </a:prstGeom>
        </p:spPr>
      </p:pic>
      <p:pic>
        <p:nvPicPr>
          <p:cNvPr id="58" name="Graphic 57" descr="Checkmark">
            <a:extLst>
              <a:ext uri="{FF2B5EF4-FFF2-40B4-BE49-F238E27FC236}">
                <a16:creationId xmlns:a16="http://schemas.microsoft.com/office/drawing/2014/main" id="{4035E2F6-100B-40C1-8F1F-9CEF826F96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10206" y="2175046"/>
            <a:ext cx="345547" cy="345547"/>
          </a:xfrm>
          <a:prstGeom prst="rect">
            <a:avLst/>
          </a:prstGeom>
        </p:spPr>
      </p:pic>
      <p:pic>
        <p:nvPicPr>
          <p:cNvPr id="59" name="Graphic 58" descr="Checkmark">
            <a:extLst>
              <a:ext uri="{FF2B5EF4-FFF2-40B4-BE49-F238E27FC236}">
                <a16:creationId xmlns:a16="http://schemas.microsoft.com/office/drawing/2014/main" id="{7ED43239-C612-423D-BD92-D207F318688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536723" y="3497883"/>
            <a:ext cx="345547" cy="345547"/>
          </a:xfrm>
          <a:prstGeom prst="rect">
            <a:avLst/>
          </a:prstGeom>
        </p:spPr>
      </p:pic>
      <p:pic>
        <p:nvPicPr>
          <p:cNvPr id="60" name="Graphic 59" descr="Checkmark">
            <a:extLst>
              <a:ext uri="{FF2B5EF4-FFF2-40B4-BE49-F238E27FC236}">
                <a16:creationId xmlns:a16="http://schemas.microsoft.com/office/drawing/2014/main" id="{63C49885-54AE-45C9-9699-530B9FB785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38419" y="3767042"/>
            <a:ext cx="345547" cy="345547"/>
          </a:xfrm>
          <a:prstGeom prst="rect">
            <a:avLst/>
          </a:prstGeom>
        </p:spPr>
      </p:pic>
      <p:pic>
        <p:nvPicPr>
          <p:cNvPr id="61" name="Graphic 60" descr="Checkmark">
            <a:extLst>
              <a:ext uri="{FF2B5EF4-FFF2-40B4-BE49-F238E27FC236}">
                <a16:creationId xmlns:a16="http://schemas.microsoft.com/office/drawing/2014/main" id="{19B5180A-2832-47C4-9AEE-44CDD84F022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45266" y="3004985"/>
            <a:ext cx="345547" cy="345547"/>
          </a:xfrm>
          <a:prstGeom prst="rect">
            <a:avLst/>
          </a:prstGeom>
        </p:spPr>
      </p:pic>
      <p:sp>
        <p:nvSpPr>
          <p:cNvPr id="2" name="Star: 8 Points 1">
            <a:extLst>
              <a:ext uri="{FF2B5EF4-FFF2-40B4-BE49-F238E27FC236}">
                <a16:creationId xmlns:a16="http://schemas.microsoft.com/office/drawing/2014/main" id="{86E30186-0D9D-4645-AD90-B95335302C15}"/>
              </a:ext>
            </a:extLst>
          </p:cNvPr>
          <p:cNvSpPr/>
          <p:nvPr/>
        </p:nvSpPr>
        <p:spPr>
          <a:xfrm>
            <a:off x="1816679" y="2295065"/>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tar: 8 Points 61">
            <a:extLst>
              <a:ext uri="{FF2B5EF4-FFF2-40B4-BE49-F238E27FC236}">
                <a16:creationId xmlns:a16="http://schemas.microsoft.com/office/drawing/2014/main" id="{DB0D6269-7B7D-4635-A845-97FAF4CDD4C8}"/>
              </a:ext>
            </a:extLst>
          </p:cNvPr>
          <p:cNvSpPr/>
          <p:nvPr/>
        </p:nvSpPr>
        <p:spPr>
          <a:xfrm>
            <a:off x="2351197" y="765048"/>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tar: 8 Points 62">
            <a:extLst>
              <a:ext uri="{FF2B5EF4-FFF2-40B4-BE49-F238E27FC236}">
                <a16:creationId xmlns:a16="http://schemas.microsoft.com/office/drawing/2014/main" id="{179409D3-8CEF-4854-8D9F-89BD5305E5C1}"/>
              </a:ext>
            </a:extLst>
          </p:cNvPr>
          <p:cNvSpPr/>
          <p:nvPr/>
        </p:nvSpPr>
        <p:spPr>
          <a:xfrm>
            <a:off x="5646111" y="2538566"/>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tar: 8 Points 63">
            <a:extLst>
              <a:ext uri="{FF2B5EF4-FFF2-40B4-BE49-F238E27FC236}">
                <a16:creationId xmlns:a16="http://schemas.microsoft.com/office/drawing/2014/main" id="{137A35C9-F0F0-4519-BB5E-C343CEDFE5CE}"/>
              </a:ext>
            </a:extLst>
          </p:cNvPr>
          <p:cNvSpPr/>
          <p:nvPr/>
        </p:nvSpPr>
        <p:spPr>
          <a:xfrm>
            <a:off x="2822481" y="3515372"/>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tar: 8 Points 64">
            <a:extLst>
              <a:ext uri="{FF2B5EF4-FFF2-40B4-BE49-F238E27FC236}">
                <a16:creationId xmlns:a16="http://schemas.microsoft.com/office/drawing/2014/main" id="{C3B7D01C-5F97-41BE-9ECE-FDE5D8EB8765}"/>
              </a:ext>
            </a:extLst>
          </p:cNvPr>
          <p:cNvSpPr/>
          <p:nvPr/>
        </p:nvSpPr>
        <p:spPr>
          <a:xfrm>
            <a:off x="3877962" y="520082"/>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tar: 8 Points 65">
            <a:extLst>
              <a:ext uri="{FF2B5EF4-FFF2-40B4-BE49-F238E27FC236}">
                <a16:creationId xmlns:a16="http://schemas.microsoft.com/office/drawing/2014/main" id="{E5568187-BDF6-4654-B072-18F99EB130D5}"/>
              </a:ext>
            </a:extLst>
          </p:cNvPr>
          <p:cNvSpPr/>
          <p:nvPr/>
        </p:nvSpPr>
        <p:spPr>
          <a:xfrm>
            <a:off x="4816421" y="3497883"/>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tar: 8 Points 67">
            <a:extLst>
              <a:ext uri="{FF2B5EF4-FFF2-40B4-BE49-F238E27FC236}">
                <a16:creationId xmlns:a16="http://schemas.microsoft.com/office/drawing/2014/main" id="{24D7A079-4B88-4E82-AF2E-50A152978EBD}"/>
              </a:ext>
            </a:extLst>
          </p:cNvPr>
          <p:cNvSpPr/>
          <p:nvPr/>
        </p:nvSpPr>
        <p:spPr>
          <a:xfrm>
            <a:off x="5560582" y="1119729"/>
            <a:ext cx="289285" cy="251670"/>
          </a:xfrm>
          <a:prstGeom prst="star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146FC29-921D-4056-AB08-29FABC128CB6}"/>
              </a:ext>
            </a:extLst>
          </p:cNvPr>
          <p:cNvCxnSpPr>
            <a:endCxn id="13" idx="1"/>
          </p:cNvCxnSpPr>
          <p:nvPr/>
        </p:nvCxnSpPr>
        <p:spPr>
          <a:xfrm flipV="1">
            <a:off x="2034746" y="1016718"/>
            <a:ext cx="476167" cy="1404182"/>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C075CE44-CFBF-48DA-BB2B-9F3C64BA22C0}"/>
              </a:ext>
            </a:extLst>
          </p:cNvPr>
          <p:cNvCxnSpPr>
            <a:cxnSpLocks/>
            <a:endCxn id="68" idx="0"/>
          </p:cNvCxnSpPr>
          <p:nvPr/>
        </p:nvCxnSpPr>
        <p:spPr>
          <a:xfrm flipV="1">
            <a:off x="1906003" y="1245564"/>
            <a:ext cx="3943864" cy="1261100"/>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BD208A85-BE82-41EF-931C-AE5220549FBC}"/>
              </a:ext>
            </a:extLst>
          </p:cNvPr>
          <p:cNvCxnSpPr>
            <a:cxnSpLocks/>
          </p:cNvCxnSpPr>
          <p:nvPr/>
        </p:nvCxnSpPr>
        <p:spPr>
          <a:xfrm>
            <a:off x="1961127" y="2476755"/>
            <a:ext cx="3692207" cy="245846"/>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D6FECEC5-6AD5-4D9A-8A35-4D2D5F8298D3}"/>
              </a:ext>
            </a:extLst>
          </p:cNvPr>
          <p:cNvCxnSpPr>
            <a:cxnSpLocks/>
            <a:endCxn id="19" idx="0"/>
          </p:cNvCxnSpPr>
          <p:nvPr/>
        </p:nvCxnSpPr>
        <p:spPr>
          <a:xfrm>
            <a:off x="1933567" y="2481558"/>
            <a:ext cx="3020047" cy="1118892"/>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497F8E11-9BCC-478D-BED6-DF4DE04F37D0}"/>
              </a:ext>
            </a:extLst>
          </p:cNvPr>
          <p:cNvCxnSpPr>
            <a:cxnSpLocks/>
          </p:cNvCxnSpPr>
          <p:nvPr/>
        </p:nvCxnSpPr>
        <p:spPr>
          <a:xfrm flipV="1">
            <a:off x="2066009" y="668262"/>
            <a:ext cx="1963164" cy="1748822"/>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DEBB438-4C25-4D83-AE72-D339305275AA}"/>
              </a:ext>
            </a:extLst>
          </p:cNvPr>
          <p:cNvCxnSpPr>
            <a:cxnSpLocks/>
          </p:cNvCxnSpPr>
          <p:nvPr/>
        </p:nvCxnSpPr>
        <p:spPr>
          <a:xfrm flipH="1" flipV="1">
            <a:off x="2478485" y="923604"/>
            <a:ext cx="539236" cy="2568723"/>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AA916BF6-99D4-453E-9B1F-279D970FDFAC}"/>
              </a:ext>
            </a:extLst>
          </p:cNvPr>
          <p:cNvCxnSpPr>
            <a:cxnSpLocks/>
            <a:endCxn id="19" idx="0"/>
          </p:cNvCxnSpPr>
          <p:nvPr/>
        </p:nvCxnSpPr>
        <p:spPr>
          <a:xfrm flipV="1">
            <a:off x="3006680" y="3600450"/>
            <a:ext cx="1946934" cy="64432"/>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4D4303CF-6165-4A12-9811-060AAD59A037}"/>
              </a:ext>
            </a:extLst>
          </p:cNvPr>
          <p:cNvCxnSpPr>
            <a:cxnSpLocks/>
          </p:cNvCxnSpPr>
          <p:nvPr/>
        </p:nvCxnSpPr>
        <p:spPr>
          <a:xfrm flipV="1">
            <a:off x="4891592" y="2644497"/>
            <a:ext cx="898026" cy="951495"/>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9CD05373-611B-4F5A-BC82-103824C0EB61}"/>
              </a:ext>
            </a:extLst>
          </p:cNvPr>
          <p:cNvCxnSpPr>
            <a:cxnSpLocks/>
            <a:stCxn id="18" idx="3"/>
          </p:cNvCxnSpPr>
          <p:nvPr/>
        </p:nvCxnSpPr>
        <p:spPr>
          <a:xfrm flipH="1" flipV="1">
            <a:off x="1762730" y="2591643"/>
            <a:ext cx="1161138" cy="1137856"/>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4564FC1B-C096-47B4-902E-F9106C70EEAF}"/>
              </a:ext>
            </a:extLst>
          </p:cNvPr>
          <p:cNvCxnSpPr>
            <a:cxnSpLocks/>
            <a:endCxn id="65" idx="7"/>
          </p:cNvCxnSpPr>
          <p:nvPr/>
        </p:nvCxnSpPr>
        <p:spPr>
          <a:xfrm flipV="1">
            <a:off x="2940508" y="556938"/>
            <a:ext cx="1184374" cy="3093080"/>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BDE81F1E-7974-495C-A1D7-F80958CF42CA}"/>
              </a:ext>
            </a:extLst>
          </p:cNvPr>
          <p:cNvCxnSpPr>
            <a:cxnSpLocks/>
          </p:cNvCxnSpPr>
          <p:nvPr/>
        </p:nvCxnSpPr>
        <p:spPr>
          <a:xfrm flipV="1">
            <a:off x="2994482" y="1137996"/>
            <a:ext cx="2755182" cy="2476341"/>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Connector 82">
            <a:extLst>
              <a:ext uri="{FF2B5EF4-FFF2-40B4-BE49-F238E27FC236}">
                <a16:creationId xmlns:a16="http://schemas.microsoft.com/office/drawing/2014/main" id="{A1A3C7E5-1BB5-4E70-BD45-6769AECB59AC}"/>
              </a:ext>
            </a:extLst>
          </p:cNvPr>
          <p:cNvCxnSpPr>
            <a:cxnSpLocks/>
          </p:cNvCxnSpPr>
          <p:nvPr/>
        </p:nvCxnSpPr>
        <p:spPr>
          <a:xfrm flipV="1">
            <a:off x="2923868" y="2685856"/>
            <a:ext cx="2799578" cy="1031551"/>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Straight Connector 91">
            <a:extLst>
              <a:ext uri="{FF2B5EF4-FFF2-40B4-BE49-F238E27FC236}">
                <a16:creationId xmlns:a16="http://schemas.microsoft.com/office/drawing/2014/main" id="{631701FD-26C7-4365-8C15-EC766AA72706}"/>
              </a:ext>
            </a:extLst>
          </p:cNvPr>
          <p:cNvCxnSpPr>
            <a:cxnSpLocks/>
            <a:endCxn id="68" idx="2"/>
          </p:cNvCxnSpPr>
          <p:nvPr/>
        </p:nvCxnSpPr>
        <p:spPr>
          <a:xfrm flipV="1">
            <a:off x="4870863" y="1371399"/>
            <a:ext cx="834362" cy="2137738"/>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8FEEBFEB-49D5-4AAF-9C40-F6BF572A38C0}"/>
              </a:ext>
            </a:extLst>
          </p:cNvPr>
          <p:cNvCxnSpPr>
            <a:cxnSpLocks/>
          </p:cNvCxnSpPr>
          <p:nvPr/>
        </p:nvCxnSpPr>
        <p:spPr>
          <a:xfrm flipH="1" flipV="1">
            <a:off x="4248252" y="628650"/>
            <a:ext cx="725798" cy="3107230"/>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44357846-1217-4A95-8CB2-21598229ACC5}"/>
              </a:ext>
            </a:extLst>
          </p:cNvPr>
          <p:cNvCxnSpPr>
            <a:cxnSpLocks/>
          </p:cNvCxnSpPr>
          <p:nvPr/>
        </p:nvCxnSpPr>
        <p:spPr>
          <a:xfrm flipH="1" flipV="1">
            <a:off x="2572943" y="839903"/>
            <a:ext cx="2413081" cy="2801447"/>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AB9D9029-8FF1-41A5-985F-BEF1D2A0514A}"/>
              </a:ext>
            </a:extLst>
          </p:cNvPr>
          <p:cNvCxnSpPr>
            <a:cxnSpLocks/>
            <a:stCxn id="66" idx="3"/>
          </p:cNvCxnSpPr>
          <p:nvPr/>
        </p:nvCxnSpPr>
        <p:spPr>
          <a:xfrm flipH="1" flipV="1">
            <a:off x="1942520" y="2447669"/>
            <a:ext cx="2916266" cy="1265028"/>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Connector 95">
            <a:extLst>
              <a:ext uri="{FF2B5EF4-FFF2-40B4-BE49-F238E27FC236}">
                <a16:creationId xmlns:a16="http://schemas.microsoft.com/office/drawing/2014/main" id="{AA158BCE-9D7E-4FD7-9A5F-0AE1793527D2}"/>
              </a:ext>
            </a:extLst>
          </p:cNvPr>
          <p:cNvCxnSpPr>
            <a:cxnSpLocks/>
            <a:endCxn id="64" idx="5"/>
          </p:cNvCxnSpPr>
          <p:nvPr/>
        </p:nvCxnSpPr>
        <p:spPr>
          <a:xfrm flipH="1" flipV="1">
            <a:off x="2864846" y="3552228"/>
            <a:ext cx="2138448" cy="292484"/>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id="{2FE872F3-E988-41F6-9ADB-84E97B626F9E}"/>
              </a:ext>
            </a:extLst>
          </p:cNvPr>
          <p:cNvCxnSpPr>
            <a:cxnSpLocks/>
          </p:cNvCxnSpPr>
          <p:nvPr/>
        </p:nvCxnSpPr>
        <p:spPr>
          <a:xfrm flipH="1" flipV="1">
            <a:off x="4796963" y="2294433"/>
            <a:ext cx="111423" cy="1417394"/>
          </a:xfrm>
          <a:prstGeom prst="line">
            <a:avLst/>
          </a:prstGeom>
          <a:ln w="28575" cap="flat" cmpd="sng" algn="ctr">
            <a:solidFill>
              <a:schemeClr val="accent5">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7629E958-974F-4B20-9DAC-2538397013DE}"/>
              </a:ext>
            </a:extLst>
          </p:cNvPr>
          <p:cNvCxnSpPr>
            <a:cxnSpLocks/>
            <a:stCxn id="64" idx="7"/>
            <a:endCxn id="32" idx="1"/>
          </p:cNvCxnSpPr>
          <p:nvPr/>
        </p:nvCxnSpPr>
        <p:spPr>
          <a:xfrm flipV="1">
            <a:off x="3069401" y="2037984"/>
            <a:ext cx="1438786" cy="1514244"/>
          </a:xfrm>
          <a:prstGeom prst="line">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Straight Connector 108">
            <a:extLst>
              <a:ext uri="{FF2B5EF4-FFF2-40B4-BE49-F238E27FC236}">
                <a16:creationId xmlns:a16="http://schemas.microsoft.com/office/drawing/2014/main" id="{2DC37A99-641E-4ABA-BD87-96CF3065992B}"/>
              </a:ext>
            </a:extLst>
          </p:cNvPr>
          <p:cNvCxnSpPr>
            <a:cxnSpLocks/>
          </p:cNvCxnSpPr>
          <p:nvPr/>
        </p:nvCxnSpPr>
        <p:spPr>
          <a:xfrm flipV="1">
            <a:off x="2026737" y="2161567"/>
            <a:ext cx="2562320" cy="214599"/>
          </a:xfrm>
          <a:prstGeom prst="line">
            <a:avLst/>
          </a:prstGeom>
          <a:ln w="28575"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id="{73C8FA74-E76C-4C10-9E3C-811BFA720243}"/>
              </a:ext>
            </a:extLst>
          </p:cNvPr>
          <p:cNvCxnSpPr>
            <a:cxnSpLocks/>
          </p:cNvCxnSpPr>
          <p:nvPr/>
        </p:nvCxnSpPr>
        <p:spPr>
          <a:xfrm flipH="1" flipV="1">
            <a:off x="4081187" y="600019"/>
            <a:ext cx="1582194" cy="597559"/>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Connector 113">
            <a:extLst>
              <a:ext uri="{FF2B5EF4-FFF2-40B4-BE49-F238E27FC236}">
                <a16:creationId xmlns:a16="http://schemas.microsoft.com/office/drawing/2014/main" id="{AF5DA258-196A-4062-A848-235880ABCC9C}"/>
              </a:ext>
            </a:extLst>
          </p:cNvPr>
          <p:cNvCxnSpPr>
            <a:cxnSpLocks/>
            <a:stCxn id="68" idx="5"/>
            <a:endCxn id="13" idx="1"/>
          </p:cNvCxnSpPr>
          <p:nvPr/>
        </p:nvCxnSpPr>
        <p:spPr>
          <a:xfrm flipH="1" flipV="1">
            <a:off x="2510913" y="1016718"/>
            <a:ext cx="3092034" cy="139867"/>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A857BB9B-1C32-4F48-A560-5A5ABAAE5C8B}"/>
              </a:ext>
            </a:extLst>
          </p:cNvPr>
          <p:cNvCxnSpPr>
            <a:cxnSpLocks/>
            <a:endCxn id="2" idx="4"/>
          </p:cNvCxnSpPr>
          <p:nvPr/>
        </p:nvCxnSpPr>
        <p:spPr>
          <a:xfrm flipH="1">
            <a:off x="1816679" y="1254882"/>
            <a:ext cx="3865854" cy="1166018"/>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B0BB3A86-CB6C-466D-9D33-E9079C9D4A95}"/>
              </a:ext>
            </a:extLst>
          </p:cNvPr>
          <p:cNvCxnSpPr>
            <a:cxnSpLocks/>
            <a:endCxn id="64" idx="6"/>
          </p:cNvCxnSpPr>
          <p:nvPr/>
        </p:nvCxnSpPr>
        <p:spPr>
          <a:xfrm flipH="1">
            <a:off x="2967124" y="1309308"/>
            <a:ext cx="2675830" cy="2206064"/>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7" name="Straight Connector 116">
            <a:extLst>
              <a:ext uri="{FF2B5EF4-FFF2-40B4-BE49-F238E27FC236}">
                <a16:creationId xmlns:a16="http://schemas.microsoft.com/office/drawing/2014/main" id="{FBB51BAD-9FD5-4303-BED2-3104DD6DE036}"/>
              </a:ext>
            </a:extLst>
          </p:cNvPr>
          <p:cNvCxnSpPr>
            <a:cxnSpLocks/>
            <a:endCxn id="66" idx="5"/>
          </p:cNvCxnSpPr>
          <p:nvPr/>
        </p:nvCxnSpPr>
        <p:spPr>
          <a:xfrm flipH="1">
            <a:off x="4858786" y="1255423"/>
            <a:ext cx="779052" cy="2279316"/>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9" name="Straight Connector 118">
            <a:extLst>
              <a:ext uri="{FF2B5EF4-FFF2-40B4-BE49-F238E27FC236}">
                <a16:creationId xmlns:a16="http://schemas.microsoft.com/office/drawing/2014/main" id="{61C57473-8ACF-4596-880C-9FA2362F7C5E}"/>
              </a:ext>
            </a:extLst>
          </p:cNvPr>
          <p:cNvCxnSpPr>
            <a:cxnSpLocks/>
            <a:endCxn id="63" idx="3"/>
          </p:cNvCxnSpPr>
          <p:nvPr/>
        </p:nvCxnSpPr>
        <p:spPr>
          <a:xfrm>
            <a:off x="5572069" y="1321529"/>
            <a:ext cx="116407" cy="1431851"/>
          </a:xfrm>
          <a:prstGeom prst="line">
            <a:avLst/>
          </a:prstGeom>
          <a:ln w="28575" cap="flat" cmpd="sng" algn="ctr">
            <a:solidFill>
              <a:srgbClr val="008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9" name="Ribbon: Curved and Tilted Up 128">
            <a:extLst>
              <a:ext uri="{FF2B5EF4-FFF2-40B4-BE49-F238E27FC236}">
                <a16:creationId xmlns:a16="http://schemas.microsoft.com/office/drawing/2014/main" id="{05861A1E-FC07-4C58-B114-9518B70E841D}"/>
              </a:ext>
            </a:extLst>
          </p:cNvPr>
          <p:cNvSpPr/>
          <p:nvPr/>
        </p:nvSpPr>
        <p:spPr>
          <a:xfrm>
            <a:off x="327088" y="464452"/>
            <a:ext cx="685800" cy="409390"/>
          </a:xfrm>
          <a:prstGeom prst="ellipseRibbon2">
            <a:avLst/>
          </a:prstGeom>
          <a:noFill/>
          <a:ln>
            <a:solidFill>
              <a:schemeClr val="accent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lowchart: Magnetic Disk 130">
            <a:extLst>
              <a:ext uri="{FF2B5EF4-FFF2-40B4-BE49-F238E27FC236}">
                <a16:creationId xmlns:a16="http://schemas.microsoft.com/office/drawing/2014/main" id="{534FF996-A593-4FFC-AFE3-F282DBFCE5FE}"/>
              </a:ext>
            </a:extLst>
          </p:cNvPr>
          <p:cNvSpPr/>
          <p:nvPr/>
        </p:nvSpPr>
        <p:spPr>
          <a:xfrm>
            <a:off x="922854" y="291060"/>
            <a:ext cx="269888" cy="251670"/>
          </a:xfrm>
          <a:prstGeom prst="flowChartMagneticDisk">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05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21 -0.00246 L -0.00121 -0.00246 C 0.00174 -0.00524 0.00452 -0.00895 0.00764 -0.01049 C 0.11667 -0.06605 0.07014 -0.06172 0.18785 0.00556 C 0.18976 0.00649 0.19185 0.00803 0.19323 0.01019 C 0.24931 0.10309 0.21667 0.08241 0.26615 0.1 C 0.27553 0.11821 0.28594 0.13457 0.2941 0.15433 C 0.30938 0.19074 0.32119 0.23179 0.33646 0.26791 C 0.33924 0.27439 0.34132 0.28179 0.34462 0.28735 C 0.3481 0.29321 0.35261 0.2963 0.35626 0.30155 C 0.35886 0.30556 0.36112 0.31019 0.36355 0.31451 L 0.36702 0.32902 L 0.36702 0.32902 L 0.36702 0.32902 " pathEditMode="relative" ptsTypes="AAAAAAAAAAAAAA">
                                      <p:cBhvr>
                                        <p:cTn id="6" dur="2000" fill="hold"/>
                                        <p:tgtEl>
                                          <p:spTgt spid="13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22"/>
                                        </p:tgtEl>
                                      </p:cBhvr>
                                    </p:animEffect>
                                    <p:animScale>
                                      <p:cBhvr>
                                        <p:cTn id="11" dur="250" autoRev="1" fill="hold"/>
                                        <p:tgtEl>
                                          <p:spTgt spid="22"/>
                                        </p:tgtEl>
                                      </p:cBhvr>
                                      <p:by x="105000" y="105000"/>
                                    </p:animScale>
                                  </p:childTnLst>
                                </p:cTn>
                              </p:par>
                              <p:par>
                                <p:cTn id="12" presetID="1"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52"/>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par>
                          <p:cTn id="30" fill="hold">
                            <p:stCondLst>
                              <p:cond delay="0"/>
                            </p:stCondLst>
                            <p:childTnLst>
                              <p:par>
                                <p:cTn id="31" presetID="0" presetClass="path" presetSubtype="0" accel="50000" decel="50000" fill="hold" grpId="1" nodeType="afterEffect">
                                  <p:stCondLst>
                                    <p:cond delay="0"/>
                                  </p:stCondLst>
                                  <p:childTnLst>
                                    <p:animMotion origin="layout" path="M -0.00503 0.00309 L -0.00503 0.0034 C -0.00139 0.00617 0.00226 0.00895 0.00608 0.01235 C 0.01024 0.01636 0.01267 0.02438 0.01615 0.03025 C 0.0184 0.03426 0.02083 0.03735 0.02309 0.04105 C 0.025 0.04444 0.02674 0.04815 0.02899 0.05154 C 0.0342 0.05988 0.03785 0.0642 0.04358 0.0713 C 0.04583 0.07809 0.04618 0.08025 0.04931 0.08642 C 0.05122 0.09012 0.05347 0.09321 0.05538 0.09691 C 0.05642 0.09877 0.05694 0.10123 0.05799 0.10309 C 0.06024 0.10772 0.06319 0.11327 0.06649 0.11667 C 0.06753 0.1179 0.06875 0.11852 0.06997 0.11975 C 0.07448 0.12438 0.07031 0.12161 0.075 0.12438 C 0.07778 0.1287 0.08177 0.13519 0.08524 0.1392 C 0.08576 0.14012 0.08628 0.14043 0.08698 0.14105 L 0.08698 0.14136 " pathEditMode="relative" rAng="0" ptsTypes="AAAAAAAAAAAAAAAA">
                                      <p:cBhvr>
                                        <p:cTn id="32" dur="2000" fill="hold"/>
                                        <p:tgtEl>
                                          <p:spTgt spid="51"/>
                                        </p:tgtEl>
                                        <p:attrNameLst>
                                          <p:attrName>ppt_x</p:attrName>
                                          <p:attrName>ppt_y</p:attrName>
                                        </p:attrNameLst>
                                      </p:cBhvr>
                                      <p:rCtr x="4601" y="6914"/>
                                    </p:animMotion>
                                  </p:childTnLst>
                                </p:cTn>
                              </p:par>
                              <p:par>
                                <p:cTn id="33" presetID="0" presetClass="path" presetSubtype="0" accel="50000" decel="50000" fill="hold" grpId="0" nodeType="withEffect">
                                  <p:stCondLst>
                                    <p:cond delay="0"/>
                                  </p:stCondLst>
                                  <p:childTnLst>
                                    <p:animMotion origin="layout" path="M -0.00287 -0.02038 L -0.00287 -0.02038 C -0.00417 -0.05926 -0.003 -0.03172 -0.00443 -0.05718 C -0.00547 -0.075 -0.00443 -0.0669 -0.00599 -0.07755 C -0.00625 -0.08172 -0.00651 -0.08565 -0.00677 -0.08982 C -0.00703 -0.09352 -0.00742 -0.097 -0.00755 -0.1007 C -0.00795 -0.12917 -0.00782 -0.15788 -0.00834 -0.18635 C -0.00834 -0.18774 -0.00886 -0.18913 -0.00899 -0.19051 C -0.01003 -0.19769 -0.00977 -0.19676 -0.00977 -0.20394 L -0.00443 -0.20394 " pathEditMode="relative" ptsTypes="AAAAAAAAAA">
                                      <p:cBhvr>
                                        <p:cTn id="34" dur="2000" fill="hold"/>
                                        <p:tgtEl>
                                          <p:spTgt spid="7"/>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00078 -0.00996 L 0.00078 -0.00996 C 0.00299 -0.01088 0.00534 -0.01181 0.00755 -0.01274 C 0.01094 -0.01436 0.00938 -0.01436 0.01302 -0.0169 C 0.01445 -0.01806 0.01602 -0.01875 0.01758 -0.01968 L 0.02214 -0.02223 L 0.02448 -0.02361 C 0.02526 -0.02454 0.02591 -0.0257 0.02669 -0.02639 C 0.02747 -0.02709 0.02839 -0.02709 0.02904 -0.02778 C 0.03021 -0.02894 0.03099 -0.03079 0.03216 -0.03195 C 0.03359 -0.03311 0.03529 -0.03311 0.03672 -0.03449 C 0.03802 -0.03588 0.03919 -0.0375 0.04049 -0.03866 C 0.04128 -0.03936 0.04206 -0.03936 0.04284 -0.04005 C 0.04961 -0.04607 0.03919 -0.03912 0.04896 -0.04537 C 0.05039 -0.04653 0.05352 -0.04815 0.05352 -0.04815 C 0.05456 -0.04954 0.05547 -0.05116 0.05664 -0.05232 C 0.05794 -0.05371 0.06094 -0.05533 0.06276 -0.05625 C 0.07188 -0.06852 0.06029 -0.05417 0.06888 -0.06181 C 0.06953 -0.0625 0.06979 -0.06366 0.07031 -0.06459 C 0.07409 -0.06968 0.07122 -0.06528 0.075 -0.06852 C 0.07578 -0.06945 0.07643 -0.07061 0.07721 -0.0713 C 0.07826 -0.07246 0.07943 -0.07292 0.08034 -0.07408 C 0.08086 -0.07477 0.08125 -0.07616 0.0819 -0.07686 C 0.08255 -0.07755 0.08346 -0.07755 0.08411 -0.07824 C 0.08503 -0.07894 0.08568 -0.0801 0.08646 -0.08079 C 0.08711 -0.08149 0.08802 -0.08149 0.0888 -0.08218 C 0.09466 -0.0875 0.0875 -0.08287 0.09336 -0.08635 C 0.09492 -0.0882 0.09622 -0.09028 0.09792 -0.09167 L 0.10404 -0.09723 C 0.10612 -0.10093 0.10482 -0.1 0.10794 -0.1 L 0.10638 -0.10255 " pathEditMode="relative" ptsTypes="AAAAAAAAAAAAAAAAAAAAAAAAAAAAAAA">
                                      <p:cBhvr>
                                        <p:cTn id="36" dur="2000" fill="hold"/>
                                        <p:tgtEl>
                                          <p:spTgt spid="48"/>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00143 -0.00347 L 0.00143 -0.00347 C 0.00156 0.02223 0.00169 0.04815 0.00209 0.07385 C 0.00222 0.07894 0.00287 0.0838 0.00287 0.08889 C 0.00287 0.11528 0.00235 0.14144 0.00209 0.16783 C 0.00209 0.17315 0.00209 0.17871 0.00209 0.18426 L 0.00209 0.18426 L 0.00143 0.1801 L 0.00143 0.1801 " pathEditMode="relative" ptsTypes="AAAAAAAAA">
                                      <p:cBhvr>
                                        <p:cTn id="38" dur="2000" fill="hold"/>
                                        <p:tgtEl>
                                          <p:spTgt spid="52"/>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00039 -0.00209 L -0.00039 -0.00209 C -0.00274 0.00046 -0.00508 0.00301 -0.00729 0.00602 C -0.0125 0.0125 -0.00378 0.00416 -0.01198 0.01134 C -0.01563 0.02222 -0.01354 0.01666 -0.01953 0.03032 C -0.02058 0.03264 -0.02175 0.03472 -0.02266 0.03727 C -0.02318 0.03865 -0.0237 0.03981 -0.02422 0.0412 C -0.02474 0.04305 -0.02513 0.04514 -0.02565 0.04676 C -0.02657 0.04907 -0.02774 0.05115 -0.02878 0.05347 C -0.0293 0.05486 -0.02969 0.05648 -0.03034 0.05764 C -0.03633 0.06828 -0.0306 0.05532 -0.03568 0.06574 C -0.03646 0.06759 -0.03724 0.06944 -0.03789 0.07129 C -0.03854 0.07245 -0.03894 0.07407 -0.03946 0.07523 C -0.04063 0.07777 -0.04206 0.07963 -0.04336 0.08217 C -0.04519 0.08588 -0.04479 0.08727 -0.04636 0.09166 C -0.04792 0.09583 -0.04844 0.09676 -0.05026 0.09977 C -0.05287 0.10926 -0.05091 0.1037 -0.05703 0.11481 L -0.05703 0.11481 C -0.06185 0.12731 -0.05573 0.1118 -0.06016 0.12152 C -0.06068 0.12268 -0.06107 0.1243 -0.06172 0.12569 C -0.06237 0.12708 -0.06328 0.12824 -0.06394 0.12963 C -0.06459 0.13102 -0.06485 0.13264 -0.0655 0.13379 C -0.06719 0.13703 -0.0694 0.13958 -0.07084 0.14328 C -0.07136 0.14467 -0.07188 0.14606 -0.0724 0.14745 C -0.07279 0.14838 -0.07344 0.14907 -0.07396 0.15 C -0.07774 0.15949 -0.07435 0.15463 -0.07852 0.15949 L -0.08151 0.16782 C -0.08203 0.16921 -0.08242 0.1706 -0.08308 0.17176 L -0.08698 0.1787 C -0.0875 0.17963 -0.08802 0.18032 -0.08841 0.18125 C -0.09115 0.18842 -0.08867 0.18287 -0.09232 0.18819 C -0.09284 0.18889 -0.09375 0.19097 -0.09375 0.19097 L -0.09375 0.19097 " pathEditMode="relative" ptsTypes="AAAAAAAAAAAAAAAAAAAAAAAAAAAAAAAAA">
                                      <p:cBhvr>
                                        <p:cTn id="40" dur="2000" fill="hold"/>
                                        <p:tgtEl>
                                          <p:spTgt spid="50"/>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00365 -0.00092 L 0.00365 -0.00092 C -0.00182 -0.00023 -0.00716 -0.00023 -0.0125 0.00162 C -0.01393 0.00209 -0.01497 0.00463 -0.01628 0.00579 C -0.01797 0.00695 -0.01979 0.00787 -0.02161 0.00857 C -0.02344 0.00903 -0.02526 0.00926 -0.02695 0.00973 C -0.02852 0.01019 -0.03008 0.01065 -0.03164 0.01112 C -0.03294 0.01158 -0.03411 0.01204 -0.03542 0.0125 C -0.03698 0.01297 -0.03854 0.01343 -0.03997 0.01389 C -0.04102 0.01436 -0.04206 0.01505 -0.0431 0.01528 C -0.04531 0.01598 -0.04766 0.01621 -0.05 0.01667 C -0.07995 0.02176 -0.09688 0.01852 -0.13633 0.01922 C -0.13763 0.02014 -0.13893 0.02107 -0.14023 0.022 C -0.14102 0.02246 -0.1418 0.02269 -0.14245 0.02338 C -0.14336 0.02408 -0.14388 0.0257 -0.14479 0.02616 C -0.14622 0.02686 -0.14792 0.02686 -0.14935 0.02755 C -0.15378 0.02894 -0.15091 0.02871 -0.15391 0.02871 L -0.15391 0.02871 " pathEditMode="relative" ptsTypes="AAAAAAAAAAAAAAAAAA">
                                      <p:cBhvr>
                                        <p:cTn id="42" dur="2000" fill="hold"/>
                                        <p:tgtEl>
                                          <p:spTgt spid="49"/>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01329 0.01065 L 0.01329 0.01065 C 0.0112 0.0088 0.00912 0.00695 0.00704 0.0051 C 0.00456 0.00255 0.00443 0.00116 0.0017 -0.00162 C 0.00079 -0.00277 -0.00039 -0.00347 -0.0013 -0.00439 C -0.00209 -0.00532 -0.00286 -0.00625 -0.00365 -0.00717 C -0.00468 -0.00856 -0.00559 -0.01018 -0.00665 -0.01134 C -0.00807 -0.0125 -0.00976 -0.01273 -0.01133 -0.01388 C -0.01264 -0.01504 -0.01381 -0.01689 -0.01511 -0.01805 C -0.01667 -0.01944 -0.0181 -0.02106 -0.01967 -0.02222 C -0.02123 -0.02314 -0.02279 -0.02361 -0.02422 -0.02476 C -0.02566 -0.02592 -0.0267 -0.02801 -0.02813 -0.02893 C -0.03112 -0.03101 -0.0345 -0.03125 -0.03724 -0.03449 C -0.03932 -0.03657 -0.0414 -0.03888 -0.04335 -0.0412 L -0.04804 -0.04652 C -0.04882 -0.04745 -0.04947 -0.04838 -0.05026 -0.0493 C -0.05156 -0.05069 -0.05313 -0.05162 -0.05417 -0.05347 C -0.0552 -0.05532 -0.05598 -0.0574 -0.05717 -0.05879 C -0.05807 -0.06018 -0.05925 -0.06064 -0.06029 -0.06157 C -0.06159 -0.06296 -0.06289 -0.06412 -0.06406 -0.06574 C -0.06524 -0.06736 -0.06601 -0.06944 -0.06719 -0.07106 C -0.06835 -0.07314 -0.06979 -0.07453 -0.07096 -0.07662 C -0.07162 -0.07777 -0.07175 -0.07963 -0.07252 -0.08055 C -0.07356 -0.0824 -0.07514 -0.0831 -0.0763 -0.08472 C -0.07799 -0.08726 -0.07917 -0.09051 -0.08085 -0.09282 C -0.08217 -0.09467 -0.08346 -0.09652 -0.08476 -0.09838 C -0.08476 -0.09838 -0.08971 -0.10717 -0.0901 -0.10787 C -0.09062 -0.10879 -0.09101 -0.10995 -0.09166 -0.11064 C -0.09296 -0.11203 -0.09427 -0.11319 -0.09544 -0.11458 C -0.09648 -0.11597 -0.09739 -0.11782 -0.09856 -0.11875 C -0.09973 -0.11967 -0.10105 -0.11967 -0.10235 -0.12013 L -0.10534 -0.12546 L -0.10534 -0.12546 " pathEditMode="relative" ptsTypes="AAAAAAAAAAAAAAAAAAAAAAAAAAAAAAAAA">
                                      <p:cBhvr>
                                        <p:cTn id="44" dur="1750" fill="hold"/>
                                        <p:tgtEl>
                                          <p:spTgt spid="5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nodeType="clickEffect">
                                  <p:stCondLst>
                                    <p:cond delay="0"/>
                                  </p:stCondLst>
                                  <p:childTnLst>
                                    <p:animEffect transition="out" filter="fade">
                                      <p:cBhvr>
                                        <p:cTn id="48" dur="500" tmFilter="0, 0; .2, .5; .8, .5; 1, 0"/>
                                        <p:tgtEl>
                                          <p:spTgt spid="4"/>
                                        </p:tgtEl>
                                      </p:cBhvr>
                                    </p:animEffect>
                                    <p:animScale>
                                      <p:cBhvr>
                                        <p:cTn id="49" dur="250" autoRev="1" fill="hold"/>
                                        <p:tgtEl>
                                          <p:spTgt spid="4"/>
                                        </p:tgtEl>
                                      </p:cBhvr>
                                      <p:by x="105000" y="105000"/>
                                    </p:animScale>
                                  </p:childTnLst>
                                </p:cTn>
                              </p:par>
                              <p:par>
                                <p:cTn id="50" presetID="26" presetClass="emph" presetSubtype="0" fill="hold" nodeType="withEffect">
                                  <p:stCondLst>
                                    <p:cond delay="0"/>
                                  </p:stCondLst>
                                  <p:childTnLst>
                                    <p:animEffect transition="out" filter="fade">
                                      <p:cBhvr>
                                        <p:cTn id="51" dur="500" tmFilter="0, 0; .2, .5; .8, .5; 1, 0"/>
                                        <p:tgtEl>
                                          <p:spTgt spid="17"/>
                                        </p:tgtEl>
                                      </p:cBhvr>
                                    </p:animEffect>
                                    <p:animScale>
                                      <p:cBhvr>
                                        <p:cTn id="52" dur="250" autoRev="1" fill="hold"/>
                                        <p:tgtEl>
                                          <p:spTgt spid="17"/>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18"/>
                                        </p:tgtEl>
                                      </p:cBhvr>
                                    </p:animEffect>
                                    <p:animScale>
                                      <p:cBhvr>
                                        <p:cTn id="55" dur="250" autoRev="1" fill="hold"/>
                                        <p:tgtEl>
                                          <p:spTgt spid="18"/>
                                        </p:tgtEl>
                                      </p:cBhvr>
                                      <p:by x="105000" y="105000"/>
                                    </p:animScale>
                                  </p:childTnLst>
                                </p:cTn>
                              </p:par>
                              <p:par>
                                <p:cTn id="56" presetID="26" presetClass="emph" presetSubtype="0" fill="hold" nodeType="withEffect">
                                  <p:stCondLst>
                                    <p:cond delay="0"/>
                                  </p:stCondLst>
                                  <p:childTnLst>
                                    <p:animEffect transition="out" filter="fade">
                                      <p:cBhvr>
                                        <p:cTn id="57" dur="500" tmFilter="0, 0; .2, .5; .8, .5; 1, 0"/>
                                        <p:tgtEl>
                                          <p:spTgt spid="19"/>
                                        </p:tgtEl>
                                      </p:cBhvr>
                                    </p:animEffect>
                                    <p:animScale>
                                      <p:cBhvr>
                                        <p:cTn id="58" dur="250" autoRev="1" fill="hold"/>
                                        <p:tgtEl>
                                          <p:spTgt spid="19"/>
                                        </p:tgtEl>
                                      </p:cBhvr>
                                      <p:by x="105000" y="105000"/>
                                    </p:animScale>
                                  </p:childTnLst>
                                </p:cTn>
                              </p:par>
                              <p:par>
                                <p:cTn id="59" presetID="26" presetClass="emph" presetSubtype="0" fill="hold" nodeType="withEffect">
                                  <p:stCondLst>
                                    <p:cond delay="0"/>
                                  </p:stCondLst>
                                  <p:childTnLst>
                                    <p:animEffect transition="out" filter="fade">
                                      <p:cBhvr>
                                        <p:cTn id="60" dur="500" tmFilter="0, 0; .2, .5; .8, .5; 1, 0"/>
                                        <p:tgtEl>
                                          <p:spTgt spid="20"/>
                                        </p:tgtEl>
                                      </p:cBhvr>
                                    </p:animEffect>
                                    <p:animScale>
                                      <p:cBhvr>
                                        <p:cTn id="61" dur="250" autoRev="1" fill="hold"/>
                                        <p:tgtEl>
                                          <p:spTgt spid="20"/>
                                        </p:tgtEl>
                                      </p:cBhvr>
                                      <p:by x="105000" y="105000"/>
                                    </p:animScale>
                                  </p:childTnLst>
                                </p:cTn>
                              </p:par>
                              <p:par>
                                <p:cTn id="62" presetID="26" presetClass="emph" presetSubtype="0" fill="hold" nodeType="withEffect">
                                  <p:stCondLst>
                                    <p:cond delay="0"/>
                                  </p:stCondLst>
                                  <p:childTnLst>
                                    <p:animEffect transition="out" filter="fade">
                                      <p:cBhvr>
                                        <p:cTn id="63" dur="500" tmFilter="0, 0; .2, .5; .8, .5; 1, 0"/>
                                        <p:tgtEl>
                                          <p:spTgt spid="16"/>
                                        </p:tgtEl>
                                      </p:cBhvr>
                                    </p:animEffect>
                                    <p:animScale>
                                      <p:cBhvr>
                                        <p:cTn id="64" dur="250" autoRev="1" fill="hold"/>
                                        <p:tgtEl>
                                          <p:spTgt spid="16"/>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15"/>
                                        </p:tgtEl>
                                      </p:cBhvr>
                                    </p:animEffect>
                                    <p:animScale>
                                      <p:cBhvr>
                                        <p:cTn id="67" dur="250" autoRev="1" fill="hold"/>
                                        <p:tgtEl>
                                          <p:spTgt spid="15"/>
                                        </p:tgtEl>
                                      </p:cBhvr>
                                      <p:by x="105000" y="105000"/>
                                    </p:animScale>
                                  </p:childTnLst>
                                </p:cTn>
                              </p:par>
                              <p:par>
                                <p:cTn id="68" presetID="1" presetClass="entr" presetSubtype="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childTnLst>
                                  <p:subTnLst>
                                    <p:set>
                                      <p:cBhvr override="childStyle">
                                        <p:cTn dur="1" fill="hold" display="0" masterRel="sameClick" afterEffect="1">
                                          <p:stCondLst>
                                            <p:cond evt="end" delay="0">
                                              <p:tn val="84"/>
                                            </p:cond>
                                          </p:stCondLst>
                                        </p:cTn>
                                        <p:tgtEl>
                                          <p:spTgt spid="2"/>
                                        </p:tgtEl>
                                        <p:attrNameLst>
                                          <p:attrName>style.visibility</p:attrName>
                                        </p:attrNameLst>
                                      </p:cBhvr>
                                      <p:to>
                                        <p:strVal val="hidden"/>
                                      </p:to>
                                    </p:set>
                                  </p:subTnLst>
                                </p:cTn>
                              </p:par>
                              <p:par>
                                <p:cTn id="86" presetID="1"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74"/>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16"/>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0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9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5"/>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73"/>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15"/>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95"/>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12"/>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17"/>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19"/>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81"/>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82"/>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75"/>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97"/>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92"/>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70"/>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14"/>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09"/>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35" presetClass="emph" presetSubtype="0" fill="hold" nodeType="clickEffect">
                                  <p:stCondLst>
                                    <p:cond delay="0"/>
                                  </p:stCondLst>
                                  <p:childTnLst>
                                    <p:anim calcmode="discrete" valueType="str">
                                      <p:cBhvr>
                                        <p:cTn id="153" dur="1000" fill="hold"/>
                                        <p:tgtEl>
                                          <p:spTgt spid="4"/>
                                        </p:tgtEl>
                                        <p:attrNameLst>
                                          <p:attrName>style.visibility</p:attrName>
                                        </p:attrNameLst>
                                      </p:cBhvr>
                                      <p:tavLst>
                                        <p:tav tm="0">
                                          <p:val>
                                            <p:strVal val="hidden"/>
                                          </p:val>
                                        </p:tav>
                                        <p:tav tm="50000">
                                          <p:val>
                                            <p:strVal val="visible"/>
                                          </p:val>
                                        </p:tav>
                                      </p:tavLst>
                                    </p:anim>
                                  </p:childTnLst>
                                </p:cTn>
                              </p:par>
                              <p:par>
                                <p:cTn id="154" presetID="35" presetClass="emph" presetSubtype="0" fill="hold" nodeType="withEffect">
                                  <p:stCondLst>
                                    <p:cond delay="0"/>
                                  </p:stCondLst>
                                  <p:childTnLst>
                                    <p:anim calcmode="discrete" valueType="str">
                                      <p:cBhvr>
                                        <p:cTn id="155" dur="1000" fill="hold"/>
                                        <p:tgtEl>
                                          <p:spTgt spid="17"/>
                                        </p:tgtEl>
                                        <p:attrNameLst>
                                          <p:attrName>style.visibility</p:attrName>
                                        </p:attrNameLst>
                                      </p:cBhvr>
                                      <p:tavLst>
                                        <p:tav tm="0">
                                          <p:val>
                                            <p:strVal val="hidden"/>
                                          </p:val>
                                        </p:tav>
                                        <p:tav tm="50000">
                                          <p:val>
                                            <p:strVal val="visible"/>
                                          </p:val>
                                        </p:tav>
                                      </p:tavLst>
                                    </p:anim>
                                  </p:childTnLst>
                                </p:cTn>
                              </p:par>
                              <p:par>
                                <p:cTn id="156" presetID="35" presetClass="emph" presetSubtype="0" fill="hold" nodeType="withEffect">
                                  <p:stCondLst>
                                    <p:cond delay="0"/>
                                  </p:stCondLst>
                                  <p:childTnLst>
                                    <p:anim calcmode="discrete" valueType="str">
                                      <p:cBhvr>
                                        <p:cTn id="157" dur="1000" fill="hold"/>
                                        <p:tgtEl>
                                          <p:spTgt spid="18"/>
                                        </p:tgtEl>
                                        <p:attrNameLst>
                                          <p:attrName>style.visibility</p:attrName>
                                        </p:attrNameLst>
                                      </p:cBhvr>
                                      <p:tavLst>
                                        <p:tav tm="0">
                                          <p:val>
                                            <p:strVal val="hidden"/>
                                          </p:val>
                                        </p:tav>
                                        <p:tav tm="50000">
                                          <p:val>
                                            <p:strVal val="visible"/>
                                          </p:val>
                                        </p:tav>
                                      </p:tavLst>
                                    </p:anim>
                                  </p:childTnLst>
                                </p:cTn>
                              </p:par>
                              <p:par>
                                <p:cTn id="158" presetID="35" presetClass="emph" presetSubtype="0" fill="hold" nodeType="withEffect">
                                  <p:stCondLst>
                                    <p:cond delay="0"/>
                                  </p:stCondLst>
                                  <p:childTnLst>
                                    <p:anim calcmode="discrete" valueType="str">
                                      <p:cBhvr>
                                        <p:cTn id="159" dur="1000" fill="hold"/>
                                        <p:tgtEl>
                                          <p:spTgt spid="19"/>
                                        </p:tgtEl>
                                        <p:attrNameLst>
                                          <p:attrName>style.visibility</p:attrName>
                                        </p:attrNameLst>
                                      </p:cBhvr>
                                      <p:tavLst>
                                        <p:tav tm="0">
                                          <p:val>
                                            <p:strVal val="hidden"/>
                                          </p:val>
                                        </p:tav>
                                        <p:tav tm="50000">
                                          <p:val>
                                            <p:strVal val="visible"/>
                                          </p:val>
                                        </p:tav>
                                      </p:tavLst>
                                    </p:anim>
                                  </p:childTnLst>
                                </p:cTn>
                              </p:par>
                              <p:par>
                                <p:cTn id="160" presetID="35" presetClass="emph" presetSubtype="0" fill="hold" nodeType="withEffect">
                                  <p:stCondLst>
                                    <p:cond delay="0"/>
                                  </p:stCondLst>
                                  <p:childTnLst>
                                    <p:anim calcmode="discrete" valueType="str">
                                      <p:cBhvr>
                                        <p:cTn id="161" dur="1000" fill="hold"/>
                                        <p:tgtEl>
                                          <p:spTgt spid="20"/>
                                        </p:tgtEl>
                                        <p:attrNameLst>
                                          <p:attrName>style.visibility</p:attrName>
                                        </p:attrNameLst>
                                      </p:cBhvr>
                                      <p:tavLst>
                                        <p:tav tm="0">
                                          <p:val>
                                            <p:strVal val="hidden"/>
                                          </p:val>
                                        </p:tav>
                                        <p:tav tm="50000">
                                          <p:val>
                                            <p:strVal val="visible"/>
                                          </p:val>
                                        </p:tav>
                                      </p:tavLst>
                                    </p:anim>
                                  </p:childTnLst>
                                </p:cTn>
                              </p:par>
                              <p:par>
                                <p:cTn id="162" presetID="35" presetClass="emph" presetSubtype="0" fill="hold" nodeType="withEffect">
                                  <p:stCondLst>
                                    <p:cond delay="0"/>
                                  </p:stCondLst>
                                  <p:childTnLst>
                                    <p:anim calcmode="discrete" valueType="str">
                                      <p:cBhvr>
                                        <p:cTn id="163" dur="1000" fill="hold"/>
                                        <p:tgtEl>
                                          <p:spTgt spid="16"/>
                                        </p:tgtEl>
                                        <p:attrNameLst>
                                          <p:attrName>style.visibility</p:attrName>
                                        </p:attrNameLst>
                                      </p:cBhvr>
                                      <p:tavLst>
                                        <p:tav tm="0">
                                          <p:val>
                                            <p:strVal val="hidden"/>
                                          </p:val>
                                        </p:tav>
                                        <p:tav tm="50000">
                                          <p:val>
                                            <p:strVal val="visible"/>
                                          </p:val>
                                        </p:tav>
                                      </p:tavLst>
                                    </p:anim>
                                  </p:childTnLst>
                                </p:cTn>
                              </p:par>
                              <p:par>
                                <p:cTn id="164" presetID="35" presetClass="emph" presetSubtype="0" fill="hold" nodeType="withEffect">
                                  <p:stCondLst>
                                    <p:cond delay="0"/>
                                  </p:stCondLst>
                                  <p:childTnLst>
                                    <p:anim calcmode="discrete" valueType="str">
                                      <p:cBhvr>
                                        <p:cTn id="165"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2"/>
                                        </p:tgtEl>
                                        <p:attrNameLst>
                                          <p:attrName>style.visibility</p:attrName>
                                        </p:attrNameLst>
                                      </p:cBhvr>
                                      <p:to>
                                        <p:strVal val="hidden"/>
                                      </p:to>
                                    </p:set>
                                  </p:childTnLst>
                                </p:cTn>
                              </p:par>
                              <p:par>
                                <p:cTn id="170" presetID="1" presetClass="exit" presetSubtype="0" fill="hold" grpId="1" nodeType="withEffect">
                                  <p:stCondLst>
                                    <p:cond delay="0"/>
                                  </p:stCondLst>
                                  <p:childTnLst>
                                    <p:set>
                                      <p:cBhvr>
                                        <p:cTn id="171" dur="1" fill="hold">
                                          <p:stCondLst>
                                            <p:cond delay="0"/>
                                          </p:stCondLst>
                                        </p:cTn>
                                        <p:tgtEl>
                                          <p:spTgt spid="62"/>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63"/>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64"/>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66"/>
                                        </p:tgtEl>
                                        <p:attrNameLst>
                                          <p:attrName>style.visibility</p:attrName>
                                        </p:attrNameLst>
                                      </p:cBhvr>
                                      <p:to>
                                        <p:strVal val="hidden"/>
                                      </p:to>
                                    </p:set>
                                  </p:childTnLst>
                                </p:cTn>
                              </p:par>
                              <p:par>
                                <p:cTn id="178" presetID="1" presetClass="exit" presetSubtype="0" fill="hold" grpId="1" nodeType="withEffect">
                                  <p:stCondLst>
                                    <p:cond delay="0"/>
                                  </p:stCondLst>
                                  <p:childTnLst>
                                    <p:set>
                                      <p:cBhvr>
                                        <p:cTn id="179" dur="1" fill="hold">
                                          <p:stCondLst>
                                            <p:cond delay="0"/>
                                          </p:stCondLst>
                                        </p:cTn>
                                        <p:tgtEl>
                                          <p:spTgt spid="68"/>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0"/>
                                          </p:stCondLst>
                                        </p:cTn>
                                        <p:tgtEl>
                                          <p:spTgt spid="65"/>
                                        </p:tgtEl>
                                        <p:attrNameLst>
                                          <p:attrName>style.visibility</p:attrName>
                                        </p:attrNameLst>
                                      </p:cBhvr>
                                      <p:to>
                                        <p:strVal val="hidden"/>
                                      </p:to>
                                    </p:set>
                                  </p:childTnLst>
                                </p:cTn>
                              </p:par>
                              <p:par>
                                <p:cTn id="182" presetID="1" presetClass="exit" presetSubtype="0" fill="hold" nodeType="withEffect">
                                  <p:stCondLst>
                                    <p:cond delay="0"/>
                                  </p:stCondLst>
                                  <p:childTnLst>
                                    <p:set>
                                      <p:cBhvr>
                                        <p:cTn id="183" dur="1" fill="hold">
                                          <p:stCondLst>
                                            <p:cond delay="0"/>
                                          </p:stCondLst>
                                        </p:cTn>
                                        <p:tgtEl>
                                          <p:spTgt spid="80"/>
                                        </p:tgtEl>
                                        <p:attrNameLst>
                                          <p:attrName>style.visibility</p:attrName>
                                        </p:attrNameLst>
                                      </p:cBhvr>
                                      <p:to>
                                        <p:strVal val="hidden"/>
                                      </p:to>
                                    </p:set>
                                  </p:childTnLst>
                                </p:cTn>
                              </p:par>
                              <p:par>
                                <p:cTn id="184" presetID="1" presetClass="exit" presetSubtype="0" fill="hold" nodeType="withEffect">
                                  <p:stCondLst>
                                    <p:cond delay="0"/>
                                  </p:stCondLst>
                                  <p:childTnLst>
                                    <p:set>
                                      <p:cBhvr>
                                        <p:cTn id="185" dur="1" fill="hold">
                                          <p:stCondLst>
                                            <p:cond delay="0"/>
                                          </p:stCondLst>
                                        </p:cTn>
                                        <p:tgtEl>
                                          <p:spTgt spid="74"/>
                                        </p:tgtEl>
                                        <p:attrNameLst>
                                          <p:attrName>style.visibility</p:attrName>
                                        </p:attrNameLst>
                                      </p:cBhvr>
                                      <p:to>
                                        <p:strVal val="hidden"/>
                                      </p:to>
                                    </p:set>
                                  </p:childTnLst>
                                </p:cTn>
                              </p:par>
                              <p:par>
                                <p:cTn id="186" presetID="1" presetClass="exit" presetSubtype="0" fill="hold" nodeType="withEffect">
                                  <p:stCondLst>
                                    <p:cond delay="0"/>
                                  </p:stCondLst>
                                  <p:childTnLst>
                                    <p:set>
                                      <p:cBhvr>
                                        <p:cTn id="187" dur="1" fill="hold">
                                          <p:stCondLst>
                                            <p:cond delay="0"/>
                                          </p:stCondLst>
                                        </p:cTn>
                                        <p:tgtEl>
                                          <p:spTgt spid="116"/>
                                        </p:tgtEl>
                                        <p:attrNameLst>
                                          <p:attrName>style.visibility</p:attrName>
                                        </p:attrNameLst>
                                      </p:cBhvr>
                                      <p:to>
                                        <p:strVal val="hidden"/>
                                      </p:to>
                                    </p:set>
                                  </p:childTnLst>
                                </p:cTn>
                              </p:par>
                              <p:par>
                                <p:cTn id="188" presetID="1" presetClass="exit" presetSubtype="0" fill="hold" nodeType="withEffect">
                                  <p:stCondLst>
                                    <p:cond delay="0"/>
                                  </p:stCondLst>
                                  <p:childTnLst>
                                    <p:set>
                                      <p:cBhvr>
                                        <p:cTn id="189" dur="1" fill="hold">
                                          <p:stCondLst>
                                            <p:cond delay="0"/>
                                          </p:stCondLst>
                                        </p:cTn>
                                        <p:tgtEl>
                                          <p:spTgt spid="105"/>
                                        </p:tgtEl>
                                        <p:attrNameLst>
                                          <p:attrName>style.visibility</p:attrName>
                                        </p:attrNameLst>
                                      </p:cBhvr>
                                      <p:to>
                                        <p:strVal val="hidden"/>
                                      </p:to>
                                    </p:set>
                                  </p:childTnLst>
                                </p:cTn>
                              </p:par>
                              <p:par>
                                <p:cTn id="190" presetID="1" presetClass="exit" presetSubtype="0" fill="hold" nodeType="withEffect">
                                  <p:stCondLst>
                                    <p:cond delay="0"/>
                                  </p:stCondLst>
                                  <p:childTnLst>
                                    <p:set>
                                      <p:cBhvr>
                                        <p:cTn id="191" dur="1" fill="hold">
                                          <p:stCondLst>
                                            <p:cond delay="0"/>
                                          </p:stCondLst>
                                        </p:cTn>
                                        <p:tgtEl>
                                          <p:spTgt spid="83"/>
                                        </p:tgtEl>
                                        <p:attrNameLst>
                                          <p:attrName>style.visibility</p:attrName>
                                        </p:attrNameLst>
                                      </p:cBhvr>
                                      <p:to>
                                        <p:strVal val="hidden"/>
                                      </p:to>
                                    </p:set>
                                  </p:childTnLst>
                                </p:cTn>
                              </p:par>
                              <p:par>
                                <p:cTn id="192" presetID="1" presetClass="exit" presetSubtype="0" fill="hold" nodeType="withEffect">
                                  <p:stCondLst>
                                    <p:cond delay="0"/>
                                  </p:stCondLst>
                                  <p:childTnLst>
                                    <p:set>
                                      <p:cBhvr>
                                        <p:cTn id="193" dur="1" fill="hold">
                                          <p:stCondLst>
                                            <p:cond delay="0"/>
                                          </p:stCondLst>
                                        </p:cTn>
                                        <p:tgtEl>
                                          <p:spTgt spid="96"/>
                                        </p:tgtEl>
                                        <p:attrNameLst>
                                          <p:attrName>style.visibility</p:attrName>
                                        </p:attrNameLst>
                                      </p:cBhvr>
                                      <p:to>
                                        <p:strVal val="hidden"/>
                                      </p:to>
                                    </p:set>
                                  </p:childTnLst>
                                </p:cTn>
                              </p:par>
                              <p:par>
                                <p:cTn id="194" presetID="1" presetClass="exit" presetSubtype="0" fill="hold" nodeType="withEffect">
                                  <p:stCondLst>
                                    <p:cond delay="0"/>
                                  </p:stCondLst>
                                  <p:childTnLst>
                                    <p:set>
                                      <p:cBhvr>
                                        <p:cTn id="195" dur="1" fill="hold">
                                          <p:stCondLst>
                                            <p:cond delay="0"/>
                                          </p:stCondLst>
                                        </p:cTn>
                                        <p:tgtEl>
                                          <p:spTgt spid="5"/>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115"/>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71"/>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95"/>
                                        </p:tgtEl>
                                        <p:attrNameLst>
                                          <p:attrName>style.visibility</p:attrName>
                                        </p:attrNameLst>
                                      </p:cBhvr>
                                      <p:to>
                                        <p:strVal val="hidden"/>
                                      </p:to>
                                    </p:set>
                                  </p:childTnLst>
                                </p:cTn>
                              </p:par>
                              <p:par>
                                <p:cTn id="204" presetID="1" presetClass="exit" presetSubtype="0" fill="hold" nodeType="withEffect">
                                  <p:stCondLst>
                                    <p:cond delay="0"/>
                                  </p:stCondLst>
                                  <p:childTnLst>
                                    <p:set>
                                      <p:cBhvr>
                                        <p:cTn id="205" dur="1" fill="hold">
                                          <p:stCondLst>
                                            <p:cond delay="0"/>
                                          </p:stCondLst>
                                        </p:cTn>
                                        <p:tgtEl>
                                          <p:spTgt spid="112"/>
                                        </p:tgtEl>
                                        <p:attrNameLst>
                                          <p:attrName>style.visibility</p:attrName>
                                        </p:attrNameLst>
                                      </p:cBhvr>
                                      <p:to>
                                        <p:strVal val="hidden"/>
                                      </p:to>
                                    </p:set>
                                  </p:childTnLst>
                                </p:cTn>
                              </p:par>
                              <p:par>
                                <p:cTn id="206" presetID="1" presetClass="exit" presetSubtype="0" fill="hold" nodeType="withEffect">
                                  <p:stCondLst>
                                    <p:cond delay="0"/>
                                  </p:stCondLst>
                                  <p:childTnLst>
                                    <p:set>
                                      <p:cBhvr>
                                        <p:cTn id="207" dur="1" fill="hold">
                                          <p:stCondLst>
                                            <p:cond delay="0"/>
                                          </p:stCondLst>
                                        </p:cTn>
                                        <p:tgtEl>
                                          <p:spTgt spid="117"/>
                                        </p:tgtEl>
                                        <p:attrNameLst>
                                          <p:attrName>style.visibility</p:attrName>
                                        </p:attrNameLst>
                                      </p:cBhvr>
                                      <p:to>
                                        <p:strVal val="hidden"/>
                                      </p:to>
                                    </p:set>
                                  </p:childTnLst>
                                </p:cTn>
                              </p:par>
                              <p:par>
                                <p:cTn id="208" presetID="1" presetClass="exit" presetSubtype="0" fill="hold" nodeType="withEffect">
                                  <p:stCondLst>
                                    <p:cond delay="0"/>
                                  </p:stCondLst>
                                  <p:childTnLst>
                                    <p:set>
                                      <p:cBhvr>
                                        <p:cTn id="209" dur="1" fill="hold">
                                          <p:stCondLst>
                                            <p:cond delay="0"/>
                                          </p:stCondLst>
                                        </p:cTn>
                                        <p:tgtEl>
                                          <p:spTgt spid="119"/>
                                        </p:tgtEl>
                                        <p:attrNameLst>
                                          <p:attrName>style.visibility</p:attrName>
                                        </p:attrNameLst>
                                      </p:cBhvr>
                                      <p:to>
                                        <p:strVal val="hidden"/>
                                      </p:to>
                                    </p:set>
                                  </p:childTnLst>
                                </p:cTn>
                              </p:par>
                              <p:par>
                                <p:cTn id="210" presetID="1" presetClass="exit" presetSubtype="0" fill="hold" nodeType="withEffect">
                                  <p:stCondLst>
                                    <p:cond delay="0"/>
                                  </p:stCondLst>
                                  <p:childTnLst>
                                    <p:set>
                                      <p:cBhvr>
                                        <p:cTn id="211" dur="1" fill="hold">
                                          <p:stCondLst>
                                            <p:cond delay="0"/>
                                          </p:stCondLst>
                                        </p:cTn>
                                        <p:tgtEl>
                                          <p:spTgt spid="81"/>
                                        </p:tgtEl>
                                        <p:attrNameLst>
                                          <p:attrName>style.visibility</p:attrName>
                                        </p:attrNameLst>
                                      </p:cBhvr>
                                      <p:to>
                                        <p:strVal val="hidden"/>
                                      </p:to>
                                    </p:set>
                                  </p:childTnLst>
                                </p:cTn>
                              </p:par>
                              <p:par>
                                <p:cTn id="212" presetID="1" presetClass="exit" presetSubtype="0" fill="hold" nodeType="withEffect">
                                  <p:stCondLst>
                                    <p:cond delay="0"/>
                                  </p:stCondLst>
                                  <p:childTnLst>
                                    <p:set>
                                      <p:cBhvr>
                                        <p:cTn id="213" dur="1" fill="hold">
                                          <p:stCondLst>
                                            <p:cond delay="0"/>
                                          </p:stCondLst>
                                        </p:cTn>
                                        <p:tgtEl>
                                          <p:spTgt spid="82"/>
                                        </p:tgtEl>
                                        <p:attrNameLst>
                                          <p:attrName>style.visibility</p:attrName>
                                        </p:attrNameLst>
                                      </p:cBhvr>
                                      <p:to>
                                        <p:strVal val="hidden"/>
                                      </p:to>
                                    </p:set>
                                  </p:childTnLst>
                                </p:cTn>
                              </p:par>
                              <p:par>
                                <p:cTn id="214" presetID="1" presetClass="exit" presetSubtype="0" fill="hold" nodeType="withEffect">
                                  <p:stCondLst>
                                    <p:cond delay="0"/>
                                  </p:stCondLst>
                                  <p:childTnLst>
                                    <p:set>
                                      <p:cBhvr>
                                        <p:cTn id="215" dur="1" fill="hold">
                                          <p:stCondLst>
                                            <p:cond delay="0"/>
                                          </p:stCondLst>
                                        </p:cTn>
                                        <p:tgtEl>
                                          <p:spTgt spid="75"/>
                                        </p:tgtEl>
                                        <p:attrNameLst>
                                          <p:attrName>style.visibility</p:attrName>
                                        </p:attrNameLst>
                                      </p:cBhvr>
                                      <p:to>
                                        <p:strVal val="hidden"/>
                                      </p:to>
                                    </p:set>
                                  </p:childTnLst>
                                </p:cTn>
                              </p:par>
                              <p:par>
                                <p:cTn id="216" presetID="1" presetClass="exit" presetSubtype="0" fill="hold" nodeType="withEffect">
                                  <p:stCondLst>
                                    <p:cond delay="0"/>
                                  </p:stCondLst>
                                  <p:childTnLst>
                                    <p:set>
                                      <p:cBhvr>
                                        <p:cTn id="217" dur="1" fill="hold">
                                          <p:stCondLst>
                                            <p:cond delay="0"/>
                                          </p:stCondLst>
                                        </p:cTn>
                                        <p:tgtEl>
                                          <p:spTgt spid="79"/>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97"/>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93"/>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94"/>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92"/>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70"/>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114"/>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109"/>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72"/>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6" presetClass="emph" presetSubtype="0" fill="hold" nodeType="clickEffect">
                                  <p:stCondLst>
                                    <p:cond delay="0"/>
                                  </p:stCondLst>
                                  <p:childTnLst>
                                    <p:animScale>
                                      <p:cBhvr>
                                        <p:cTn id="237" dur="2000" fill="hold"/>
                                        <p:tgtEl>
                                          <p:spTgt spid="23"/>
                                        </p:tgtEl>
                                      </p:cBhvr>
                                      <p:by x="150000" y="150000"/>
                                    </p:animScale>
                                  </p:childTnLst>
                                </p:cTn>
                              </p:par>
                              <p:par>
                                <p:cTn id="238" presetID="6" presetClass="emph" presetSubtype="0" fill="hold" nodeType="withEffect">
                                  <p:stCondLst>
                                    <p:cond delay="0"/>
                                  </p:stCondLst>
                                  <p:childTnLst>
                                    <p:animScale>
                                      <p:cBhvr>
                                        <p:cTn id="239" dur="2000" fill="hold"/>
                                        <p:tgtEl>
                                          <p:spTgt spid="30"/>
                                        </p:tgtEl>
                                      </p:cBhvr>
                                      <p:by x="150000" y="150000"/>
                                    </p:animScale>
                                  </p:childTnLst>
                                </p:cTn>
                              </p:par>
                              <p:par>
                                <p:cTn id="240" presetID="6" presetClass="emph" presetSubtype="0" fill="hold" nodeType="withEffect">
                                  <p:stCondLst>
                                    <p:cond delay="0"/>
                                  </p:stCondLst>
                                  <p:childTnLst>
                                    <p:animScale>
                                      <p:cBhvr>
                                        <p:cTn id="241" dur="2000" fill="hold"/>
                                        <p:tgtEl>
                                          <p:spTgt spid="31"/>
                                        </p:tgtEl>
                                      </p:cBhvr>
                                      <p:by x="150000" y="150000"/>
                                    </p:animScale>
                                  </p:childTnLst>
                                </p:cTn>
                              </p:par>
                              <p:par>
                                <p:cTn id="242" presetID="6" presetClass="emph" presetSubtype="0" fill="hold" nodeType="withEffect">
                                  <p:stCondLst>
                                    <p:cond delay="0"/>
                                  </p:stCondLst>
                                  <p:childTnLst>
                                    <p:animScale>
                                      <p:cBhvr>
                                        <p:cTn id="243" dur="2000" fill="hold"/>
                                        <p:tgtEl>
                                          <p:spTgt spid="25"/>
                                        </p:tgtEl>
                                      </p:cBhvr>
                                      <p:by x="150000" y="150000"/>
                                    </p:animScale>
                                  </p:childTnLst>
                                </p:cTn>
                              </p:par>
                              <p:par>
                                <p:cTn id="244" presetID="6" presetClass="emph" presetSubtype="0" fill="hold" nodeType="withEffect">
                                  <p:stCondLst>
                                    <p:cond delay="0"/>
                                  </p:stCondLst>
                                  <p:childTnLst>
                                    <p:animScale>
                                      <p:cBhvr>
                                        <p:cTn id="245" dur="2000" fill="hold"/>
                                        <p:tgtEl>
                                          <p:spTgt spid="26"/>
                                        </p:tgtEl>
                                      </p:cBhvr>
                                      <p:by x="150000" y="150000"/>
                                    </p:animScale>
                                  </p:childTnLst>
                                </p:cTn>
                              </p:par>
                              <p:par>
                                <p:cTn id="246" presetID="6" presetClass="emph" presetSubtype="0" fill="hold" nodeType="withEffect">
                                  <p:stCondLst>
                                    <p:cond delay="0"/>
                                  </p:stCondLst>
                                  <p:childTnLst>
                                    <p:animScale>
                                      <p:cBhvr>
                                        <p:cTn id="247" dur="2000" fill="hold"/>
                                        <p:tgtEl>
                                          <p:spTgt spid="27"/>
                                        </p:tgtEl>
                                      </p:cBhvr>
                                      <p:by x="150000" y="150000"/>
                                    </p:animScale>
                                  </p:childTnLst>
                                </p:cTn>
                              </p:par>
                              <p:par>
                                <p:cTn id="248" presetID="6" presetClass="emph" presetSubtype="0" fill="hold" nodeType="withEffect">
                                  <p:stCondLst>
                                    <p:cond delay="0"/>
                                  </p:stCondLst>
                                  <p:childTnLst>
                                    <p:animScale>
                                      <p:cBhvr>
                                        <p:cTn id="249" dur="2000" fill="hold"/>
                                        <p:tgtEl>
                                          <p:spTgt spid="28"/>
                                        </p:tgtEl>
                                      </p:cBhvr>
                                      <p:by x="150000" y="150000"/>
                                    </p:animScale>
                                  </p:childTnLst>
                                </p:cTn>
                              </p:par>
                            </p:childTnLst>
                          </p:cTn>
                        </p:par>
                        <p:par>
                          <p:cTn id="250" fill="hold">
                            <p:stCondLst>
                              <p:cond delay="2000"/>
                            </p:stCondLst>
                            <p:childTnLst>
                              <p:par>
                                <p:cTn id="251" presetID="6" presetClass="emph" presetSubtype="0" fill="hold" grpId="0" nodeType="afterEffect">
                                  <p:stCondLst>
                                    <p:cond delay="0"/>
                                  </p:stCondLst>
                                  <p:childTnLst>
                                    <p:animScale>
                                      <p:cBhvr>
                                        <p:cTn id="252" dur="2000" fill="hold"/>
                                        <p:tgtEl>
                                          <p:spTgt spid="1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2" grpId="0" animBg="1"/>
      <p:bldP spid="2"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129" grpId="0" animBg="1"/>
      <p:bldP spid="1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CheapTiny Protocol</a:t>
            </a:r>
            <a:endParaRPr/>
          </a:p>
        </p:txBody>
      </p:sp>
      <p:pic>
        <p:nvPicPr>
          <p:cNvPr id="2" name="Picture 1">
            <a:extLst>
              <a:ext uri="{FF2B5EF4-FFF2-40B4-BE49-F238E27FC236}">
                <a16:creationId xmlns:a16="http://schemas.microsoft.com/office/drawing/2014/main" id="{737640CD-511B-4D72-9731-01DDF1275AB0}"/>
              </a:ext>
            </a:extLst>
          </p:cNvPr>
          <p:cNvPicPr>
            <a:picLocks noChangeAspect="1"/>
          </p:cNvPicPr>
          <p:nvPr/>
        </p:nvPicPr>
        <p:blipFill>
          <a:blip r:embed="rId3"/>
          <a:stretch>
            <a:fillRect/>
          </a:stretch>
        </p:blipFill>
        <p:spPr>
          <a:xfrm>
            <a:off x="604684" y="1327355"/>
            <a:ext cx="7934632" cy="3252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22B6-0A1B-418D-AFF8-B87DB98E6CA5}"/>
              </a:ext>
            </a:extLst>
          </p:cNvPr>
          <p:cNvSpPr>
            <a:spLocks noGrp="1"/>
          </p:cNvSpPr>
          <p:nvPr>
            <p:ph type="title"/>
          </p:nvPr>
        </p:nvSpPr>
        <p:spPr/>
        <p:txBody>
          <a:bodyPr/>
          <a:lstStyle/>
          <a:p>
            <a:r>
              <a:rPr lang="en" dirty="0"/>
              <a:t>CheapSwitch Protocol</a:t>
            </a:r>
            <a:endParaRPr lang="en-US" dirty="0"/>
          </a:p>
        </p:txBody>
      </p:sp>
      <p:sp>
        <p:nvSpPr>
          <p:cNvPr id="3" name="Text Placeholder 2">
            <a:extLst>
              <a:ext uri="{FF2B5EF4-FFF2-40B4-BE49-F238E27FC236}">
                <a16:creationId xmlns:a16="http://schemas.microsoft.com/office/drawing/2014/main" id="{517D5E7B-6FF5-42E4-BAAC-CC67BBDF4CC3}"/>
              </a:ext>
            </a:extLst>
          </p:cNvPr>
          <p:cNvSpPr>
            <a:spLocks noGrp="1"/>
          </p:cNvSpPr>
          <p:nvPr>
            <p:ph type="body" idx="1"/>
          </p:nvPr>
        </p:nvSpPr>
        <p:spPr>
          <a:xfrm>
            <a:off x="3739662" y="1735015"/>
            <a:ext cx="5092637" cy="2833860"/>
          </a:xfrm>
        </p:spPr>
        <p:txBody>
          <a:bodyPr/>
          <a:lstStyle/>
          <a:p>
            <a:pPr lvl="0" indent="-381000">
              <a:buSzPts val="2400"/>
              <a:buChar char="-"/>
            </a:pPr>
            <a:r>
              <a:rPr lang="en-US" dirty="0"/>
              <a:t>Any node can request protocol switch</a:t>
            </a:r>
          </a:p>
          <a:p>
            <a:pPr lvl="0" indent="-381000">
              <a:buSzPts val="2400"/>
              <a:buChar char="-"/>
            </a:pPr>
            <a:r>
              <a:rPr lang="en-US" dirty="0"/>
              <a:t>PANIC message is sent to all replicas</a:t>
            </a:r>
          </a:p>
          <a:p>
            <a:pPr lvl="0" indent="-381000">
              <a:buSzPts val="2400"/>
              <a:buChar char="-"/>
            </a:pPr>
            <a:r>
              <a:rPr lang="en-US" dirty="0"/>
              <a:t>Replicas broadcast the message</a:t>
            </a:r>
          </a:p>
          <a:p>
            <a:pPr lvl="0" indent="-381000">
              <a:buSzPts val="2400"/>
              <a:buChar char="-"/>
            </a:pPr>
            <a:r>
              <a:rPr lang="en-US" dirty="0"/>
              <a:t>Nodes wait for Abort History message</a:t>
            </a:r>
          </a:p>
          <a:p>
            <a:pPr lvl="0" indent="-381000">
              <a:buSzPts val="2400"/>
              <a:buChar char="-"/>
            </a:pPr>
            <a:endParaRPr lang="en-US" dirty="0"/>
          </a:p>
          <a:p>
            <a:pPr lvl="0" indent="-381000">
              <a:buSzPts val="2400"/>
              <a:buChar char="-"/>
            </a:pPr>
            <a:endParaRPr lang="en-US" dirty="0"/>
          </a:p>
        </p:txBody>
      </p:sp>
      <p:pic>
        <p:nvPicPr>
          <p:cNvPr id="5" name="Picture 4" descr="A close up of a mans face&#10;&#10;Description automatically generated">
            <a:extLst>
              <a:ext uri="{FF2B5EF4-FFF2-40B4-BE49-F238E27FC236}">
                <a16:creationId xmlns:a16="http://schemas.microsoft.com/office/drawing/2014/main" id="{F9F25306-9F3F-4622-8D59-1D9AFAD48C45}"/>
              </a:ext>
            </a:extLst>
          </p:cNvPr>
          <p:cNvPicPr>
            <a:picLocks noChangeAspect="1"/>
          </p:cNvPicPr>
          <p:nvPr/>
        </p:nvPicPr>
        <p:blipFill>
          <a:blip r:embed="rId3"/>
          <a:stretch>
            <a:fillRect/>
          </a:stretch>
        </p:blipFill>
        <p:spPr>
          <a:xfrm>
            <a:off x="611065" y="1640498"/>
            <a:ext cx="2857500" cy="1862504"/>
          </a:xfrm>
          <a:prstGeom prst="rect">
            <a:avLst/>
          </a:prstGeom>
        </p:spPr>
      </p:pic>
    </p:spTree>
    <p:extLst>
      <p:ext uri="{BB962C8B-B14F-4D97-AF65-F5344CB8AC3E}">
        <p14:creationId xmlns:p14="http://schemas.microsoft.com/office/powerpoint/2010/main" val="365214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1A1F-68A1-46BA-88B2-555C2D02303F}"/>
              </a:ext>
            </a:extLst>
          </p:cNvPr>
          <p:cNvSpPr>
            <a:spLocks noGrp="1"/>
          </p:cNvSpPr>
          <p:nvPr>
            <p:ph type="title"/>
          </p:nvPr>
        </p:nvSpPr>
        <p:spPr/>
        <p:txBody>
          <a:bodyPr/>
          <a:lstStyle/>
          <a:p>
            <a:r>
              <a:rPr lang="en-US" dirty="0"/>
              <a:t>Abort History</a:t>
            </a:r>
          </a:p>
        </p:txBody>
      </p:sp>
      <p:sp>
        <p:nvSpPr>
          <p:cNvPr id="3" name="Text Placeholder 2">
            <a:extLst>
              <a:ext uri="{FF2B5EF4-FFF2-40B4-BE49-F238E27FC236}">
                <a16:creationId xmlns:a16="http://schemas.microsoft.com/office/drawing/2014/main" id="{B1C4D996-40CA-4003-8457-AD9A9AEB7A3A}"/>
              </a:ext>
            </a:extLst>
          </p:cNvPr>
          <p:cNvSpPr>
            <a:spLocks noGrp="1"/>
          </p:cNvSpPr>
          <p:nvPr>
            <p:ph type="body" idx="1"/>
          </p:nvPr>
        </p:nvSpPr>
        <p:spPr/>
        <p:txBody>
          <a:bodyPr/>
          <a:lstStyle/>
          <a:p>
            <a:pPr lvl="0" indent="-381000">
              <a:buSzPts val="2400"/>
              <a:buFont typeface="Arial"/>
              <a:buChar char="-"/>
            </a:pPr>
            <a:r>
              <a:rPr lang="en-US" dirty="0"/>
              <a:t>Three Categories:</a:t>
            </a:r>
          </a:p>
          <a:p>
            <a:pPr lvl="1" indent="-381000">
              <a:spcBef>
                <a:spcPts val="0"/>
              </a:spcBef>
              <a:buSzPts val="2400"/>
              <a:buFont typeface="Arial"/>
              <a:buChar char="-"/>
            </a:pPr>
            <a:r>
              <a:rPr lang="en-US" sz="1800" dirty="0"/>
              <a:t>Decided</a:t>
            </a:r>
          </a:p>
          <a:p>
            <a:pPr lvl="1" indent="-381000">
              <a:spcBef>
                <a:spcPts val="0"/>
              </a:spcBef>
              <a:buSzPts val="2400"/>
              <a:buFont typeface="Arial"/>
              <a:buChar char="-"/>
            </a:pPr>
            <a:r>
              <a:rPr lang="en-US" sz="1800" dirty="0"/>
              <a:t>Potentially Decided</a:t>
            </a:r>
          </a:p>
          <a:p>
            <a:pPr lvl="1" indent="-381000">
              <a:spcBef>
                <a:spcPts val="0"/>
              </a:spcBef>
              <a:buSzPts val="2400"/>
              <a:buFont typeface="Arial"/>
              <a:buChar char="-"/>
            </a:pPr>
            <a:r>
              <a:rPr lang="en-US" sz="1800" dirty="0"/>
              <a:t>Undecide </a:t>
            </a:r>
            <a:endParaRPr lang="en-US" dirty="0"/>
          </a:p>
          <a:p>
            <a:pPr lvl="0" indent="-381000">
              <a:buSzPts val="2400"/>
              <a:buFont typeface="Arial"/>
              <a:buChar char="-"/>
            </a:pPr>
            <a:r>
              <a:rPr lang="en-US" dirty="0"/>
              <a:t>New Leader creates a history using:</a:t>
            </a:r>
          </a:p>
          <a:p>
            <a:pPr lvl="1" indent="-381000">
              <a:spcBef>
                <a:spcPts val="0"/>
              </a:spcBef>
              <a:buSzPts val="2400"/>
              <a:buFont typeface="Arial"/>
              <a:buChar char="-"/>
            </a:pPr>
            <a:r>
              <a:rPr lang="en-US" sz="1800" dirty="0">
                <a:solidFill>
                  <a:schemeClr val="bg2">
                    <a:lumMod val="75000"/>
                  </a:schemeClr>
                </a:solidFill>
              </a:rPr>
              <a:t>All the messages after last checkpoint</a:t>
            </a:r>
          </a:p>
          <a:p>
            <a:pPr lvl="1" indent="-381000">
              <a:spcBef>
                <a:spcPts val="0"/>
              </a:spcBef>
              <a:buSzPts val="2400"/>
              <a:buFont typeface="Arial"/>
              <a:buChar char="-"/>
            </a:pPr>
            <a:r>
              <a:rPr lang="en-US" sz="1800" dirty="0">
                <a:solidFill>
                  <a:schemeClr val="bg2">
                    <a:lumMod val="75000"/>
                  </a:schemeClr>
                </a:solidFill>
              </a:rPr>
              <a:t>Message agreement certificates</a:t>
            </a:r>
          </a:p>
          <a:p>
            <a:pPr lvl="1" indent="-381000">
              <a:spcBef>
                <a:spcPts val="0"/>
              </a:spcBef>
              <a:buSzPts val="2400"/>
              <a:buFont typeface="Arial"/>
              <a:buChar char="-"/>
            </a:pPr>
            <a:r>
              <a:rPr lang="en-US" sz="1800" dirty="0">
                <a:solidFill>
                  <a:schemeClr val="bg2">
                    <a:lumMod val="75000"/>
                  </a:schemeClr>
                </a:solidFill>
              </a:rPr>
              <a:t>Message updated certificates</a:t>
            </a:r>
          </a:p>
          <a:p>
            <a:pPr lvl="0" indent="-381000">
              <a:lnSpc>
                <a:spcPct val="100000"/>
              </a:lnSpc>
              <a:buSzPts val="2400"/>
              <a:buChar char="-"/>
            </a:pPr>
            <a:r>
              <a:rPr lang="en-US" dirty="0"/>
              <a:t>Other Replicas check all three values and send switch</a:t>
            </a:r>
          </a:p>
          <a:p>
            <a:pPr lvl="0" indent="-381000">
              <a:lnSpc>
                <a:spcPct val="100000"/>
              </a:lnSpc>
              <a:buSzPts val="2400"/>
              <a:buChar char="-"/>
            </a:pPr>
            <a:r>
              <a:rPr lang="en-US" dirty="0"/>
              <a:t>One replica sends PANIC and all can verify</a:t>
            </a:r>
          </a:p>
          <a:p>
            <a:pPr lvl="0" indent="-381000">
              <a:lnSpc>
                <a:spcPct val="100000"/>
              </a:lnSpc>
              <a:buSzPts val="2400"/>
              <a:buChar char="-"/>
            </a:pPr>
            <a:endParaRPr lang="en-US" dirty="0"/>
          </a:p>
          <a:p>
            <a:pPr lvl="0" indent="-381000">
              <a:lnSpc>
                <a:spcPct val="100000"/>
              </a:lnSpc>
              <a:buSzPts val="2400"/>
              <a:buChar char="-"/>
            </a:pPr>
            <a:endParaRPr lang="en-US" dirty="0"/>
          </a:p>
        </p:txBody>
      </p:sp>
    </p:spTree>
    <p:extLst>
      <p:ext uri="{BB962C8B-B14F-4D97-AF65-F5344CB8AC3E}">
        <p14:creationId xmlns:p14="http://schemas.microsoft.com/office/powerpoint/2010/main" val="405516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C968-ED01-4A7F-AEEA-FB86C645BD09}"/>
              </a:ext>
            </a:extLst>
          </p:cNvPr>
          <p:cNvSpPr>
            <a:spLocks noGrp="1"/>
          </p:cNvSpPr>
          <p:nvPr>
            <p:ph type="title"/>
          </p:nvPr>
        </p:nvSpPr>
        <p:spPr/>
        <p:txBody>
          <a:bodyPr/>
          <a:lstStyle/>
          <a:p>
            <a:r>
              <a:rPr lang="en-US" dirty="0"/>
              <a:t>Cheap Switch Protocol</a:t>
            </a:r>
          </a:p>
        </p:txBody>
      </p:sp>
      <p:pic>
        <p:nvPicPr>
          <p:cNvPr id="4" name="Picture 3" descr="A close up of a logo&#10;&#10;Description automatically generated">
            <a:extLst>
              <a:ext uri="{FF2B5EF4-FFF2-40B4-BE49-F238E27FC236}">
                <a16:creationId xmlns:a16="http://schemas.microsoft.com/office/drawing/2014/main" id="{B6666A5A-A0C5-40E4-A4A7-A29CE713FF10}"/>
              </a:ext>
            </a:extLst>
          </p:cNvPr>
          <p:cNvPicPr>
            <a:picLocks noChangeAspect="1"/>
          </p:cNvPicPr>
          <p:nvPr/>
        </p:nvPicPr>
        <p:blipFill>
          <a:blip r:embed="rId3"/>
          <a:stretch>
            <a:fillRect/>
          </a:stretch>
        </p:blipFill>
        <p:spPr>
          <a:xfrm>
            <a:off x="977393" y="1412050"/>
            <a:ext cx="6972904" cy="247671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84357F8-7123-4E92-BB74-EB2840E1876D}"/>
                  </a:ext>
                </a:extLst>
              </p14:cNvPr>
              <p14:cNvContentPartPr/>
              <p14:nvPr/>
            </p14:nvContentPartPr>
            <p14:xfrm>
              <a:off x="4051412" y="4803978"/>
              <a:ext cx="360" cy="360"/>
            </p14:xfrm>
          </p:contentPart>
        </mc:Choice>
        <mc:Fallback xmlns="">
          <p:pic>
            <p:nvPicPr>
              <p:cNvPr id="3" name="Ink 2">
                <a:extLst>
                  <a:ext uri="{FF2B5EF4-FFF2-40B4-BE49-F238E27FC236}">
                    <a16:creationId xmlns:a16="http://schemas.microsoft.com/office/drawing/2014/main" id="{F84357F8-7123-4E92-BB74-EB2840E1876D}"/>
                  </a:ext>
                </a:extLst>
              </p:cNvPr>
              <p:cNvPicPr/>
              <p:nvPr/>
            </p:nvPicPr>
            <p:blipFill>
              <a:blip r:embed="rId5"/>
              <a:stretch>
                <a:fillRect/>
              </a:stretch>
            </p:blipFill>
            <p:spPr>
              <a:xfrm>
                <a:off x="4042412" y="4794978"/>
                <a:ext cx="18000" cy="18000"/>
              </a:xfrm>
              <a:prstGeom prst="rect">
                <a:avLst/>
              </a:prstGeom>
            </p:spPr>
          </p:pic>
        </mc:Fallback>
      </mc:AlternateContent>
    </p:spTree>
    <p:extLst>
      <p:ext uri="{BB962C8B-B14F-4D97-AF65-F5344CB8AC3E}">
        <p14:creationId xmlns:p14="http://schemas.microsoft.com/office/powerpoint/2010/main" val="369695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MinBFT Protocol</a:t>
            </a:r>
            <a:endParaRPr/>
          </a:p>
        </p:txBody>
      </p:sp>
      <p:pic>
        <p:nvPicPr>
          <p:cNvPr id="114" name="Google Shape;114;p21"/>
          <p:cNvPicPr preferRelativeResize="0"/>
          <p:nvPr/>
        </p:nvPicPr>
        <p:blipFill>
          <a:blip r:embed="rId3">
            <a:alphaModFix/>
          </a:blip>
          <a:stretch>
            <a:fillRect/>
          </a:stretch>
        </p:blipFill>
        <p:spPr>
          <a:xfrm>
            <a:off x="887850" y="1614075"/>
            <a:ext cx="7737376" cy="2638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1844</Words>
  <Application>Microsoft Office PowerPoint</Application>
  <PresentationFormat>On-screen Show (16:9)</PresentationFormat>
  <Paragraphs>136</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CheapBFT</vt:lpstr>
      <vt:lpstr>Introduction</vt:lpstr>
      <vt:lpstr>CASH Subsystem</vt:lpstr>
      <vt:lpstr>PowerPoint Presentation</vt:lpstr>
      <vt:lpstr>CheapTiny Protocol</vt:lpstr>
      <vt:lpstr>CheapSwitch Protocol</vt:lpstr>
      <vt:lpstr>Abort History</vt:lpstr>
      <vt:lpstr>Cheap Switch Protocol</vt:lpstr>
      <vt:lpstr>MinBFT Protocol</vt:lpstr>
      <vt:lpstr>Resource Efficient</vt:lpstr>
      <vt:lpstr>Switch Time CheapTiny to MinBFT</vt:lpstr>
      <vt:lpstr>Performance with 4KB Request &amp; Empty Replies</vt:lpstr>
      <vt:lpstr>Thank You! </vt:lpstr>
      <vt:lpstr>CPU usage per 10 Kreq/s normalized by throughput.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CheapBFT</dc:title>
  <cp:lastModifiedBy>Lakhveer Kaur</cp:lastModifiedBy>
  <cp:revision>32</cp:revision>
  <dcterms:modified xsi:type="dcterms:W3CDTF">2019-11-13T18:05:52Z</dcterms:modified>
</cp:coreProperties>
</file>