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handoutMasterIdLst>
    <p:handoutMasterId r:id="rId12"/>
  </p:handoutMasterIdLst>
  <p:sldIdLst>
    <p:sldId id="269" r:id="rId2"/>
    <p:sldId id="258" r:id="rId3"/>
    <p:sldId id="262" r:id="rId4"/>
    <p:sldId id="263" r:id="rId5"/>
    <p:sldId id="264" r:id="rId6"/>
    <p:sldId id="266" r:id="rId7"/>
    <p:sldId id="272" r:id="rId8"/>
    <p:sldId id="274" r:id="rId9"/>
    <p:sldId id="27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C63F"/>
    <a:srgbClr val="055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94706" autoAdjust="0"/>
  </p:normalViewPr>
  <p:slideViewPr>
    <p:cSldViewPr snapToGrid="0">
      <p:cViewPr varScale="1">
        <p:scale>
          <a:sx n="108" d="100"/>
          <a:sy n="108" d="100"/>
        </p:scale>
        <p:origin x="168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259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A1CA9-7C79-469E-95ED-9247DCD4352C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D0020-174F-4474-B652-15292476C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07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62452-73BA-4B6E-95A5-E724D6377E4D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3D01E-8E1F-45A0-B4E0-8DAF0D6A9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2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mailto:name@emailaddress.com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752004" y="1786710"/>
            <a:ext cx="5734646" cy="716778"/>
          </a:xfrm>
          <a:noFill/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3000" b="1" u="none" baseline="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>
              <a:lnSpc>
                <a:spcPct val="80000"/>
              </a:lnSpc>
              <a:defRPr/>
            </a:pPr>
            <a:r>
              <a:rPr lang="en-US" dirty="0"/>
              <a:t>Overall Session Type, # and Title 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1752004" y="2586810"/>
            <a:ext cx="5734646" cy="716778"/>
          </a:xfrm>
          <a:noFill/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100" b="1" u="none" baseline="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>
              <a:lnSpc>
                <a:spcPct val="80000"/>
              </a:lnSpc>
              <a:defRPr/>
            </a:pPr>
            <a:r>
              <a:rPr lang="en-US" dirty="0"/>
              <a:t>(i.e. Seminar 32 – Energy Efficient Design for Large Buildings) Use font size 40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2626221" y="4632326"/>
            <a:ext cx="3891558" cy="716778"/>
          </a:xfrm>
          <a:noFill/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="1" u="none" baseline="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>
              <a:lnSpc>
                <a:spcPct val="80000"/>
              </a:lnSpc>
              <a:defRPr/>
            </a:pPr>
            <a:r>
              <a:rPr lang="en-US" dirty="0"/>
              <a:t>Subtitle (i.e. Opportunities for Savings in large Hospitals) Use font size 32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84832" y="3070611"/>
            <a:ext cx="1772543" cy="439352"/>
          </a:xfrm>
          <a:noFill/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50" b="1" u="none" baseline="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>
              <a:lnSpc>
                <a:spcPct val="80000"/>
              </a:lnSpc>
              <a:defRPr/>
            </a:pPr>
            <a:r>
              <a:rPr lang="en-US" dirty="0"/>
              <a:t>John Doe, Credentials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84832" y="3546476"/>
            <a:ext cx="1772543" cy="439352"/>
          </a:xfrm>
          <a:noFill/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50" b="1" u="none" baseline="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>
              <a:lnSpc>
                <a:spcPct val="80000"/>
              </a:lnSpc>
              <a:defRPr/>
            </a:pPr>
            <a:r>
              <a:rPr lang="en-US" dirty="0"/>
              <a:t>Company Name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84832" y="4022341"/>
            <a:ext cx="1772543" cy="439352"/>
          </a:xfrm>
          <a:noFill/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50" b="1" u="none" baseline="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>
              <a:lnSpc>
                <a:spcPct val="80000"/>
              </a:lnSpc>
              <a:defRPr/>
            </a:pPr>
            <a:r>
              <a:rPr lang="en-US" dirty="0"/>
              <a:t>jdoe@email.com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84832" y="4498206"/>
            <a:ext cx="1772543" cy="439352"/>
          </a:xfrm>
          <a:noFill/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50" b="1" u="none" baseline="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>
              <a:lnSpc>
                <a:spcPct val="80000"/>
              </a:lnSpc>
              <a:defRPr/>
            </a:pPr>
            <a:r>
              <a:rPr lang="en-US" dirty="0"/>
              <a:t>Office Number (If you want)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84832" y="5007940"/>
            <a:ext cx="1772543" cy="439352"/>
          </a:xfrm>
          <a:noFill/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50" b="1" u="none" baseline="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>
              <a:lnSpc>
                <a:spcPct val="80000"/>
              </a:lnSpc>
              <a:defRPr/>
            </a:pPr>
            <a:r>
              <a:rPr lang="en-US" dirty="0"/>
              <a:t>Cell Number (If you want)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622381" y="3321051"/>
            <a:ext cx="1314450" cy="1568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Company Logo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1752004" y="1785938"/>
            <a:ext cx="5734050" cy="717550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000" b="1" u="non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Overall Session Type, # and Title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23" hasCustomPrompt="1"/>
          </p:nvPr>
        </p:nvSpPr>
        <p:spPr>
          <a:xfrm>
            <a:off x="2055000" y="3250407"/>
            <a:ext cx="5734050" cy="717550"/>
          </a:xfrm>
        </p:spPr>
        <p:txBody>
          <a:bodyPr>
            <a:normAutofit/>
          </a:bodyPr>
          <a:lstStyle>
            <a:lvl1pPr marL="0" indent="0">
              <a:buNone/>
              <a:defRPr lang="en-US" sz="3000" b="1" u="non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3000" b="1" u="non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ctr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Overall Session Type, # and 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6"/>
            <a:ext cx="9144000" cy="684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8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386D-D596-43F8-8F7F-EC29E2E0A8BB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DE4D-DC37-4180-B29E-77B367E2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1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386D-D596-43F8-8F7F-EC29E2E0A8BB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DE4D-DC37-4180-B29E-77B367E2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56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438" y="136526"/>
            <a:ext cx="7886700" cy="643543"/>
          </a:xfrm>
        </p:spPr>
        <p:txBody>
          <a:bodyPr>
            <a:normAutofit/>
          </a:bodyPr>
          <a:lstStyle>
            <a:lvl1pPr>
              <a:defRPr sz="2475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(Blank Slide)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944761" y="1416822"/>
            <a:ext cx="6549033" cy="4060053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800" u="none" baseline="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>
              <a:lnSpc>
                <a:spcPct val="80000"/>
              </a:lnSpc>
              <a:defRPr/>
            </a:pPr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532195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line/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725" y="165101"/>
            <a:ext cx="7886700" cy="643543"/>
          </a:xfrm>
        </p:spPr>
        <p:txBody>
          <a:bodyPr>
            <a:normAutofit/>
          </a:bodyPr>
          <a:lstStyle>
            <a:lvl1pPr>
              <a:defRPr lang="en-US" sz="2475" b="1" smtClean="0">
                <a:solidFill>
                  <a:schemeClr val="bg1"/>
                </a:solidFill>
              </a:defRPr>
            </a:lvl1pPr>
          </a:lstStyle>
          <a:p>
            <a:r>
              <a:rPr lang="en-US" sz="2475" b="1" dirty="0">
                <a:solidFill>
                  <a:schemeClr val="bg1"/>
                </a:solidFill>
                <a:latin typeface="+mn-lt"/>
              </a:rPr>
              <a:t>Outline/Agenda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944761" y="1416822"/>
            <a:ext cx="6549033" cy="2107428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100" u="none" baseline="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*No Hyperlinks</a:t>
            </a:r>
            <a:b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*Research, programs, policy, legislation or name of organizations, software, government agencies and government-sponsored agencies may be referenced only in order to maintain presentation clarity and relevance. Modeling software products can be listed once and afterwards refer to generically (software 1, software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672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line/Agen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444" y="174625"/>
            <a:ext cx="7886700" cy="643543"/>
          </a:xfrm>
        </p:spPr>
        <p:txBody>
          <a:bodyPr>
            <a:normAutofit/>
          </a:bodyPr>
          <a:lstStyle>
            <a:lvl1pPr>
              <a:defRPr lang="en-US" sz="2475" b="1" smtClean="0">
                <a:solidFill>
                  <a:schemeClr val="bg1"/>
                </a:solidFill>
              </a:defRPr>
            </a:lvl1pPr>
          </a:lstStyle>
          <a:p>
            <a:r>
              <a:rPr lang="en-US" sz="2475" b="1" dirty="0">
                <a:solidFill>
                  <a:schemeClr val="bg1"/>
                </a:solidFill>
                <a:latin typeface="+mn-lt"/>
              </a:rPr>
              <a:t>Outline/Agenda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944761" y="1416822"/>
            <a:ext cx="6549033" cy="2107428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500" u="none" baseline="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>
              <a:lnSpc>
                <a:spcPct val="80000"/>
              </a:lnSpc>
              <a:defRPr/>
            </a:pPr>
            <a:r>
              <a:rPr lang="en-US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In accordance with CEC policy, any logos of HVAC&amp;R related organizations in images must be covered. </a:t>
            </a:r>
            <a:br>
              <a:rPr lang="en-US" altLang="en-US" sz="15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sz="1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PowerPoint, click Insert 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Shape  Choose Shape. </a:t>
            </a:r>
            <a:b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On the Format tab you can change the color of your shape. </a:t>
            </a:r>
            <a:b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You can also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Ctrl+Click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on your main image + covered shapes, right click, and select “group” so all pieces move and </a:t>
            </a:r>
            <a:b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re-size together. Covered logos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132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7163" y="146050"/>
            <a:ext cx="7886700" cy="643543"/>
          </a:xfrm>
        </p:spPr>
        <p:txBody>
          <a:bodyPr>
            <a:normAutofit/>
          </a:bodyPr>
          <a:lstStyle>
            <a:lvl1pPr>
              <a:defRPr lang="en-US" sz="2475" b="1" smtClean="0">
                <a:solidFill>
                  <a:schemeClr val="bg1"/>
                </a:solidFill>
              </a:defRPr>
            </a:lvl1pPr>
          </a:lstStyle>
          <a:p>
            <a:r>
              <a:rPr lang="en-US" sz="2475" b="1" dirty="0">
                <a:solidFill>
                  <a:schemeClr val="bg1"/>
                </a:solidFill>
                <a:latin typeface="+mn-lt"/>
              </a:rPr>
              <a:t>Conclusion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944761" y="1416822"/>
            <a:ext cx="6549033" cy="2107428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500" u="none" baseline="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>
              <a:lnSpc>
                <a:spcPct val="80000"/>
              </a:lnSpc>
              <a:defRPr/>
            </a:pPr>
            <a:r>
              <a:rPr lang="en-US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Click here to list 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457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156" y="107951"/>
            <a:ext cx="7886700" cy="643543"/>
          </a:xfrm>
        </p:spPr>
        <p:txBody>
          <a:bodyPr>
            <a:normAutofit/>
          </a:bodyPr>
          <a:lstStyle>
            <a:lvl1pPr>
              <a:defRPr lang="en-US" sz="2475" b="1" smtClean="0">
                <a:solidFill>
                  <a:schemeClr val="bg1"/>
                </a:solidFill>
              </a:defRPr>
            </a:lvl1pPr>
          </a:lstStyle>
          <a:p>
            <a:r>
              <a:rPr lang="en-US" sz="2475" b="1" dirty="0">
                <a:solidFill>
                  <a:schemeClr val="bg1"/>
                </a:solidFill>
                <a:latin typeface="+mn-lt"/>
              </a:rPr>
              <a:t>Bibliography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944761" y="1416822"/>
            <a:ext cx="6549033" cy="4069578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800" u="none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Content – if you are referencing any publications                                                                                       *                                                                                                                       If you are a Technical Paper:                                                                   Authors name(s). 2018. Paper title in sentence style – Only first words, important words, and acronyms capitalized. ASHRAE Transactions 124 (2) (pending publication)                                                                                             *                                                                                                                              If you are a Conference Paper                                                                     Authors name(s). 2018. Example paper title written here. Presented at the 2018 ASHRAE Annual Conference, June 23-27.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62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869" y="117476"/>
            <a:ext cx="7886700" cy="643543"/>
          </a:xfrm>
        </p:spPr>
        <p:txBody>
          <a:bodyPr>
            <a:normAutofit/>
          </a:bodyPr>
          <a:lstStyle>
            <a:lvl1pPr>
              <a:defRPr lang="en-US" sz="2475" b="1" smtClean="0">
                <a:solidFill>
                  <a:schemeClr val="bg1"/>
                </a:solidFill>
              </a:defRPr>
            </a:lvl1pPr>
          </a:lstStyle>
          <a:p>
            <a:r>
              <a:rPr lang="en-US" sz="2475" b="1" dirty="0">
                <a:solidFill>
                  <a:schemeClr val="bg1"/>
                </a:solidFill>
                <a:latin typeface="+mn-lt"/>
              </a:rPr>
              <a:t>Questions?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944761" y="1416822"/>
            <a:ext cx="6549033" cy="2107428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800" u="none" baseline="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name@emailaddress.com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(You may include names and email addresses of non-presenting authors on the last slide)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Instruction – this slide cannot have logo or images.  Only what is shown.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386D-D596-43F8-8F7F-EC29E2E0A8BB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DE4D-DC37-4180-B29E-77B367E2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6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386D-D596-43F8-8F7F-EC29E2E0A8BB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DE4D-DC37-4180-B29E-77B367E2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386D-D596-43F8-8F7F-EC29E2E0A8BB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DE4D-DC37-4180-B29E-77B367E2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6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386D-D596-43F8-8F7F-EC29E2E0A8BB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DE4D-DC37-4180-B29E-77B367E2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1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386D-D596-43F8-8F7F-EC29E2E0A8BB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DE4D-DC37-4180-B29E-77B367E2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8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386D-D596-43F8-8F7F-EC29E2E0A8BB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DE4D-DC37-4180-B29E-77B367E2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1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386D-D596-43F8-8F7F-EC29E2E0A8BB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DE4D-DC37-4180-B29E-77B367E2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8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386D-D596-43F8-8F7F-EC29E2E0A8BB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DE4D-DC37-4180-B29E-77B367E2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7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E386D-D596-43F8-8F7F-EC29E2E0A8BB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DE4D-DC37-4180-B29E-77B367E2BC8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" y="0"/>
            <a:ext cx="9135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6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7" r:id="rId13"/>
    <p:sldLayoutId id="2147483668" r:id="rId14"/>
    <p:sldLayoutId id="2147483669" r:id="rId15"/>
    <p:sldLayoutId id="2147483670" r:id="rId16"/>
    <p:sldLayoutId id="214748367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7997" y="1758152"/>
            <a:ext cx="869099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altLang="zh-CN" dirty="0">
                <a:solidFill>
                  <a:srgbClr val="0554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000" b="1" dirty="0">
                <a:solidFill>
                  <a:srgbClr val="0554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for ECS 265: </a:t>
            </a:r>
          </a:p>
          <a:p>
            <a:pPr algn="ctr"/>
            <a:r>
              <a:rPr lang="en-US" altLang="zh-CN" sz="4000" b="1" dirty="0">
                <a:solidFill>
                  <a:srgbClr val="0554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Database Systems</a:t>
            </a:r>
          </a:p>
          <a:p>
            <a:endParaRPr lang="en-US" altLang="zh-CN" sz="4000" b="1" dirty="0">
              <a:solidFill>
                <a:srgbClr val="0554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b="1" dirty="0">
                <a:solidFill>
                  <a:srgbClr val="0554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b="1" dirty="0">
              <a:solidFill>
                <a:srgbClr val="0554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br>
              <a:rPr lang="en-US" altLang="zh-CN" dirty="0">
                <a:solidFill>
                  <a:srgbClr val="0554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srgbClr val="0554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  <a:r>
              <a:rPr lang="en-US" altLang="zh-CN" sz="2400" b="1" dirty="0" err="1">
                <a:solidFill>
                  <a:srgbClr val="0554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Likang</a:t>
            </a:r>
            <a:r>
              <a:rPr lang="en-US" altLang="zh-CN" sz="2400" b="1" dirty="0">
                <a:solidFill>
                  <a:srgbClr val="0554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Yin</a:t>
            </a:r>
          </a:p>
          <a:p>
            <a:endParaRPr lang="en-US" altLang="zh-CN" sz="2400" b="1" dirty="0">
              <a:solidFill>
                <a:srgbClr val="0554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en-US" altLang="zh-CN" sz="2400" b="1" dirty="0">
                <a:solidFill>
                  <a:srgbClr val="0554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October 4, 2018</a:t>
            </a:r>
          </a:p>
          <a:p>
            <a:endParaRPr lang="zh-CN" altLang="en-US" dirty="0">
              <a:solidFill>
                <a:srgbClr val="0554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643" y="126353"/>
            <a:ext cx="8047165" cy="956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EasyCommit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Non-blocking Two-phase Commit Protocol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83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>
          <a:xfrm>
            <a:off x="93663" y="1621353"/>
            <a:ext cx="9001125" cy="426454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554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Background</a:t>
            </a:r>
            <a:endParaRPr lang="en-US" sz="2800" b="1" dirty="0">
              <a:solidFill>
                <a:srgbClr val="0554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solidFill>
                <a:srgbClr val="0554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554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Two-phase Commit (2PC) Protocol</a:t>
            </a:r>
          </a:p>
          <a:p>
            <a:endParaRPr lang="en-US" altLang="zh-CN" sz="2800" b="1" dirty="0">
              <a:solidFill>
                <a:srgbClr val="0554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554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2800" b="1" dirty="0">
                <a:solidFill>
                  <a:srgbClr val="0554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Three-phase Commit (3PC) Protocol</a:t>
            </a:r>
          </a:p>
          <a:p>
            <a:endParaRPr lang="en-US" altLang="zh-CN" sz="2800" b="1" dirty="0">
              <a:solidFill>
                <a:srgbClr val="0554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554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zh-CN" sz="2800" b="1" dirty="0" err="1">
                <a:solidFill>
                  <a:srgbClr val="0554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EasyCommit</a:t>
            </a:r>
            <a:r>
              <a:rPr lang="en-US" altLang="zh-CN" sz="2800" b="1" dirty="0">
                <a:solidFill>
                  <a:srgbClr val="0554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Protocol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rgbClr val="0554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554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Comparison and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554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554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solidFill>
                <a:srgbClr val="0554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3663" y="117475"/>
            <a:ext cx="7886700" cy="642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Roadmap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146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00013" y="146050"/>
            <a:ext cx="7886700" cy="643543"/>
          </a:xfrm>
        </p:spPr>
        <p:txBody>
          <a:bodyPr>
            <a:normAutofit/>
          </a:bodyPr>
          <a:lstStyle>
            <a:lvl1pPr>
              <a:defRPr lang="en-US" sz="2475" b="1" smtClean="0">
                <a:solidFill>
                  <a:schemeClr val="bg1"/>
                </a:solidFill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Two-phase Commit (2PC) Protocol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3" y="1602083"/>
            <a:ext cx="8610140" cy="408352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60124" y="6190325"/>
            <a:ext cx="5832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Source: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</a:rPr>
              <a:t>EasyCommit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: A Non-blocking Two-phase Commit Protocol. EDBT'18.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9282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/>
          <p:cNvCxnSpPr/>
          <p:nvPr/>
        </p:nvCxnSpPr>
        <p:spPr>
          <a:xfrm flipH="1" flipV="1">
            <a:off x="1992269" y="3884023"/>
            <a:ext cx="1911224" cy="8649"/>
          </a:xfrm>
          <a:prstGeom prst="straightConnector1">
            <a:avLst/>
          </a:prstGeom>
          <a:ln w="15875">
            <a:solidFill>
              <a:srgbClr val="05549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107156" y="107951"/>
            <a:ext cx="7886700" cy="643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75" b="1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Blocking Problem in 2PC Protocol</a:t>
            </a:r>
            <a:endParaRPr lang="en-US" dirty="0"/>
          </a:p>
        </p:txBody>
      </p:sp>
      <p:pic>
        <p:nvPicPr>
          <p:cNvPr id="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70" y="3297739"/>
            <a:ext cx="1071899" cy="1071899"/>
          </a:xfrm>
          <a:prstGeom prst="rect">
            <a:avLst/>
          </a:prstGeom>
        </p:spPr>
      </p:pic>
      <p:pic>
        <p:nvPicPr>
          <p:cNvPr id="4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464" y="3297739"/>
            <a:ext cx="1071899" cy="1071899"/>
          </a:xfrm>
          <a:prstGeom prst="rect">
            <a:avLst/>
          </a:prstGeom>
        </p:spPr>
      </p:pic>
      <p:pic>
        <p:nvPicPr>
          <p:cNvPr id="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859" y="3297739"/>
            <a:ext cx="1032362" cy="103236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7816" y="2842796"/>
            <a:ext cx="173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554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Participant X</a:t>
            </a:r>
            <a:endParaRPr lang="zh-CN" altLang="en-US" b="1" dirty="0">
              <a:solidFill>
                <a:srgbClr val="0554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86369" y="1421619"/>
            <a:ext cx="1516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554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Participant Y</a:t>
            </a:r>
            <a:endParaRPr lang="zh-CN" altLang="en-US" b="1" dirty="0">
              <a:solidFill>
                <a:srgbClr val="0554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86616" y="2842796"/>
            <a:ext cx="161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554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Participant Z</a:t>
            </a:r>
            <a:endParaRPr lang="zh-CN" altLang="en-US" b="1" dirty="0">
              <a:solidFill>
                <a:srgbClr val="0554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21091" y="4508527"/>
            <a:ext cx="1636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8DC6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Coordinator C</a:t>
            </a:r>
            <a:endParaRPr lang="zh-CN" altLang="en-US" b="1" dirty="0">
              <a:solidFill>
                <a:srgbClr val="8DC6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4975392" y="3875374"/>
            <a:ext cx="1911224" cy="8649"/>
          </a:xfrm>
          <a:prstGeom prst="straightConnector1">
            <a:avLst/>
          </a:prstGeom>
          <a:ln w="15875">
            <a:solidFill>
              <a:srgbClr val="05549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cxnSpLocks/>
            <a:stCxn id="6" idx="0"/>
          </p:cNvCxnSpPr>
          <p:nvPr/>
        </p:nvCxnSpPr>
        <p:spPr>
          <a:xfrm flipV="1">
            <a:off x="4357040" y="2365338"/>
            <a:ext cx="1" cy="932401"/>
          </a:xfrm>
          <a:prstGeom prst="straightConnector1">
            <a:avLst/>
          </a:prstGeom>
          <a:ln w="15875">
            <a:solidFill>
              <a:srgbClr val="05549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091" y="1293439"/>
            <a:ext cx="1071899" cy="107189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860143" y="3495984"/>
            <a:ext cx="111524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99415" y="2359108"/>
            <a:ext cx="111524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17992" y="3413709"/>
            <a:ext cx="111524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9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967" y="3174337"/>
            <a:ext cx="795524" cy="79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4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21" y="1617800"/>
            <a:ext cx="7031153" cy="463794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7156" y="107951"/>
            <a:ext cx="7886700" cy="643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75" b="1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Three-phase Commit (3PC) Protocol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660124" y="6190325"/>
            <a:ext cx="5832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Source: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</a:rPr>
              <a:t>EasyCommit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: A Non-blocking Two-phase Commit Protocol. EDBT'18.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5904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90" y="2193122"/>
            <a:ext cx="7340367" cy="300782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7156" y="107951"/>
            <a:ext cx="7886700" cy="643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75" b="1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EasyCommit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Protocol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660124" y="6190325"/>
            <a:ext cx="5832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Source: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</a:rPr>
              <a:t>EasyCommit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: A Non-blocking Two-phase Commit Protocol. EDBT'18.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2628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7156" y="107951"/>
            <a:ext cx="7886700" cy="643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75" b="1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Termination Protocol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7716" y="2643530"/>
            <a:ext cx="74794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3200" b="1" dirty="0">
                <a:solidFill>
                  <a:srgbClr val="0554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Coordinator Timeout in WAIT State</a:t>
            </a:r>
            <a:r>
              <a:rPr lang="en-US" altLang="zh-CN" b="1" dirty="0"/>
              <a:t> </a:t>
            </a:r>
            <a:endParaRPr lang="en-US" altLang="zh-CN" sz="3200" b="1" dirty="0">
              <a:solidFill>
                <a:srgbClr val="0554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solidFill>
                  <a:srgbClr val="0554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3200" b="1" dirty="0">
                <a:solidFill>
                  <a:srgbClr val="0554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Cohort Timeout in INITIAL State</a:t>
            </a:r>
          </a:p>
          <a:p>
            <a:endParaRPr lang="en-US" altLang="zh-CN" sz="3200" b="1" dirty="0">
              <a:solidFill>
                <a:srgbClr val="0554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solidFill>
                  <a:srgbClr val="0554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Cohort Timeout in READY State</a:t>
            </a:r>
            <a:endParaRPr lang="zh-CN" altLang="en-US" sz="3200" b="1" dirty="0">
              <a:solidFill>
                <a:srgbClr val="0554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36" y="1497457"/>
            <a:ext cx="8105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554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different situations: </a:t>
            </a:r>
            <a:endParaRPr lang="zh-CN" altLang="en-US" sz="2000" b="1" dirty="0">
              <a:solidFill>
                <a:srgbClr val="0554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587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Recovery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303499" y="1569635"/>
            <a:ext cx="8654069" cy="4659944"/>
          </a:xfrm>
        </p:spPr>
        <p:txBody>
          <a:bodyPr/>
          <a:lstStyle/>
          <a:p>
            <a:r>
              <a:rPr lang="en-US" altLang="zh-CN" sz="2400" b="1" dirty="0" err="1">
                <a:solidFill>
                  <a:srgbClr val="0554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EasyCommit</a:t>
            </a:r>
            <a:r>
              <a:rPr lang="en-US" altLang="zh-CN" sz="2400" b="1" dirty="0">
                <a:solidFill>
                  <a:srgbClr val="0554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Protocol can do the independent recovery when:</a:t>
            </a:r>
          </a:p>
          <a:p>
            <a:endParaRPr lang="en-US" altLang="zh-CN" sz="2400" b="1" dirty="0">
              <a:solidFill>
                <a:srgbClr val="0554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AutoNum type="arabicPeriod"/>
            </a:pPr>
            <a:r>
              <a:rPr lang="en-US" altLang="zh-CN" sz="2400" b="1" dirty="0">
                <a:solidFill>
                  <a:srgbClr val="0554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cohort fails before transmitting its vote, then on recovery, it can simply abort the transaction.</a:t>
            </a:r>
          </a:p>
          <a:p>
            <a:pPr marL="457200" lvl="0" indent="-457200">
              <a:buAutoNum type="arabicPeriod"/>
            </a:pPr>
            <a:endParaRPr lang="en-US" altLang="zh-CN" sz="2400" b="1" dirty="0">
              <a:solidFill>
                <a:srgbClr val="0554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AutoNum type="arabicPeriod"/>
            </a:pPr>
            <a:r>
              <a:rPr lang="en-US" altLang="zh-CN" sz="2400" b="1" dirty="0">
                <a:solidFill>
                  <a:srgbClr val="0554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coordinator fails before transmitting the global decision, then it aborts the transaction on recovery.</a:t>
            </a:r>
          </a:p>
          <a:p>
            <a:pPr marL="457200" lvl="0" indent="-457200">
              <a:buAutoNum type="arabicPeriod"/>
            </a:pPr>
            <a:endParaRPr lang="en-US" altLang="zh-CN" sz="2400" b="1" dirty="0">
              <a:solidFill>
                <a:srgbClr val="0554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AutoNum type="arabicPeriod"/>
            </a:pPr>
            <a:r>
              <a:rPr lang="en-US" altLang="zh-CN" sz="2400" b="1" dirty="0">
                <a:solidFill>
                  <a:srgbClr val="0554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either coordinator or participant fail after transmitting the global decision and writing the log, then on recovery they can use this entry to reach the consistent state.</a:t>
            </a:r>
            <a:endParaRPr lang="zh-CN" altLang="zh-CN" sz="2400" b="1" dirty="0">
              <a:solidFill>
                <a:srgbClr val="0554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 b="1" dirty="0">
              <a:solidFill>
                <a:srgbClr val="0554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23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7048" y="1313896"/>
            <a:ext cx="809643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554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easy commit protocol takes the advantages of both 2PC Protocol and 3PC Protocol. It is able to:</a:t>
            </a:r>
          </a:p>
          <a:p>
            <a:endParaRPr lang="en-US" altLang="zh-CN" sz="2800" b="1" dirty="0">
              <a:solidFill>
                <a:srgbClr val="0554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sz="2800" b="1" dirty="0">
                <a:solidFill>
                  <a:srgbClr val="0554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commit transactions efficiently (Two phases).</a:t>
            </a:r>
          </a:p>
          <a:p>
            <a:pPr marL="342900" indent="-342900">
              <a:buAutoNum type="arabicPeriod"/>
            </a:pPr>
            <a:endParaRPr lang="en-US" altLang="zh-CN" sz="2800" b="1" dirty="0">
              <a:solidFill>
                <a:srgbClr val="0554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sz="2800" b="1" dirty="0">
                <a:solidFill>
                  <a:srgbClr val="0554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Resolve the transactions safely if the coordinator fails (Non-blocking).</a:t>
            </a:r>
          </a:p>
          <a:p>
            <a:pPr marL="342900" indent="-342900">
              <a:buAutoNum type="arabicPeriod"/>
            </a:pPr>
            <a:endParaRPr lang="en-US" altLang="zh-CN" sz="2800" b="1" dirty="0">
              <a:solidFill>
                <a:srgbClr val="0554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sz="2800" b="1" dirty="0">
                <a:solidFill>
                  <a:srgbClr val="0554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 independent recovery in three different cases. (Independent recovery).</a:t>
            </a:r>
          </a:p>
          <a:p>
            <a:endParaRPr lang="en-US" altLang="zh-CN" sz="2800" b="1" dirty="0">
              <a:solidFill>
                <a:srgbClr val="0554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595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2429</TotalTime>
  <Words>259</Words>
  <Application>Microsoft Office PowerPoint</Application>
  <PresentationFormat>全屏显示(4:3)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Times New Roman</vt:lpstr>
      <vt:lpstr>Wingdings</vt:lpstr>
      <vt:lpstr>Office Theme</vt:lpstr>
      <vt:lpstr>PowerPoint 演示文稿</vt:lpstr>
      <vt:lpstr>PowerPoint 演示文稿</vt:lpstr>
      <vt:lpstr>Two-phase Commit (2PC) Protocol</vt:lpstr>
      <vt:lpstr>PowerPoint 演示文稿</vt:lpstr>
      <vt:lpstr>PowerPoint 演示文稿</vt:lpstr>
      <vt:lpstr>PowerPoint 演示文稿</vt:lpstr>
      <vt:lpstr>PowerPoint 演示文稿</vt:lpstr>
      <vt:lpstr>Independent Recovery</vt:lpstr>
      <vt:lpstr>Conclusion</vt:lpstr>
    </vt:vector>
  </TitlesOfParts>
  <Company>ASHRAE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Joyce, Megan</dc:creator>
  <cp:lastModifiedBy>YIN LIKANG</cp:lastModifiedBy>
  <cp:revision>135</cp:revision>
  <dcterms:created xsi:type="dcterms:W3CDTF">2017-02-06T18:00:44Z</dcterms:created>
  <dcterms:modified xsi:type="dcterms:W3CDTF">2018-10-04T21:36:24Z</dcterms:modified>
</cp:coreProperties>
</file>