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059F5-46FB-4A2A-8B12-BF9AF8D7AF02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C804632A-8EB2-4F49-BF74-50C0754A439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sz="1400" dirty="0"/>
            <a:t>Chooses workloads or test databases. (OLTP in this case)</a:t>
          </a:r>
          <a:endParaRPr lang="en-US" sz="1400" dirty="0"/>
        </a:p>
      </dgm:t>
    </dgm:pt>
    <dgm:pt modelId="{D6B87884-DE3A-472A-BDA1-056855DC7AB3}" type="parTrans" cxnId="{5FE7DCDE-95AA-423A-9CB3-4F0BBE6CC4BC}">
      <dgm:prSet/>
      <dgm:spPr/>
      <dgm:t>
        <a:bodyPr/>
        <a:lstStyle/>
        <a:p>
          <a:endParaRPr lang="en-US"/>
        </a:p>
      </dgm:t>
    </dgm:pt>
    <dgm:pt modelId="{499B3660-CD0C-4977-AC3F-D634B9788698}" type="sibTrans" cxnId="{5FE7DCDE-95AA-423A-9CB3-4F0BBE6CC4BC}">
      <dgm:prSet/>
      <dgm:spPr/>
      <dgm:t>
        <a:bodyPr/>
        <a:lstStyle/>
        <a:p>
          <a:endParaRPr lang="en-US"/>
        </a:p>
      </dgm:t>
    </dgm:pt>
    <dgm:pt modelId="{CA1A9D5A-5860-4F00-B32B-C23CF39943B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sz="1400" dirty="0"/>
            <a:t>Performs an evaluation of 7 concurrency control schemes.</a:t>
          </a:r>
          <a:endParaRPr lang="en-US" sz="1400" dirty="0"/>
        </a:p>
      </dgm:t>
    </dgm:pt>
    <dgm:pt modelId="{3EA279BB-C1AF-4CF2-80AB-A19D922DAA85}" type="parTrans" cxnId="{2D50D733-8838-4981-B383-CF4AAC31F1F8}">
      <dgm:prSet/>
      <dgm:spPr/>
      <dgm:t>
        <a:bodyPr/>
        <a:lstStyle/>
        <a:p>
          <a:endParaRPr lang="en-US"/>
        </a:p>
      </dgm:t>
    </dgm:pt>
    <dgm:pt modelId="{791EAFAA-B3BC-4107-8C1D-C0DA682FB424}" type="sibTrans" cxnId="{2D50D733-8838-4981-B383-CF4AAC31F1F8}">
      <dgm:prSet/>
      <dgm:spPr/>
      <dgm:t>
        <a:bodyPr/>
        <a:lstStyle/>
        <a:p>
          <a:endParaRPr lang="en-US"/>
        </a:p>
      </dgm:t>
    </dgm:pt>
    <dgm:pt modelId="{4AE8DEBA-09EF-4ED3-8075-7B3116A253B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sz="1400" dirty="0"/>
            <a:t>Uses a simulator to benchmark performances on a ‘many-core’ machine and then scales it to a thousand core machine.</a:t>
          </a:r>
          <a:endParaRPr lang="en-US" sz="1400" dirty="0"/>
        </a:p>
      </dgm:t>
    </dgm:pt>
    <dgm:pt modelId="{2B792617-6F52-4972-88B8-75CA5EF952FE}" type="parTrans" cxnId="{0D29F416-2E46-41F2-AED6-12F03E74309C}">
      <dgm:prSet/>
      <dgm:spPr/>
      <dgm:t>
        <a:bodyPr/>
        <a:lstStyle/>
        <a:p>
          <a:endParaRPr lang="en-US"/>
        </a:p>
      </dgm:t>
    </dgm:pt>
    <dgm:pt modelId="{F091ED47-3CAA-461D-9C73-B06866A235E4}" type="sibTrans" cxnId="{0D29F416-2E46-41F2-AED6-12F03E74309C}">
      <dgm:prSet/>
      <dgm:spPr/>
      <dgm:t>
        <a:bodyPr/>
        <a:lstStyle/>
        <a:p>
          <a:endParaRPr lang="en-US"/>
        </a:p>
      </dgm:t>
    </dgm:pt>
    <dgm:pt modelId="{C5A28553-F65C-4416-954C-5B82691495D3}" type="pres">
      <dgm:prSet presAssocID="{706059F5-46FB-4A2A-8B12-BF9AF8D7AF02}" presName="root" presStyleCnt="0">
        <dgm:presLayoutVars>
          <dgm:dir/>
          <dgm:resizeHandles val="exact"/>
        </dgm:presLayoutVars>
      </dgm:prSet>
      <dgm:spPr/>
    </dgm:pt>
    <dgm:pt modelId="{E5920CE8-A8B4-4A51-A0CF-11FC94248A53}" type="pres">
      <dgm:prSet presAssocID="{C804632A-8EB2-4F49-BF74-50C0754A4396}" presName="compNode" presStyleCnt="0"/>
      <dgm:spPr/>
    </dgm:pt>
    <dgm:pt modelId="{7840ADE8-63B3-4643-98A1-56B96AA15F86}" type="pres">
      <dgm:prSet presAssocID="{C804632A-8EB2-4F49-BF74-50C0754A4396}" presName="iconBgRect" presStyleLbl="bgShp" presStyleIdx="0" presStyleCnt="3"/>
      <dgm:spPr/>
    </dgm:pt>
    <dgm:pt modelId="{3CA2E0B6-F093-40AD-8300-8318B5183E9E}" type="pres">
      <dgm:prSet presAssocID="{C804632A-8EB2-4F49-BF74-50C0754A43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523C8D3-3F22-4439-903D-111019F822B0}" type="pres">
      <dgm:prSet presAssocID="{C804632A-8EB2-4F49-BF74-50C0754A4396}" presName="spaceRect" presStyleCnt="0"/>
      <dgm:spPr/>
    </dgm:pt>
    <dgm:pt modelId="{2B5634AB-A842-4779-B58B-4250E4EDC4EB}" type="pres">
      <dgm:prSet presAssocID="{C804632A-8EB2-4F49-BF74-50C0754A4396}" presName="textRect" presStyleLbl="revTx" presStyleIdx="0" presStyleCnt="3">
        <dgm:presLayoutVars>
          <dgm:chMax val="1"/>
          <dgm:chPref val="1"/>
        </dgm:presLayoutVars>
      </dgm:prSet>
      <dgm:spPr/>
    </dgm:pt>
    <dgm:pt modelId="{BA733889-0924-4690-B21C-866A31319766}" type="pres">
      <dgm:prSet presAssocID="{499B3660-CD0C-4977-AC3F-D634B9788698}" presName="sibTrans" presStyleCnt="0"/>
      <dgm:spPr/>
    </dgm:pt>
    <dgm:pt modelId="{E496A723-3181-49A3-B2A5-4838E2FC7DE9}" type="pres">
      <dgm:prSet presAssocID="{CA1A9D5A-5860-4F00-B32B-C23CF39943BE}" presName="compNode" presStyleCnt="0"/>
      <dgm:spPr/>
    </dgm:pt>
    <dgm:pt modelId="{D90542A8-6D0E-4A9F-9F91-E6E7CFC7AE13}" type="pres">
      <dgm:prSet presAssocID="{CA1A9D5A-5860-4F00-B32B-C23CF39943BE}" presName="iconBgRect" presStyleLbl="bgShp" presStyleIdx="1" presStyleCnt="3"/>
      <dgm:spPr/>
    </dgm:pt>
    <dgm:pt modelId="{B0AB81D8-12DF-4DDF-BB08-482B63687A7C}" type="pres">
      <dgm:prSet presAssocID="{CA1A9D5A-5860-4F00-B32B-C23CF39943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F15CFABF-0212-4828-9BAC-1903B8C85231}" type="pres">
      <dgm:prSet presAssocID="{CA1A9D5A-5860-4F00-B32B-C23CF39943BE}" presName="spaceRect" presStyleCnt="0"/>
      <dgm:spPr/>
    </dgm:pt>
    <dgm:pt modelId="{1CBD80C9-EB91-44D5-AFDF-B31E56F77555}" type="pres">
      <dgm:prSet presAssocID="{CA1A9D5A-5860-4F00-B32B-C23CF39943BE}" presName="textRect" presStyleLbl="revTx" presStyleIdx="1" presStyleCnt="3">
        <dgm:presLayoutVars>
          <dgm:chMax val="1"/>
          <dgm:chPref val="1"/>
        </dgm:presLayoutVars>
      </dgm:prSet>
      <dgm:spPr/>
    </dgm:pt>
    <dgm:pt modelId="{0D44BAAA-6DB8-4790-8ACC-A51CDD5177CF}" type="pres">
      <dgm:prSet presAssocID="{791EAFAA-B3BC-4107-8C1D-C0DA682FB424}" presName="sibTrans" presStyleCnt="0"/>
      <dgm:spPr/>
    </dgm:pt>
    <dgm:pt modelId="{190F2663-1E72-480B-8C38-28DDA64CD69F}" type="pres">
      <dgm:prSet presAssocID="{4AE8DEBA-09EF-4ED3-8075-7B3116A253B6}" presName="compNode" presStyleCnt="0"/>
      <dgm:spPr/>
    </dgm:pt>
    <dgm:pt modelId="{2D55E8F2-0A83-4D93-8055-A3E11BA2FFB2}" type="pres">
      <dgm:prSet presAssocID="{4AE8DEBA-09EF-4ED3-8075-7B3116A253B6}" presName="iconBgRect" presStyleLbl="bgShp" presStyleIdx="2" presStyleCnt="3"/>
      <dgm:spPr/>
    </dgm:pt>
    <dgm:pt modelId="{1AA31B9E-DFFC-4909-B647-B044AB650972}" type="pres">
      <dgm:prSet presAssocID="{4AE8DEBA-09EF-4ED3-8075-7B3116A253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275B35F-DBF8-4722-9A6C-45B261C00801}" type="pres">
      <dgm:prSet presAssocID="{4AE8DEBA-09EF-4ED3-8075-7B3116A253B6}" presName="spaceRect" presStyleCnt="0"/>
      <dgm:spPr/>
    </dgm:pt>
    <dgm:pt modelId="{8EA77BAD-E4A2-45EE-8470-26F9CD215BE4}" type="pres">
      <dgm:prSet presAssocID="{4AE8DEBA-09EF-4ED3-8075-7B3116A253B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D29F416-2E46-41F2-AED6-12F03E74309C}" srcId="{706059F5-46FB-4A2A-8B12-BF9AF8D7AF02}" destId="{4AE8DEBA-09EF-4ED3-8075-7B3116A253B6}" srcOrd="2" destOrd="0" parTransId="{2B792617-6F52-4972-88B8-75CA5EF952FE}" sibTransId="{F091ED47-3CAA-461D-9C73-B06866A235E4}"/>
    <dgm:cxn modelId="{F715FA1D-1264-4879-9218-4A7DE599D905}" type="presOf" srcId="{CA1A9D5A-5860-4F00-B32B-C23CF39943BE}" destId="{1CBD80C9-EB91-44D5-AFDF-B31E56F77555}" srcOrd="0" destOrd="0" presId="urn:microsoft.com/office/officeart/2018/5/layout/IconCircleLabelList"/>
    <dgm:cxn modelId="{2D50D733-8838-4981-B383-CF4AAC31F1F8}" srcId="{706059F5-46FB-4A2A-8B12-BF9AF8D7AF02}" destId="{CA1A9D5A-5860-4F00-B32B-C23CF39943BE}" srcOrd="1" destOrd="0" parTransId="{3EA279BB-C1AF-4CF2-80AB-A19D922DAA85}" sibTransId="{791EAFAA-B3BC-4107-8C1D-C0DA682FB424}"/>
    <dgm:cxn modelId="{46BAA7D8-C054-413F-97F8-18414CB8D0C5}" type="presOf" srcId="{706059F5-46FB-4A2A-8B12-BF9AF8D7AF02}" destId="{C5A28553-F65C-4416-954C-5B82691495D3}" srcOrd="0" destOrd="0" presId="urn:microsoft.com/office/officeart/2018/5/layout/IconCircleLabelList"/>
    <dgm:cxn modelId="{5FE7DCDE-95AA-423A-9CB3-4F0BBE6CC4BC}" srcId="{706059F5-46FB-4A2A-8B12-BF9AF8D7AF02}" destId="{C804632A-8EB2-4F49-BF74-50C0754A4396}" srcOrd="0" destOrd="0" parTransId="{D6B87884-DE3A-472A-BDA1-056855DC7AB3}" sibTransId="{499B3660-CD0C-4977-AC3F-D634B9788698}"/>
    <dgm:cxn modelId="{2D04E6ED-6D6A-42E5-95C4-99E1884B99CF}" type="presOf" srcId="{C804632A-8EB2-4F49-BF74-50C0754A4396}" destId="{2B5634AB-A842-4779-B58B-4250E4EDC4EB}" srcOrd="0" destOrd="0" presId="urn:microsoft.com/office/officeart/2018/5/layout/IconCircleLabelList"/>
    <dgm:cxn modelId="{71B205FA-10CB-4528-8B85-9C515B0EDE6E}" type="presOf" srcId="{4AE8DEBA-09EF-4ED3-8075-7B3116A253B6}" destId="{8EA77BAD-E4A2-45EE-8470-26F9CD215BE4}" srcOrd="0" destOrd="0" presId="urn:microsoft.com/office/officeart/2018/5/layout/IconCircleLabelList"/>
    <dgm:cxn modelId="{CAD082C8-82D4-479B-B815-180C73DC4410}" type="presParOf" srcId="{C5A28553-F65C-4416-954C-5B82691495D3}" destId="{E5920CE8-A8B4-4A51-A0CF-11FC94248A53}" srcOrd="0" destOrd="0" presId="urn:microsoft.com/office/officeart/2018/5/layout/IconCircleLabelList"/>
    <dgm:cxn modelId="{58D41B08-D050-4783-ADF2-CBC23F1AB215}" type="presParOf" srcId="{E5920CE8-A8B4-4A51-A0CF-11FC94248A53}" destId="{7840ADE8-63B3-4643-98A1-56B96AA15F86}" srcOrd="0" destOrd="0" presId="urn:microsoft.com/office/officeart/2018/5/layout/IconCircleLabelList"/>
    <dgm:cxn modelId="{9830CDEB-7EBF-42A4-9768-E720D6C1F727}" type="presParOf" srcId="{E5920CE8-A8B4-4A51-A0CF-11FC94248A53}" destId="{3CA2E0B6-F093-40AD-8300-8318B5183E9E}" srcOrd="1" destOrd="0" presId="urn:microsoft.com/office/officeart/2018/5/layout/IconCircleLabelList"/>
    <dgm:cxn modelId="{E1FEB876-BAAB-4910-96FD-81F72BBC297A}" type="presParOf" srcId="{E5920CE8-A8B4-4A51-A0CF-11FC94248A53}" destId="{8523C8D3-3F22-4439-903D-111019F822B0}" srcOrd="2" destOrd="0" presId="urn:microsoft.com/office/officeart/2018/5/layout/IconCircleLabelList"/>
    <dgm:cxn modelId="{DA1452EC-693E-4F1A-ACDE-6178F9E5CE3C}" type="presParOf" srcId="{E5920CE8-A8B4-4A51-A0CF-11FC94248A53}" destId="{2B5634AB-A842-4779-B58B-4250E4EDC4EB}" srcOrd="3" destOrd="0" presId="urn:microsoft.com/office/officeart/2018/5/layout/IconCircleLabelList"/>
    <dgm:cxn modelId="{CD0EA01F-E579-43A8-9E87-977DF3A42FD7}" type="presParOf" srcId="{C5A28553-F65C-4416-954C-5B82691495D3}" destId="{BA733889-0924-4690-B21C-866A31319766}" srcOrd="1" destOrd="0" presId="urn:microsoft.com/office/officeart/2018/5/layout/IconCircleLabelList"/>
    <dgm:cxn modelId="{B8C6A00A-B951-4C50-BDBC-9D7A1626AA6C}" type="presParOf" srcId="{C5A28553-F65C-4416-954C-5B82691495D3}" destId="{E496A723-3181-49A3-B2A5-4838E2FC7DE9}" srcOrd="2" destOrd="0" presId="urn:microsoft.com/office/officeart/2018/5/layout/IconCircleLabelList"/>
    <dgm:cxn modelId="{DBC5EA53-B51D-472D-8C11-A79DD074807A}" type="presParOf" srcId="{E496A723-3181-49A3-B2A5-4838E2FC7DE9}" destId="{D90542A8-6D0E-4A9F-9F91-E6E7CFC7AE13}" srcOrd="0" destOrd="0" presId="urn:microsoft.com/office/officeart/2018/5/layout/IconCircleLabelList"/>
    <dgm:cxn modelId="{DD215CC2-3B30-4048-9B97-ECD89E0E088B}" type="presParOf" srcId="{E496A723-3181-49A3-B2A5-4838E2FC7DE9}" destId="{B0AB81D8-12DF-4DDF-BB08-482B63687A7C}" srcOrd="1" destOrd="0" presId="urn:microsoft.com/office/officeart/2018/5/layout/IconCircleLabelList"/>
    <dgm:cxn modelId="{B62E3201-AC88-43AB-BC74-A3CBD4922287}" type="presParOf" srcId="{E496A723-3181-49A3-B2A5-4838E2FC7DE9}" destId="{F15CFABF-0212-4828-9BAC-1903B8C85231}" srcOrd="2" destOrd="0" presId="urn:microsoft.com/office/officeart/2018/5/layout/IconCircleLabelList"/>
    <dgm:cxn modelId="{23DAE77E-D60D-4091-AE7D-0054C075D3A7}" type="presParOf" srcId="{E496A723-3181-49A3-B2A5-4838E2FC7DE9}" destId="{1CBD80C9-EB91-44D5-AFDF-B31E56F77555}" srcOrd="3" destOrd="0" presId="urn:microsoft.com/office/officeart/2018/5/layout/IconCircleLabelList"/>
    <dgm:cxn modelId="{0D26F7B4-7295-4B39-B468-029047571716}" type="presParOf" srcId="{C5A28553-F65C-4416-954C-5B82691495D3}" destId="{0D44BAAA-6DB8-4790-8ACC-A51CDD5177CF}" srcOrd="3" destOrd="0" presId="urn:microsoft.com/office/officeart/2018/5/layout/IconCircleLabelList"/>
    <dgm:cxn modelId="{B54FF7B3-5E65-430E-A929-2E5B4A28CBDB}" type="presParOf" srcId="{C5A28553-F65C-4416-954C-5B82691495D3}" destId="{190F2663-1E72-480B-8C38-28DDA64CD69F}" srcOrd="4" destOrd="0" presId="urn:microsoft.com/office/officeart/2018/5/layout/IconCircleLabelList"/>
    <dgm:cxn modelId="{F3C10531-E307-49C7-B074-713176A0A2DE}" type="presParOf" srcId="{190F2663-1E72-480B-8C38-28DDA64CD69F}" destId="{2D55E8F2-0A83-4D93-8055-A3E11BA2FFB2}" srcOrd="0" destOrd="0" presId="urn:microsoft.com/office/officeart/2018/5/layout/IconCircleLabelList"/>
    <dgm:cxn modelId="{4A71B54D-0F89-4B43-9918-F728F5815180}" type="presParOf" srcId="{190F2663-1E72-480B-8C38-28DDA64CD69F}" destId="{1AA31B9E-DFFC-4909-B647-B044AB650972}" srcOrd="1" destOrd="0" presId="urn:microsoft.com/office/officeart/2018/5/layout/IconCircleLabelList"/>
    <dgm:cxn modelId="{945CEB10-0834-43D7-A1D4-7E41EA6780A0}" type="presParOf" srcId="{190F2663-1E72-480B-8C38-28DDA64CD69F}" destId="{7275B35F-DBF8-4722-9A6C-45B261C00801}" srcOrd="2" destOrd="0" presId="urn:microsoft.com/office/officeart/2018/5/layout/IconCircleLabelList"/>
    <dgm:cxn modelId="{FBE2E5BF-A5A5-4E19-AE16-B0555A44E4FC}" type="presParOf" srcId="{190F2663-1E72-480B-8C38-28DDA64CD69F}" destId="{8EA77BAD-E4A2-45EE-8470-26F9CD215BE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DE301A-38D5-4951-BCDE-219381EE146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EDE1823-6711-4B72-9EE3-A718F06CB7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400" b="1" dirty="0"/>
            <a:t>Atomicity</a:t>
          </a:r>
          <a:r>
            <a:rPr lang="en-CA" sz="1400" dirty="0"/>
            <a:t> – Either the entire transaction takes place at once or doesn’t happen at all.</a:t>
          </a:r>
          <a:endParaRPr lang="en-US" sz="1400" dirty="0"/>
        </a:p>
      </dgm:t>
    </dgm:pt>
    <dgm:pt modelId="{0CF6597D-B735-4C70-BC35-38384F01145D}" type="parTrans" cxnId="{47C9220F-A974-474A-8BD6-8EC08003A5BE}">
      <dgm:prSet/>
      <dgm:spPr/>
      <dgm:t>
        <a:bodyPr/>
        <a:lstStyle/>
        <a:p>
          <a:endParaRPr lang="en-US"/>
        </a:p>
      </dgm:t>
    </dgm:pt>
    <dgm:pt modelId="{5118ED6F-527B-46D8-A049-420BC4A9B376}" type="sibTrans" cxnId="{47C9220F-A974-474A-8BD6-8EC08003A5BE}">
      <dgm:prSet/>
      <dgm:spPr/>
      <dgm:t>
        <a:bodyPr/>
        <a:lstStyle/>
        <a:p>
          <a:endParaRPr lang="en-US"/>
        </a:p>
      </dgm:t>
    </dgm:pt>
    <dgm:pt modelId="{1128926D-75A2-44AE-A37A-D46491DB34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400" b="1" dirty="0"/>
            <a:t>Consistency</a:t>
          </a:r>
          <a:r>
            <a:rPr lang="en-CA" sz="1400" dirty="0"/>
            <a:t> – The integrity constraints of a DB must be me so that the DB is consistent before and after a transaction.</a:t>
          </a:r>
          <a:endParaRPr lang="en-US" sz="1400" dirty="0"/>
        </a:p>
      </dgm:t>
    </dgm:pt>
    <dgm:pt modelId="{77280E8B-E595-492F-92A6-035BD5FDBECF}" type="parTrans" cxnId="{31AF2A84-DBD9-4AFF-82E0-6EAFE7BC4CA1}">
      <dgm:prSet/>
      <dgm:spPr/>
      <dgm:t>
        <a:bodyPr/>
        <a:lstStyle/>
        <a:p>
          <a:endParaRPr lang="en-US"/>
        </a:p>
      </dgm:t>
    </dgm:pt>
    <dgm:pt modelId="{16449C1C-9AFE-4E40-9979-1BC3B4D91B5D}" type="sibTrans" cxnId="{31AF2A84-DBD9-4AFF-82E0-6EAFE7BC4CA1}">
      <dgm:prSet/>
      <dgm:spPr/>
      <dgm:t>
        <a:bodyPr/>
        <a:lstStyle/>
        <a:p>
          <a:endParaRPr lang="en-US"/>
        </a:p>
      </dgm:t>
    </dgm:pt>
    <dgm:pt modelId="{F28D3718-2E91-4E47-B479-1C498F7E01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400" b="1" dirty="0"/>
            <a:t>Isolation</a:t>
          </a:r>
          <a:r>
            <a:rPr lang="en-CA" sz="1400" dirty="0"/>
            <a:t> – Ensures multiple transactions can occur concurrently without leading to inconsistency.</a:t>
          </a:r>
          <a:endParaRPr lang="en-US" sz="1400" dirty="0"/>
        </a:p>
      </dgm:t>
    </dgm:pt>
    <dgm:pt modelId="{325985BA-8C78-4DE4-9877-EB5622F9F2B1}" type="parTrans" cxnId="{747AD1CD-14B9-4E06-9684-AF68537A5C77}">
      <dgm:prSet/>
      <dgm:spPr/>
      <dgm:t>
        <a:bodyPr/>
        <a:lstStyle/>
        <a:p>
          <a:endParaRPr lang="en-US"/>
        </a:p>
      </dgm:t>
    </dgm:pt>
    <dgm:pt modelId="{F1D04064-88F8-4786-83D6-C2E33373001F}" type="sibTrans" cxnId="{747AD1CD-14B9-4E06-9684-AF68537A5C77}">
      <dgm:prSet/>
      <dgm:spPr/>
      <dgm:t>
        <a:bodyPr/>
        <a:lstStyle/>
        <a:p>
          <a:endParaRPr lang="en-US"/>
        </a:p>
      </dgm:t>
    </dgm:pt>
    <dgm:pt modelId="{4B9CA558-2F1A-482A-BB24-8672D84C6B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400" b="1" dirty="0"/>
            <a:t>Durability</a:t>
          </a:r>
          <a:r>
            <a:rPr lang="en-CA" sz="1400" dirty="0"/>
            <a:t> – Ensures that once transaction is done, the updates are stored and written to the disk and persist even when system fails.</a:t>
          </a:r>
          <a:endParaRPr lang="en-US" sz="1400" dirty="0"/>
        </a:p>
      </dgm:t>
    </dgm:pt>
    <dgm:pt modelId="{955FBEAC-E9C8-43DB-B591-3A1E569E9FD1}" type="parTrans" cxnId="{FA73433A-A937-4296-9004-ED17CCAC9DDA}">
      <dgm:prSet/>
      <dgm:spPr/>
      <dgm:t>
        <a:bodyPr/>
        <a:lstStyle/>
        <a:p>
          <a:endParaRPr lang="en-US"/>
        </a:p>
      </dgm:t>
    </dgm:pt>
    <dgm:pt modelId="{B2638228-0D97-4E3B-AD52-A4B116E4850B}" type="sibTrans" cxnId="{FA73433A-A937-4296-9004-ED17CCAC9DDA}">
      <dgm:prSet/>
      <dgm:spPr/>
      <dgm:t>
        <a:bodyPr/>
        <a:lstStyle/>
        <a:p>
          <a:endParaRPr lang="en-US"/>
        </a:p>
      </dgm:t>
    </dgm:pt>
    <dgm:pt modelId="{5851C015-071D-4EC2-B3E6-D0EE14E3771C}" type="pres">
      <dgm:prSet presAssocID="{12DE301A-38D5-4951-BCDE-219381EE1461}" presName="root" presStyleCnt="0">
        <dgm:presLayoutVars>
          <dgm:dir/>
          <dgm:resizeHandles val="exact"/>
        </dgm:presLayoutVars>
      </dgm:prSet>
      <dgm:spPr/>
    </dgm:pt>
    <dgm:pt modelId="{08FE8653-25B5-404A-B0A9-DE53033990A5}" type="pres">
      <dgm:prSet presAssocID="{3EDE1823-6711-4B72-9EE3-A718F06CB739}" presName="compNode" presStyleCnt="0"/>
      <dgm:spPr/>
    </dgm:pt>
    <dgm:pt modelId="{591438EA-1791-434F-A29E-59D6B2091262}" type="pres">
      <dgm:prSet presAssocID="{3EDE1823-6711-4B72-9EE3-A718F06CB7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184DA373-B8AB-49FD-89F7-B51BCA7E86CD}" type="pres">
      <dgm:prSet presAssocID="{3EDE1823-6711-4B72-9EE3-A718F06CB739}" presName="spaceRect" presStyleCnt="0"/>
      <dgm:spPr/>
    </dgm:pt>
    <dgm:pt modelId="{2E6C5BC1-D2F0-4463-B4D2-47A1848B81CF}" type="pres">
      <dgm:prSet presAssocID="{3EDE1823-6711-4B72-9EE3-A718F06CB739}" presName="textRect" presStyleLbl="revTx" presStyleIdx="0" presStyleCnt="4">
        <dgm:presLayoutVars>
          <dgm:chMax val="1"/>
          <dgm:chPref val="1"/>
        </dgm:presLayoutVars>
      </dgm:prSet>
      <dgm:spPr/>
    </dgm:pt>
    <dgm:pt modelId="{E9B6DA0D-C0AB-4FBD-ADBA-BA6509A5A836}" type="pres">
      <dgm:prSet presAssocID="{5118ED6F-527B-46D8-A049-420BC4A9B376}" presName="sibTrans" presStyleCnt="0"/>
      <dgm:spPr/>
    </dgm:pt>
    <dgm:pt modelId="{BADDE8BA-5618-42FB-B667-286CB136A6E9}" type="pres">
      <dgm:prSet presAssocID="{1128926D-75A2-44AE-A37A-D46491DB340C}" presName="compNode" presStyleCnt="0"/>
      <dgm:spPr/>
    </dgm:pt>
    <dgm:pt modelId="{10D119DD-C265-4440-BC1B-504AEEBC9D0A}" type="pres">
      <dgm:prSet presAssocID="{1128926D-75A2-44AE-A37A-D46491DB34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11AF4BBC-E9E4-47E6-A4B2-2458A8930845}" type="pres">
      <dgm:prSet presAssocID="{1128926D-75A2-44AE-A37A-D46491DB340C}" presName="spaceRect" presStyleCnt="0"/>
      <dgm:spPr/>
    </dgm:pt>
    <dgm:pt modelId="{6D5FB217-DC22-415B-9389-5280F7FD718F}" type="pres">
      <dgm:prSet presAssocID="{1128926D-75A2-44AE-A37A-D46491DB340C}" presName="textRect" presStyleLbl="revTx" presStyleIdx="1" presStyleCnt="4">
        <dgm:presLayoutVars>
          <dgm:chMax val="1"/>
          <dgm:chPref val="1"/>
        </dgm:presLayoutVars>
      </dgm:prSet>
      <dgm:spPr/>
    </dgm:pt>
    <dgm:pt modelId="{024D22A8-CB2E-4162-A79B-5E7553EF3AA8}" type="pres">
      <dgm:prSet presAssocID="{16449C1C-9AFE-4E40-9979-1BC3B4D91B5D}" presName="sibTrans" presStyleCnt="0"/>
      <dgm:spPr/>
    </dgm:pt>
    <dgm:pt modelId="{8A04BC0E-A812-4D46-8674-37C7325E7BAC}" type="pres">
      <dgm:prSet presAssocID="{F28D3718-2E91-4E47-B479-1C498F7E010A}" presName="compNode" presStyleCnt="0"/>
      <dgm:spPr/>
    </dgm:pt>
    <dgm:pt modelId="{ABC54809-43CC-4B7A-8515-FAB294CEA3C9}" type="pres">
      <dgm:prSet presAssocID="{F28D3718-2E91-4E47-B479-1C498F7E01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1B62154-F0EE-4899-B66B-C2075D9B278D}" type="pres">
      <dgm:prSet presAssocID="{F28D3718-2E91-4E47-B479-1C498F7E010A}" presName="spaceRect" presStyleCnt="0"/>
      <dgm:spPr/>
    </dgm:pt>
    <dgm:pt modelId="{7B9717F8-8679-43B5-BBD2-134BC7D639B4}" type="pres">
      <dgm:prSet presAssocID="{F28D3718-2E91-4E47-B479-1C498F7E010A}" presName="textRect" presStyleLbl="revTx" presStyleIdx="2" presStyleCnt="4">
        <dgm:presLayoutVars>
          <dgm:chMax val="1"/>
          <dgm:chPref val="1"/>
        </dgm:presLayoutVars>
      </dgm:prSet>
      <dgm:spPr/>
    </dgm:pt>
    <dgm:pt modelId="{E0209E9B-8788-4FF8-B66F-95C21651AE4C}" type="pres">
      <dgm:prSet presAssocID="{F1D04064-88F8-4786-83D6-C2E33373001F}" presName="sibTrans" presStyleCnt="0"/>
      <dgm:spPr/>
    </dgm:pt>
    <dgm:pt modelId="{21465EEC-F1AD-49D1-9E7D-051FDE7A1238}" type="pres">
      <dgm:prSet presAssocID="{4B9CA558-2F1A-482A-BB24-8672D84C6B2C}" presName="compNode" presStyleCnt="0"/>
      <dgm:spPr/>
    </dgm:pt>
    <dgm:pt modelId="{DF4FCD42-D3E6-4ABF-9D87-6C0EACBADD91}" type="pres">
      <dgm:prSet presAssocID="{4B9CA558-2F1A-482A-BB24-8672D84C6B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U-turn"/>
        </a:ext>
      </dgm:extLst>
    </dgm:pt>
    <dgm:pt modelId="{4116E819-FA8B-4257-BE36-55B8BA2E6B43}" type="pres">
      <dgm:prSet presAssocID="{4B9CA558-2F1A-482A-BB24-8672D84C6B2C}" presName="spaceRect" presStyleCnt="0"/>
      <dgm:spPr/>
    </dgm:pt>
    <dgm:pt modelId="{66225CDA-AB1F-4A0B-81B1-142C8EB5D189}" type="pres">
      <dgm:prSet presAssocID="{4B9CA558-2F1A-482A-BB24-8672D84C6B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7C9220F-A974-474A-8BD6-8EC08003A5BE}" srcId="{12DE301A-38D5-4951-BCDE-219381EE1461}" destId="{3EDE1823-6711-4B72-9EE3-A718F06CB739}" srcOrd="0" destOrd="0" parTransId="{0CF6597D-B735-4C70-BC35-38384F01145D}" sibTransId="{5118ED6F-527B-46D8-A049-420BC4A9B376}"/>
    <dgm:cxn modelId="{11AEC015-F5ED-44B2-AF88-D1C46DC61035}" type="presOf" srcId="{3EDE1823-6711-4B72-9EE3-A718F06CB739}" destId="{2E6C5BC1-D2F0-4463-B4D2-47A1848B81CF}" srcOrd="0" destOrd="0" presId="urn:microsoft.com/office/officeart/2018/2/layout/IconLabelList"/>
    <dgm:cxn modelId="{A4871725-26E2-4D0F-9929-4019981C191E}" type="presOf" srcId="{1128926D-75A2-44AE-A37A-D46491DB340C}" destId="{6D5FB217-DC22-415B-9389-5280F7FD718F}" srcOrd="0" destOrd="0" presId="urn:microsoft.com/office/officeart/2018/2/layout/IconLabelList"/>
    <dgm:cxn modelId="{FA73433A-A937-4296-9004-ED17CCAC9DDA}" srcId="{12DE301A-38D5-4951-BCDE-219381EE1461}" destId="{4B9CA558-2F1A-482A-BB24-8672D84C6B2C}" srcOrd="3" destOrd="0" parTransId="{955FBEAC-E9C8-43DB-B591-3A1E569E9FD1}" sibTransId="{B2638228-0D97-4E3B-AD52-A4B116E4850B}"/>
    <dgm:cxn modelId="{680C6541-5AA5-4250-984F-8E839E80415A}" type="presOf" srcId="{4B9CA558-2F1A-482A-BB24-8672D84C6B2C}" destId="{66225CDA-AB1F-4A0B-81B1-142C8EB5D189}" srcOrd="0" destOrd="0" presId="urn:microsoft.com/office/officeart/2018/2/layout/IconLabelList"/>
    <dgm:cxn modelId="{11DBB542-1C22-42CD-BB83-CEA63BA90E47}" type="presOf" srcId="{F28D3718-2E91-4E47-B479-1C498F7E010A}" destId="{7B9717F8-8679-43B5-BBD2-134BC7D639B4}" srcOrd="0" destOrd="0" presId="urn:microsoft.com/office/officeart/2018/2/layout/IconLabelList"/>
    <dgm:cxn modelId="{31AF2A84-DBD9-4AFF-82E0-6EAFE7BC4CA1}" srcId="{12DE301A-38D5-4951-BCDE-219381EE1461}" destId="{1128926D-75A2-44AE-A37A-D46491DB340C}" srcOrd="1" destOrd="0" parTransId="{77280E8B-E595-492F-92A6-035BD5FDBECF}" sibTransId="{16449C1C-9AFE-4E40-9979-1BC3B4D91B5D}"/>
    <dgm:cxn modelId="{747AD1CD-14B9-4E06-9684-AF68537A5C77}" srcId="{12DE301A-38D5-4951-BCDE-219381EE1461}" destId="{F28D3718-2E91-4E47-B479-1C498F7E010A}" srcOrd="2" destOrd="0" parTransId="{325985BA-8C78-4DE4-9877-EB5622F9F2B1}" sibTransId="{F1D04064-88F8-4786-83D6-C2E33373001F}"/>
    <dgm:cxn modelId="{5DCA86F0-467E-4573-B089-6E944A12FB85}" type="presOf" srcId="{12DE301A-38D5-4951-BCDE-219381EE1461}" destId="{5851C015-071D-4EC2-B3E6-D0EE14E3771C}" srcOrd="0" destOrd="0" presId="urn:microsoft.com/office/officeart/2018/2/layout/IconLabelList"/>
    <dgm:cxn modelId="{A514D0FF-E2E6-46B3-821D-F57AE114C25E}" type="presParOf" srcId="{5851C015-071D-4EC2-B3E6-D0EE14E3771C}" destId="{08FE8653-25B5-404A-B0A9-DE53033990A5}" srcOrd="0" destOrd="0" presId="urn:microsoft.com/office/officeart/2018/2/layout/IconLabelList"/>
    <dgm:cxn modelId="{F627D7CE-3756-4F61-9D9E-12FEEAC8FFA9}" type="presParOf" srcId="{08FE8653-25B5-404A-B0A9-DE53033990A5}" destId="{591438EA-1791-434F-A29E-59D6B2091262}" srcOrd="0" destOrd="0" presId="urn:microsoft.com/office/officeart/2018/2/layout/IconLabelList"/>
    <dgm:cxn modelId="{20F046A8-441C-46D7-9630-825F7C0CC8C3}" type="presParOf" srcId="{08FE8653-25B5-404A-B0A9-DE53033990A5}" destId="{184DA373-B8AB-49FD-89F7-B51BCA7E86CD}" srcOrd="1" destOrd="0" presId="urn:microsoft.com/office/officeart/2018/2/layout/IconLabelList"/>
    <dgm:cxn modelId="{CB438C5A-A882-4CE6-A444-07F58AAF99B4}" type="presParOf" srcId="{08FE8653-25B5-404A-B0A9-DE53033990A5}" destId="{2E6C5BC1-D2F0-4463-B4D2-47A1848B81CF}" srcOrd="2" destOrd="0" presId="urn:microsoft.com/office/officeart/2018/2/layout/IconLabelList"/>
    <dgm:cxn modelId="{18CEBC64-3B03-4AA9-83DE-9ED6EDCFB5FA}" type="presParOf" srcId="{5851C015-071D-4EC2-B3E6-D0EE14E3771C}" destId="{E9B6DA0D-C0AB-4FBD-ADBA-BA6509A5A836}" srcOrd="1" destOrd="0" presId="urn:microsoft.com/office/officeart/2018/2/layout/IconLabelList"/>
    <dgm:cxn modelId="{9AEDAB30-AC27-4D71-A527-C7D454DADD22}" type="presParOf" srcId="{5851C015-071D-4EC2-B3E6-D0EE14E3771C}" destId="{BADDE8BA-5618-42FB-B667-286CB136A6E9}" srcOrd="2" destOrd="0" presId="urn:microsoft.com/office/officeart/2018/2/layout/IconLabelList"/>
    <dgm:cxn modelId="{0AB05B07-661D-474C-B1C4-EE0268D6C5DA}" type="presParOf" srcId="{BADDE8BA-5618-42FB-B667-286CB136A6E9}" destId="{10D119DD-C265-4440-BC1B-504AEEBC9D0A}" srcOrd="0" destOrd="0" presId="urn:microsoft.com/office/officeart/2018/2/layout/IconLabelList"/>
    <dgm:cxn modelId="{1A726F48-DF7F-45B5-B81C-E7336BE90247}" type="presParOf" srcId="{BADDE8BA-5618-42FB-B667-286CB136A6E9}" destId="{11AF4BBC-E9E4-47E6-A4B2-2458A8930845}" srcOrd="1" destOrd="0" presId="urn:microsoft.com/office/officeart/2018/2/layout/IconLabelList"/>
    <dgm:cxn modelId="{38394849-8B70-4A1A-80CC-1ACE0266D796}" type="presParOf" srcId="{BADDE8BA-5618-42FB-B667-286CB136A6E9}" destId="{6D5FB217-DC22-415B-9389-5280F7FD718F}" srcOrd="2" destOrd="0" presId="urn:microsoft.com/office/officeart/2018/2/layout/IconLabelList"/>
    <dgm:cxn modelId="{4769D435-F0F0-4A6B-8EE9-42169AE6B3DC}" type="presParOf" srcId="{5851C015-071D-4EC2-B3E6-D0EE14E3771C}" destId="{024D22A8-CB2E-4162-A79B-5E7553EF3AA8}" srcOrd="3" destOrd="0" presId="urn:microsoft.com/office/officeart/2018/2/layout/IconLabelList"/>
    <dgm:cxn modelId="{0EF41009-DA66-4B94-8B0A-F72B7F9B8FAA}" type="presParOf" srcId="{5851C015-071D-4EC2-B3E6-D0EE14E3771C}" destId="{8A04BC0E-A812-4D46-8674-37C7325E7BAC}" srcOrd="4" destOrd="0" presId="urn:microsoft.com/office/officeart/2018/2/layout/IconLabelList"/>
    <dgm:cxn modelId="{84DC671D-5396-419C-8D98-413268DC47F1}" type="presParOf" srcId="{8A04BC0E-A812-4D46-8674-37C7325E7BAC}" destId="{ABC54809-43CC-4B7A-8515-FAB294CEA3C9}" srcOrd="0" destOrd="0" presId="urn:microsoft.com/office/officeart/2018/2/layout/IconLabelList"/>
    <dgm:cxn modelId="{47CA8F52-83A6-44FA-86CC-7FD19A9B630B}" type="presParOf" srcId="{8A04BC0E-A812-4D46-8674-37C7325E7BAC}" destId="{71B62154-F0EE-4899-B66B-C2075D9B278D}" srcOrd="1" destOrd="0" presId="urn:microsoft.com/office/officeart/2018/2/layout/IconLabelList"/>
    <dgm:cxn modelId="{0B5D2E6C-5A82-47B2-8478-7BD71654B247}" type="presParOf" srcId="{8A04BC0E-A812-4D46-8674-37C7325E7BAC}" destId="{7B9717F8-8679-43B5-BBD2-134BC7D639B4}" srcOrd="2" destOrd="0" presId="urn:microsoft.com/office/officeart/2018/2/layout/IconLabelList"/>
    <dgm:cxn modelId="{3FDD4779-D513-4E79-BD55-CD4016EA00AD}" type="presParOf" srcId="{5851C015-071D-4EC2-B3E6-D0EE14E3771C}" destId="{E0209E9B-8788-4FF8-B66F-95C21651AE4C}" srcOrd="5" destOrd="0" presId="urn:microsoft.com/office/officeart/2018/2/layout/IconLabelList"/>
    <dgm:cxn modelId="{B6578B3E-7EBD-4C35-9FEE-D60217276E32}" type="presParOf" srcId="{5851C015-071D-4EC2-B3E6-D0EE14E3771C}" destId="{21465EEC-F1AD-49D1-9E7D-051FDE7A1238}" srcOrd="6" destOrd="0" presId="urn:microsoft.com/office/officeart/2018/2/layout/IconLabelList"/>
    <dgm:cxn modelId="{ED1CED54-0247-40E7-BD84-CB6C393BE6EE}" type="presParOf" srcId="{21465EEC-F1AD-49D1-9E7D-051FDE7A1238}" destId="{DF4FCD42-D3E6-4ABF-9D87-6C0EACBADD91}" srcOrd="0" destOrd="0" presId="urn:microsoft.com/office/officeart/2018/2/layout/IconLabelList"/>
    <dgm:cxn modelId="{8DB2ACC7-1FE8-429B-B8E2-88E7D7210445}" type="presParOf" srcId="{21465EEC-F1AD-49D1-9E7D-051FDE7A1238}" destId="{4116E819-FA8B-4257-BE36-55B8BA2E6B43}" srcOrd="1" destOrd="0" presId="urn:microsoft.com/office/officeart/2018/2/layout/IconLabelList"/>
    <dgm:cxn modelId="{0DD68E97-9588-4837-9FBA-6B0DFB0F29AB}" type="presParOf" srcId="{21465EEC-F1AD-49D1-9E7D-051FDE7A1238}" destId="{66225CDA-AB1F-4A0B-81B1-142C8EB5D1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8E3878-9D84-4912-9020-F61D3D56127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623A8BCD-41B0-4F03-8515-E9BC2668BB0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Two Phase Locking (2PL)</a:t>
          </a:r>
          <a:endParaRPr lang="en-US" dirty="0"/>
        </a:p>
      </dgm:t>
    </dgm:pt>
    <dgm:pt modelId="{F62CE4BE-FF90-4BA2-8193-079BB78A2843}" type="parTrans" cxnId="{0A5F5380-7C57-44D6-A2D2-5C7708F4B262}">
      <dgm:prSet/>
      <dgm:spPr/>
      <dgm:t>
        <a:bodyPr/>
        <a:lstStyle/>
        <a:p>
          <a:endParaRPr lang="en-US"/>
        </a:p>
      </dgm:t>
    </dgm:pt>
    <dgm:pt modelId="{022D5B91-C77E-4F42-A0BA-C36A980AA1B0}" type="sibTrans" cxnId="{0A5F5380-7C57-44D6-A2D2-5C7708F4B262}">
      <dgm:prSet/>
      <dgm:spPr/>
      <dgm:t>
        <a:bodyPr/>
        <a:lstStyle/>
        <a:p>
          <a:endParaRPr lang="en-US"/>
        </a:p>
      </dgm:t>
    </dgm:pt>
    <dgm:pt modelId="{921D3395-D53B-48DA-9EA7-F2003404BA9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DL_DETECT</a:t>
          </a:r>
          <a:endParaRPr lang="en-US"/>
        </a:p>
      </dgm:t>
    </dgm:pt>
    <dgm:pt modelId="{9114834C-D326-42FC-8E30-5B3B1DF6DCB1}" type="parTrans" cxnId="{1E024EEF-294E-4B2D-8C56-672CFB15345B}">
      <dgm:prSet/>
      <dgm:spPr/>
      <dgm:t>
        <a:bodyPr/>
        <a:lstStyle/>
        <a:p>
          <a:endParaRPr lang="en-US"/>
        </a:p>
      </dgm:t>
    </dgm:pt>
    <dgm:pt modelId="{6D19D8EF-993A-465D-AA5D-EA4B3D906E94}" type="sibTrans" cxnId="{1E024EEF-294E-4B2D-8C56-672CFB15345B}">
      <dgm:prSet/>
      <dgm:spPr/>
      <dgm:t>
        <a:bodyPr/>
        <a:lstStyle/>
        <a:p>
          <a:endParaRPr lang="en-US"/>
        </a:p>
      </dgm:t>
    </dgm:pt>
    <dgm:pt modelId="{04462C4D-F8ED-4F53-AFD3-9CFF61B41A6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NO_WAIT</a:t>
          </a:r>
          <a:endParaRPr lang="en-US"/>
        </a:p>
      </dgm:t>
    </dgm:pt>
    <dgm:pt modelId="{5F1488AC-C5F4-482E-A4BB-AEF9F19BD8F8}" type="parTrans" cxnId="{288F72DD-65B9-4ECB-ABC6-3C68347A1C88}">
      <dgm:prSet/>
      <dgm:spPr/>
      <dgm:t>
        <a:bodyPr/>
        <a:lstStyle/>
        <a:p>
          <a:endParaRPr lang="en-US"/>
        </a:p>
      </dgm:t>
    </dgm:pt>
    <dgm:pt modelId="{3D60C22D-AD03-4C1F-B956-95F843C34D31}" type="sibTrans" cxnId="{288F72DD-65B9-4ECB-ABC6-3C68347A1C88}">
      <dgm:prSet/>
      <dgm:spPr/>
      <dgm:t>
        <a:bodyPr/>
        <a:lstStyle/>
        <a:p>
          <a:endParaRPr lang="en-US"/>
        </a:p>
      </dgm:t>
    </dgm:pt>
    <dgm:pt modelId="{6E14BA40-BB7E-4329-B033-64C89917AC2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WAIT_DIE</a:t>
          </a:r>
          <a:endParaRPr lang="en-US"/>
        </a:p>
      </dgm:t>
    </dgm:pt>
    <dgm:pt modelId="{06A00F9F-707B-4E8D-8071-2A184EE20764}" type="parTrans" cxnId="{5C3DD8E4-CCE3-4ABE-9D06-EB2DE2C346EC}">
      <dgm:prSet/>
      <dgm:spPr/>
      <dgm:t>
        <a:bodyPr/>
        <a:lstStyle/>
        <a:p>
          <a:endParaRPr lang="en-US"/>
        </a:p>
      </dgm:t>
    </dgm:pt>
    <dgm:pt modelId="{2BF2E84E-B35D-4563-89C5-82D3C0AB48B5}" type="sibTrans" cxnId="{5C3DD8E4-CCE3-4ABE-9D06-EB2DE2C346EC}">
      <dgm:prSet/>
      <dgm:spPr/>
      <dgm:t>
        <a:bodyPr/>
        <a:lstStyle/>
        <a:p>
          <a:endParaRPr lang="en-US"/>
        </a:p>
      </dgm:t>
    </dgm:pt>
    <dgm:pt modelId="{6A1ADC08-1B11-468D-A9A2-FCB173739CB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Timestamp Ordering (T/O)</a:t>
          </a:r>
          <a:endParaRPr lang="en-US"/>
        </a:p>
      </dgm:t>
    </dgm:pt>
    <dgm:pt modelId="{88C291B1-6AF9-4096-BC21-34F5AF93795E}" type="parTrans" cxnId="{2544A00C-F8D8-428B-9E91-5D281E0002BA}">
      <dgm:prSet/>
      <dgm:spPr/>
      <dgm:t>
        <a:bodyPr/>
        <a:lstStyle/>
        <a:p>
          <a:endParaRPr lang="en-US"/>
        </a:p>
      </dgm:t>
    </dgm:pt>
    <dgm:pt modelId="{4A2DA76D-96A9-473A-9CAF-88D583A86807}" type="sibTrans" cxnId="{2544A00C-F8D8-428B-9E91-5D281E0002BA}">
      <dgm:prSet/>
      <dgm:spPr/>
      <dgm:t>
        <a:bodyPr/>
        <a:lstStyle/>
        <a:p>
          <a:endParaRPr lang="en-US"/>
        </a:p>
      </dgm:t>
    </dgm:pt>
    <dgm:pt modelId="{344345A4-EEB0-4344-8B9D-153A894E517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TIMESTAMP</a:t>
          </a:r>
          <a:endParaRPr lang="en-US"/>
        </a:p>
      </dgm:t>
    </dgm:pt>
    <dgm:pt modelId="{0292C061-CC44-4CA7-B184-A5A032AC983C}" type="parTrans" cxnId="{7FA9FFA0-1718-45C3-AD75-F1A812573F57}">
      <dgm:prSet/>
      <dgm:spPr/>
      <dgm:t>
        <a:bodyPr/>
        <a:lstStyle/>
        <a:p>
          <a:endParaRPr lang="en-US"/>
        </a:p>
      </dgm:t>
    </dgm:pt>
    <dgm:pt modelId="{88660763-EFE6-4575-8415-A33AC6056E19}" type="sibTrans" cxnId="{7FA9FFA0-1718-45C3-AD75-F1A812573F57}">
      <dgm:prSet/>
      <dgm:spPr/>
      <dgm:t>
        <a:bodyPr/>
        <a:lstStyle/>
        <a:p>
          <a:endParaRPr lang="en-US"/>
        </a:p>
      </dgm:t>
    </dgm:pt>
    <dgm:pt modelId="{910DD3D6-53FF-47DA-BC87-F8AD892052A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MVCC</a:t>
          </a:r>
          <a:endParaRPr lang="en-US"/>
        </a:p>
      </dgm:t>
    </dgm:pt>
    <dgm:pt modelId="{DB5F58CA-D222-47B2-8E6B-60852F49939F}" type="parTrans" cxnId="{D43ED01F-A54F-4FA5-8863-6684821B3A1F}">
      <dgm:prSet/>
      <dgm:spPr/>
      <dgm:t>
        <a:bodyPr/>
        <a:lstStyle/>
        <a:p>
          <a:endParaRPr lang="en-US"/>
        </a:p>
      </dgm:t>
    </dgm:pt>
    <dgm:pt modelId="{5F38F598-E913-4686-BEB4-88903FB8881F}" type="sibTrans" cxnId="{D43ED01F-A54F-4FA5-8863-6684821B3A1F}">
      <dgm:prSet/>
      <dgm:spPr/>
      <dgm:t>
        <a:bodyPr/>
        <a:lstStyle/>
        <a:p>
          <a:endParaRPr lang="en-US"/>
        </a:p>
      </dgm:t>
    </dgm:pt>
    <dgm:pt modelId="{F86F2062-C688-47B6-B306-D7D7CDF8693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OCC</a:t>
          </a:r>
          <a:endParaRPr lang="en-US"/>
        </a:p>
      </dgm:t>
    </dgm:pt>
    <dgm:pt modelId="{1C35BD5B-105E-46AB-827F-70C1DD958122}" type="parTrans" cxnId="{75B9AD5B-7F96-46B8-9D81-BE77E8CDD0EA}">
      <dgm:prSet/>
      <dgm:spPr/>
      <dgm:t>
        <a:bodyPr/>
        <a:lstStyle/>
        <a:p>
          <a:endParaRPr lang="en-US"/>
        </a:p>
      </dgm:t>
    </dgm:pt>
    <dgm:pt modelId="{A409FDE7-3567-4B7D-8DE4-034934726F95}" type="sibTrans" cxnId="{75B9AD5B-7F96-46B8-9D81-BE77E8CDD0EA}">
      <dgm:prSet/>
      <dgm:spPr/>
      <dgm:t>
        <a:bodyPr/>
        <a:lstStyle/>
        <a:p>
          <a:endParaRPr lang="en-US"/>
        </a:p>
      </dgm:t>
    </dgm:pt>
    <dgm:pt modelId="{03DF12E2-1952-43C3-956F-D54E34485FC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H-STORE</a:t>
          </a:r>
          <a:endParaRPr lang="en-US"/>
        </a:p>
      </dgm:t>
    </dgm:pt>
    <dgm:pt modelId="{320D4F91-C5FC-46F1-BF2E-05F29B3DA4F3}" type="parTrans" cxnId="{7F23A396-BAB4-47CC-9727-FB55DDA63B45}">
      <dgm:prSet/>
      <dgm:spPr/>
      <dgm:t>
        <a:bodyPr/>
        <a:lstStyle/>
        <a:p>
          <a:endParaRPr lang="en-US"/>
        </a:p>
      </dgm:t>
    </dgm:pt>
    <dgm:pt modelId="{44DC8564-D413-4B91-B703-53895E396F54}" type="sibTrans" cxnId="{7F23A396-BAB4-47CC-9727-FB55DDA63B45}">
      <dgm:prSet/>
      <dgm:spPr/>
      <dgm:t>
        <a:bodyPr/>
        <a:lstStyle/>
        <a:p>
          <a:endParaRPr lang="en-US"/>
        </a:p>
      </dgm:t>
    </dgm:pt>
    <dgm:pt modelId="{CA1F0B85-4F65-4A99-94A9-75AFE4F8B447}" type="pres">
      <dgm:prSet presAssocID="{4E8E3878-9D84-4912-9020-F61D3D561279}" presName="root" presStyleCnt="0">
        <dgm:presLayoutVars>
          <dgm:dir/>
          <dgm:resizeHandles val="exact"/>
        </dgm:presLayoutVars>
      </dgm:prSet>
      <dgm:spPr/>
    </dgm:pt>
    <dgm:pt modelId="{FE21527F-37E0-4181-9258-60CAFB2449FA}" type="pres">
      <dgm:prSet presAssocID="{623A8BCD-41B0-4F03-8515-E9BC2668BB06}" presName="compNode" presStyleCnt="0"/>
      <dgm:spPr/>
    </dgm:pt>
    <dgm:pt modelId="{26A3282E-3B23-456B-BA14-B7D68D44E401}" type="pres">
      <dgm:prSet presAssocID="{623A8BCD-41B0-4F03-8515-E9BC2668BB06}" presName="bgRect" presStyleLbl="bgShp" presStyleIdx="0" presStyleCnt="2"/>
      <dgm:spPr/>
    </dgm:pt>
    <dgm:pt modelId="{E6F5256D-0DD6-4414-8AD8-4FE25C79B9E3}" type="pres">
      <dgm:prSet presAssocID="{623A8BCD-41B0-4F03-8515-E9BC2668BB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sed Hand"/>
        </a:ext>
      </dgm:extLst>
    </dgm:pt>
    <dgm:pt modelId="{B55476F6-C3D5-4654-9292-498AFB11B156}" type="pres">
      <dgm:prSet presAssocID="{623A8BCD-41B0-4F03-8515-E9BC2668BB06}" presName="spaceRect" presStyleCnt="0"/>
      <dgm:spPr/>
    </dgm:pt>
    <dgm:pt modelId="{FAD5AA95-30F4-4951-A0F4-06528BDFDC5A}" type="pres">
      <dgm:prSet presAssocID="{623A8BCD-41B0-4F03-8515-E9BC2668BB06}" presName="parTx" presStyleLbl="revTx" presStyleIdx="0" presStyleCnt="4">
        <dgm:presLayoutVars>
          <dgm:chMax val="0"/>
          <dgm:chPref val="0"/>
        </dgm:presLayoutVars>
      </dgm:prSet>
      <dgm:spPr/>
    </dgm:pt>
    <dgm:pt modelId="{9FB27A86-50E0-4EC1-81F5-8B2A9D1C4918}" type="pres">
      <dgm:prSet presAssocID="{623A8BCD-41B0-4F03-8515-E9BC2668BB06}" presName="desTx" presStyleLbl="revTx" presStyleIdx="1" presStyleCnt="4">
        <dgm:presLayoutVars/>
      </dgm:prSet>
      <dgm:spPr/>
    </dgm:pt>
    <dgm:pt modelId="{BB4D06C2-7E24-4910-BAAA-59BD4890C16F}" type="pres">
      <dgm:prSet presAssocID="{022D5B91-C77E-4F42-A0BA-C36A980AA1B0}" presName="sibTrans" presStyleCnt="0"/>
      <dgm:spPr/>
    </dgm:pt>
    <dgm:pt modelId="{B9A1A8D4-50A2-4CF7-86E9-CB6F5B735ADF}" type="pres">
      <dgm:prSet presAssocID="{6A1ADC08-1B11-468D-A9A2-FCB173739CBF}" presName="compNode" presStyleCnt="0"/>
      <dgm:spPr/>
    </dgm:pt>
    <dgm:pt modelId="{7269FAFD-DF7A-4B82-9685-8A7FEB610B43}" type="pres">
      <dgm:prSet presAssocID="{6A1ADC08-1B11-468D-A9A2-FCB173739CBF}" presName="bgRect" presStyleLbl="bgShp" presStyleIdx="1" presStyleCnt="2"/>
      <dgm:spPr/>
    </dgm:pt>
    <dgm:pt modelId="{4F0732EE-BAA4-4479-B528-D5038A315AF1}" type="pres">
      <dgm:prSet presAssocID="{6A1ADC08-1B11-468D-A9A2-FCB173739CB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D688270D-B70D-4273-9426-EC9FF829BB7D}" type="pres">
      <dgm:prSet presAssocID="{6A1ADC08-1B11-468D-A9A2-FCB173739CBF}" presName="spaceRect" presStyleCnt="0"/>
      <dgm:spPr/>
    </dgm:pt>
    <dgm:pt modelId="{2DD7EF4D-1B47-49D6-A753-F99BBEB9063A}" type="pres">
      <dgm:prSet presAssocID="{6A1ADC08-1B11-468D-A9A2-FCB173739CBF}" presName="parTx" presStyleLbl="revTx" presStyleIdx="2" presStyleCnt="4">
        <dgm:presLayoutVars>
          <dgm:chMax val="0"/>
          <dgm:chPref val="0"/>
        </dgm:presLayoutVars>
      </dgm:prSet>
      <dgm:spPr/>
    </dgm:pt>
    <dgm:pt modelId="{C27B8B8B-1D73-4D33-BAB0-76EF589E03E3}" type="pres">
      <dgm:prSet presAssocID="{6A1ADC08-1B11-468D-A9A2-FCB173739CBF}" presName="desTx" presStyleLbl="revTx" presStyleIdx="3" presStyleCnt="4">
        <dgm:presLayoutVars/>
      </dgm:prSet>
      <dgm:spPr/>
    </dgm:pt>
  </dgm:ptLst>
  <dgm:cxnLst>
    <dgm:cxn modelId="{18DAA70A-B066-41E7-8BB5-FD3257C61FB2}" type="presOf" srcId="{03DF12E2-1952-43C3-956F-D54E34485FC6}" destId="{C27B8B8B-1D73-4D33-BAB0-76EF589E03E3}" srcOrd="0" destOrd="3" presId="urn:microsoft.com/office/officeart/2018/2/layout/IconVerticalSolidList"/>
    <dgm:cxn modelId="{2544A00C-F8D8-428B-9E91-5D281E0002BA}" srcId="{4E8E3878-9D84-4912-9020-F61D3D561279}" destId="{6A1ADC08-1B11-468D-A9A2-FCB173739CBF}" srcOrd="1" destOrd="0" parTransId="{88C291B1-6AF9-4096-BC21-34F5AF93795E}" sibTransId="{4A2DA76D-96A9-473A-9CAF-88D583A86807}"/>
    <dgm:cxn modelId="{D43ED01F-A54F-4FA5-8863-6684821B3A1F}" srcId="{6A1ADC08-1B11-468D-A9A2-FCB173739CBF}" destId="{910DD3D6-53FF-47DA-BC87-F8AD892052AE}" srcOrd="1" destOrd="0" parTransId="{DB5F58CA-D222-47B2-8E6B-60852F49939F}" sibTransId="{5F38F598-E913-4686-BEB4-88903FB8881F}"/>
    <dgm:cxn modelId="{75B9AD5B-7F96-46B8-9D81-BE77E8CDD0EA}" srcId="{6A1ADC08-1B11-468D-A9A2-FCB173739CBF}" destId="{F86F2062-C688-47B6-B306-D7D7CDF86937}" srcOrd="2" destOrd="0" parTransId="{1C35BD5B-105E-46AB-827F-70C1DD958122}" sibTransId="{A409FDE7-3567-4B7D-8DE4-034934726F95}"/>
    <dgm:cxn modelId="{05EB3873-1AAD-41CA-92C2-D9B0C1864C1F}" type="presOf" srcId="{344345A4-EEB0-4344-8B9D-153A894E5174}" destId="{C27B8B8B-1D73-4D33-BAB0-76EF589E03E3}" srcOrd="0" destOrd="0" presId="urn:microsoft.com/office/officeart/2018/2/layout/IconVerticalSolidList"/>
    <dgm:cxn modelId="{BCC4A856-8A55-4BB5-96EF-F64795BC8E44}" type="presOf" srcId="{F86F2062-C688-47B6-B306-D7D7CDF86937}" destId="{C27B8B8B-1D73-4D33-BAB0-76EF589E03E3}" srcOrd="0" destOrd="2" presId="urn:microsoft.com/office/officeart/2018/2/layout/IconVerticalSolidList"/>
    <dgm:cxn modelId="{0A5F5380-7C57-44D6-A2D2-5C7708F4B262}" srcId="{4E8E3878-9D84-4912-9020-F61D3D561279}" destId="{623A8BCD-41B0-4F03-8515-E9BC2668BB06}" srcOrd="0" destOrd="0" parTransId="{F62CE4BE-FF90-4BA2-8193-079BB78A2843}" sibTransId="{022D5B91-C77E-4F42-A0BA-C36A980AA1B0}"/>
    <dgm:cxn modelId="{7F23A396-BAB4-47CC-9727-FB55DDA63B45}" srcId="{6A1ADC08-1B11-468D-A9A2-FCB173739CBF}" destId="{03DF12E2-1952-43C3-956F-D54E34485FC6}" srcOrd="3" destOrd="0" parTransId="{320D4F91-C5FC-46F1-BF2E-05F29B3DA4F3}" sibTransId="{44DC8564-D413-4B91-B703-53895E396F54}"/>
    <dgm:cxn modelId="{7FA9FFA0-1718-45C3-AD75-F1A812573F57}" srcId="{6A1ADC08-1B11-468D-A9A2-FCB173739CBF}" destId="{344345A4-EEB0-4344-8B9D-153A894E5174}" srcOrd="0" destOrd="0" parTransId="{0292C061-CC44-4CA7-B184-A5A032AC983C}" sibTransId="{88660763-EFE6-4575-8415-A33AC6056E19}"/>
    <dgm:cxn modelId="{2A2BE5B3-A731-4855-8B2C-B213AB966E8D}" type="presOf" srcId="{623A8BCD-41B0-4F03-8515-E9BC2668BB06}" destId="{FAD5AA95-30F4-4951-A0F4-06528BDFDC5A}" srcOrd="0" destOrd="0" presId="urn:microsoft.com/office/officeart/2018/2/layout/IconVerticalSolidList"/>
    <dgm:cxn modelId="{314736B4-8339-4F75-AB35-E095A26E6820}" type="presOf" srcId="{921D3395-D53B-48DA-9EA7-F2003404BA9E}" destId="{9FB27A86-50E0-4EC1-81F5-8B2A9D1C4918}" srcOrd="0" destOrd="0" presId="urn:microsoft.com/office/officeart/2018/2/layout/IconVerticalSolidList"/>
    <dgm:cxn modelId="{D19A28C4-8B1F-4AF4-B84E-C15D5E99CB20}" type="presOf" srcId="{910DD3D6-53FF-47DA-BC87-F8AD892052AE}" destId="{C27B8B8B-1D73-4D33-BAB0-76EF589E03E3}" srcOrd="0" destOrd="1" presId="urn:microsoft.com/office/officeart/2018/2/layout/IconVerticalSolidList"/>
    <dgm:cxn modelId="{F9810CCA-17E8-42C4-A742-F735ECD364F7}" type="presOf" srcId="{6E14BA40-BB7E-4329-B033-64C89917AC24}" destId="{9FB27A86-50E0-4EC1-81F5-8B2A9D1C4918}" srcOrd="0" destOrd="2" presId="urn:microsoft.com/office/officeart/2018/2/layout/IconVerticalSolidList"/>
    <dgm:cxn modelId="{288F72DD-65B9-4ECB-ABC6-3C68347A1C88}" srcId="{623A8BCD-41B0-4F03-8515-E9BC2668BB06}" destId="{04462C4D-F8ED-4F53-AFD3-9CFF61B41A6C}" srcOrd="1" destOrd="0" parTransId="{5F1488AC-C5F4-482E-A4BB-AEF9F19BD8F8}" sibTransId="{3D60C22D-AD03-4C1F-B956-95F843C34D31}"/>
    <dgm:cxn modelId="{5C3DD8E4-CCE3-4ABE-9D06-EB2DE2C346EC}" srcId="{623A8BCD-41B0-4F03-8515-E9BC2668BB06}" destId="{6E14BA40-BB7E-4329-B033-64C89917AC24}" srcOrd="2" destOrd="0" parTransId="{06A00F9F-707B-4E8D-8071-2A184EE20764}" sibTransId="{2BF2E84E-B35D-4563-89C5-82D3C0AB48B5}"/>
    <dgm:cxn modelId="{1E024EEF-294E-4B2D-8C56-672CFB15345B}" srcId="{623A8BCD-41B0-4F03-8515-E9BC2668BB06}" destId="{921D3395-D53B-48DA-9EA7-F2003404BA9E}" srcOrd="0" destOrd="0" parTransId="{9114834C-D326-42FC-8E30-5B3B1DF6DCB1}" sibTransId="{6D19D8EF-993A-465D-AA5D-EA4B3D906E94}"/>
    <dgm:cxn modelId="{14C0F5F1-9C1F-4139-9579-19B28744EEE9}" type="presOf" srcId="{6A1ADC08-1B11-468D-A9A2-FCB173739CBF}" destId="{2DD7EF4D-1B47-49D6-A753-F99BBEB9063A}" srcOrd="0" destOrd="0" presId="urn:microsoft.com/office/officeart/2018/2/layout/IconVerticalSolidList"/>
    <dgm:cxn modelId="{F92C23FA-AA13-4AE2-9C23-F41A093AB521}" type="presOf" srcId="{04462C4D-F8ED-4F53-AFD3-9CFF61B41A6C}" destId="{9FB27A86-50E0-4EC1-81F5-8B2A9D1C4918}" srcOrd="0" destOrd="1" presId="urn:microsoft.com/office/officeart/2018/2/layout/IconVerticalSolidList"/>
    <dgm:cxn modelId="{72F824FB-0938-4604-80A7-C98DA1058613}" type="presOf" srcId="{4E8E3878-9D84-4912-9020-F61D3D561279}" destId="{CA1F0B85-4F65-4A99-94A9-75AFE4F8B447}" srcOrd="0" destOrd="0" presId="urn:microsoft.com/office/officeart/2018/2/layout/IconVerticalSolidList"/>
    <dgm:cxn modelId="{939064E4-4012-4579-A09E-E6E6EE92A2F8}" type="presParOf" srcId="{CA1F0B85-4F65-4A99-94A9-75AFE4F8B447}" destId="{FE21527F-37E0-4181-9258-60CAFB2449FA}" srcOrd="0" destOrd="0" presId="urn:microsoft.com/office/officeart/2018/2/layout/IconVerticalSolidList"/>
    <dgm:cxn modelId="{2F2F2DF6-A77D-4A69-9FEC-7C7C6A5805D7}" type="presParOf" srcId="{FE21527F-37E0-4181-9258-60CAFB2449FA}" destId="{26A3282E-3B23-456B-BA14-B7D68D44E401}" srcOrd="0" destOrd="0" presId="urn:microsoft.com/office/officeart/2018/2/layout/IconVerticalSolidList"/>
    <dgm:cxn modelId="{0ABCAA48-FCA7-40ED-AB48-A45F1CBC8F09}" type="presParOf" srcId="{FE21527F-37E0-4181-9258-60CAFB2449FA}" destId="{E6F5256D-0DD6-4414-8AD8-4FE25C79B9E3}" srcOrd="1" destOrd="0" presId="urn:microsoft.com/office/officeart/2018/2/layout/IconVerticalSolidList"/>
    <dgm:cxn modelId="{75E2FCBD-2B54-44D8-BF87-46480981198E}" type="presParOf" srcId="{FE21527F-37E0-4181-9258-60CAFB2449FA}" destId="{B55476F6-C3D5-4654-9292-498AFB11B156}" srcOrd="2" destOrd="0" presId="urn:microsoft.com/office/officeart/2018/2/layout/IconVerticalSolidList"/>
    <dgm:cxn modelId="{2B5ABF39-34F9-4E9F-A5C0-3C23EA6AC1C5}" type="presParOf" srcId="{FE21527F-37E0-4181-9258-60CAFB2449FA}" destId="{FAD5AA95-30F4-4951-A0F4-06528BDFDC5A}" srcOrd="3" destOrd="0" presId="urn:microsoft.com/office/officeart/2018/2/layout/IconVerticalSolidList"/>
    <dgm:cxn modelId="{1F31B765-39C8-4EB9-8B0D-35BF60EEF6D2}" type="presParOf" srcId="{FE21527F-37E0-4181-9258-60CAFB2449FA}" destId="{9FB27A86-50E0-4EC1-81F5-8B2A9D1C4918}" srcOrd="4" destOrd="0" presId="urn:microsoft.com/office/officeart/2018/2/layout/IconVerticalSolidList"/>
    <dgm:cxn modelId="{41AFC83B-CFE3-44FD-BE31-E5C09336A908}" type="presParOf" srcId="{CA1F0B85-4F65-4A99-94A9-75AFE4F8B447}" destId="{BB4D06C2-7E24-4910-BAAA-59BD4890C16F}" srcOrd="1" destOrd="0" presId="urn:microsoft.com/office/officeart/2018/2/layout/IconVerticalSolidList"/>
    <dgm:cxn modelId="{C26560A8-54C5-4E37-A9D6-7BA34BB59A11}" type="presParOf" srcId="{CA1F0B85-4F65-4A99-94A9-75AFE4F8B447}" destId="{B9A1A8D4-50A2-4CF7-86E9-CB6F5B735ADF}" srcOrd="2" destOrd="0" presId="urn:microsoft.com/office/officeart/2018/2/layout/IconVerticalSolidList"/>
    <dgm:cxn modelId="{B7FB5092-E9BD-4112-8CFC-C83F39434B22}" type="presParOf" srcId="{B9A1A8D4-50A2-4CF7-86E9-CB6F5B735ADF}" destId="{7269FAFD-DF7A-4B82-9685-8A7FEB610B43}" srcOrd="0" destOrd="0" presId="urn:microsoft.com/office/officeart/2018/2/layout/IconVerticalSolidList"/>
    <dgm:cxn modelId="{AE11BF0E-C05F-4A9A-8372-1350E44C35EF}" type="presParOf" srcId="{B9A1A8D4-50A2-4CF7-86E9-CB6F5B735ADF}" destId="{4F0732EE-BAA4-4479-B528-D5038A315AF1}" srcOrd="1" destOrd="0" presId="urn:microsoft.com/office/officeart/2018/2/layout/IconVerticalSolidList"/>
    <dgm:cxn modelId="{B15EB831-FCD5-46D0-A7FE-DF671BB0965D}" type="presParOf" srcId="{B9A1A8D4-50A2-4CF7-86E9-CB6F5B735ADF}" destId="{D688270D-B70D-4273-9426-EC9FF829BB7D}" srcOrd="2" destOrd="0" presId="urn:microsoft.com/office/officeart/2018/2/layout/IconVerticalSolidList"/>
    <dgm:cxn modelId="{505BFBFE-1D04-4734-8F1A-669ED3634E15}" type="presParOf" srcId="{B9A1A8D4-50A2-4CF7-86E9-CB6F5B735ADF}" destId="{2DD7EF4D-1B47-49D6-A753-F99BBEB9063A}" srcOrd="3" destOrd="0" presId="urn:microsoft.com/office/officeart/2018/2/layout/IconVerticalSolidList"/>
    <dgm:cxn modelId="{6A8B7CEC-EAAB-4B81-B135-EEC535E6A0D2}" type="presParOf" srcId="{B9A1A8D4-50A2-4CF7-86E9-CB6F5B735ADF}" destId="{C27B8B8B-1D73-4D33-BAB0-76EF589E03E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86EAA7-F3B5-41BF-886E-6ED349073B64}" type="doc">
      <dgm:prSet loTypeId="urn:microsoft.com/office/officeart/2016/7/layout/ChevronBlockProcess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1AFD7B-9ACE-44D5-9968-EB1E44729043}">
      <dgm:prSet/>
      <dgm:spPr/>
      <dgm:t>
        <a:bodyPr/>
        <a:lstStyle/>
        <a:p>
          <a:r>
            <a:rPr lang="en-US"/>
            <a:t>Growing</a:t>
          </a:r>
        </a:p>
      </dgm:t>
    </dgm:pt>
    <dgm:pt modelId="{88E5E914-C738-4147-ABE6-60AE871C2442}" type="parTrans" cxnId="{BB3F28A4-61B7-4B45-9A0E-B629ECFAE403}">
      <dgm:prSet/>
      <dgm:spPr/>
      <dgm:t>
        <a:bodyPr/>
        <a:lstStyle/>
        <a:p>
          <a:endParaRPr lang="en-US"/>
        </a:p>
      </dgm:t>
    </dgm:pt>
    <dgm:pt modelId="{5838EB69-5D96-4FDB-8282-6B3E551D9EA5}" type="sibTrans" cxnId="{BB3F28A4-61B7-4B45-9A0E-B629ECFAE403}">
      <dgm:prSet/>
      <dgm:spPr/>
      <dgm:t>
        <a:bodyPr/>
        <a:lstStyle/>
        <a:p>
          <a:endParaRPr lang="en-US"/>
        </a:p>
      </dgm:t>
    </dgm:pt>
    <dgm:pt modelId="{24B21C95-054A-45BC-910D-EAFFE34A589D}">
      <dgm:prSet/>
      <dgm:spPr/>
      <dgm:t>
        <a:bodyPr/>
        <a:lstStyle/>
        <a:p>
          <a:r>
            <a:rPr lang="en-US"/>
            <a:t>Growing Phase</a:t>
          </a:r>
        </a:p>
      </dgm:t>
    </dgm:pt>
    <dgm:pt modelId="{E0B4B689-881B-46A1-863C-60F3413EDFAC}" type="parTrans" cxnId="{90BED5A0-4D1B-48A7-B127-835E839AB022}">
      <dgm:prSet/>
      <dgm:spPr/>
      <dgm:t>
        <a:bodyPr/>
        <a:lstStyle/>
        <a:p>
          <a:endParaRPr lang="en-US"/>
        </a:p>
      </dgm:t>
    </dgm:pt>
    <dgm:pt modelId="{5BB8BF83-9367-4696-BA71-2748687A201F}" type="sibTrans" cxnId="{90BED5A0-4D1B-48A7-B127-835E839AB022}">
      <dgm:prSet/>
      <dgm:spPr/>
      <dgm:t>
        <a:bodyPr/>
        <a:lstStyle/>
        <a:p>
          <a:endParaRPr lang="en-US"/>
        </a:p>
      </dgm:t>
    </dgm:pt>
    <dgm:pt modelId="{138EDA22-87F8-49C6-8412-389885C9A86D}">
      <dgm:prSet/>
      <dgm:spPr/>
      <dgm:t>
        <a:bodyPr/>
        <a:lstStyle/>
        <a:p>
          <a:r>
            <a:rPr lang="en-US"/>
            <a:t>The Transaction can acquire as many locks as it wants to without releasing locks.</a:t>
          </a:r>
        </a:p>
      </dgm:t>
    </dgm:pt>
    <dgm:pt modelId="{859304DB-4ABD-4D8E-ACA7-5CFAAE7F2D03}" type="parTrans" cxnId="{D8DAD721-A9E3-4A2C-8732-FF617F315CEA}">
      <dgm:prSet/>
      <dgm:spPr/>
      <dgm:t>
        <a:bodyPr/>
        <a:lstStyle/>
        <a:p>
          <a:endParaRPr lang="en-US"/>
        </a:p>
      </dgm:t>
    </dgm:pt>
    <dgm:pt modelId="{64A6EF1C-1198-40A4-A5E5-4E7630586BA1}" type="sibTrans" cxnId="{D8DAD721-A9E3-4A2C-8732-FF617F315CEA}">
      <dgm:prSet/>
      <dgm:spPr/>
      <dgm:t>
        <a:bodyPr/>
        <a:lstStyle/>
        <a:p>
          <a:endParaRPr lang="en-US"/>
        </a:p>
      </dgm:t>
    </dgm:pt>
    <dgm:pt modelId="{38979EE4-1CF1-43AB-A71D-81255BE75738}">
      <dgm:prSet/>
      <dgm:spPr/>
      <dgm:t>
        <a:bodyPr/>
        <a:lstStyle/>
        <a:p>
          <a:r>
            <a:rPr lang="en-US"/>
            <a:t>Shrinking</a:t>
          </a:r>
        </a:p>
      </dgm:t>
    </dgm:pt>
    <dgm:pt modelId="{2B545347-508C-4EA4-8C73-07B256A8B09A}" type="parTrans" cxnId="{9F4E34BF-4DAA-4307-BB2D-1C00F2636C15}">
      <dgm:prSet/>
      <dgm:spPr/>
      <dgm:t>
        <a:bodyPr/>
        <a:lstStyle/>
        <a:p>
          <a:endParaRPr lang="en-US"/>
        </a:p>
      </dgm:t>
    </dgm:pt>
    <dgm:pt modelId="{8919E268-5299-43BC-8858-21C16BB28E8F}" type="sibTrans" cxnId="{9F4E34BF-4DAA-4307-BB2D-1C00F2636C15}">
      <dgm:prSet/>
      <dgm:spPr/>
      <dgm:t>
        <a:bodyPr/>
        <a:lstStyle/>
        <a:p>
          <a:endParaRPr lang="en-US"/>
        </a:p>
      </dgm:t>
    </dgm:pt>
    <dgm:pt modelId="{B1BB9BCF-EEA2-42DC-AD8D-B016A5A3C44E}">
      <dgm:prSet/>
      <dgm:spPr/>
      <dgm:t>
        <a:bodyPr/>
        <a:lstStyle/>
        <a:p>
          <a:r>
            <a:rPr lang="en-US"/>
            <a:t>Shrinking Phase</a:t>
          </a:r>
        </a:p>
      </dgm:t>
    </dgm:pt>
    <dgm:pt modelId="{D6FC4344-B560-4D20-90D6-C13C01057145}" type="parTrans" cxnId="{0C6E654D-0444-4FA9-BCCC-44ACBA0EF18B}">
      <dgm:prSet/>
      <dgm:spPr/>
      <dgm:t>
        <a:bodyPr/>
        <a:lstStyle/>
        <a:p>
          <a:endParaRPr lang="en-US"/>
        </a:p>
      </dgm:t>
    </dgm:pt>
    <dgm:pt modelId="{2E0176DA-B9F4-4EFC-9263-0B3E99F13BB1}" type="sibTrans" cxnId="{0C6E654D-0444-4FA9-BCCC-44ACBA0EF18B}">
      <dgm:prSet/>
      <dgm:spPr/>
      <dgm:t>
        <a:bodyPr/>
        <a:lstStyle/>
        <a:p>
          <a:endParaRPr lang="en-US"/>
        </a:p>
      </dgm:t>
    </dgm:pt>
    <dgm:pt modelId="{D4B7D966-817F-4B66-855B-B5BE69C20B2D}">
      <dgm:prSet/>
      <dgm:spPr/>
      <dgm:t>
        <a:bodyPr/>
        <a:lstStyle/>
        <a:p>
          <a:r>
            <a:rPr lang="en-US"/>
            <a:t>The Transaction enters the shrinking phase after it releases locks. Here, it is prohibited from obtaining more locks.</a:t>
          </a:r>
        </a:p>
      </dgm:t>
    </dgm:pt>
    <dgm:pt modelId="{96D38082-84CB-4F44-B657-8E475C312FE8}" type="parTrans" cxnId="{CFC98ED5-967C-43A1-BD74-259946A78E0C}">
      <dgm:prSet/>
      <dgm:spPr/>
      <dgm:t>
        <a:bodyPr/>
        <a:lstStyle/>
        <a:p>
          <a:endParaRPr lang="en-US"/>
        </a:p>
      </dgm:t>
    </dgm:pt>
    <dgm:pt modelId="{349E363D-D805-4654-A620-80AA19EFC3CB}" type="sibTrans" cxnId="{CFC98ED5-967C-43A1-BD74-259946A78E0C}">
      <dgm:prSet/>
      <dgm:spPr/>
      <dgm:t>
        <a:bodyPr/>
        <a:lstStyle/>
        <a:p>
          <a:endParaRPr lang="en-US"/>
        </a:p>
      </dgm:t>
    </dgm:pt>
    <dgm:pt modelId="{049D23DE-A10D-4EED-AAF7-CB571EE8AA8C}" type="pres">
      <dgm:prSet presAssocID="{A786EAA7-F3B5-41BF-886E-6ED349073B64}" presName="Name0" presStyleCnt="0">
        <dgm:presLayoutVars>
          <dgm:dir/>
          <dgm:animLvl val="lvl"/>
          <dgm:resizeHandles val="exact"/>
        </dgm:presLayoutVars>
      </dgm:prSet>
      <dgm:spPr/>
    </dgm:pt>
    <dgm:pt modelId="{73198E61-7DCB-4D0B-B1DC-0EE997B0D153}" type="pres">
      <dgm:prSet presAssocID="{331AFD7B-9ACE-44D5-9968-EB1E44729043}" presName="composite" presStyleCnt="0"/>
      <dgm:spPr/>
    </dgm:pt>
    <dgm:pt modelId="{80E0E07D-7F6E-4F11-92A4-A334BE2AED5E}" type="pres">
      <dgm:prSet presAssocID="{331AFD7B-9ACE-44D5-9968-EB1E44729043}" presName="parTx" presStyleLbl="alignNode1" presStyleIdx="0" presStyleCnt="2">
        <dgm:presLayoutVars>
          <dgm:chMax val="0"/>
          <dgm:chPref val="0"/>
        </dgm:presLayoutVars>
      </dgm:prSet>
      <dgm:spPr/>
    </dgm:pt>
    <dgm:pt modelId="{F6C46032-ABCA-4558-9FAC-40B2EB95607B}" type="pres">
      <dgm:prSet presAssocID="{331AFD7B-9ACE-44D5-9968-EB1E44729043}" presName="desTx" presStyleLbl="alignAccFollowNode1" presStyleIdx="0" presStyleCnt="2">
        <dgm:presLayoutVars/>
      </dgm:prSet>
      <dgm:spPr/>
    </dgm:pt>
    <dgm:pt modelId="{8907EEE4-BA22-4BB5-9C86-CDB88179A443}" type="pres">
      <dgm:prSet presAssocID="{5838EB69-5D96-4FDB-8282-6B3E551D9EA5}" presName="space" presStyleCnt="0"/>
      <dgm:spPr/>
    </dgm:pt>
    <dgm:pt modelId="{43EC4770-0462-4F17-8B42-57CB4D403805}" type="pres">
      <dgm:prSet presAssocID="{38979EE4-1CF1-43AB-A71D-81255BE75738}" presName="composite" presStyleCnt="0"/>
      <dgm:spPr/>
    </dgm:pt>
    <dgm:pt modelId="{FCAE7261-3C2C-4A1D-8655-C6F4EF1B1A21}" type="pres">
      <dgm:prSet presAssocID="{38979EE4-1CF1-43AB-A71D-81255BE75738}" presName="parTx" presStyleLbl="alignNode1" presStyleIdx="1" presStyleCnt="2">
        <dgm:presLayoutVars>
          <dgm:chMax val="0"/>
          <dgm:chPref val="0"/>
        </dgm:presLayoutVars>
      </dgm:prSet>
      <dgm:spPr/>
    </dgm:pt>
    <dgm:pt modelId="{B1DAF56E-8BAD-43B9-8EDF-C48542798AD1}" type="pres">
      <dgm:prSet presAssocID="{38979EE4-1CF1-43AB-A71D-81255BE75738}" presName="desTx" presStyleLbl="alignAccFollowNode1" presStyleIdx="1" presStyleCnt="2">
        <dgm:presLayoutVars/>
      </dgm:prSet>
      <dgm:spPr/>
    </dgm:pt>
  </dgm:ptLst>
  <dgm:cxnLst>
    <dgm:cxn modelId="{D8DAD721-A9E3-4A2C-8732-FF617F315CEA}" srcId="{24B21C95-054A-45BC-910D-EAFFE34A589D}" destId="{138EDA22-87F8-49C6-8412-389885C9A86D}" srcOrd="0" destOrd="0" parTransId="{859304DB-4ABD-4D8E-ACA7-5CFAAE7F2D03}" sibTransId="{64A6EF1C-1198-40A4-A5E5-4E7630586BA1}"/>
    <dgm:cxn modelId="{62DF7F26-90B1-4903-8DA6-2BF5F4440B0D}" type="presOf" srcId="{A786EAA7-F3B5-41BF-886E-6ED349073B64}" destId="{049D23DE-A10D-4EED-AAF7-CB571EE8AA8C}" srcOrd="0" destOrd="0" presId="urn:microsoft.com/office/officeart/2016/7/layout/ChevronBlockProcess"/>
    <dgm:cxn modelId="{0C6E654D-0444-4FA9-BCCC-44ACBA0EF18B}" srcId="{38979EE4-1CF1-43AB-A71D-81255BE75738}" destId="{B1BB9BCF-EEA2-42DC-AD8D-B016A5A3C44E}" srcOrd="0" destOrd="0" parTransId="{D6FC4344-B560-4D20-90D6-C13C01057145}" sibTransId="{2E0176DA-B9F4-4EFC-9263-0B3E99F13BB1}"/>
    <dgm:cxn modelId="{9E2AE872-5BCD-4D2C-B3AB-E06FF44150FA}" type="presOf" srcId="{38979EE4-1CF1-43AB-A71D-81255BE75738}" destId="{FCAE7261-3C2C-4A1D-8655-C6F4EF1B1A21}" srcOrd="0" destOrd="0" presId="urn:microsoft.com/office/officeart/2016/7/layout/ChevronBlockProcess"/>
    <dgm:cxn modelId="{DD69E67A-A9A6-47FE-A2AC-EA92FECC2BA6}" type="presOf" srcId="{331AFD7B-9ACE-44D5-9968-EB1E44729043}" destId="{80E0E07D-7F6E-4F11-92A4-A334BE2AED5E}" srcOrd="0" destOrd="0" presId="urn:microsoft.com/office/officeart/2016/7/layout/ChevronBlockProcess"/>
    <dgm:cxn modelId="{90BED5A0-4D1B-48A7-B127-835E839AB022}" srcId="{331AFD7B-9ACE-44D5-9968-EB1E44729043}" destId="{24B21C95-054A-45BC-910D-EAFFE34A589D}" srcOrd="0" destOrd="0" parTransId="{E0B4B689-881B-46A1-863C-60F3413EDFAC}" sibTransId="{5BB8BF83-9367-4696-BA71-2748687A201F}"/>
    <dgm:cxn modelId="{BB3F28A4-61B7-4B45-9A0E-B629ECFAE403}" srcId="{A786EAA7-F3B5-41BF-886E-6ED349073B64}" destId="{331AFD7B-9ACE-44D5-9968-EB1E44729043}" srcOrd="0" destOrd="0" parTransId="{88E5E914-C738-4147-ABE6-60AE871C2442}" sibTransId="{5838EB69-5D96-4FDB-8282-6B3E551D9EA5}"/>
    <dgm:cxn modelId="{B73E04BC-E9CF-4763-9770-021203C57B3C}" type="presOf" srcId="{24B21C95-054A-45BC-910D-EAFFE34A589D}" destId="{F6C46032-ABCA-4558-9FAC-40B2EB95607B}" srcOrd="0" destOrd="0" presId="urn:microsoft.com/office/officeart/2016/7/layout/ChevronBlockProcess"/>
    <dgm:cxn modelId="{9F4E34BF-4DAA-4307-BB2D-1C00F2636C15}" srcId="{A786EAA7-F3B5-41BF-886E-6ED349073B64}" destId="{38979EE4-1CF1-43AB-A71D-81255BE75738}" srcOrd="1" destOrd="0" parTransId="{2B545347-508C-4EA4-8C73-07B256A8B09A}" sibTransId="{8919E268-5299-43BC-8858-21C16BB28E8F}"/>
    <dgm:cxn modelId="{1100D2C3-A08D-4E2A-9A04-A37E6BF26AFA}" type="presOf" srcId="{B1BB9BCF-EEA2-42DC-AD8D-B016A5A3C44E}" destId="{B1DAF56E-8BAD-43B9-8EDF-C48542798AD1}" srcOrd="0" destOrd="0" presId="urn:microsoft.com/office/officeart/2016/7/layout/ChevronBlockProcess"/>
    <dgm:cxn modelId="{0132A8CB-9DDB-4E54-BAE0-762D032C5555}" type="presOf" srcId="{138EDA22-87F8-49C6-8412-389885C9A86D}" destId="{F6C46032-ABCA-4558-9FAC-40B2EB95607B}" srcOrd="0" destOrd="1" presId="urn:microsoft.com/office/officeart/2016/7/layout/ChevronBlockProcess"/>
    <dgm:cxn modelId="{CFC98ED5-967C-43A1-BD74-259946A78E0C}" srcId="{B1BB9BCF-EEA2-42DC-AD8D-B016A5A3C44E}" destId="{D4B7D966-817F-4B66-855B-B5BE69C20B2D}" srcOrd="0" destOrd="0" parTransId="{96D38082-84CB-4F44-B657-8E475C312FE8}" sibTransId="{349E363D-D805-4654-A620-80AA19EFC3CB}"/>
    <dgm:cxn modelId="{C9C55FFF-9784-45D7-B455-70D0C72108AA}" type="presOf" srcId="{D4B7D966-817F-4B66-855B-B5BE69C20B2D}" destId="{B1DAF56E-8BAD-43B9-8EDF-C48542798AD1}" srcOrd="0" destOrd="1" presId="urn:microsoft.com/office/officeart/2016/7/layout/ChevronBlockProcess"/>
    <dgm:cxn modelId="{FA5D8B19-5C95-43C7-8351-98016C36504D}" type="presParOf" srcId="{049D23DE-A10D-4EED-AAF7-CB571EE8AA8C}" destId="{73198E61-7DCB-4D0B-B1DC-0EE997B0D153}" srcOrd="0" destOrd="0" presId="urn:microsoft.com/office/officeart/2016/7/layout/ChevronBlockProcess"/>
    <dgm:cxn modelId="{3E98039A-9234-47DE-AFC8-6202E3AA74F7}" type="presParOf" srcId="{73198E61-7DCB-4D0B-B1DC-0EE997B0D153}" destId="{80E0E07D-7F6E-4F11-92A4-A334BE2AED5E}" srcOrd="0" destOrd="0" presId="urn:microsoft.com/office/officeart/2016/7/layout/ChevronBlockProcess"/>
    <dgm:cxn modelId="{AA3C2E65-6192-4267-A233-008C8A7C61FA}" type="presParOf" srcId="{73198E61-7DCB-4D0B-B1DC-0EE997B0D153}" destId="{F6C46032-ABCA-4558-9FAC-40B2EB95607B}" srcOrd="1" destOrd="0" presId="urn:microsoft.com/office/officeart/2016/7/layout/ChevronBlockProcess"/>
    <dgm:cxn modelId="{D8FD14B2-F98E-4A7A-BFD2-7B88399751FB}" type="presParOf" srcId="{049D23DE-A10D-4EED-AAF7-CB571EE8AA8C}" destId="{8907EEE4-BA22-4BB5-9C86-CDB88179A443}" srcOrd="1" destOrd="0" presId="urn:microsoft.com/office/officeart/2016/7/layout/ChevronBlockProcess"/>
    <dgm:cxn modelId="{75D3531B-33AD-4B39-BECC-FCF2A1B1C1C3}" type="presParOf" srcId="{049D23DE-A10D-4EED-AAF7-CB571EE8AA8C}" destId="{43EC4770-0462-4F17-8B42-57CB4D403805}" srcOrd="2" destOrd="0" presId="urn:microsoft.com/office/officeart/2016/7/layout/ChevronBlockProcess"/>
    <dgm:cxn modelId="{D0B5BF72-6E50-46F4-B269-2EA234777B17}" type="presParOf" srcId="{43EC4770-0462-4F17-8B42-57CB4D403805}" destId="{FCAE7261-3C2C-4A1D-8655-C6F4EF1B1A21}" srcOrd="0" destOrd="0" presId="urn:microsoft.com/office/officeart/2016/7/layout/ChevronBlockProcess"/>
    <dgm:cxn modelId="{7360BD2F-EA2D-47AE-B772-564C208ACFE9}" type="presParOf" srcId="{43EC4770-0462-4F17-8B42-57CB4D403805}" destId="{B1DAF56E-8BAD-43B9-8EDF-C48542798AD1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786A6D-092C-4229-9F00-E87A13DFE00E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8B41A1-6D1B-4D15-86F4-ECF7EED4F917}">
      <dgm:prSet/>
      <dgm:spPr/>
      <dgm:t>
        <a:bodyPr/>
        <a:lstStyle/>
        <a:p>
          <a:r>
            <a:rPr lang="en-CA"/>
            <a:t>Every time a transaction updates a tuple in the database, it checks the timestamp of the previous operation on the same tuple.</a:t>
          </a:r>
          <a:endParaRPr lang="en-US"/>
        </a:p>
      </dgm:t>
    </dgm:pt>
    <dgm:pt modelId="{AA05A047-B67C-4836-A31C-82A69268206F}" type="parTrans" cxnId="{F6E8117C-F8C6-4FC6-A9D4-0FFE2425E239}">
      <dgm:prSet/>
      <dgm:spPr/>
      <dgm:t>
        <a:bodyPr/>
        <a:lstStyle/>
        <a:p>
          <a:endParaRPr lang="en-US"/>
        </a:p>
      </dgm:t>
    </dgm:pt>
    <dgm:pt modelId="{E9034DDB-454B-405F-BB9A-8FDE25FEEA6D}" type="sibTrans" cxnId="{F6E8117C-F8C6-4FC6-A9D4-0FFE2425E239}">
      <dgm:prSet/>
      <dgm:spPr/>
      <dgm:t>
        <a:bodyPr/>
        <a:lstStyle/>
        <a:p>
          <a:endParaRPr lang="en-US"/>
        </a:p>
      </dgm:t>
    </dgm:pt>
    <dgm:pt modelId="{6937F4C7-5B90-41A9-B521-57931FA0832C}">
      <dgm:prSet/>
      <dgm:spPr/>
      <dgm:t>
        <a:bodyPr/>
        <a:lstStyle/>
        <a:p>
          <a:r>
            <a:rPr lang="en-CA"/>
            <a:t>If the timestamp of the new operation is lower than the timestamp of the previous operation on the same tuple, then the new operation has to be aborted.</a:t>
          </a:r>
          <a:endParaRPr lang="en-US"/>
        </a:p>
      </dgm:t>
    </dgm:pt>
    <dgm:pt modelId="{096565BA-B057-4D36-A332-6BBE37333367}" type="parTrans" cxnId="{1A1FE363-4C03-4CCC-B383-A24E92C3637E}">
      <dgm:prSet/>
      <dgm:spPr/>
      <dgm:t>
        <a:bodyPr/>
        <a:lstStyle/>
        <a:p>
          <a:endParaRPr lang="en-US"/>
        </a:p>
      </dgm:t>
    </dgm:pt>
    <dgm:pt modelId="{297F1A8F-C79E-4E70-8EC5-4B7781AD4D30}" type="sibTrans" cxnId="{1A1FE363-4C03-4CCC-B383-A24E92C3637E}">
      <dgm:prSet/>
      <dgm:spPr/>
      <dgm:t>
        <a:bodyPr/>
        <a:lstStyle/>
        <a:p>
          <a:endParaRPr lang="en-US"/>
        </a:p>
      </dgm:t>
    </dgm:pt>
    <dgm:pt modelId="{26ABAF3C-4197-4A47-9DF6-0901EF41A6E2}">
      <dgm:prSet/>
      <dgm:spPr/>
      <dgm:t>
        <a:bodyPr/>
        <a:lstStyle/>
        <a:p>
          <a:r>
            <a:rPr lang="en-CA"/>
            <a:t>In this method, the read operation always creates a copy of the tuple before it reads and only reads the copy.</a:t>
          </a:r>
          <a:endParaRPr lang="en-US"/>
        </a:p>
      </dgm:t>
    </dgm:pt>
    <dgm:pt modelId="{C02D6925-D76F-41D6-9BF3-4F9E8412AE8D}" type="parTrans" cxnId="{2EBEA6BB-2901-4A0E-9F0D-B424B705B960}">
      <dgm:prSet/>
      <dgm:spPr/>
      <dgm:t>
        <a:bodyPr/>
        <a:lstStyle/>
        <a:p>
          <a:endParaRPr lang="en-US"/>
        </a:p>
      </dgm:t>
    </dgm:pt>
    <dgm:pt modelId="{6A98AF8E-8A32-4B1E-956F-D64D8B48EEAE}" type="sibTrans" cxnId="{2EBEA6BB-2901-4A0E-9F0D-B424B705B960}">
      <dgm:prSet/>
      <dgm:spPr/>
      <dgm:t>
        <a:bodyPr/>
        <a:lstStyle/>
        <a:p>
          <a:endParaRPr lang="en-US"/>
        </a:p>
      </dgm:t>
    </dgm:pt>
    <dgm:pt modelId="{B0A5E17E-91A3-449B-B1A7-B9BE4A133938}" type="pres">
      <dgm:prSet presAssocID="{E9786A6D-092C-4229-9F00-E87A13DFE00E}" presName="Name0" presStyleCnt="0">
        <dgm:presLayoutVars>
          <dgm:dir/>
          <dgm:animLvl val="lvl"/>
          <dgm:resizeHandles val="exact"/>
        </dgm:presLayoutVars>
      </dgm:prSet>
      <dgm:spPr/>
    </dgm:pt>
    <dgm:pt modelId="{3CDA69AF-E897-4663-8F47-1265336E9A58}" type="pres">
      <dgm:prSet presAssocID="{26ABAF3C-4197-4A47-9DF6-0901EF41A6E2}" presName="boxAndChildren" presStyleCnt="0"/>
      <dgm:spPr/>
    </dgm:pt>
    <dgm:pt modelId="{7822AAA6-CBB0-422C-B102-9F4D12312BEB}" type="pres">
      <dgm:prSet presAssocID="{26ABAF3C-4197-4A47-9DF6-0901EF41A6E2}" presName="parentTextBox" presStyleLbl="node1" presStyleIdx="0" presStyleCnt="3"/>
      <dgm:spPr/>
    </dgm:pt>
    <dgm:pt modelId="{93E2453A-934B-43F3-9906-9C83C44CDDC8}" type="pres">
      <dgm:prSet presAssocID="{297F1A8F-C79E-4E70-8EC5-4B7781AD4D30}" presName="sp" presStyleCnt="0"/>
      <dgm:spPr/>
    </dgm:pt>
    <dgm:pt modelId="{6CB079FF-F33B-4541-8169-0456503EF33D}" type="pres">
      <dgm:prSet presAssocID="{6937F4C7-5B90-41A9-B521-57931FA0832C}" presName="arrowAndChildren" presStyleCnt="0"/>
      <dgm:spPr/>
    </dgm:pt>
    <dgm:pt modelId="{A63EEEF2-33BF-4891-B144-CEA2C35D4DF0}" type="pres">
      <dgm:prSet presAssocID="{6937F4C7-5B90-41A9-B521-57931FA0832C}" presName="parentTextArrow" presStyleLbl="node1" presStyleIdx="1" presStyleCnt="3"/>
      <dgm:spPr/>
    </dgm:pt>
    <dgm:pt modelId="{737E8649-39C7-4842-8007-5529FAF13216}" type="pres">
      <dgm:prSet presAssocID="{E9034DDB-454B-405F-BB9A-8FDE25FEEA6D}" presName="sp" presStyleCnt="0"/>
      <dgm:spPr/>
    </dgm:pt>
    <dgm:pt modelId="{657AEAD0-B07A-4403-8B8A-05DBBDC3CC5F}" type="pres">
      <dgm:prSet presAssocID="{518B41A1-6D1B-4D15-86F4-ECF7EED4F917}" presName="arrowAndChildren" presStyleCnt="0"/>
      <dgm:spPr/>
    </dgm:pt>
    <dgm:pt modelId="{18D26D2D-1DF2-47E9-AA2D-95BB2DCEA3B9}" type="pres">
      <dgm:prSet presAssocID="{518B41A1-6D1B-4D15-86F4-ECF7EED4F917}" presName="parentTextArrow" presStyleLbl="node1" presStyleIdx="2" presStyleCnt="3"/>
      <dgm:spPr/>
    </dgm:pt>
  </dgm:ptLst>
  <dgm:cxnLst>
    <dgm:cxn modelId="{BB36795F-120B-434C-A763-74F9D0580916}" type="presOf" srcId="{26ABAF3C-4197-4A47-9DF6-0901EF41A6E2}" destId="{7822AAA6-CBB0-422C-B102-9F4D12312BEB}" srcOrd="0" destOrd="0" presId="urn:microsoft.com/office/officeart/2005/8/layout/process4"/>
    <dgm:cxn modelId="{1A1FE363-4C03-4CCC-B383-A24E92C3637E}" srcId="{E9786A6D-092C-4229-9F00-E87A13DFE00E}" destId="{6937F4C7-5B90-41A9-B521-57931FA0832C}" srcOrd="1" destOrd="0" parTransId="{096565BA-B057-4D36-A332-6BBE37333367}" sibTransId="{297F1A8F-C79E-4E70-8EC5-4B7781AD4D30}"/>
    <dgm:cxn modelId="{E1CFF178-314D-4237-9F02-A2CAB9582E5D}" type="presOf" srcId="{518B41A1-6D1B-4D15-86F4-ECF7EED4F917}" destId="{18D26D2D-1DF2-47E9-AA2D-95BB2DCEA3B9}" srcOrd="0" destOrd="0" presId="urn:microsoft.com/office/officeart/2005/8/layout/process4"/>
    <dgm:cxn modelId="{F6E8117C-F8C6-4FC6-A9D4-0FFE2425E239}" srcId="{E9786A6D-092C-4229-9F00-E87A13DFE00E}" destId="{518B41A1-6D1B-4D15-86F4-ECF7EED4F917}" srcOrd="0" destOrd="0" parTransId="{AA05A047-B67C-4836-A31C-82A69268206F}" sibTransId="{E9034DDB-454B-405F-BB9A-8FDE25FEEA6D}"/>
    <dgm:cxn modelId="{2A036C9A-964D-419D-928D-7EA1B7F7EE7C}" type="presOf" srcId="{6937F4C7-5B90-41A9-B521-57931FA0832C}" destId="{A63EEEF2-33BF-4891-B144-CEA2C35D4DF0}" srcOrd="0" destOrd="0" presId="urn:microsoft.com/office/officeart/2005/8/layout/process4"/>
    <dgm:cxn modelId="{2EBEA6BB-2901-4A0E-9F0D-B424B705B960}" srcId="{E9786A6D-092C-4229-9F00-E87A13DFE00E}" destId="{26ABAF3C-4197-4A47-9DF6-0901EF41A6E2}" srcOrd="2" destOrd="0" parTransId="{C02D6925-D76F-41D6-9BF3-4F9E8412AE8D}" sibTransId="{6A98AF8E-8A32-4B1E-956F-D64D8B48EEAE}"/>
    <dgm:cxn modelId="{406B25CB-4EDA-44DD-8AA3-305C1BF72362}" type="presOf" srcId="{E9786A6D-092C-4229-9F00-E87A13DFE00E}" destId="{B0A5E17E-91A3-449B-B1A7-B9BE4A133938}" srcOrd="0" destOrd="0" presId="urn:microsoft.com/office/officeart/2005/8/layout/process4"/>
    <dgm:cxn modelId="{01A4C828-5BAD-40E6-8CC6-76EE42515803}" type="presParOf" srcId="{B0A5E17E-91A3-449B-B1A7-B9BE4A133938}" destId="{3CDA69AF-E897-4663-8F47-1265336E9A58}" srcOrd="0" destOrd="0" presId="urn:microsoft.com/office/officeart/2005/8/layout/process4"/>
    <dgm:cxn modelId="{80A60DB0-EA08-43D7-8605-8FEF1595BC0A}" type="presParOf" srcId="{3CDA69AF-E897-4663-8F47-1265336E9A58}" destId="{7822AAA6-CBB0-422C-B102-9F4D12312BEB}" srcOrd="0" destOrd="0" presId="urn:microsoft.com/office/officeart/2005/8/layout/process4"/>
    <dgm:cxn modelId="{68648E73-F0A7-4FD2-A38B-05C6B098FFB7}" type="presParOf" srcId="{B0A5E17E-91A3-449B-B1A7-B9BE4A133938}" destId="{93E2453A-934B-43F3-9906-9C83C44CDDC8}" srcOrd="1" destOrd="0" presId="urn:microsoft.com/office/officeart/2005/8/layout/process4"/>
    <dgm:cxn modelId="{1E32B37C-D877-4F9F-B13E-26DF7411EA15}" type="presParOf" srcId="{B0A5E17E-91A3-449B-B1A7-B9BE4A133938}" destId="{6CB079FF-F33B-4541-8169-0456503EF33D}" srcOrd="2" destOrd="0" presId="urn:microsoft.com/office/officeart/2005/8/layout/process4"/>
    <dgm:cxn modelId="{D4D2FDD8-9D4B-438A-A940-BAD68A4E92EE}" type="presParOf" srcId="{6CB079FF-F33B-4541-8169-0456503EF33D}" destId="{A63EEEF2-33BF-4891-B144-CEA2C35D4DF0}" srcOrd="0" destOrd="0" presId="urn:microsoft.com/office/officeart/2005/8/layout/process4"/>
    <dgm:cxn modelId="{D7987653-5A17-4101-BC1C-F7D242E90121}" type="presParOf" srcId="{B0A5E17E-91A3-449B-B1A7-B9BE4A133938}" destId="{737E8649-39C7-4842-8007-5529FAF13216}" srcOrd="3" destOrd="0" presId="urn:microsoft.com/office/officeart/2005/8/layout/process4"/>
    <dgm:cxn modelId="{3B2F702F-5CDA-4FFC-A2C5-5B549228D814}" type="presParOf" srcId="{B0A5E17E-91A3-449B-B1A7-B9BE4A133938}" destId="{657AEAD0-B07A-4403-8B8A-05DBBDC3CC5F}" srcOrd="4" destOrd="0" presId="urn:microsoft.com/office/officeart/2005/8/layout/process4"/>
    <dgm:cxn modelId="{4964F3F5-5145-470C-9D42-3F7D6C483A55}" type="presParOf" srcId="{657AEAD0-B07A-4403-8B8A-05DBBDC3CC5F}" destId="{18D26D2D-1DF2-47E9-AA2D-95BB2DCEA3B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F5346D-3587-4816-8F2D-E21A5E3E265B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E069610-47D8-4C9C-8502-FA634C68F267}">
      <dgm:prSet/>
      <dgm:spPr/>
      <dgm:t>
        <a:bodyPr/>
        <a:lstStyle/>
        <a:p>
          <a:r>
            <a:rPr lang="en-CA"/>
            <a:t>In this scheme, the database is divided into disjoint sets of memory called partitions.</a:t>
          </a:r>
          <a:endParaRPr lang="en-US"/>
        </a:p>
      </dgm:t>
    </dgm:pt>
    <dgm:pt modelId="{46A904B6-B384-489C-B7EA-C0D34329A4C4}" type="parTrans" cxnId="{A8056F80-7777-4C18-91C9-A35A2FD7AF32}">
      <dgm:prSet/>
      <dgm:spPr/>
      <dgm:t>
        <a:bodyPr/>
        <a:lstStyle/>
        <a:p>
          <a:endParaRPr lang="en-US"/>
        </a:p>
      </dgm:t>
    </dgm:pt>
    <dgm:pt modelId="{31609642-C928-44B4-8CDB-3B98AD6AEE58}" type="sibTrans" cxnId="{A8056F80-7777-4C18-91C9-A35A2FD7AF32}">
      <dgm:prSet/>
      <dgm:spPr/>
      <dgm:t>
        <a:bodyPr/>
        <a:lstStyle/>
        <a:p>
          <a:endParaRPr lang="en-US"/>
        </a:p>
      </dgm:t>
    </dgm:pt>
    <dgm:pt modelId="{E6CE10E9-94DD-4339-8058-CFC1F3D337A6}">
      <dgm:prSet/>
      <dgm:spPr/>
      <dgm:t>
        <a:bodyPr/>
        <a:lstStyle/>
        <a:p>
          <a:r>
            <a:rPr lang="en-CA"/>
            <a:t>Each partition is protected by a lock and is assigned a single threaded execution engine that has exclusive access to the partition.</a:t>
          </a:r>
          <a:endParaRPr lang="en-US"/>
        </a:p>
      </dgm:t>
    </dgm:pt>
    <dgm:pt modelId="{C5621A53-545D-4FB3-BD01-0BD1E13CFFE2}" type="parTrans" cxnId="{FC26C015-76A3-440B-8510-8A570434C437}">
      <dgm:prSet/>
      <dgm:spPr/>
      <dgm:t>
        <a:bodyPr/>
        <a:lstStyle/>
        <a:p>
          <a:endParaRPr lang="en-US"/>
        </a:p>
      </dgm:t>
    </dgm:pt>
    <dgm:pt modelId="{8447FA4A-B0C9-410B-B171-D264B1D6CE43}" type="sibTrans" cxnId="{FC26C015-76A3-440B-8510-8A570434C437}">
      <dgm:prSet/>
      <dgm:spPr/>
      <dgm:t>
        <a:bodyPr/>
        <a:lstStyle/>
        <a:p>
          <a:endParaRPr lang="en-US"/>
        </a:p>
      </dgm:t>
    </dgm:pt>
    <dgm:pt modelId="{56993390-F5CD-4BF4-8924-E2B1EF4D0FE4}">
      <dgm:prSet/>
      <dgm:spPr/>
      <dgm:t>
        <a:bodyPr/>
        <a:lstStyle/>
        <a:p>
          <a:r>
            <a:rPr lang="en-CA"/>
            <a:t>A transaction needs to have all the locks of all the partitions that it needs to access before it is allowed to start running.</a:t>
          </a:r>
          <a:endParaRPr lang="en-US"/>
        </a:p>
      </dgm:t>
    </dgm:pt>
    <dgm:pt modelId="{8BE64E50-E2D6-4883-ACF3-5AD76F8AAD1F}" type="parTrans" cxnId="{10D3E561-6156-4E2A-AE04-8A9E13A13911}">
      <dgm:prSet/>
      <dgm:spPr/>
      <dgm:t>
        <a:bodyPr/>
        <a:lstStyle/>
        <a:p>
          <a:endParaRPr lang="en-US"/>
        </a:p>
      </dgm:t>
    </dgm:pt>
    <dgm:pt modelId="{09EF19BF-2240-4706-B6C9-C1B76D428874}" type="sibTrans" cxnId="{10D3E561-6156-4E2A-AE04-8A9E13A13911}">
      <dgm:prSet/>
      <dgm:spPr/>
      <dgm:t>
        <a:bodyPr/>
        <a:lstStyle/>
        <a:p>
          <a:endParaRPr lang="en-US"/>
        </a:p>
      </dgm:t>
    </dgm:pt>
    <dgm:pt modelId="{1C442D1E-B271-4090-A6E7-B635D6370A6A}">
      <dgm:prSet/>
      <dgm:spPr/>
      <dgm:t>
        <a:bodyPr/>
        <a:lstStyle/>
        <a:p>
          <a:r>
            <a:rPr lang="en-CA"/>
            <a:t>Hence, the DBMS needs to know before hand about which transactions access which partitions.</a:t>
          </a:r>
          <a:endParaRPr lang="en-US"/>
        </a:p>
      </dgm:t>
    </dgm:pt>
    <dgm:pt modelId="{ABC8D96E-BB10-4E98-BD4B-F20BCFD2C150}" type="parTrans" cxnId="{3366A888-EC69-4E3B-A7B7-A8AF45AD0118}">
      <dgm:prSet/>
      <dgm:spPr/>
      <dgm:t>
        <a:bodyPr/>
        <a:lstStyle/>
        <a:p>
          <a:endParaRPr lang="en-US"/>
        </a:p>
      </dgm:t>
    </dgm:pt>
    <dgm:pt modelId="{5495D678-231F-47A4-929D-175B73A3E1DA}" type="sibTrans" cxnId="{3366A888-EC69-4E3B-A7B7-A8AF45AD0118}">
      <dgm:prSet/>
      <dgm:spPr/>
      <dgm:t>
        <a:bodyPr/>
        <a:lstStyle/>
        <a:p>
          <a:endParaRPr lang="en-US"/>
        </a:p>
      </dgm:t>
    </dgm:pt>
    <dgm:pt modelId="{828DDBB9-49ED-491F-8075-A43273714A98}" type="pres">
      <dgm:prSet presAssocID="{47F5346D-3587-4816-8F2D-E21A5E3E265B}" presName="linear" presStyleCnt="0">
        <dgm:presLayoutVars>
          <dgm:animLvl val="lvl"/>
          <dgm:resizeHandles val="exact"/>
        </dgm:presLayoutVars>
      </dgm:prSet>
      <dgm:spPr/>
    </dgm:pt>
    <dgm:pt modelId="{C9E13112-79BD-4316-98D1-C04CFD0E1A21}" type="pres">
      <dgm:prSet presAssocID="{6E069610-47D8-4C9C-8502-FA634C68F26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F0B65D-E720-4733-B894-9ED8030F0355}" type="pres">
      <dgm:prSet presAssocID="{31609642-C928-44B4-8CDB-3B98AD6AEE58}" presName="spacer" presStyleCnt="0"/>
      <dgm:spPr/>
    </dgm:pt>
    <dgm:pt modelId="{369D51F9-0F14-426D-B723-48283987040E}" type="pres">
      <dgm:prSet presAssocID="{E6CE10E9-94DD-4339-8058-CFC1F3D337A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CD9C8A-5FAA-4EEC-9E3E-82BB2C94DD68}" type="pres">
      <dgm:prSet presAssocID="{8447FA4A-B0C9-410B-B171-D264B1D6CE43}" presName="spacer" presStyleCnt="0"/>
      <dgm:spPr/>
    </dgm:pt>
    <dgm:pt modelId="{852C8DB1-D8BD-4C4B-8BBE-CC534DA669FD}" type="pres">
      <dgm:prSet presAssocID="{56993390-F5CD-4BF4-8924-E2B1EF4D0F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17BB6C8-F67C-4A4F-A3A2-A3E43871BE4B}" type="pres">
      <dgm:prSet presAssocID="{09EF19BF-2240-4706-B6C9-C1B76D428874}" presName="spacer" presStyleCnt="0"/>
      <dgm:spPr/>
    </dgm:pt>
    <dgm:pt modelId="{7C902264-08FE-4581-9236-DB67DB2044FB}" type="pres">
      <dgm:prSet presAssocID="{1C442D1E-B271-4090-A6E7-B635D6370A6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C26C015-76A3-440B-8510-8A570434C437}" srcId="{47F5346D-3587-4816-8F2D-E21A5E3E265B}" destId="{E6CE10E9-94DD-4339-8058-CFC1F3D337A6}" srcOrd="1" destOrd="0" parTransId="{C5621A53-545D-4FB3-BD01-0BD1E13CFFE2}" sibTransId="{8447FA4A-B0C9-410B-B171-D264B1D6CE43}"/>
    <dgm:cxn modelId="{10D3E561-6156-4E2A-AE04-8A9E13A13911}" srcId="{47F5346D-3587-4816-8F2D-E21A5E3E265B}" destId="{56993390-F5CD-4BF4-8924-E2B1EF4D0FE4}" srcOrd="2" destOrd="0" parTransId="{8BE64E50-E2D6-4883-ACF3-5AD76F8AAD1F}" sibTransId="{09EF19BF-2240-4706-B6C9-C1B76D428874}"/>
    <dgm:cxn modelId="{8CD3255A-400C-48BC-BC1B-52168E64025F}" type="presOf" srcId="{56993390-F5CD-4BF4-8924-E2B1EF4D0FE4}" destId="{852C8DB1-D8BD-4C4B-8BBE-CC534DA669FD}" srcOrd="0" destOrd="0" presId="urn:microsoft.com/office/officeart/2005/8/layout/vList2"/>
    <dgm:cxn modelId="{A8056F80-7777-4C18-91C9-A35A2FD7AF32}" srcId="{47F5346D-3587-4816-8F2D-E21A5E3E265B}" destId="{6E069610-47D8-4C9C-8502-FA634C68F267}" srcOrd="0" destOrd="0" parTransId="{46A904B6-B384-489C-B7EA-C0D34329A4C4}" sibTransId="{31609642-C928-44B4-8CDB-3B98AD6AEE58}"/>
    <dgm:cxn modelId="{3366A888-EC69-4E3B-A7B7-A8AF45AD0118}" srcId="{47F5346D-3587-4816-8F2D-E21A5E3E265B}" destId="{1C442D1E-B271-4090-A6E7-B635D6370A6A}" srcOrd="3" destOrd="0" parTransId="{ABC8D96E-BB10-4E98-BD4B-F20BCFD2C150}" sibTransId="{5495D678-231F-47A4-929D-175B73A3E1DA}"/>
    <dgm:cxn modelId="{3B744E98-8013-430C-AFFD-41414A75383B}" type="presOf" srcId="{47F5346D-3587-4816-8F2D-E21A5E3E265B}" destId="{828DDBB9-49ED-491F-8075-A43273714A98}" srcOrd="0" destOrd="0" presId="urn:microsoft.com/office/officeart/2005/8/layout/vList2"/>
    <dgm:cxn modelId="{35F6F4A2-2CF8-43A6-ABE6-66F0AD5B9CDE}" type="presOf" srcId="{6E069610-47D8-4C9C-8502-FA634C68F267}" destId="{C9E13112-79BD-4316-98D1-C04CFD0E1A21}" srcOrd="0" destOrd="0" presId="urn:microsoft.com/office/officeart/2005/8/layout/vList2"/>
    <dgm:cxn modelId="{EBDBD0C7-3156-432E-BC5F-4432282F15B6}" type="presOf" srcId="{1C442D1E-B271-4090-A6E7-B635D6370A6A}" destId="{7C902264-08FE-4581-9236-DB67DB2044FB}" srcOrd="0" destOrd="0" presId="urn:microsoft.com/office/officeart/2005/8/layout/vList2"/>
    <dgm:cxn modelId="{55134FE3-4BCF-4D95-A45F-8DBCCF97960F}" type="presOf" srcId="{E6CE10E9-94DD-4339-8058-CFC1F3D337A6}" destId="{369D51F9-0F14-426D-B723-48283987040E}" srcOrd="0" destOrd="0" presId="urn:microsoft.com/office/officeart/2005/8/layout/vList2"/>
    <dgm:cxn modelId="{BA655AFB-78F4-4784-B22E-0E31F3C1E426}" type="presParOf" srcId="{828DDBB9-49ED-491F-8075-A43273714A98}" destId="{C9E13112-79BD-4316-98D1-C04CFD0E1A21}" srcOrd="0" destOrd="0" presId="urn:microsoft.com/office/officeart/2005/8/layout/vList2"/>
    <dgm:cxn modelId="{EE797B5D-8EF1-4953-9BE2-F45B956EDFC4}" type="presParOf" srcId="{828DDBB9-49ED-491F-8075-A43273714A98}" destId="{3FF0B65D-E720-4733-B894-9ED8030F0355}" srcOrd="1" destOrd="0" presId="urn:microsoft.com/office/officeart/2005/8/layout/vList2"/>
    <dgm:cxn modelId="{FF014EFF-F981-45DA-95E6-D04EC54DA282}" type="presParOf" srcId="{828DDBB9-49ED-491F-8075-A43273714A98}" destId="{369D51F9-0F14-426D-B723-48283987040E}" srcOrd="2" destOrd="0" presId="urn:microsoft.com/office/officeart/2005/8/layout/vList2"/>
    <dgm:cxn modelId="{1190909B-87F2-41CD-B57A-4B52CEB6A4B4}" type="presParOf" srcId="{828DDBB9-49ED-491F-8075-A43273714A98}" destId="{37CD9C8A-5FAA-4EEC-9E3E-82BB2C94DD68}" srcOrd="3" destOrd="0" presId="urn:microsoft.com/office/officeart/2005/8/layout/vList2"/>
    <dgm:cxn modelId="{E3FEA3CA-C29C-4B2B-966D-79831595E03B}" type="presParOf" srcId="{828DDBB9-49ED-491F-8075-A43273714A98}" destId="{852C8DB1-D8BD-4C4B-8BBE-CC534DA669FD}" srcOrd="4" destOrd="0" presId="urn:microsoft.com/office/officeart/2005/8/layout/vList2"/>
    <dgm:cxn modelId="{021ECAF0-DD78-4795-9924-AE3B1078B671}" type="presParOf" srcId="{828DDBB9-49ED-491F-8075-A43273714A98}" destId="{017BB6C8-F67C-4A4F-A3A2-A3E43871BE4B}" srcOrd="5" destOrd="0" presId="urn:microsoft.com/office/officeart/2005/8/layout/vList2"/>
    <dgm:cxn modelId="{290D7FC5-E72B-45C4-A49B-1C988764B6A6}" type="presParOf" srcId="{828DDBB9-49ED-491F-8075-A43273714A98}" destId="{7C902264-08FE-4581-9236-DB67DB2044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0ADE8-63B3-4643-98A1-56B96AA15F86}">
      <dsp:nvSpPr>
        <dsp:cNvPr id="0" name=""/>
        <dsp:cNvSpPr/>
      </dsp:nvSpPr>
      <dsp:spPr>
        <a:xfrm>
          <a:off x="419106" y="944889"/>
          <a:ext cx="1235250" cy="1235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A2E0B6-F093-40AD-8300-8318B5183E9E}">
      <dsp:nvSpPr>
        <dsp:cNvPr id="0" name=""/>
        <dsp:cNvSpPr/>
      </dsp:nvSpPr>
      <dsp:spPr>
        <a:xfrm>
          <a:off x="682356" y="1208139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5634AB-A842-4779-B58B-4250E4EDC4EB}">
      <dsp:nvSpPr>
        <dsp:cNvPr id="0" name=""/>
        <dsp:cNvSpPr/>
      </dsp:nvSpPr>
      <dsp:spPr>
        <a:xfrm>
          <a:off x="24231" y="2564889"/>
          <a:ext cx="2025000" cy="17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400" kern="1200" dirty="0"/>
            <a:t>Chooses workloads or test databases. (OLTP in this case)</a:t>
          </a:r>
          <a:endParaRPr lang="en-US" sz="1400" kern="1200" dirty="0"/>
        </a:p>
      </dsp:txBody>
      <dsp:txXfrm>
        <a:off x="24231" y="2564889"/>
        <a:ext cx="2025000" cy="1755000"/>
      </dsp:txXfrm>
    </dsp:sp>
    <dsp:sp modelId="{D90542A8-6D0E-4A9F-9F91-E6E7CFC7AE13}">
      <dsp:nvSpPr>
        <dsp:cNvPr id="0" name=""/>
        <dsp:cNvSpPr/>
      </dsp:nvSpPr>
      <dsp:spPr>
        <a:xfrm>
          <a:off x="2798481" y="944889"/>
          <a:ext cx="1235250" cy="1235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AB81D8-12DF-4DDF-BB08-482B63687A7C}">
      <dsp:nvSpPr>
        <dsp:cNvPr id="0" name=""/>
        <dsp:cNvSpPr/>
      </dsp:nvSpPr>
      <dsp:spPr>
        <a:xfrm>
          <a:off x="3061731" y="1208139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BD80C9-EB91-44D5-AFDF-B31E56F77555}">
      <dsp:nvSpPr>
        <dsp:cNvPr id="0" name=""/>
        <dsp:cNvSpPr/>
      </dsp:nvSpPr>
      <dsp:spPr>
        <a:xfrm>
          <a:off x="2403606" y="2564889"/>
          <a:ext cx="2025000" cy="17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400" kern="1200" dirty="0"/>
            <a:t>Performs an evaluation of 7 concurrency control schemes.</a:t>
          </a:r>
          <a:endParaRPr lang="en-US" sz="1400" kern="1200" dirty="0"/>
        </a:p>
      </dsp:txBody>
      <dsp:txXfrm>
        <a:off x="2403606" y="2564889"/>
        <a:ext cx="2025000" cy="1755000"/>
      </dsp:txXfrm>
    </dsp:sp>
    <dsp:sp modelId="{2D55E8F2-0A83-4D93-8055-A3E11BA2FFB2}">
      <dsp:nvSpPr>
        <dsp:cNvPr id="0" name=""/>
        <dsp:cNvSpPr/>
      </dsp:nvSpPr>
      <dsp:spPr>
        <a:xfrm>
          <a:off x="5177856" y="944889"/>
          <a:ext cx="1235250" cy="1235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A31B9E-DFFC-4909-B647-B044AB650972}">
      <dsp:nvSpPr>
        <dsp:cNvPr id="0" name=""/>
        <dsp:cNvSpPr/>
      </dsp:nvSpPr>
      <dsp:spPr>
        <a:xfrm>
          <a:off x="5441106" y="1208139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A77BAD-E4A2-45EE-8470-26F9CD215BE4}">
      <dsp:nvSpPr>
        <dsp:cNvPr id="0" name=""/>
        <dsp:cNvSpPr/>
      </dsp:nvSpPr>
      <dsp:spPr>
        <a:xfrm>
          <a:off x="4782981" y="2564889"/>
          <a:ext cx="2025000" cy="17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400" kern="1200" dirty="0"/>
            <a:t>Uses a simulator to benchmark performances on a ‘many-core’ machine and then scales it to a thousand core machine.</a:t>
          </a:r>
          <a:endParaRPr lang="en-US" sz="1400" kern="1200" dirty="0"/>
        </a:p>
      </dsp:txBody>
      <dsp:txXfrm>
        <a:off x="4782981" y="2564889"/>
        <a:ext cx="2025000" cy="17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438EA-1791-434F-A29E-59D6B2091262}">
      <dsp:nvSpPr>
        <dsp:cNvPr id="0" name=""/>
        <dsp:cNvSpPr/>
      </dsp:nvSpPr>
      <dsp:spPr>
        <a:xfrm>
          <a:off x="916201" y="32392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C5BC1-D2F0-4463-B4D2-47A1848B81CF}">
      <dsp:nvSpPr>
        <dsp:cNvPr id="0" name=""/>
        <dsp:cNvSpPr/>
      </dsp:nvSpPr>
      <dsp:spPr>
        <a:xfrm>
          <a:off x="421201" y="1584962"/>
          <a:ext cx="1800000" cy="174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/>
            <a:t>Atomicity</a:t>
          </a:r>
          <a:r>
            <a:rPr lang="en-CA" sz="1400" kern="1200" dirty="0"/>
            <a:t> – Either the entire transaction takes place at once or doesn’t happen at all.</a:t>
          </a:r>
          <a:endParaRPr lang="en-US" sz="1400" kern="1200" dirty="0"/>
        </a:p>
      </dsp:txBody>
      <dsp:txXfrm>
        <a:off x="421201" y="1584962"/>
        <a:ext cx="1800000" cy="1745052"/>
      </dsp:txXfrm>
    </dsp:sp>
    <dsp:sp modelId="{10D119DD-C265-4440-BC1B-504AEEBC9D0A}">
      <dsp:nvSpPr>
        <dsp:cNvPr id="0" name=""/>
        <dsp:cNvSpPr/>
      </dsp:nvSpPr>
      <dsp:spPr>
        <a:xfrm>
          <a:off x="3031202" y="32392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FB217-DC22-415B-9389-5280F7FD718F}">
      <dsp:nvSpPr>
        <dsp:cNvPr id="0" name=""/>
        <dsp:cNvSpPr/>
      </dsp:nvSpPr>
      <dsp:spPr>
        <a:xfrm>
          <a:off x="2536202" y="1584962"/>
          <a:ext cx="1800000" cy="174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/>
            <a:t>Consistency</a:t>
          </a:r>
          <a:r>
            <a:rPr lang="en-CA" sz="1400" kern="1200" dirty="0"/>
            <a:t> – The integrity constraints of a DB must be me so that the DB is consistent before and after a transaction.</a:t>
          </a:r>
          <a:endParaRPr lang="en-US" sz="1400" kern="1200" dirty="0"/>
        </a:p>
      </dsp:txBody>
      <dsp:txXfrm>
        <a:off x="2536202" y="1584962"/>
        <a:ext cx="1800000" cy="1745052"/>
      </dsp:txXfrm>
    </dsp:sp>
    <dsp:sp modelId="{ABC54809-43CC-4B7A-8515-FAB294CEA3C9}">
      <dsp:nvSpPr>
        <dsp:cNvPr id="0" name=""/>
        <dsp:cNvSpPr/>
      </dsp:nvSpPr>
      <dsp:spPr>
        <a:xfrm>
          <a:off x="5146201" y="32392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717F8-8679-43B5-BBD2-134BC7D639B4}">
      <dsp:nvSpPr>
        <dsp:cNvPr id="0" name=""/>
        <dsp:cNvSpPr/>
      </dsp:nvSpPr>
      <dsp:spPr>
        <a:xfrm>
          <a:off x="4651201" y="1584962"/>
          <a:ext cx="1800000" cy="174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/>
            <a:t>Isolation</a:t>
          </a:r>
          <a:r>
            <a:rPr lang="en-CA" sz="1400" kern="1200" dirty="0"/>
            <a:t> – Ensures multiple transactions can occur concurrently without leading to inconsistency.</a:t>
          </a:r>
          <a:endParaRPr lang="en-US" sz="1400" kern="1200" dirty="0"/>
        </a:p>
      </dsp:txBody>
      <dsp:txXfrm>
        <a:off x="4651201" y="1584962"/>
        <a:ext cx="1800000" cy="1745052"/>
      </dsp:txXfrm>
    </dsp:sp>
    <dsp:sp modelId="{DF4FCD42-D3E6-4ABF-9D87-6C0EACBADD91}">
      <dsp:nvSpPr>
        <dsp:cNvPr id="0" name=""/>
        <dsp:cNvSpPr/>
      </dsp:nvSpPr>
      <dsp:spPr>
        <a:xfrm>
          <a:off x="7261202" y="32392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25CDA-AB1F-4A0B-81B1-142C8EB5D189}">
      <dsp:nvSpPr>
        <dsp:cNvPr id="0" name=""/>
        <dsp:cNvSpPr/>
      </dsp:nvSpPr>
      <dsp:spPr>
        <a:xfrm>
          <a:off x="6766202" y="1584962"/>
          <a:ext cx="1800000" cy="174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/>
            <a:t>Durability</a:t>
          </a:r>
          <a:r>
            <a:rPr lang="en-CA" sz="1400" kern="1200" dirty="0"/>
            <a:t> – Ensures that once transaction is done, the updates are stored and written to the disk and persist even when system fails.</a:t>
          </a:r>
          <a:endParaRPr lang="en-US" sz="1400" kern="1200" dirty="0"/>
        </a:p>
      </dsp:txBody>
      <dsp:txXfrm>
        <a:off x="6766202" y="1584962"/>
        <a:ext cx="1800000" cy="17450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3282E-3B23-456B-BA14-B7D68D44E401}">
      <dsp:nvSpPr>
        <dsp:cNvPr id="0" name=""/>
        <dsp:cNvSpPr/>
      </dsp:nvSpPr>
      <dsp:spPr>
        <a:xfrm>
          <a:off x="0" y="855526"/>
          <a:ext cx="6832212" cy="15794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F5256D-0DD6-4414-8AD8-4FE25C79B9E3}">
      <dsp:nvSpPr>
        <dsp:cNvPr id="0" name=""/>
        <dsp:cNvSpPr/>
      </dsp:nvSpPr>
      <dsp:spPr>
        <a:xfrm>
          <a:off x="477778" y="1210899"/>
          <a:ext cx="868688" cy="868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D5AA95-30F4-4951-A0F4-06528BDFDC5A}">
      <dsp:nvSpPr>
        <dsp:cNvPr id="0" name=""/>
        <dsp:cNvSpPr/>
      </dsp:nvSpPr>
      <dsp:spPr>
        <a:xfrm>
          <a:off x="1824245" y="855526"/>
          <a:ext cx="3074495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Two Phase Locking (2PL)</a:t>
          </a:r>
          <a:endParaRPr lang="en-US" sz="2500" kern="1200" dirty="0"/>
        </a:p>
      </dsp:txBody>
      <dsp:txXfrm>
        <a:off x="1824245" y="855526"/>
        <a:ext cx="3074495" cy="1579433"/>
      </dsp:txXfrm>
    </dsp:sp>
    <dsp:sp modelId="{9FB27A86-50E0-4EC1-81F5-8B2A9D1C4918}">
      <dsp:nvSpPr>
        <dsp:cNvPr id="0" name=""/>
        <dsp:cNvSpPr/>
      </dsp:nvSpPr>
      <dsp:spPr>
        <a:xfrm>
          <a:off x="4898741" y="855526"/>
          <a:ext cx="1933470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DL_DETECT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NO_WAIT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WAIT_DIE</a:t>
          </a:r>
          <a:endParaRPr lang="en-US" sz="1500" kern="1200"/>
        </a:p>
      </dsp:txBody>
      <dsp:txXfrm>
        <a:off x="4898741" y="855526"/>
        <a:ext cx="1933470" cy="1579433"/>
      </dsp:txXfrm>
    </dsp:sp>
    <dsp:sp modelId="{7269FAFD-DF7A-4B82-9685-8A7FEB610B43}">
      <dsp:nvSpPr>
        <dsp:cNvPr id="0" name=""/>
        <dsp:cNvSpPr/>
      </dsp:nvSpPr>
      <dsp:spPr>
        <a:xfrm>
          <a:off x="0" y="2829818"/>
          <a:ext cx="6832212" cy="15794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0732EE-BAA4-4479-B528-D5038A315AF1}">
      <dsp:nvSpPr>
        <dsp:cNvPr id="0" name=""/>
        <dsp:cNvSpPr/>
      </dsp:nvSpPr>
      <dsp:spPr>
        <a:xfrm>
          <a:off x="477778" y="3185191"/>
          <a:ext cx="868688" cy="8686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D7EF4D-1B47-49D6-A753-F99BBEB9063A}">
      <dsp:nvSpPr>
        <dsp:cNvPr id="0" name=""/>
        <dsp:cNvSpPr/>
      </dsp:nvSpPr>
      <dsp:spPr>
        <a:xfrm>
          <a:off x="1824245" y="2829818"/>
          <a:ext cx="3074495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Timestamp Ordering (T/O)</a:t>
          </a:r>
          <a:endParaRPr lang="en-US" sz="2500" kern="1200"/>
        </a:p>
      </dsp:txBody>
      <dsp:txXfrm>
        <a:off x="1824245" y="2829818"/>
        <a:ext cx="3074495" cy="1579433"/>
      </dsp:txXfrm>
    </dsp:sp>
    <dsp:sp modelId="{C27B8B8B-1D73-4D33-BAB0-76EF589E03E3}">
      <dsp:nvSpPr>
        <dsp:cNvPr id="0" name=""/>
        <dsp:cNvSpPr/>
      </dsp:nvSpPr>
      <dsp:spPr>
        <a:xfrm>
          <a:off x="4898741" y="2829818"/>
          <a:ext cx="1933470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TIMESTAMP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MVCC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OCC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H-STORE</a:t>
          </a:r>
          <a:endParaRPr lang="en-US" sz="1500" kern="1200"/>
        </a:p>
      </dsp:txBody>
      <dsp:txXfrm>
        <a:off x="4898741" y="2829818"/>
        <a:ext cx="1933470" cy="15794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0E07D-7F6E-4F11-92A4-A334BE2AED5E}">
      <dsp:nvSpPr>
        <dsp:cNvPr id="0" name=""/>
        <dsp:cNvSpPr/>
      </dsp:nvSpPr>
      <dsp:spPr>
        <a:xfrm>
          <a:off x="9298" y="19814"/>
          <a:ext cx="4506850" cy="1352055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6941" tIns="166941" rIns="166941" bIns="16694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Growing</a:t>
          </a:r>
        </a:p>
      </dsp:txBody>
      <dsp:txXfrm>
        <a:off x="414915" y="19814"/>
        <a:ext cx="3695617" cy="1352055"/>
      </dsp:txXfrm>
    </dsp:sp>
    <dsp:sp modelId="{F6C46032-ABCA-4558-9FAC-40B2EB95607B}">
      <dsp:nvSpPr>
        <dsp:cNvPr id="0" name=""/>
        <dsp:cNvSpPr/>
      </dsp:nvSpPr>
      <dsp:spPr>
        <a:xfrm>
          <a:off x="9298" y="1371869"/>
          <a:ext cx="4101233" cy="226225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4089" tIns="324089" rIns="324089" bIns="64817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Growing Phase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The Transaction can acquire as many locks as it wants to without releasing locks.</a:t>
          </a:r>
        </a:p>
      </dsp:txBody>
      <dsp:txXfrm>
        <a:off x="9298" y="1371869"/>
        <a:ext cx="4101233" cy="2262256"/>
      </dsp:txXfrm>
    </dsp:sp>
    <dsp:sp modelId="{FCAE7261-3C2C-4A1D-8655-C6F4EF1B1A21}">
      <dsp:nvSpPr>
        <dsp:cNvPr id="0" name=""/>
        <dsp:cNvSpPr/>
      </dsp:nvSpPr>
      <dsp:spPr>
        <a:xfrm>
          <a:off x="4471255" y="19814"/>
          <a:ext cx="4506850" cy="1352055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889586"/>
              <a:satOff val="-19883"/>
              <a:lumOff val="-18823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6941" tIns="166941" rIns="166941" bIns="16694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Shrinking</a:t>
          </a:r>
        </a:p>
      </dsp:txBody>
      <dsp:txXfrm>
        <a:off x="4876872" y="19814"/>
        <a:ext cx="3695617" cy="1352055"/>
      </dsp:txXfrm>
    </dsp:sp>
    <dsp:sp modelId="{B1DAF56E-8BAD-43B9-8EDF-C48542798AD1}">
      <dsp:nvSpPr>
        <dsp:cNvPr id="0" name=""/>
        <dsp:cNvSpPr/>
      </dsp:nvSpPr>
      <dsp:spPr>
        <a:xfrm>
          <a:off x="4471255" y="1371869"/>
          <a:ext cx="4101233" cy="2262256"/>
        </a:xfrm>
        <a:prstGeom prst="rect">
          <a:avLst/>
        </a:prstGeom>
        <a:solidFill>
          <a:schemeClr val="accent2">
            <a:tint val="40000"/>
            <a:alpha val="90000"/>
            <a:hueOff val="982140"/>
            <a:satOff val="-50066"/>
            <a:lumOff val="-5179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982140"/>
              <a:satOff val="-50066"/>
              <a:lumOff val="-517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4089" tIns="324089" rIns="324089" bIns="64817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Shrinking Phase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The Transaction enters the shrinking phase after it releases locks. Here, it is prohibited from obtaining more locks.</a:t>
          </a:r>
        </a:p>
      </dsp:txBody>
      <dsp:txXfrm>
        <a:off x="4471255" y="1371869"/>
        <a:ext cx="4101233" cy="22622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2AAA6-CBB0-422C-B102-9F4D12312BEB}">
      <dsp:nvSpPr>
        <dsp:cNvPr id="0" name=""/>
        <dsp:cNvSpPr/>
      </dsp:nvSpPr>
      <dsp:spPr>
        <a:xfrm>
          <a:off x="0" y="3963077"/>
          <a:ext cx="6832212" cy="13007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In this method, the read operation always creates a copy of the tuple before it reads and only reads the copy.</a:t>
          </a:r>
          <a:endParaRPr lang="en-US" sz="1900" kern="1200"/>
        </a:p>
      </dsp:txBody>
      <dsp:txXfrm>
        <a:off x="0" y="3963077"/>
        <a:ext cx="6832212" cy="1300770"/>
      </dsp:txXfrm>
    </dsp:sp>
    <dsp:sp modelId="{A63EEEF2-33BF-4891-B144-CEA2C35D4DF0}">
      <dsp:nvSpPr>
        <dsp:cNvPr id="0" name=""/>
        <dsp:cNvSpPr/>
      </dsp:nvSpPr>
      <dsp:spPr>
        <a:xfrm rot="10800000">
          <a:off x="0" y="1982004"/>
          <a:ext cx="6832212" cy="2000585"/>
        </a:xfrm>
        <a:prstGeom prst="upArrowCallout">
          <a:avLst/>
        </a:prstGeom>
        <a:gradFill rotWithShape="0">
          <a:gsLst>
            <a:gs pos="0">
              <a:schemeClr val="accent2">
                <a:hueOff val="444793"/>
                <a:satOff val="-9942"/>
                <a:lumOff val="-9412"/>
                <a:alphaOff val="0"/>
                <a:tint val="96000"/>
                <a:lumMod val="104000"/>
              </a:schemeClr>
            </a:gs>
            <a:gs pos="100000">
              <a:schemeClr val="accent2">
                <a:hueOff val="444793"/>
                <a:satOff val="-9942"/>
                <a:lumOff val="-941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If the timestamp of the new operation is lower than the timestamp of the previous operation on the same tuple, then the new operation has to be aborted.</a:t>
          </a:r>
          <a:endParaRPr lang="en-US" sz="1900" kern="1200"/>
        </a:p>
      </dsp:txBody>
      <dsp:txXfrm rot="10800000">
        <a:off x="0" y="1982004"/>
        <a:ext cx="6832212" cy="1299920"/>
      </dsp:txXfrm>
    </dsp:sp>
    <dsp:sp modelId="{18D26D2D-1DF2-47E9-AA2D-95BB2DCEA3B9}">
      <dsp:nvSpPr>
        <dsp:cNvPr id="0" name=""/>
        <dsp:cNvSpPr/>
      </dsp:nvSpPr>
      <dsp:spPr>
        <a:xfrm rot="10800000">
          <a:off x="0" y="930"/>
          <a:ext cx="6832212" cy="2000585"/>
        </a:xfrm>
        <a:prstGeom prst="upArrowCallou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Every time a transaction updates a tuple in the database, it checks the timestamp of the previous operation on the same tuple.</a:t>
          </a:r>
          <a:endParaRPr lang="en-US" sz="1900" kern="1200"/>
        </a:p>
      </dsp:txBody>
      <dsp:txXfrm rot="10800000">
        <a:off x="0" y="930"/>
        <a:ext cx="6832212" cy="1299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13112-79BD-4316-98D1-C04CFD0E1A21}">
      <dsp:nvSpPr>
        <dsp:cNvPr id="0" name=""/>
        <dsp:cNvSpPr/>
      </dsp:nvSpPr>
      <dsp:spPr>
        <a:xfrm>
          <a:off x="0" y="75961"/>
          <a:ext cx="6832212" cy="123069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In this scheme, the database is divided into disjoint sets of memory called partitions.</a:t>
          </a:r>
          <a:endParaRPr lang="en-US" sz="2200" kern="1200"/>
        </a:p>
      </dsp:txBody>
      <dsp:txXfrm>
        <a:off x="60077" y="136038"/>
        <a:ext cx="6712058" cy="1110539"/>
      </dsp:txXfrm>
    </dsp:sp>
    <dsp:sp modelId="{369D51F9-0F14-426D-B723-48283987040E}">
      <dsp:nvSpPr>
        <dsp:cNvPr id="0" name=""/>
        <dsp:cNvSpPr/>
      </dsp:nvSpPr>
      <dsp:spPr>
        <a:xfrm>
          <a:off x="0" y="1370015"/>
          <a:ext cx="6832212" cy="123069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Each partition is protected by a lock and is assigned a single threaded execution engine that has exclusive access to the partition.</a:t>
          </a:r>
          <a:endParaRPr lang="en-US" sz="2200" kern="1200"/>
        </a:p>
      </dsp:txBody>
      <dsp:txXfrm>
        <a:off x="60077" y="1430092"/>
        <a:ext cx="6712058" cy="1110539"/>
      </dsp:txXfrm>
    </dsp:sp>
    <dsp:sp modelId="{852C8DB1-D8BD-4C4B-8BBE-CC534DA669FD}">
      <dsp:nvSpPr>
        <dsp:cNvPr id="0" name=""/>
        <dsp:cNvSpPr/>
      </dsp:nvSpPr>
      <dsp:spPr>
        <a:xfrm>
          <a:off x="0" y="2664069"/>
          <a:ext cx="6832212" cy="123069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A transaction needs to have all the locks of all the partitions that it needs to access before it is allowed to start running.</a:t>
          </a:r>
          <a:endParaRPr lang="en-US" sz="2200" kern="1200"/>
        </a:p>
      </dsp:txBody>
      <dsp:txXfrm>
        <a:off x="60077" y="2724146"/>
        <a:ext cx="6712058" cy="1110539"/>
      </dsp:txXfrm>
    </dsp:sp>
    <dsp:sp modelId="{7C902264-08FE-4581-9236-DB67DB2044FB}">
      <dsp:nvSpPr>
        <dsp:cNvPr id="0" name=""/>
        <dsp:cNvSpPr/>
      </dsp:nvSpPr>
      <dsp:spPr>
        <a:xfrm>
          <a:off x="0" y="3958123"/>
          <a:ext cx="6832212" cy="123069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Hence, the DBMS needs to know before hand about which transactions access which partitions.</a:t>
          </a:r>
          <a:endParaRPr lang="en-US" sz="2200" kern="1200"/>
        </a:p>
      </dsp:txBody>
      <dsp:txXfrm>
        <a:off x="60077" y="4018200"/>
        <a:ext cx="6712058" cy="1110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A3C75-29D8-4D85-9F07-309224B102CE}" type="datetimeFigureOut">
              <a:rPr lang="en-CA" smtClean="0"/>
              <a:t>2018-10-09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88A97-0250-4AB1-9A65-1F48D76F91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7FF1-565E-47F0-93FC-1EFEB7013286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4E7B-F6B7-4190-9594-2184CE203493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3D55-F420-4448-8772-7B31B574915F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93D0-9923-45EE-8FDF-F7CF9545F0F1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454D-FDFE-4D4D-BF24-5874EB9C7346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BE44-125E-47C2-95A4-18A0CD58B8A5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836F-DAC3-4965-A5AF-CB41B5B79728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7C10-B679-434C-A6D5-F402E19523CB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2B2F-F236-44AB-8E9F-00F52C837E6B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fld id="{6F4CDE8D-1306-4EBD-9593-3982BE59CD0F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7CDF-7218-4EFD-B7EE-5C0BBC9454DD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D350-F7A2-48C2-86B3-46D907414ED7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5DC9-4334-4E07-9417-36F0E70A2038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CC48-40E8-4550-A3EA-FBBE9D41F537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5AC8-F819-4F85-B477-57CDDE42CF88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1BBD-0FC1-4946-9C0B-0429089DEB87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812A-5027-46E4-B77D-D39E5C61E4AA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0124-DCCA-4C20-932F-7F63A5F0D897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idm-thoughtplace.blogspot.com/2013/06/some-thoughts-on-database-locking-in.html" TargetMode="Externa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CBAC-0056-48D7-9806-FBA17FA66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623657"/>
            <a:ext cx="8915399" cy="2262781"/>
          </a:xfrm>
        </p:spPr>
        <p:txBody>
          <a:bodyPr>
            <a:normAutofit/>
          </a:bodyPr>
          <a:lstStyle/>
          <a:p>
            <a:r>
              <a:rPr lang="en-CA" sz="4000" dirty="0"/>
              <a:t>Distributed Database Systems </a:t>
            </a:r>
            <a:br>
              <a:rPr lang="en-CA" sz="4000" dirty="0"/>
            </a:br>
            <a:r>
              <a:rPr lang="en-CA" sz="4000" dirty="0"/>
              <a:t>(ECS - 265)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406D9-793E-464F-BD67-B319736C1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321441"/>
            <a:ext cx="8915399" cy="3098409"/>
          </a:xfrm>
        </p:spPr>
        <p:txBody>
          <a:bodyPr>
            <a:normAutofit/>
          </a:bodyPr>
          <a:lstStyle/>
          <a:p>
            <a:r>
              <a:rPr lang="en-CA" sz="2400" dirty="0"/>
              <a:t>Staring into the Abyss : An Evaluation of Concurrency Control with One Thousand Cores</a:t>
            </a:r>
          </a:p>
          <a:p>
            <a:endParaRPr lang="en-CA" sz="2400" dirty="0"/>
          </a:p>
          <a:p>
            <a:pPr algn="r"/>
            <a:r>
              <a:rPr lang="en-CA" sz="2000" dirty="0"/>
              <a:t>Presented By</a:t>
            </a:r>
          </a:p>
          <a:p>
            <a:pPr algn="r"/>
            <a:r>
              <a:rPr lang="en-CA" sz="2000" dirty="0"/>
              <a:t>	Sanjat Mishra</a:t>
            </a:r>
          </a:p>
          <a:p>
            <a:pPr algn="r"/>
            <a:r>
              <a:rPr lang="en-CA" sz="2000" dirty="0"/>
              <a:t>10.09.2018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D1C9D-303A-4997-8560-ED13F5D1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FDEACC-D224-4F5B-A0BE-6581493C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7B8489-9450-4A50-94AF-90283270F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9D81556A-CBCA-4ADE-9ACA-F18F2F5E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FE651-BE4E-417C-92DF-AC00E456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CA" sz="3200">
                <a:solidFill>
                  <a:srgbClr val="FEFFFF"/>
                </a:solidFill>
              </a:rPr>
              <a:t>Two Phase Locking (2PL)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639AEC-CA5A-4F64-8435-4630A058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8542" y="982516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5E02F3-F63B-4FC0-AB8D-D0AC1F7F1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>
                <a:solidFill>
                  <a:srgbClr val="FEFFFF"/>
                </a:solidFill>
              </a:rPr>
              <a:t>Transactions have to acquire locks for an element in the DB before they are allowed to execute a read or write on that element.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>
                <a:solidFill>
                  <a:srgbClr val="FEFFFF"/>
                </a:solidFill>
              </a:rPr>
              <a:t>The Database maintains the lock for each tuple or a higher logical level.</a:t>
            </a:r>
          </a:p>
          <a:p>
            <a:pPr marL="0" indent="0">
              <a:lnSpc>
                <a:spcPct val="90000"/>
              </a:lnSpc>
              <a:buNone/>
            </a:pPr>
            <a:endParaRPr lang="en-CA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CA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CA">
                <a:solidFill>
                  <a:srgbClr val="FEFFFF"/>
                </a:solidFill>
              </a:rPr>
              <a:t>Ownership of locks is governed by the following rules;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CA">
                <a:solidFill>
                  <a:srgbClr val="FEFFFF"/>
                </a:solidFill>
              </a:rPr>
              <a:t>Different transactions can’t simultaneously hold conflicting locks.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CA">
                <a:solidFill>
                  <a:srgbClr val="FEFFFF"/>
                </a:solidFill>
              </a:rPr>
              <a:t>Once a transaction surrenders ownership of a lock, it can never obtain new locks.</a:t>
            </a:r>
          </a:p>
        </p:txBody>
      </p:sp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3CDDDFAD-38FB-464C-85D0-B90B26547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6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CC6AB-EDFD-4201-81C2-D9DDB37A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CA"/>
              <a:t>Phases of 2PL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50F55-2578-45CD-B20B-BC24B455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9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3A604B5-1D0C-4AAB-ABED-F6A41D912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19886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82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CF3EE-E072-439D-A486-BC50ACA0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CA"/>
              <a:t>Types of Two Phase Locking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486F-38DD-481B-8F45-D3A0FD27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CA" dirty="0"/>
              <a:t>2PL with Deadlock Detection (DL_DETECT)</a:t>
            </a:r>
          </a:p>
          <a:p>
            <a:pPr marL="457200" lvl="1" indent="0">
              <a:buNone/>
            </a:pPr>
            <a:r>
              <a:rPr lang="en-CA" dirty="0"/>
              <a:t>The DBMS monitors a waits-for graph for cycles.</a:t>
            </a:r>
          </a:p>
          <a:p>
            <a:pPr marL="457200" lvl="1" indent="0">
              <a:buNone/>
            </a:pPr>
            <a:r>
              <a:rPr lang="en-CA" dirty="0"/>
              <a:t>If a cycle is detected, this means there’s a deadlock between those processes.</a:t>
            </a:r>
          </a:p>
          <a:p>
            <a:pPr marL="457200" lvl="1" indent="0">
              <a:buNone/>
            </a:pPr>
            <a:r>
              <a:rPr lang="en-CA" dirty="0"/>
              <a:t>When a deadlock is found, the system must choose which transaction to abort.</a:t>
            </a:r>
          </a:p>
          <a:p>
            <a:pPr marL="457200" lvl="1" indent="0">
              <a:buNone/>
            </a:pPr>
            <a:r>
              <a:rPr lang="en-CA" dirty="0"/>
              <a:t>Usually a transaction with lesser number of resources is aborted first.</a:t>
            </a:r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57B6C-A55A-4ED5-8E50-539521034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819221"/>
            <a:ext cx="5451627" cy="2899517"/>
          </a:xfrm>
          <a:prstGeom prst="rect">
            <a:avLst/>
          </a:prstGeom>
        </p:spPr>
      </p:pic>
      <p:sp>
        <p:nvSpPr>
          <p:cNvPr id="14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3CBE0-A009-45F9-A654-2CE6ABD6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99751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8243-BCCA-41EE-AF7E-5255DB47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CA"/>
              <a:t>Types of Two Phase Locking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07BBD-5E7F-4DE0-9671-37CB4AF5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04076-C525-4239-A54A-CC269EE57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pPr>
              <a:buAutoNum type="arabicPeriod" startAt="2"/>
            </a:pPr>
            <a:r>
              <a:rPr lang="en-CA" dirty="0"/>
              <a:t>2PL with Non-Waiting Deadlock Prevention (NO_WAIT)</a:t>
            </a:r>
          </a:p>
          <a:p>
            <a:pPr marL="0" indent="0">
              <a:buNone/>
            </a:pPr>
            <a:r>
              <a:rPr lang="en-CA" dirty="0"/>
              <a:t>	This scheme aborts a transaction if a deadlock 	is suspected.</a:t>
            </a:r>
          </a:p>
          <a:p>
            <a:pPr marL="0" indent="0">
              <a:buNone/>
            </a:pPr>
            <a:r>
              <a:rPr lang="en-CA" dirty="0"/>
              <a:t>	When a lock request is denied, the scheduler 	automatically aborts the transaction 	requesting the lock.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8" name="Graphic 7" descr="Danger">
            <a:extLst>
              <a:ext uri="{FF2B5EF4-FFF2-40B4-BE49-F238E27FC236}">
                <a16:creationId xmlns:a16="http://schemas.microsoft.com/office/drawing/2014/main" id="{3EC57ABA-9BC4-4C52-8D92-589C1014F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6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08B6-FE69-404B-87D6-ABBA6954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r>
              <a:rPr lang="en-CA"/>
              <a:t>Types of Two Phase Locking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1B6EA-9AF4-4C9D-A001-42552536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4568C-1AC0-459C-8D87-04A884C85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637179" cy="3870755"/>
          </a:xfrm>
        </p:spPr>
        <p:txBody>
          <a:bodyPr>
            <a:normAutofit/>
          </a:bodyPr>
          <a:lstStyle/>
          <a:p>
            <a:pPr>
              <a:buAutoNum type="arabicPeriod" startAt="3"/>
            </a:pPr>
            <a:r>
              <a:rPr lang="en-CA"/>
              <a:t>2PL with Waiting Deadlock Prevention (WAIT_DIE)</a:t>
            </a:r>
          </a:p>
          <a:p>
            <a:pPr marL="0" indent="0">
              <a:buNone/>
            </a:pPr>
            <a:r>
              <a:rPr lang="en-CA"/>
              <a:t>	This is a non pre-emptive variation of the NO_WAIT scheme.</a:t>
            </a:r>
          </a:p>
          <a:p>
            <a:pPr marL="0" indent="0">
              <a:buNone/>
            </a:pPr>
            <a:r>
              <a:rPr lang="en-CA"/>
              <a:t>	Here, each transaction needs to acquire a timestamp before execution.</a:t>
            </a:r>
          </a:p>
          <a:p>
            <a:pPr marL="0" indent="0">
              <a:buNone/>
            </a:pPr>
            <a:r>
              <a:rPr lang="en-CA"/>
              <a:t>	The execution is based on timestamp ordering and helps prevent deadlocks.</a:t>
            </a:r>
          </a:p>
          <a:p>
            <a:pPr marL="0" indent="0">
              <a:buNone/>
            </a:pPr>
            <a:r>
              <a:rPr lang="en-CA"/>
              <a:t>	In case of a deadlock, the younger of the transactions is aborted.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A0F5508B-D80E-4CB3-B23A-FD1FC80BB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410" y="1274994"/>
            <a:ext cx="4001315" cy="40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1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AA1B-0CF3-4D3A-B2A6-6C458010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CA"/>
              <a:t>Timestamp Ordering (T/O)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2635-D14A-4534-9AD7-7888EAB8F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Assigns a time stamp to every transaction and generates a serialization order a priori . The DBMS then enforces this order.</a:t>
            </a:r>
          </a:p>
          <a:p>
            <a:pPr marL="0" indent="0">
              <a:buNone/>
            </a:pPr>
            <a:r>
              <a:rPr lang="en-CA" dirty="0"/>
              <a:t>DBMS solves conflicts in the proper order of timestamp.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Broad way of categorizing the various schemes under T/O :</a:t>
            </a:r>
          </a:p>
          <a:p>
            <a:pPr>
              <a:buFont typeface="+mj-lt"/>
              <a:buAutoNum type="arabicPeriod"/>
            </a:pPr>
            <a:r>
              <a:rPr lang="en-CA" dirty="0"/>
              <a:t>How the DBMS checks for conflicts?</a:t>
            </a:r>
          </a:p>
          <a:p>
            <a:pPr>
              <a:buFont typeface="+mj-lt"/>
              <a:buAutoNum type="arabicPeriod"/>
            </a:pPr>
            <a:r>
              <a:rPr lang="en-CA" dirty="0"/>
              <a:t>When the DBMS checks for conflicts?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83DFC-CF8D-4BB0-A36A-49C7E1A7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5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531E8EFF-9847-4CB4-9471-E26FF13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8ABCA228-CE68-4A47-BBE7-831947D5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261BAD88-17FB-40F9-8E71-FAF08820A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92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90EED-3C09-4EE4-A41C-8EB878D4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81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CA" sz="2700">
                <a:solidFill>
                  <a:schemeClr val="bg1"/>
                </a:solidFill>
              </a:rPr>
              <a:t>Basic T/O (TIMESTAMP)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0B7CD1-5C7F-4FF4-9B0A-36FD1B61C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132921" y="3187343"/>
            <a:ext cx="1105119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7DC67-1A4E-4EA7-95E3-17920F61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143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19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594DF22-5315-4B7E-B797-565F88239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0900"/>
              </p:ext>
            </p:extLst>
          </p:nvPr>
        </p:nvGraphicFramePr>
        <p:xfrm>
          <a:off x="6164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119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82FDEACC-D224-4F5B-A0BE-6581493C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567B8489-9450-4A50-94AF-90283270F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9D81556A-CBCA-4ADE-9ACA-F18F2F5E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839AB-7D08-4E74-9CCD-CF16E1F9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500">
                <a:solidFill>
                  <a:srgbClr val="FEFFFF"/>
                </a:solidFill>
              </a:rPr>
              <a:t>Multi version Concurrency Control (MVCC)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7A511-4BC8-41E3-B3D7-39669931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8542" y="982516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190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135AA9-09D5-4D3B-92A6-AB8843BD0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>
                <a:solidFill>
                  <a:srgbClr val="FEFFFF"/>
                </a:solidFill>
              </a:rPr>
              <a:t>In this scheme, every write operation creates a new version of the tuple in the database.</a:t>
            </a:r>
          </a:p>
          <a:p>
            <a:pPr marL="0" indent="0">
              <a:buNone/>
            </a:pPr>
            <a:r>
              <a:rPr lang="en-CA">
                <a:solidFill>
                  <a:srgbClr val="FEFFFF"/>
                </a:solidFill>
              </a:rPr>
              <a:t>Each version of the tuple is tagged with the timestamp and transaction id of the transaction that created it.</a:t>
            </a:r>
          </a:p>
          <a:p>
            <a:pPr marL="0" indent="0">
              <a:buNone/>
            </a:pPr>
            <a:r>
              <a:rPr lang="en-CA">
                <a:solidFill>
                  <a:srgbClr val="FEFFFF"/>
                </a:solidFill>
              </a:rPr>
              <a:t>The DBMS maintains an internal list of the versions of an element.</a:t>
            </a:r>
          </a:p>
          <a:p>
            <a:pPr marL="0" indent="0">
              <a:buNone/>
            </a:pPr>
            <a:r>
              <a:rPr lang="en-CA">
                <a:solidFill>
                  <a:srgbClr val="FEFFFF"/>
                </a:solidFill>
              </a:rPr>
              <a:t>For a Read operation, the DBMS determines which version of the element is to be accessed by checking the timestamp.</a:t>
            </a:r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1B5EBC76-58E0-4DFD-93E6-F0953DF76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42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5303F1-AF94-4311-B5EF-A9C5F6D1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9037E-6CA8-4502-97E3-B4BB826F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CA"/>
              <a:t>Optimistic Concurrency Control (OCC)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310D98-E16D-4AA1-8834-28F2202C0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B660FF1-6AB3-489E-B530-6DAAA2FA7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In this scheme, the DBMS tracks the read/write sets of each transaction and stores all of the “write” operations in a separate workspace.</a:t>
            </a:r>
          </a:p>
          <a:p>
            <a:pPr marL="0" indent="0">
              <a:buNone/>
            </a:pPr>
            <a:r>
              <a:rPr lang="en-CA"/>
              <a:t>When a transaction commits, the system checks and determines whether the transactions read set overlaps with any operation in the write set.</a:t>
            </a:r>
          </a:p>
        </p:txBody>
      </p:sp>
      <p:pic>
        <p:nvPicPr>
          <p:cNvPr id="8" name="Graphic 7" descr="Checklist">
            <a:extLst>
              <a:ext uri="{FF2B5EF4-FFF2-40B4-BE49-F238E27FC236}">
                <a16:creationId xmlns:a16="http://schemas.microsoft.com/office/drawing/2014/main" id="{3AEC87FE-55EF-44CB-AFA6-C7748CFE6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088" y="1278252"/>
            <a:ext cx="3981455" cy="3981455"/>
          </a:xfrm>
          <a:prstGeom prst="rect">
            <a:avLst/>
          </a:prstGeom>
        </p:spPr>
      </p:pic>
      <p:sp>
        <p:nvSpPr>
          <p:cNvPr id="15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A7A71-003F-4C76-BE66-BFFAB6E5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523199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3738D-31C5-4501-A770-D45A9A9D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CA" sz="3200">
                <a:solidFill>
                  <a:schemeClr val="bg1"/>
                </a:solidFill>
              </a:rPr>
              <a:t>T/O with Partition Level Locking </a:t>
            </a:r>
            <a:br>
              <a:rPr lang="en-CA" sz="3200">
                <a:solidFill>
                  <a:schemeClr val="bg1"/>
                </a:solidFill>
              </a:rPr>
            </a:br>
            <a:r>
              <a:rPr lang="en-CA" sz="3200">
                <a:solidFill>
                  <a:schemeClr val="bg1"/>
                </a:solidFill>
              </a:rPr>
              <a:t>(H-STORE)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99528-961D-4254-A3A0-A5BA117A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51A4E28-E18E-4FD5-99C9-6F69BAED7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53104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93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6D91-79F5-4053-A3BB-B7BA531B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CA12-C7AA-4E6B-AB35-EAE60FA0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What this paper is about?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What problems does it address?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What methods does this paper use to draw its conclusions?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What criteria does this paper consider while drawing the conclusion?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8A924-F2DC-47A0-AD01-33C5870C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4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9EB620-CF21-448E-976A-6D2F64AA9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906DB-20D6-46E4-B1D3-0DC509F6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CA"/>
              <a:t>Test Set up</a:t>
            </a:r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0589BD-FF6F-4881-BA0E-68D320D9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D2D70-3636-4EB1-AEDF-428C30D2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CA" dirty="0"/>
              <a:t>Graphite Simulator </a:t>
            </a:r>
          </a:p>
          <a:p>
            <a:pPr lvl="1"/>
            <a:r>
              <a:rPr lang="en-CA" dirty="0"/>
              <a:t>Simulator for large scale multi core systems.</a:t>
            </a:r>
          </a:p>
          <a:p>
            <a:pPr lvl="1"/>
            <a:r>
              <a:rPr lang="en-CA" dirty="0"/>
              <a:t>Can scale to 1024 cores.</a:t>
            </a:r>
          </a:p>
          <a:p>
            <a:pPr lvl="1"/>
            <a:r>
              <a:rPr lang="en-CA" dirty="0"/>
              <a:t>The target architecture is a tiled chip multi processor where each tile contains a low power in order processing core.</a:t>
            </a:r>
          </a:p>
          <a:p>
            <a:pPr marL="457200" lvl="1" indent="0">
              <a:buNone/>
            </a:pPr>
            <a:endParaRPr lang="en-CA" dirty="0"/>
          </a:p>
          <a:p>
            <a:pPr>
              <a:buFont typeface="+mj-lt"/>
              <a:buAutoNum type="arabicPeriod"/>
            </a:pPr>
            <a:r>
              <a:rPr lang="en-CA" dirty="0"/>
              <a:t>Custom DBMS</a:t>
            </a:r>
          </a:p>
          <a:p>
            <a:pPr lvl="1"/>
            <a:r>
              <a:rPr lang="en-CA" dirty="0"/>
              <a:t>Custom lightweight DB.</a:t>
            </a:r>
          </a:p>
          <a:p>
            <a:pPr lvl="1"/>
            <a:r>
              <a:rPr lang="en-CA" dirty="0"/>
              <a:t>Number of worker threads  = Number of cores , where each thread is mapped to a separate core.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775164-8719-49DF-8D2B-82B134196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982E8-A2A4-40B7-A861-989222DA0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996" y="809698"/>
            <a:ext cx="4862302" cy="2534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30BD79-8494-4ED9-AE70-7C578F4DF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642" y="3536021"/>
            <a:ext cx="5112423" cy="2159999"/>
          </a:xfrm>
          <a:prstGeom prst="rect">
            <a:avLst/>
          </a:prstGeom>
        </p:spPr>
      </p:pic>
      <p:sp>
        <p:nvSpPr>
          <p:cNvPr id="25" name="Freeform 12">
            <a:extLst>
              <a:ext uri="{FF2B5EF4-FFF2-40B4-BE49-F238E27FC236}">
                <a16:creationId xmlns:a16="http://schemas.microsoft.com/office/drawing/2014/main" id="{0BD6F593-3348-4BD8-9B7E-60636748B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2A0D8-43F3-4F1C-BB42-BABD3EE3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956650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82FDEACC-D224-4F5B-A0BE-6581493C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567B8489-9450-4A50-94AF-90283270F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9D81556A-CBCA-4ADE-9ACA-F18F2F5E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59F5F-7561-46B8-8707-D28AC654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CA" sz="3200">
                <a:solidFill>
                  <a:srgbClr val="FEFFFF"/>
                </a:solidFill>
              </a:rPr>
              <a:t>Some Useful Terms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333D9-5A0D-4234-931B-4CDEFDF0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8542" y="982516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sz="190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D5D9F52-0FF8-403A-A583-9B55BC922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b="1" dirty="0">
                <a:solidFill>
                  <a:srgbClr val="FEFFFF"/>
                </a:solidFill>
              </a:rPr>
              <a:t>USEFUL WORK </a:t>
            </a:r>
            <a:r>
              <a:rPr lang="en-CA" dirty="0">
                <a:solidFill>
                  <a:srgbClr val="FEFFFF"/>
                </a:solidFill>
              </a:rPr>
              <a:t>: The time that the transaction is actually executing application logic and operating on tuples.</a:t>
            </a:r>
          </a:p>
          <a:p>
            <a:pPr>
              <a:lnSpc>
                <a:spcPct val="90000"/>
              </a:lnSpc>
            </a:pPr>
            <a:r>
              <a:rPr lang="en-CA" b="1" dirty="0">
                <a:solidFill>
                  <a:srgbClr val="FEFFFF"/>
                </a:solidFill>
              </a:rPr>
              <a:t>ABORT</a:t>
            </a:r>
            <a:r>
              <a:rPr lang="en-CA" dirty="0">
                <a:solidFill>
                  <a:srgbClr val="FEFFFF"/>
                </a:solidFill>
              </a:rPr>
              <a:t> : Overhead incurred when DBMS rolls back all of the changes made by a transaction.</a:t>
            </a:r>
          </a:p>
          <a:p>
            <a:pPr>
              <a:lnSpc>
                <a:spcPct val="90000"/>
              </a:lnSpc>
            </a:pPr>
            <a:r>
              <a:rPr lang="en-CA" b="1" dirty="0">
                <a:solidFill>
                  <a:srgbClr val="FEFFFF"/>
                </a:solidFill>
              </a:rPr>
              <a:t>TS ALLOCATION </a:t>
            </a:r>
            <a:r>
              <a:rPr lang="en-CA" dirty="0">
                <a:solidFill>
                  <a:srgbClr val="FEFFFF"/>
                </a:solidFill>
              </a:rPr>
              <a:t>: Time taken to allocate the timestamp from centralized allocator.</a:t>
            </a:r>
          </a:p>
          <a:p>
            <a:pPr>
              <a:lnSpc>
                <a:spcPct val="90000"/>
              </a:lnSpc>
            </a:pPr>
            <a:r>
              <a:rPr lang="en-CA" b="1" dirty="0">
                <a:solidFill>
                  <a:srgbClr val="FEFFFF"/>
                </a:solidFill>
              </a:rPr>
              <a:t>INDEX </a:t>
            </a:r>
            <a:r>
              <a:rPr lang="en-CA" dirty="0">
                <a:solidFill>
                  <a:srgbClr val="FEFFFF"/>
                </a:solidFill>
              </a:rPr>
              <a:t>: The time that the transaction spends in hash index for tables.</a:t>
            </a:r>
          </a:p>
          <a:p>
            <a:pPr>
              <a:lnSpc>
                <a:spcPct val="90000"/>
              </a:lnSpc>
            </a:pPr>
            <a:r>
              <a:rPr lang="en-CA" b="1" dirty="0">
                <a:solidFill>
                  <a:srgbClr val="FEFFFF"/>
                </a:solidFill>
              </a:rPr>
              <a:t>WAIT </a:t>
            </a:r>
            <a:r>
              <a:rPr lang="en-CA" dirty="0">
                <a:solidFill>
                  <a:srgbClr val="FEFFFF"/>
                </a:solidFill>
              </a:rPr>
              <a:t>: The total amount of time the transaction has to wait (either for a lock or for a value that’s not ready yet)</a:t>
            </a:r>
          </a:p>
          <a:p>
            <a:pPr>
              <a:lnSpc>
                <a:spcPct val="90000"/>
              </a:lnSpc>
            </a:pPr>
            <a:r>
              <a:rPr lang="en-CA" b="1" dirty="0">
                <a:solidFill>
                  <a:srgbClr val="FEFFFF"/>
                </a:solidFill>
              </a:rPr>
              <a:t>MANAGER</a:t>
            </a:r>
            <a:r>
              <a:rPr lang="en-CA" dirty="0">
                <a:solidFill>
                  <a:srgbClr val="FEFFFF"/>
                </a:solidFill>
              </a:rPr>
              <a:t> : The time that the transaction spends in lock manager or the timestamp. (Excludes wait time)</a:t>
            </a:r>
          </a:p>
        </p:txBody>
      </p:sp>
      <p:pic>
        <p:nvPicPr>
          <p:cNvPr id="8" name="Graphic 7" descr="Person with Idea">
            <a:extLst>
              <a:ext uri="{FF2B5EF4-FFF2-40B4-BE49-F238E27FC236}">
                <a16:creationId xmlns:a16="http://schemas.microsoft.com/office/drawing/2014/main" id="{08E5137A-9E9D-440E-992B-604D6A8A6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94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24">
            <a:extLst>
              <a:ext uri="{FF2B5EF4-FFF2-40B4-BE49-F238E27FC236}">
                <a16:creationId xmlns:a16="http://schemas.microsoft.com/office/drawing/2014/main" id="{82FDEACC-D224-4F5B-A0BE-6581493C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567B8489-9450-4A50-94AF-90283270F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9D81556A-CBCA-4ADE-9ACA-F18F2F5E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923E4-E4DC-49D5-9455-5EA0FA67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CA" sz="3200">
                <a:solidFill>
                  <a:srgbClr val="FEFFFF"/>
                </a:solidFill>
              </a:rPr>
              <a:t>Workloads</a:t>
            </a:r>
            <a:endParaRPr lang="en-CA" sz="3200" dirty="0">
              <a:solidFill>
                <a:srgbClr val="FE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D0837-BA6D-498B-B1EB-BC732095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8542" y="982516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0810A-662D-415A-9A94-0ADD66C15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AutoNum type="arabicPeriod"/>
            </a:pPr>
            <a:r>
              <a:rPr lang="en-CA" sz="1700">
                <a:solidFill>
                  <a:srgbClr val="FEFFFF"/>
                </a:solidFill>
              </a:rPr>
              <a:t>Yahoo Cloud Serving Benchmark (YCSB)</a:t>
            </a:r>
          </a:p>
          <a:p>
            <a:pPr lvl="1">
              <a:lnSpc>
                <a:spcPct val="90000"/>
              </a:lnSpc>
            </a:pPr>
            <a:r>
              <a:rPr lang="en-CA" sz="1700">
                <a:solidFill>
                  <a:srgbClr val="FEFFFF"/>
                </a:solidFill>
              </a:rPr>
              <a:t>Collection of workloads that are representative of large scale services</a:t>
            </a:r>
          </a:p>
          <a:p>
            <a:pPr lvl="1">
              <a:lnSpc>
                <a:spcPct val="90000"/>
              </a:lnSpc>
            </a:pPr>
            <a:r>
              <a:rPr lang="en-CA" sz="1700">
                <a:solidFill>
                  <a:srgbClr val="FEFFFF"/>
                </a:solidFill>
              </a:rPr>
              <a:t>20GB YCSB database containing one table and 20 million records.</a:t>
            </a:r>
          </a:p>
          <a:p>
            <a:pPr lvl="1">
              <a:lnSpc>
                <a:spcPct val="90000"/>
              </a:lnSpc>
            </a:pPr>
            <a:r>
              <a:rPr lang="en-CA" sz="1700">
                <a:solidFill>
                  <a:srgbClr val="FEFFFF"/>
                </a:solidFill>
              </a:rPr>
              <a:t>Single primary key column and DBMS creates a single hash index for the primary key.</a:t>
            </a:r>
          </a:p>
          <a:p>
            <a:pPr lvl="1">
              <a:lnSpc>
                <a:spcPct val="90000"/>
              </a:lnSpc>
            </a:pPr>
            <a:r>
              <a:rPr lang="en-CA" sz="1700">
                <a:solidFill>
                  <a:srgbClr val="FEFFFF"/>
                </a:solidFill>
              </a:rPr>
              <a:t>Each transaction by default access 16 records at a time. (Read or Write)</a:t>
            </a:r>
          </a:p>
          <a:p>
            <a:pPr lvl="1">
              <a:lnSpc>
                <a:spcPct val="90000"/>
              </a:lnSpc>
            </a:pPr>
            <a:r>
              <a:rPr lang="en-CA" sz="1700">
                <a:solidFill>
                  <a:srgbClr val="FEFFFF"/>
                </a:solidFill>
              </a:rPr>
              <a:t>Uses a term theta to determine level of contention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700">
                <a:solidFill>
                  <a:srgbClr val="FEFFFF"/>
                </a:solidFill>
              </a:rPr>
              <a:t>When Theta = 0, all tuples are accessed with same frequency.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700">
                <a:solidFill>
                  <a:srgbClr val="FEFFFF"/>
                </a:solidFill>
              </a:rPr>
              <a:t>When Theta = 0.6, a hotspot of 10% of tuples  are accessed by 40% of the transactions.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700">
                <a:solidFill>
                  <a:srgbClr val="FEFFFF"/>
                </a:solidFill>
              </a:rPr>
              <a:t>When Theta = 0.8, a hotspot of 10% of tuples are accessed by 60% of the transactions.</a:t>
            </a:r>
          </a:p>
          <a:p>
            <a:pPr marL="0" indent="0">
              <a:lnSpc>
                <a:spcPct val="90000"/>
              </a:lnSpc>
              <a:buNone/>
            </a:pPr>
            <a:endParaRPr lang="en-CA" sz="1700">
              <a:solidFill>
                <a:srgbClr val="FEFFFF"/>
              </a:solidFill>
            </a:endParaRPr>
          </a:p>
        </p:txBody>
      </p:sp>
      <p:pic>
        <p:nvPicPr>
          <p:cNvPr id="20" name="Graphic 7" descr="Books">
            <a:extLst>
              <a:ext uri="{FF2B5EF4-FFF2-40B4-BE49-F238E27FC236}">
                <a16:creationId xmlns:a16="http://schemas.microsoft.com/office/drawing/2014/main" id="{44F9D96A-B992-4270-B763-FDB8760F2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04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24">
            <a:extLst>
              <a:ext uri="{FF2B5EF4-FFF2-40B4-BE49-F238E27FC236}">
                <a16:creationId xmlns:a16="http://schemas.microsoft.com/office/drawing/2014/main" id="{82FDEACC-D224-4F5B-A0BE-6581493C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567B8489-9450-4A50-94AF-90283270F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9D81556A-CBCA-4ADE-9ACA-F18F2F5E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923E4-E4DC-49D5-9455-5EA0FA67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CA" sz="3200">
                <a:solidFill>
                  <a:srgbClr val="FEFFFF"/>
                </a:solidFill>
              </a:rPr>
              <a:t>Workloads</a:t>
            </a:r>
            <a:endParaRPr lang="en-CA" sz="3200" dirty="0">
              <a:solidFill>
                <a:srgbClr val="FE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D0837-BA6D-498B-B1EB-BC732095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8542" y="982516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0810A-662D-415A-9A94-0ADD66C15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AutoNum type="arabicPeriod"/>
            </a:pPr>
            <a:r>
              <a:rPr lang="en-CA" sz="1700" dirty="0">
                <a:solidFill>
                  <a:srgbClr val="FEFFFF"/>
                </a:solidFill>
              </a:rPr>
              <a:t>TPC-C</a:t>
            </a:r>
          </a:p>
          <a:p>
            <a:pPr lvl="1">
              <a:lnSpc>
                <a:spcPct val="90000"/>
              </a:lnSpc>
            </a:pPr>
            <a:r>
              <a:rPr lang="en-CA" sz="1700" dirty="0">
                <a:solidFill>
                  <a:srgbClr val="FEFFFF"/>
                </a:solidFill>
              </a:rPr>
              <a:t>Current industry standard for evaluating performance of OLTP systems</a:t>
            </a:r>
          </a:p>
          <a:p>
            <a:pPr lvl="1">
              <a:lnSpc>
                <a:spcPct val="90000"/>
              </a:lnSpc>
            </a:pPr>
            <a:r>
              <a:rPr lang="en-CA" sz="1700" dirty="0">
                <a:solidFill>
                  <a:srgbClr val="FEFFFF"/>
                </a:solidFill>
              </a:rPr>
              <a:t>Consists of 9 tables that simulate a warehouse centric order processing application.</a:t>
            </a:r>
          </a:p>
          <a:p>
            <a:pPr lvl="1">
              <a:lnSpc>
                <a:spcPct val="90000"/>
              </a:lnSpc>
            </a:pPr>
            <a:r>
              <a:rPr lang="en-CA" sz="1700" dirty="0">
                <a:solidFill>
                  <a:srgbClr val="FEFFFF"/>
                </a:solidFill>
              </a:rPr>
              <a:t>Has 5 different types of transactions (only New Order and Payment are modeled in this paper)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CA" sz="1700" dirty="0">
              <a:solidFill>
                <a:srgbClr val="FEFFFF"/>
              </a:solidFill>
            </a:endParaRPr>
          </a:p>
        </p:txBody>
      </p:sp>
      <p:pic>
        <p:nvPicPr>
          <p:cNvPr id="20" name="Graphic 7" descr="Books">
            <a:extLst>
              <a:ext uri="{FF2B5EF4-FFF2-40B4-BE49-F238E27FC236}">
                <a16:creationId xmlns:a16="http://schemas.microsoft.com/office/drawing/2014/main" id="{44F9D96A-B992-4270-B763-FDB8760F2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5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B4AD3-8765-4B22-830A-17D64B76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CA"/>
              <a:t>Simulator vs Real Hardware</a:t>
            </a:r>
            <a:endParaRPr lang="en-C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1D6442-3372-4016-959D-CF969591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/>
              <a:t>The graph shows that the simulator generates results that are comparable to the Real Hardware.</a:t>
            </a:r>
          </a:p>
          <a:p>
            <a:r>
              <a:rPr lang="en-US"/>
              <a:t>The trends of MVCC , TIMESTAMP and OCC are a bit different.</a:t>
            </a:r>
          </a:p>
          <a:p>
            <a:r>
              <a:rPr lang="en-US"/>
              <a:t>After 32 cores, the both T/O based and WAIT_DIE schemes drop due to cross-core communication and timestamp allocation overhead.</a:t>
            </a:r>
            <a:endParaRPr lang="en-US" dirty="0"/>
          </a:p>
        </p:txBody>
      </p:sp>
      <p:pic>
        <p:nvPicPr>
          <p:cNvPr id="8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81AC37A-78B5-4E69-953C-941769F12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110509"/>
            <a:ext cx="5451627" cy="2316941"/>
          </a:xfrm>
          <a:prstGeom prst="rect">
            <a:avLst/>
          </a:prstGeom>
        </p:spPr>
      </p:pic>
      <p:sp>
        <p:nvSpPr>
          <p:cNvPr id="26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77D6-0C06-4C30-B7F5-71B527A3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469428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D5F9-D5E6-4E02-9DA4-E5675755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CA"/>
              <a:t>General Optimizations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309B8-E17D-453F-8C16-25E9D2240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CA" dirty="0"/>
              <a:t>Memory Allocation</a:t>
            </a:r>
          </a:p>
          <a:p>
            <a:pPr marL="457200" lvl="1" indent="0">
              <a:buNone/>
            </a:pPr>
            <a:r>
              <a:rPr lang="en-CA" dirty="0"/>
              <a:t>While scaling DBMS to large core counts, DBMS spends most of the time in waiting for memory allocation.</a:t>
            </a:r>
          </a:p>
          <a:p>
            <a:pPr marL="457200" lvl="1" indent="0">
              <a:buNone/>
            </a:pPr>
            <a:r>
              <a:rPr lang="en-CA" dirty="0"/>
              <a:t>Hence a new malloc function was developed which assigns each thread its own memory pool and then resizes the pool according to the workload.</a:t>
            </a:r>
          </a:p>
          <a:p>
            <a:pPr>
              <a:buAutoNum type="arabicPeriod"/>
            </a:pPr>
            <a:r>
              <a:rPr lang="en-CA" dirty="0"/>
              <a:t>Lock Table</a:t>
            </a:r>
          </a:p>
          <a:p>
            <a:pPr marL="457200" lvl="1" indent="0">
              <a:buNone/>
            </a:pPr>
            <a:r>
              <a:rPr lang="en-CA" dirty="0"/>
              <a:t>This is a key contention point in DBMS. Instead of having a centralized lock table or timestamp manager, each transaction latches on to the tuple it needs.</a:t>
            </a:r>
          </a:p>
          <a:p>
            <a:pPr>
              <a:buAutoNum type="arabicPeriod"/>
            </a:pPr>
            <a:r>
              <a:rPr lang="en-CA" dirty="0"/>
              <a:t>Mutexes</a:t>
            </a:r>
          </a:p>
          <a:p>
            <a:pPr marL="457200" lvl="1" indent="0">
              <a:buNone/>
            </a:pPr>
            <a:r>
              <a:rPr lang="en-CA" dirty="0"/>
              <a:t>Accessing a mutex lock is expensive and requires several messages to be sent across the chip. Reduces scalability.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FE382-6EA6-4F6F-B701-9BF72C35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37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6647-0C0B-4218-9139-A4376B99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CA"/>
              <a:t>Scalable Two Phase Locking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F63C7-1F5E-4415-AFC3-6B723DD1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BD97-436D-4192-B703-406CC3C56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sz="1700" b="1"/>
              <a:t>Deadlock Detection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700"/>
              <a:t>The main bottle neck occurs when multiple threads compete to understand their waits-for graph and detect cycles.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700"/>
              <a:t>By partitioning the data structures across cores and making the deadlock detector lock free , each core has its own local copy and doesn’t need to wait.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700" b="1"/>
              <a:t>Lock Thrashing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700"/>
              <a:t>Even with improved detection, the DL_DETECT doesn’t scale due to thrashing. This occurs when a transaction holds its lock until it commits, blocking all other concurrent transactions that need the same lock.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700"/>
              <a:t>This becomes a bottleneck in most 2PL schemes. </a:t>
            </a:r>
          </a:p>
        </p:txBody>
      </p:sp>
      <p:pic>
        <p:nvPicPr>
          <p:cNvPr id="8" name="Graphic 7" descr="A close up of a logo&#10;&#10;Description generated with high confidence">
            <a:extLst>
              <a:ext uri="{FF2B5EF4-FFF2-40B4-BE49-F238E27FC236}">
                <a16:creationId xmlns:a16="http://schemas.microsoft.com/office/drawing/2014/main" id="{EB8B4902-19BF-45A4-9316-514779385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31452" y="3172460"/>
            <a:ext cx="2873159" cy="165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50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F415-E095-435C-8196-8394596A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 to Lock Thrashing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291B-52FC-45D3-A2D3-0993E014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Lock thrashing can be solved by aborting some transaction that are waiting to acquire locks.</a:t>
            </a:r>
          </a:p>
          <a:p>
            <a:r>
              <a:rPr lang="en-CA" dirty="0"/>
              <a:t>This can reduce the number of active transaction at a particular time.</a:t>
            </a:r>
          </a:p>
          <a:p>
            <a:r>
              <a:rPr lang="en-CA" dirty="0"/>
              <a:t>Ideally, setting a timeout helps the system run at optimal throughput. The timeout threshold varies cases to case.</a:t>
            </a:r>
          </a:p>
          <a:p>
            <a:r>
              <a:rPr lang="en-CA" dirty="0"/>
              <a:t>Restarting a transaction is relatively faster than rolling back and performing the changes again.</a:t>
            </a:r>
          </a:p>
          <a:p>
            <a:r>
              <a:rPr lang="en-CA" dirty="0"/>
              <a:t>Trade off between performance and transaction abort 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0B433-6B04-4EF7-BBCA-4EEA4EFF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56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6DE1-89D4-4AA5-A0CD-896CFD4C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Scalable Timestamp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FA4D-BC06-4EB6-B6A6-40F7E597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Timestamp Allocation</a:t>
            </a:r>
          </a:p>
          <a:p>
            <a:pPr marL="0" indent="0">
              <a:buNone/>
            </a:pPr>
            <a:r>
              <a:rPr lang="en-CA" dirty="0"/>
              <a:t>Using mutexes for timestamp allocation increases the duration and decreases scalability.</a:t>
            </a:r>
          </a:p>
          <a:p>
            <a:pPr marL="0" indent="0">
              <a:buNone/>
            </a:pPr>
            <a:r>
              <a:rPr lang="en-CA" dirty="0"/>
              <a:t>One solution is to use </a:t>
            </a:r>
            <a:r>
              <a:rPr lang="en-CA" i="1" dirty="0"/>
              <a:t>atomic addition</a:t>
            </a:r>
            <a:r>
              <a:rPr lang="en-CA" dirty="0"/>
              <a:t> operation to advance a global timestamp. This requires fewer instructions and is faster since the critical sector is locked down for a smaller period. </a:t>
            </a:r>
          </a:p>
          <a:p>
            <a:pPr marL="0" indent="0">
              <a:buNone/>
            </a:pPr>
            <a:r>
              <a:rPr lang="en-CA" dirty="0"/>
              <a:t>But this is still insufficient for a 1000-core CPU.</a:t>
            </a:r>
          </a:p>
          <a:p>
            <a:pPr marL="0" indent="0">
              <a:buNone/>
            </a:pPr>
            <a:r>
              <a:rPr lang="en-CA" dirty="0"/>
              <a:t>Other methods that can work:</a:t>
            </a:r>
          </a:p>
          <a:p>
            <a:r>
              <a:rPr lang="en-CA" dirty="0"/>
              <a:t>Atomic Addition with batching.</a:t>
            </a:r>
          </a:p>
          <a:p>
            <a:r>
              <a:rPr lang="en-CA" dirty="0"/>
              <a:t>CPU Clocks</a:t>
            </a:r>
          </a:p>
          <a:p>
            <a:r>
              <a:rPr lang="en-CA" dirty="0"/>
              <a:t>Hardware Counters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8085C-A24C-443F-A6B8-0C4B0844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97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0DA8A-4DAE-4ED4-85C8-490BA940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800"/>
              <a:t>Comparing Timestamp Allocation Methods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E6B43B-B504-4C03-9251-A21C11A6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Mutex performs the worst.</a:t>
            </a:r>
          </a:p>
          <a:p>
            <a:r>
              <a:rPr lang="en-US" dirty="0"/>
              <a:t>Throughput of atomic addition reduces with increasing number of cores.</a:t>
            </a:r>
          </a:p>
          <a:p>
            <a:r>
              <a:rPr lang="en-US" dirty="0"/>
              <a:t>Batching suffers from contention after a point.</a:t>
            </a:r>
          </a:p>
          <a:p>
            <a:r>
              <a:rPr lang="en-US" dirty="0"/>
              <a:t>CPU Clock is the ideal candidate as its decentralized.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E93FB9A-4F35-4192-8F8B-A630B9FF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389001"/>
            <a:ext cx="6953577" cy="3754931"/>
          </a:xfrm>
          <a:prstGeom prst="rect">
            <a:avLst/>
          </a:prstGeom>
        </p:spPr>
      </p:pic>
      <p:sp>
        <p:nvSpPr>
          <p:cNvPr id="17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F896F-787E-4EEE-AADD-856DD319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01908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84CDC6-593E-4348-B6B5-45903C2D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What’s this paper about?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9BF34-7041-4B70-99BC-C7189EB3C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/>
              <a:t>States the problems that todays Database Management System will face when paired with with a ‘many-core’ system.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8D283-D9AD-432E-A7ED-83A3322C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75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6EC23-1269-4D9D-98B5-21E8FE42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800"/>
              <a:t>Comparing Timestamp Allocation Methods on Workload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2D6A5B-CD6C-4EE3-BC20-BA39323D2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/>
              <a:t>When there’s no contention, the results are almost similar.</a:t>
            </a:r>
          </a:p>
          <a:p>
            <a:r>
              <a:rPr lang="en-US"/>
              <a:t>When there’s contention, transaction have to restart and hence performance depreciates.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4DE8379-442D-4EFF-953D-43A253E8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076325"/>
            <a:ext cx="5900059" cy="3952875"/>
          </a:xfrm>
          <a:prstGeom prst="rect">
            <a:avLst/>
          </a:prstGeom>
        </p:spPr>
      </p:pic>
      <p:sp>
        <p:nvSpPr>
          <p:cNvPr id="17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32A30-B5DD-4666-A323-4E01C61E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6494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65DB-0D8F-4297-B040-995FBC19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Distributed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90DE-9DE0-406A-A6E3-18156938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specifically meant for OCC where there is a critical section after the read phase.</a:t>
            </a:r>
          </a:p>
          <a:p>
            <a:r>
              <a:rPr lang="en-CA" dirty="0"/>
              <a:t>Normally, mutexes are used to protect the critical section but this decreases scalability.</a:t>
            </a:r>
          </a:p>
          <a:p>
            <a:r>
              <a:rPr lang="en-CA" dirty="0"/>
              <a:t>Instead, using per tuple validation that breaks the operation into smaller fragments is faster.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439ED-969F-4E97-A08C-A998AA10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31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A043-C696-48ED-A0EC-2F886A50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Local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2259B-FC58-4081-9E6D-2875D16B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This scheme is meant for H-STORE . By enhancing H-STORE to use the shared memory effectively, scalability is achievable. </a:t>
            </a:r>
          </a:p>
          <a:p>
            <a:pPr marL="0" indent="0">
              <a:buNone/>
            </a:pPr>
            <a:r>
              <a:rPr lang="en-CA" dirty="0"/>
              <a:t>By giving direct data access to transactions for remote partitions, overhead decreases .</a:t>
            </a:r>
          </a:p>
          <a:p>
            <a:pPr marL="0" indent="0">
              <a:buNone/>
            </a:pPr>
            <a:r>
              <a:rPr lang="en-CA" dirty="0"/>
              <a:t>The read only tables don’t create additional copies and hence reduces memory footprint.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B3554-5E96-43A2-A7DF-00159907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76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E016-9743-4B94-9AF4-E326258E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CA"/>
              <a:t>Experimental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C48F-CA75-4CA8-891C-1C38B61C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experiment done can be grouped into 2 categories:</a:t>
            </a:r>
          </a:p>
          <a:p>
            <a:r>
              <a:rPr lang="en-CA" dirty="0"/>
              <a:t>Based on Scalability</a:t>
            </a:r>
          </a:p>
          <a:p>
            <a:r>
              <a:rPr lang="en-CA" dirty="0"/>
              <a:t>Based on Sensitivity to Data changes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Scalability experiment tells us how well the model performs when the number of cores increases.</a:t>
            </a:r>
          </a:p>
          <a:p>
            <a:pPr marL="0" indent="0">
              <a:buNone/>
            </a:pPr>
            <a:r>
              <a:rPr lang="en-CA" dirty="0"/>
              <a:t>The Sensitivity experiment tells us how well the model handles changes to data or more complicated transaction scenarios.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132ED-9AFA-474C-8150-632EF004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4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DF73B-B44A-46A6-9D7B-A2B8F40C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CA"/>
              <a:t>Read Only Workload</a:t>
            </a: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2528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F77D35F4-27BE-4CC1-866D-0A368739B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 lnSpcReduction="10000"/>
          </a:bodyPr>
          <a:lstStyle/>
          <a:p>
            <a:pPr>
              <a:buClr>
                <a:srgbClr val="F3AC39"/>
              </a:buClr>
            </a:pPr>
            <a:r>
              <a:rPr lang="en-US" dirty="0"/>
              <a:t>The Read only arrangement provides a benchmark before moving to more complex arrangements.</a:t>
            </a:r>
          </a:p>
          <a:p>
            <a:pPr>
              <a:buClr>
                <a:srgbClr val="F3AC39"/>
              </a:buClr>
            </a:pPr>
            <a:r>
              <a:rPr lang="en-US" dirty="0"/>
              <a:t>In a perfectly scalable case, linear increase should be present.</a:t>
            </a:r>
          </a:p>
          <a:p>
            <a:pPr>
              <a:buClr>
                <a:srgbClr val="F3AC39"/>
              </a:buClr>
            </a:pPr>
            <a:r>
              <a:rPr lang="en-US" dirty="0"/>
              <a:t>Timestamp allocation bottle necks the related schemes.</a:t>
            </a:r>
          </a:p>
          <a:p>
            <a:pPr>
              <a:buClr>
                <a:srgbClr val="F3AC39"/>
              </a:buClr>
            </a:pPr>
            <a:r>
              <a:rPr lang="en-US" dirty="0"/>
              <a:t>OCC and TIMESTAMP waste cycles while making copies of data to be read.</a:t>
            </a: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EA652-2BF6-46CF-A605-5B12A3EE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en-US" sz="1900"/>
          </a:p>
        </p:txBody>
      </p: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2ECDBDD6-72AE-4CDE-B294-DD2D0F13F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06" r="-1" b="-1"/>
          <a:stretch/>
        </p:blipFill>
        <p:spPr>
          <a:xfrm>
            <a:off x="4619543" y="10"/>
            <a:ext cx="7572457" cy="68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18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3F5C-9BBF-4B4B-84DD-01C82040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 fontScale="90000"/>
          </a:bodyPr>
          <a:lstStyle/>
          <a:p>
            <a:r>
              <a:rPr lang="en-CA" sz="3200" dirty="0"/>
              <a:t>Write Intensive Workload (Medium Contention)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34A88-63C5-4AF6-B866-2E498D59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35</a:t>
            </a:fld>
            <a:endParaRPr lang="en-US" sz="19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7F1FBD-6864-489D-8078-CD077E273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 fontScale="92500"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Large size of the workload means contention can vary and may be less.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Hence, we introduce the “theta” factor to reflect real world data which has high contention chances.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NO_WAIT and WAIT_DIE alone scale past 512 cores.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DL_DETECT spends most time in waiting.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OCC spends large portion in aborting.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MVCC and TIMESTAMP perform good as they overlap operations and reduce waiting time.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BF2504B-ACD1-477A-A653-7B49462EB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52" y="0"/>
            <a:ext cx="5932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39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2A24-21C2-4956-899D-3439B79D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700"/>
              <a:t>Write Intensive Workload (High Contention)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AFE6D-C187-4F3B-90F0-5662B72E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en-US" sz="190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4E3924A1-F718-488D-BD2C-BCD4368D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When high contention, all of the schemes fail to scale.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Due to higher number of conflicts, most of the time is spent in aborting transactions or waiting for lock release.</a:t>
            </a: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78AA8F97-657B-4E58-88C6-7C07C685C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278" y="0"/>
            <a:ext cx="6004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65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155C2-025C-4FD7-973A-CE642309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CA"/>
              <a:t>Sensitivity to Contention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65A8382-E785-4F0C-9AC1-8F901D3CF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With increase in theta value, the schemes virtually become non-scalable.</a:t>
            </a:r>
          </a:p>
          <a:p>
            <a:r>
              <a:rPr lang="en-US" dirty="0"/>
              <a:t>Increase in the number of cores stops to matter.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EF9AD24-BFC8-4756-BEAF-E2FC0C5EB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441153"/>
            <a:ext cx="6953577" cy="3650627"/>
          </a:xfrm>
          <a:prstGeom prst="rect">
            <a:avLst/>
          </a:prstGeom>
        </p:spPr>
      </p:pic>
      <p:sp>
        <p:nvSpPr>
          <p:cNvPr id="17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3259C-8F4B-4699-B6EC-6B4FE155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37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976683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238B8-1E1C-4531-8412-0A984A98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CA" dirty="0"/>
              <a:t>Working Set Size</a:t>
            </a: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4C2D-970E-4981-AED9-8DD970A3D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500" dirty="0"/>
              <a:t>Working set is the number of records the transactions need to access.</a:t>
            </a:r>
          </a:p>
          <a:p>
            <a:pPr>
              <a:lnSpc>
                <a:spcPct val="90000"/>
              </a:lnSpc>
            </a:pPr>
            <a:r>
              <a:rPr lang="en-CA" sz="1500" dirty="0"/>
              <a:t>When the working set size increases, the chances of contention also increase.</a:t>
            </a:r>
          </a:p>
          <a:p>
            <a:pPr>
              <a:lnSpc>
                <a:spcPct val="90000"/>
              </a:lnSpc>
            </a:pPr>
            <a:r>
              <a:rPr lang="en-CA" sz="1500" dirty="0"/>
              <a:t>Shorter Transactions lead to higher through put as contention chances decrease.</a:t>
            </a:r>
          </a:p>
          <a:p>
            <a:pPr>
              <a:lnSpc>
                <a:spcPct val="90000"/>
              </a:lnSpc>
            </a:pPr>
            <a:r>
              <a:rPr lang="en-CA" sz="1500" dirty="0"/>
              <a:t>When short transactions, DL_DETECT and NO_WAIT have best throughputs.</a:t>
            </a:r>
          </a:p>
          <a:p>
            <a:pPr>
              <a:lnSpc>
                <a:spcPct val="90000"/>
              </a:lnSpc>
            </a:pPr>
            <a:r>
              <a:rPr lang="en-CA" sz="1500" dirty="0"/>
              <a:t>With increase in size, thrashing also increases.</a:t>
            </a:r>
          </a:p>
          <a:p>
            <a:pPr>
              <a:lnSpc>
                <a:spcPct val="90000"/>
              </a:lnSpc>
            </a:pPr>
            <a:r>
              <a:rPr lang="en-CA" sz="1500" dirty="0"/>
              <a:t>When transactions are small, T/O schemes suffer because cost of timestamp is high.</a:t>
            </a:r>
          </a:p>
          <a:p>
            <a:pPr>
              <a:lnSpc>
                <a:spcPct val="90000"/>
              </a:lnSpc>
            </a:pPr>
            <a:r>
              <a:rPr lang="en-CA" sz="1500" dirty="0"/>
              <a:t>This later gets amortized and they scale better.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CEAD9203-A732-47EE-ABEB-EF2189C6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30" y="645106"/>
            <a:ext cx="5011598" cy="5247747"/>
          </a:xfrm>
          <a:prstGeom prst="rect">
            <a:avLst/>
          </a:prstGeom>
        </p:spPr>
      </p:pic>
      <p:sp>
        <p:nvSpPr>
          <p:cNvPr id="27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8897E-A07B-4C27-AB8F-87D94A24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38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169662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A224B-29EB-4A18-ACD5-084BC060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CA" dirty="0"/>
              <a:t>Read/Write Mixture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39AB9C-C7A6-48C6-9592-274B705C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MVCC performs best consistently.</a:t>
            </a:r>
          </a:p>
          <a:p>
            <a:r>
              <a:rPr lang="en-US" dirty="0"/>
              <a:t>TIMESTAMP suffers due to copy overhead.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47CEDC1-6E44-4FBD-AD1A-8CE092B5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893558"/>
            <a:ext cx="6953577" cy="4745816"/>
          </a:xfrm>
          <a:prstGeom prst="rect">
            <a:avLst/>
          </a:prstGeom>
        </p:spPr>
      </p:pic>
      <p:sp>
        <p:nvSpPr>
          <p:cNvPr id="17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2D549-1D49-49AC-A928-CAAC8F2B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39688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6FA6-6D4A-4D4A-A351-5D9FDD92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are we talking about a thousand core system?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67A8E-5F5F-42E9-B8DD-C0131E40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8AC33-A8A2-41A4-B08E-882583D9967E}"/>
              </a:ext>
            </a:extLst>
          </p:cNvPr>
          <p:cNvSpPr txBox="1"/>
          <p:nvPr/>
        </p:nvSpPr>
        <p:spPr>
          <a:xfrm>
            <a:off x="2689933" y="3902605"/>
            <a:ext cx="846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Right now, Multi Core systems are the only way of increasing the computing power required to carry out large scale operations!</a:t>
            </a:r>
          </a:p>
        </p:txBody>
      </p:sp>
    </p:spTree>
    <p:extLst>
      <p:ext uri="{BB962C8B-B14F-4D97-AF65-F5344CB8AC3E}">
        <p14:creationId xmlns:p14="http://schemas.microsoft.com/office/powerpoint/2010/main" val="1267700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9EB620-CF21-448E-976A-6D2F64AA9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1CFC0-EFBC-43AC-815E-961D9D48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CA" dirty="0"/>
              <a:t>Database Partitioning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0589BD-FF6F-4881-BA0E-68D320D9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6E1178-7C55-41BD-976D-FC9EA3A66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/>
              <a:t>When the database is partitioned and cores are assigned, H-STORE initially performs the best.</a:t>
            </a:r>
          </a:p>
          <a:p>
            <a:r>
              <a:rPr lang="en-US" dirty="0"/>
              <a:t>This approach is best when the data to be accessed is split across less number of partitions.</a:t>
            </a:r>
          </a:p>
          <a:p>
            <a:r>
              <a:rPr lang="en-US" dirty="0"/>
              <a:t>With increase in number of partitions, every scheme suffers.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775164-8719-49DF-8D2B-82B134196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FA2EEA2-69BA-40C7-B198-2E9392BD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458" y="809698"/>
            <a:ext cx="4369378" cy="2534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EF7B81-7A8D-4299-AB66-7BEA2D60B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365" y="3508529"/>
            <a:ext cx="4566977" cy="2214984"/>
          </a:xfrm>
          <a:prstGeom prst="rect">
            <a:avLst/>
          </a:prstGeom>
        </p:spPr>
      </p:pic>
      <p:sp>
        <p:nvSpPr>
          <p:cNvPr id="28" name="Freeform 12">
            <a:extLst>
              <a:ext uri="{FF2B5EF4-FFF2-40B4-BE49-F238E27FC236}">
                <a16:creationId xmlns:a16="http://schemas.microsoft.com/office/drawing/2014/main" id="{0BD6F593-3348-4BD8-9B7E-60636748B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22B96-4F18-4600-84F2-285D45FA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40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782272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2DCCB-BAE3-4A3A-A133-8C950A0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 fontScale="90000"/>
          </a:bodyPr>
          <a:lstStyle/>
          <a:p>
            <a:r>
              <a:rPr lang="en-CA" dirty="0"/>
              <a:t>TPC-C Workload (4- Warehouses)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C63A81D-095E-402E-8E7E-A0A7147EE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More worker threads than warehouses.</a:t>
            </a:r>
          </a:p>
          <a:p>
            <a:r>
              <a:rPr lang="en-US" dirty="0"/>
              <a:t>Cross core communication takes place.</a:t>
            </a:r>
          </a:p>
          <a:p>
            <a:r>
              <a:rPr lang="en-US" dirty="0"/>
              <a:t>All schemes fail to scale when there are few warehouses than cores.</a:t>
            </a:r>
          </a:p>
          <a:p>
            <a:r>
              <a:rPr lang="en-US" dirty="0"/>
              <a:t>H-STORE isn’t optimal as data is scattered across multiple partitions.</a:t>
            </a:r>
          </a:p>
          <a:p>
            <a:r>
              <a:rPr lang="en-US" dirty="0"/>
              <a:t>2PL schemes suffer from thrashing.</a:t>
            </a:r>
          </a:p>
          <a:p>
            <a:r>
              <a:rPr lang="en-US" dirty="0"/>
              <a:t>T/O experiences high abort rates but outperforms others as Reads aren’t blocked by Writes.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CA6C6D7-C275-4DCA-A543-4055AA634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796" y="1028699"/>
            <a:ext cx="7569409" cy="4800600"/>
          </a:xfrm>
          <a:prstGeom prst="rect">
            <a:avLst/>
          </a:prstGeom>
        </p:spPr>
      </p:pic>
      <p:sp>
        <p:nvSpPr>
          <p:cNvPr id="17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DE03D-5B97-41E3-9529-4E92DC07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41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912674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E4916-8BEF-4A6D-AD6D-C4704C10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800"/>
              <a:t>TPC-C Workload (1024 Warehouses)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34D090-549D-4E72-B6D4-9850E59D1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Here, number of warehouses = number of cores.</a:t>
            </a:r>
          </a:p>
          <a:p>
            <a:r>
              <a:rPr lang="en-US" dirty="0"/>
              <a:t>Even if there is no contention, bottleneck is maintaining and assigning locks and Timestamp Allocation.</a:t>
            </a:r>
          </a:p>
          <a:p>
            <a:r>
              <a:rPr lang="en-US" dirty="0"/>
              <a:t>MVCC suffers from write overheads.</a:t>
            </a:r>
          </a:p>
          <a:p>
            <a:r>
              <a:rPr lang="en-US" dirty="0"/>
              <a:t>OCC suffers from acquiring latches.</a:t>
            </a:r>
          </a:p>
          <a:p>
            <a:r>
              <a:rPr lang="en-US" dirty="0"/>
              <a:t>Performance only better in Payment as bottle neck is eliminated.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A426C05-F49A-4531-A128-1F98DA7F1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218" y="1905000"/>
            <a:ext cx="6953577" cy="3255874"/>
          </a:xfrm>
          <a:prstGeom prst="rect">
            <a:avLst/>
          </a:prstGeom>
        </p:spPr>
      </p:pic>
      <p:sp>
        <p:nvSpPr>
          <p:cNvPr id="17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3FDCA-9077-430D-97EF-68F11D4E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42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6965600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66754-9CB2-4ADC-ABC1-E65CA42F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CA" dirty="0"/>
              <a:t>Conclusion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B64AF6D1-7D54-4654-BA9C-341332178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Every scheme suffers from bottle necks under different scenarios.</a:t>
            </a:r>
          </a:p>
          <a:p>
            <a:r>
              <a:rPr lang="en-US" dirty="0"/>
              <a:t>No scheme is ideal for real world application when number of cores are high.</a:t>
            </a:r>
          </a:p>
          <a:p>
            <a:r>
              <a:rPr lang="en-US" dirty="0"/>
              <a:t>Extra cores are never utilized to their full potential.</a:t>
            </a: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0AC39BAA-A267-44DA-B1C6-295744E5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884867"/>
            <a:ext cx="6953577" cy="4763199"/>
          </a:xfrm>
          <a:prstGeom prst="rect">
            <a:avLst/>
          </a:prstGeom>
        </p:spPr>
      </p:pic>
      <p:sp>
        <p:nvSpPr>
          <p:cNvPr id="23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38B69-7CE4-43D9-8FF0-38466F50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43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97762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45303F1-AF94-4311-B5EF-A9C5F6D1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D1ED0-DA7A-458D-A3AF-82D8159A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What’s a Concurrency Control Problem?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310D98-E16D-4AA1-8834-28F2202C0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ED4B9-1785-4CDF-AB92-99AEB4F7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2133600"/>
            <a:ext cx="6574535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It is the coordination of the simultaneous executions of transactions in a multi user database.</a:t>
            </a:r>
          </a:p>
          <a:p>
            <a:pPr>
              <a:buFont typeface="Wingdings 3" charset="2"/>
              <a:buChar char="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Problems that emerge without concurrency control: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Lost Update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Uncommitted Data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Inconsistent Retrieval</a:t>
            </a:r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A425443B-8FC6-4197-AB1B-855B4D53B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088" y="1278252"/>
            <a:ext cx="3981455" cy="3981455"/>
          </a:xfrm>
          <a:prstGeom prst="rect">
            <a:avLst/>
          </a:prstGeom>
        </p:spPr>
      </p:pic>
      <p:sp>
        <p:nvSpPr>
          <p:cNvPr id="47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48BA7-FE4F-4AE4-87FB-4A67AD63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53459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51">
            <a:extLst>
              <a:ext uri="{FF2B5EF4-FFF2-40B4-BE49-F238E27FC236}">
                <a16:creationId xmlns:a16="http://schemas.microsoft.com/office/drawing/2014/main" id="{F5C624B6-8015-4ADC-901F-019368E84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26A2E7E0-2843-46B8-93BE-1550A021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C3DFCF24-8DB5-4AE5-835B-BB70A1E32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3FB42478-59FA-4431-9B53-77F5C49C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32CD15BE-F5F1-457C-A6D8-FD8E2DB04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B1E7B2B0-B0C3-4108-8719-7FF23E012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64C23534-7391-4D96-850B-D313FFDE0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7C0B909-7094-43DE-B429-83F84713B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8A38F05B-4643-448F-B81B-943E0D7A8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A018DEBF-5D49-4F03-95F7-87F9140D3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2B69596C-3B0A-453A-B995-237D38EF4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2FEAB0CC-A995-4828-BD44-A4C92BF92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D1188175-70FF-4B3F-A72C-F8344F93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1" name="Group 65">
            <a:extLst>
              <a:ext uri="{FF2B5EF4-FFF2-40B4-BE49-F238E27FC236}">
                <a16:creationId xmlns:a16="http://schemas.microsoft.com/office/drawing/2014/main" id="{7CD96805-F42E-43A2-8B19-4B4B4B687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42A8F4BD-2C91-4AF2-9B89-CCD70532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CAF0E8F1-102B-4CED-8682-C40775A07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7E98A2C-C27C-4D3E-9C8E-A8DFFB96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AC5F5B21-8161-4AF0-AFC6-8C0BB900F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444CB1B2-C390-427E-918E-5DDA48D5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9DB47AFF-0B7D-4B02-964B-D591DEBCF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AC2036E8-8248-42AF-BC81-7C345B9EF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6EAC27B8-BE4A-452F-961E-AA3C93638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B983A26D-CABB-4FAC-B9F3-CE49FBE1F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3D0C2F7F-F20C-4B90-9316-8F57AF20E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8136D227-371A-489A-87B5-CA4CC6086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8FF14CE4-AEE0-43E1-B363-024A64C47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2" name="Rectangle 79">
            <a:extLst>
              <a:ext uri="{FF2B5EF4-FFF2-40B4-BE49-F238E27FC236}">
                <a16:creationId xmlns:a16="http://schemas.microsoft.com/office/drawing/2014/main" id="{FC51DF5C-9611-4217-9C87-B1BA1BFAB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Freeform 11">
            <a:extLst>
              <a:ext uri="{FF2B5EF4-FFF2-40B4-BE49-F238E27FC236}">
                <a16:creationId xmlns:a16="http://schemas.microsoft.com/office/drawing/2014/main" id="{F1E5C2E7-30C4-47BD-A0C7-169C7A5F2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4" name="Rectangle 83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8D9CA-AF45-4169-B773-B58E3F69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Methodology Adopted in the paper</a:t>
            </a:r>
          </a:p>
        </p:txBody>
      </p:sp>
      <p:sp>
        <p:nvSpPr>
          <p:cNvPr id="95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01A4E-622F-4EC4-978A-A06C0AF3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96" name="Rectangle 87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19DEFE00-89A5-4E74-93E3-E2EFB5F413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356072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888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A063-80C1-4254-8EE5-5F3A956E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2124722"/>
          </a:xfrm>
        </p:spPr>
        <p:txBody>
          <a:bodyPr/>
          <a:lstStyle/>
          <a:p>
            <a:r>
              <a:rPr lang="en-CA"/>
              <a:t>Online Transaction Processing (OLTP)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B036A-48DC-49A6-9AE6-884D5F38D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3345747"/>
            <a:ext cx="8915399" cy="2699946"/>
          </a:xfrm>
        </p:spPr>
        <p:txBody>
          <a:bodyPr>
            <a:normAutofit/>
          </a:bodyPr>
          <a:lstStyle/>
          <a:p>
            <a:r>
              <a:rPr lang="en-CA" dirty="0"/>
              <a:t>The OLTP system supports that part of an application that interacts with the end users.</a:t>
            </a:r>
          </a:p>
          <a:p>
            <a:endParaRPr lang="en-CA" dirty="0"/>
          </a:p>
          <a:p>
            <a:r>
              <a:rPr lang="en-CA" dirty="0"/>
              <a:t>Features of OLTP Transactions 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They are short lived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They touch only a small subset of data during index look ups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They are repetitive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0ACCE-EA74-43C8-8416-97961C5A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9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51">
            <a:extLst>
              <a:ext uri="{FF2B5EF4-FFF2-40B4-BE49-F238E27FC236}">
                <a16:creationId xmlns:a16="http://schemas.microsoft.com/office/drawing/2014/main" id="{F5C624B6-8015-4ADC-901F-019368E84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26A2E7E0-2843-46B8-93BE-1550A021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C3DFCF24-8DB5-4AE5-835B-BB70A1E32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3FB42478-59FA-4431-9B53-77F5C49C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32CD15BE-F5F1-457C-A6D8-FD8E2DB04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B1E7B2B0-B0C3-4108-8719-7FF23E012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64C23534-7391-4D96-850B-D313FFDE0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7C0B909-7094-43DE-B429-83F84713B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8A38F05B-4643-448F-B81B-943E0D7A8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A018DEBF-5D49-4F03-95F7-87F9140D3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2B69596C-3B0A-453A-B995-237D38EF4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2FEAB0CC-A995-4828-BD44-A4C92BF92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D1188175-70FF-4B3F-A72C-F8344F93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1" name="Group 65">
            <a:extLst>
              <a:ext uri="{FF2B5EF4-FFF2-40B4-BE49-F238E27FC236}">
                <a16:creationId xmlns:a16="http://schemas.microsoft.com/office/drawing/2014/main" id="{7CD96805-F42E-43A2-8B19-4B4B4B687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42A8F4BD-2C91-4AF2-9B89-CCD70532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CAF0E8F1-102B-4CED-8682-C40775A07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7E98A2C-C27C-4D3E-9C8E-A8DFFB96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AC5F5B21-8161-4AF0-AFC6-8C0BB900F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444CB1B2-C390-427E-918E-5DDA48D5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9DB47AFF-0B7D-4B02-964B-D591DEBCF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AC2036E8-8248-42AF-BC81-7C345B9EF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6EAC27B8-BE4A-452F-961E-AA3C93638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B983A26D-CABB-4FAC-B9F3-CE49FBE1F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3D0C2F7F-F20C-4B90-9316-8F57AF20E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8136D227-371A-489A-87B5-CA4CC6086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8FF14CE4-AEE0-43E1-B363-024A64C47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2" name="Rectangle 79">
            <a:extLst>
              <a:ext uri="{FF2B5EF4-FFF2-40B4-BE49-F238E27FC236}">
                <a16:creationId xmlns:a16="http://schemas.microsoft.com/office/drawing/2014/main" id="{FC51DF5C-9611-4217-9C87-B1BA1BFAB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Freeform 11">
            <a:extLst>
              <a:ext uri="{FF2B5EF4-FFF2-40B4-BE49-F238E27FC236}">
                <a16:creationId xmlns:a16="http://schemas.microsoft.com/office/drawing/2014/main" id="{F1E5C2E7-30C4-47BD-A0C7-169C7A5F2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4" name="Rectangle 83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B45CA-9EAB-4D80-9567-87B84572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ACID Properties</a:t>
            </a:r>
          </a:p>
        </p:txBody>
      </p:sp>
      <p:sp>
        <p:nvSpPr>
          <p:cNvPr id="95" name="Rectangle 85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280D9-D9B7-446C-8D5C-CB3BFD3D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CF66D7B8-C12B-4454-A5CC-E880DA7D31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689259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87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0">
            <a:extLst>
              <a:ext uri="{FF2B5EF4-FFF2-40B4-BE49-F238E27FC236}">
                <a16:creationId xmlns:a16="http://schemas.microsoft.com/office/drawing/2014/main" id="{F5C624B6-8015-4ADC-901F-019368E84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6A2E7E0-2843-46B8-93BE-1550A021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3DFCF24-8DB5-4AE5-835B-BB70A1E32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FB42478-59FA-4431-9B53-77F5C49C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2CD15BE-F5F1-457C-A6D8-FD8E2DB04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1E7B2B0-B0C3-4108-8719-7FF23E012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4C23534-7391-4D96-850B-D313FFDE0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7C0B909-7094-43DE-B429-83F84713B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A38F05B-4643-448F-B81B-943E0D7A8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018DEBF-5D49-4F03-95F7-87F9140D3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B69596C-3B0A-453A-B995-237D38EF4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EAB0CC-A995-4828-BD44-A4C92BF92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1188175-70FF-4B3F-A72C-F8344F93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0" name="Group 24">
            <a:extLst>
              <a:ext uri="{FF2B5EF4-FFF2-40B4-BE49-F238E27FC236}">
                <a16:creationId xmlns:a16="http://schemas.microsoft.com/office/drawing/2014/main" id="{7CD96805-F42E-43A2-8B19-4B4B4B687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42A8F4BD-2C91-4AF2-9B89-CCD70532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CAF0E8F1-102B-4CED-8682-C40775A07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B7E98A2C-C27C-4D3E-9C8E-A8DFFB96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AC5F5B21-8161-4AF0-AFC6-8C0BB900F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44CB1B2-C390-427E-918E-5DDA48D5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9DB47AFF-0B7D-4B02-964B-D591DEBCF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AC2036E8-8248-42AF-BC81-7C345B9EF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6EAC27B8-BE4A-452F-961E-AA3C93638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983A26D-CABB-4FAC-B9F3-CE49FBE1F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3D0C2F7F-F20C-4B90-9316-8F57AF20E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136D227-371A-489A-87B5-CA4CC6086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FF14CE4-AEE0-43E1-B363-024A64C47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1" name="Rectangle 38">
            <a:extLst>
              <a:ext uri="{FF2B5EF4-FFF2-40B4-BE49-F238E27FC236}">
                <a16:creationId xmlns:a16="http://schemas.microsoft.com/office/drawing/2014/main" id="{FC51DF5C-9611-4217-9C87-B1BA1BFAB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F1E5C2E7-30C4-47BD-A0C7-169C7A5F2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3" name="Rectangle 42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B2DC7-9AFA-480A-BE2D-0FBA571EEB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Concurrency Control Schemes</a:t>
            </a:r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6460F-CED8-44B1-8170-679FDD5F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55" name="Rectangle 46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ext Placeholder 2">
            <a:extLst>
              <a:ext uri="{FF2B5EF4-FFF2-40B4-BE49-F238E27FC236}">
                <a16:creationId xmlns:a16="http://schemas.microsoft.com/office/drawing/2014/main" id="{D8D281BE-EB65-4173-BD3C-2E086A344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3156907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3722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2483</Words>
  <Application>Microsoft Office PowerPoint</Application>
  <PresentationFormat>Widescreen</PresentationFormat>
  <Paragraphs>288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Century Gothic</vt:lpstr>
      <vt:lpstr>Wingdings 3</vt:lpstr>
      <vt:lpstr>Wisp</vt:lpstr>
      <vt:lpstr>Distributed Database Systems  (ECS - 265)</vt:lpstr>
      <vt:lpstr>Road Map</vt:lpstr>
      <vt:lpstr>What’s this paper about?</vt:lpstr>
      <vt:lpstr>Why are we talking about a thousand core system?</vt:lpstr>
      <vt:lpstr>What’s a Concurrency Control Problem?</vt:lpstr>
      <vt:lpstr>Methodology Adopted in the paper</vt:lpstr>
      <vt:lpstr>Online Transaction Processing (OLTP)</vt:lpstr>
      <vt:lpstr>ACID Properties</vt:lpstr>
      <vt:lpstr>Concurrency Control Schemes</vt:lpstr>
      <vt:lpstr>Two Phase Locking (2PL)</vt:lpstr>
      <vt:lpstr>Phases of 2PL</vt:lpstr>
      <vt:lpstr>Types of Two Phase Locking</vt:lpstr>
      <vt:lpstr>Types of Two Phase Locking</vt:lpstr>
      <vt:lpstr>Types of Two Phase Locking </vt:lpstr>
      <vt:lpstr>Timestamp Ordering (T/O)</vt:lpstr>
      <vt:lpstr>Basic T/O (TIMESTAMP)</vt:lpstr>
      <vt:lpstr>Multi version Concurrency Control (MVCC)</vt:lpstr>
      <vt:lpstr>Optimistic Concurrency Control (OCC)</vt:lpstr>
      <vt:lpstr>T/O with Partition Level Locking  (H-STORE)</vt:lpstr>
      <vt:lpstr>Test Set up</vt:lpstr>
      <vt:lpstr>Some Useful Terms</vt:lpstr>
      <vt:lpstr>Workloads</vt:lpstr>
      <vt:lpstr>Workloads</vt:lpstr>
      <vt:lpstr>Simulator vs Real Hardware</vt:lpstr>
      <vt:lpstr>General Optimizations</vt:lpstr>
      <vt:lpstr>Scalable Two Phase Locking</vt:lpstr>
      <vt:lpstr>Solution to Lock Thrashing</vt:lpstr>
      <vt:lpstr>Scalable Timestamp Ordering</vt:lpstr>
      <vt:lpstr>Comparing Timestamp Allocation Methods</vt:lpstr>
      <vt:lpstr>Comparing Timestamp Allocation Methods on Workload</vt:lpstr>
      <vt:lpstr>Distributed Validation</vt:lpstr>
      <vt:lpstr>Local Partitions</vt:lpstr>
      <vt:lpstr>Experimental Analysis</vt:lpstr>
      <vt:lpstr>Read Only Workload</vt:lpstr>
      <vt:lpstr>Write Intensive Workload (Medium Contention)</vt:lpstr>
      <vt:lpstr>Write Intensive Workload (High Contention)</vt:lpstr>
      <vt:lpstr>Sensitivity to Contention</vt:lpstr>
      <vt:lpstr>Working Set Size</vt:lpstr>
      <vt:lpstr>Read/Write Mixture</vt:lpstr>
      <vt:lpstr>Database Partitioning</vt:lpstr>
      <vt:lpstr>TPC-C Workload (4- Warehouses)</vt:lpstr>
      <vt:lpstr>TPC-C Workload (1024 Warehouses)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  (ECS - 265)</dc:title>
  <dc:creator>Sanjat</dc:creator>
  <cp:lastModifiedBy>Sanjat</cp:lastModifiedBy>
  <cp:revision>10</cp:revision>
  <dcterms:created xsi:type="dcterms:W3CDTF">2018-10-08T03:26:17Z</dcterms:created>
  <dcterms:modified xsi:type="dcterms:W3CDTF">2018-10-09T20:22:10Z</dcterms:modified>
</cp:coreProperties>
</file>