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2922" autoAdjust="0"/>
  </p:normalViewPr>
  <p:slideViewPr>
    <p:cSldViewPr snapToGrid="0">
      <p:cViewPr varScale="1">
        <p:scale>
          <a:sx n="88" d="100"/>
          <a:sy n="88" d="100"/>
        </p:scale>
        <p:origin x="1282" y="2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3ebe1710a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3ebe1710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Probabilistically Bounded Staleness, </a:t>
            </a:r>
            <a:r>
              <a:rPr lang="en-US" dirty="0"/>
              <a:t>we say PBS,</a:t>
            </a:r>
            <a:r>
              <a:rPr lang="en" dirty="0"/>
              <a:t> is a model used to measure and predict the consistency of a given data store.</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3ebe1710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3ebe1710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the window of inconsistency of some data stores. They are frequently consistent within tens or hundreds of milliseconds.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eventual consistency is usually good enough for applications.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3ebe1710a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3ebe1710a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As mentioned before</a:t>
            </a:r>
            <a:r>
              <a:rPr lang="en-US" sz="1100" b="0" i="0" u="none" strike="noStrike" cap="none" dirty="0">
                <a:solidFill>
                  <a:srgbClr val="000000"/>
                </a:solidFill>
                <a:effectLst/>
                <a:latin typeface="Arial"/>
                <a:ea typeface="Arial"/>
                <a:cs typeface="Arial"/>
                <a:sym typeface="Arial"/>
              </a:rPr>
              <a:t>, eventual consistency doesn’t provide safety guarantee. When the system is in a wrong state, you have to compensate for any incorrect action taken during the period.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3ebe1710a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3ebe1710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3ebe1710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3ebe1710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3ebe1710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3ebe1710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The design pattern</a:t>
            </a:r>
            <a:r>
              <a:rPr lang="en-US" sz="1100" b="0" i="0" u="none" strike="noStrike" cap="none" dirty="0">
                <a:solidFill>
                  <a:srgbClr val="000000"/>
                </a:solidFill>
                <a:effectLst/>
                <a:latin typeface="Arial"/>
                <a:ea typeface="Arial"/>
                <a:cs typeface="Arial"/>
                <a:sym typeface="Arial"/>
              </a:rPr>
              <a:t> captured by CALM sometimes refers to as ACID 2.0. Which means associativity, commutativity, idempotence, and distributed. </a:t>
            </a:r>
            <a:r>
              <a:rPr lang="en-US" sz="1100" b="1" i="0" u="none" strike="noStrike" cap="none" dirty="0">
                <a:solidFill>
                  <a:srgbClr val="000000"/>
                </a:solidFill>
                <a:effectLst/>
                <a:latin typeface="Arial"/>
                <a:ea typeface="Arial"/>
                <a:cs typeface="Arial"/>
                <a:sym typeface="Arial"/>
              </a:rPr>
              <a:t>Associativity</a:t>
            </a:r>
            <a:r>
              <a:rPr lang="en-US" sz="1100" b="0" i="0" u="none" strike="noStrike" cap="none" dirty="0">
                <a:solidFill>
                  <a:srgbClr val="000000"/>
                </a:solidFill>
                <a:effectLst/>
                <a:latin typeface="Arial"/>
                <a:ea typeface="Arial"/>
                <a:cs typeface="Arial"/>
                <a:sym typeface="Arial"/>
              </a:rPr>
              <a:t> means that you can apply a function in any order, </a:t>
            </a:r>
            <a:r>
              <a:rPr lang="en-US" sz="1100" b="1" i="0" u="none" strike="noStrike" cap="none" dirty="0">
                <a:solidFill>
                  <a:srgbClr val="000000"/>
                </a:solidFill>
                <a:effectLst/>
                <a:latin typeface="Arial"/>
                <a:ea typeface="Arial"/>
                <a:cs typeface="Arial"/>
                <a:sym typeface="Arial"/>
              </a:rPr>
              <a:t>Commutativity</a:t>
            </a:r>
            <a:r>
              <a:rPr lang="en-US" sz="1100" b="0" i="0" u="none" strike="noStrike" cap="none" dirty="0">
                <a:solidFill>
                  <a:srgbClr val="000000"/>
                </a:solidFill>
                <a:effectLst/>
                <a:latin typeface="Arial"/>
                <a:ea typeface="Arial"/>
                <a:cs typeface="Arial"/>
                <a:sym typeface="Arial"/>
              </a:rPr>
              <a:t> means that a function’s arguments are order-insensitive, </a:t>
            </a:r>
            <a:r>
              <a:rPr lang="en-US" sz="1100" b="1" i="0" u="none" strike="noStrike" cap="none" dirty="0">
                <a:solidFill>
                  <a:srgbClr val="000000"/>
                </a:solidFill>
                <a:effectLst/>
                <a:latin typeface="Arial"/>
                <a:ea typeface="Arial"/>
                <a:cs typeface="Arial"/>
                <a:sym typeface="Arial"/>
              </a:rPr>
              <a:t>Idempotence</a:t>
            </a:r>
            <a:r>
              <a:rPr lang="en-US" sz="1100" b="0" i="0" u="none" strike="noStrike" cap="none" dirty="0">
                <a:solidFill>
                  <a:srgbClr val="000000"/>
                </a:solidFill>
                <a:effectLst/>
                <a:latin typeface="Arial"/>
                <a:ea typeface="Arial"/>
                <a:cs typeface="Arial"/>
                <a:sym typeface="Arial"/>
              </a:rPr>
              <a:t> means you can call a function on the same input any number of times and get the same result. Distributed is only a placeholder acronym.</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3ebe1710a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3ebe1710a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3ebe1710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3ebe1710a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While two ways</a:t>
            </a:r>
            <a:r>
              <a:rPr lang="en-US" sz="1100" b="0" i="0" u="none" strike="noStrike" cap="none" dirty="0">
                <a:solidFill>
                  <a:srgbClr val="000000"/>
                </a:solidFill>
                <a:effectLst/>
                <a:latin typeface="Arial"/>
                <a:ea typeface="Arial"/>
                <a:cs typeface="Arial"/>
                <a:sym typeface="Arial"/>
              </a:rPr>
              <a:t> to achieve eventual consistency, compensation and CALM/ACID2.0, they have shortcomings of their own.</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3ebe1710a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3ebe1710a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If event A</a:t>
            </a:r>
            <a:r>
              <a:rPr lang="en-US" sz="1100" b="0" i="0" u="none" strike="noStrike" cap="none" dirty="0">
                <a:solidFill>
                  <a:srgbClr val="000000"/>
                </a:solidFill>
                <a:effectLst/>
                <a:latin typeface="Arial"/>
                <a:ea typeface="Arial"/>
                <a:cs typeface="Arial"/>
                <a:sym typeface="Arial"/>
              </a:rPr>
              <a:t> causes event B,  we say A and B are causally related. </a:t>
            </a:r>
            <a:r>
              <a:rPr lang="en-US" sz="1100" b="1" i="0" u="none" strike="noStrike" cap="none" dirty="0">
                <a:solidFill>
                  <a:srgbClr val="000000"/>
                </a:solidFill>
                <a:effectLst/>
                <a:latin typeface="Arial"/>
                <a:ea typeface="Arial"/>
                <a:cs typeface="Arial"/>
                <a:sym typeface="Arial"/>
              </a:rPr>
              <a:t>Causal consistency</a:t>
            </a:r>
            <a:r>
              <a:rPr lang="en-US" sz="1100" b="0" i="0" u="none" strike="noStrike" cap="none" dirty="0">
                <a:solidFill>
                  <a:srgbClr val="000000"/>
                </a:solidFill>
                <a:effectLst/>
                <a:latin typeface="Arial"/>
                <a:ea typeface="Arial"/>
                <a:cs typeface="Arial"/>
                <a:sym typeface="Arial"/>
              </a:rPr>
              <a:t> means that all processes in the system agree on the order of the causally related operations.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ebe1710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3ebe1710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3cfa6787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3cfa678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Here</a:t>
            </a:r>
            <a:r>
              <a:rPr lang="en-US" sz="1100" b="0" i="0" u="none" strike="noStrike" cap="none" dirty="0">
                <a:solidFill>
                  <a:srgbClr val="000000"/>
                </a:solidFill>
                <a:effectLst/>
                <a:latin typeface="Arial"/>
                <a:ea typeface="Arial"/>
                <a:cs typeface="Arial"/>
                <a:sym typeface="Arial"/>
              </a:rPr>
              <a:t> is everything we will cover.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3ebe1710a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3ebe1710a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While eventual consistency</a:t>
            </a:r>
            <a:r>
              <a:rPr lang="en-US" sz="1100" b="0" i="0" u="none" strike="noStrike" cap="none" dirty="0">
                <a:solidFill>
                  <a:srgbClr val="000000"/>
                </a:solidFill>
                <a:effectLst/>
                <a:latin typeface="Arial"/>
                <a:ea typeface="Arial"/>
                <a:cs typeface="Arial"/>
                <a:sym typeface="Arial"/>
              </a:rPr>
              <a:t> is powerful, it cannot provide several properties.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ebe1710a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ebe1710a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3ebe1710a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3ebe1710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33cfa6787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33cfa678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CAP</a:t>
            </a:r>
            <a:r>
              <a:rPr lang="en-US" sz="1100" b="0" i="0" u="none" strike="noStrike" cap="none" dirty="0">
                <a:solidFill>
                  <a:srgbClr val="000000"/>
                </a:solidFill>
                <a:effectLst/>
                <a:latin typeface="Arial"/>
                <a:ea typeface="Arial"/>
                <a:cs typeface="Arial"/>
                <a:sym typeface="Arial"/>
              </a:rPr>
              <a:t> theorem is already introduced in previous presentations. It states that a distributed system requiring high availability cannot guarantee the illusion of single system image in the presence of network partitions.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Given the</a:t>
            </a:r>
            <a:r>
              <a:rPr lang="en-US" sz="1100" b="0" i="0" u="none" strike="noStrike" cap="none" dirty="0">
                <a:solidFill>
                  <a:srgbClr val="000000"/>
                </a:solidFill>
                <a:effectLst/>
                <a:latin typeface="Arial"/>
                <a:ea typeface="Arial"/>
                <a:cs typeface="Arial"/>
                <a:sym typeface="Arial"/>
              </a:rPr>
              <a:t> CAP impossibility result, distributed database designers sought weaker consistency models that would enable both availability and high performance. The ideal model is eventual consistency.</a:t>
            </a:r>
            <a:endParaRPr lang="en-US" b="0" dirty="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3ebe1710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3ebe1710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One of the earliest definition comes from a 1988 paper stating that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3ebe1710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3ebe1710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Although eventual consistency guarantees </a:t>
            </a:r>
            <a:r>
              <a:rPr lang="en-US" sz="1100" b="0" i="0" u="none" strike="noStrike" cap="none" dirty="0">
                <a:solidFill>
                  <a:srgbClr val="000000"/>
                </a:solidFill>
                <a:effectLst/>
                <a:latin typeface="Arial"/>
                <a:ea typeface="Arial"/>
                <a:cs typeface="Arial"/>
                <a:sym typeface="Arial"/>
              </a:rPr>
              <a:t>that all replicas eventually converge, and each copy will contain the same documents in predictable order. However, eventual consistency doesn’t provide SSI semantics.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3ebe1710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3ebe1710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To ensure</a:t>
            </a:r>
            <a:r>
              <a:rPr lang="en-US" sz="1100" b="0" i="0" u="none" strike="noStrike" cap="none" dirty="0">
                <a:solidFill>
                  <a:srgbClr val="000000"/>
                </a:solidFill>
                <a:effectLst/>
                <a:latin typeface="Arial"/>
                <a:ea typeface="Arial"/>
                <a:cs typeface="Arial"/>
                <a:sym typeface="Arial"/>
              </a:rPr>
              <a:t> convergence, replicas must exchange information with one another about which writes they have seen. This process is often called anti-entropy.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ebe1710a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ebe1710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The</a:t>
            </a:r>
            <a:r>
              <a:rPr lang="en-US" sz="1100" b="0" i="0" u="none" strike="noStrike" cap="none" dirty="0">
                <a:solidFill>
                  <a:srgbClr val="000000"/>
                </a:solidFill>
                <a:effectLst/>
                <a:latin typeface="Arial"/>
                <a:ea typeface="Arial"/>
                <a:cs typeface="Arial"/>
                <a:sym typeface="Arial"/>
              </a:rPr>
              <a:t> eventually consistent system has some great properties.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3ebe1710a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3ebe1710a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While eventual </a:t>
            </a:r>
            <a:r>
              <a:rPr lang="en-US" sz="1100" b="0" i="0" u="none" strike="noStrike" cap="none" dirty="0">
                <a:solidFill>
                  <a:srgbClr val="000000"/>
                </a:solidFill>
                <a:effectLst/>
                <a:latin typeface="Arial"/>
                <a:ea typeface="Arial"/>
                <a:cs typeface="Arial"/>
                <a:sym typeface="Arial"/>
              </a:rPr>
              <a:t>consistency is easy to implement, the definition leaves some holes. Such as what is the eventual state? And if replicas are not converged, what guarantees can be provided? These questions stem from two kinds of properties possessed by all distributed systems: safety and liveness.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3ebe1710a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3ebe1710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While eventually </a:t>
            </a:r>
            <a:r>
              <a:rPr lang="en-US" sz="1100" b="0" i="0" u="none" strike="noStrike" cap="none" dirty="0">
                <a:solidFill>
                  <a:srgbClr val="000000"/>
                </a:solidFill>
                <a:effectLst/>
                <a:latin typeface="Arial"/>
                <a:ea typeface="Arial"/>
                <a:cs typeface="Arial"/>
                <a:sym typeface="Arial"/>
              </a:rPr>
              <a:t>consistent stores don’t promise safety, they do provide safety in practice. That’s why they’re widely used. We have some techniques to quantify eventual consistency.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Eventual Consistency Today: Limitations, Extensions and Beyond</a:t>
            </a:r>
            <a:endParaRPr sz="36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Peter Bailis and Ali Ghodsi, UC Berkeley </a:t>
            </a:r>
            <a:endParaRPr/>
          </a:p>
          <a:p>
            <a:pPr marL="0" lvl="0" indent="0" algn="ctr" rtl="0">
              <a:spcBef>
                <a:spcPts val="0"/>
              </a:spcBef>
              <a:spcAft>
                <a:spcPts val="0"/>
              </a:spcAft>
              <a:buNone/>
            </a:pPr>
            <a:endParaRPr/>
          </a:p>
          <a:p>
            <a:pPr marL="0" lvl="0" indent="0" algn="ctr" rtl="0">
              <a:spcBef>
                <a:spcPts val="0"/>
              </a:spcBef>
              <a:spcAft>
                <a:spcPts val="0"/>
              </a:spcAft>
              <a:buNone/>
            </a:pPr>
            <a:r>
              <a:rPr lang="en"/>
              <a:t>Presenter: Yifei Teng</a:t>
            </a:r>
            <a:endParaRPr/>
          </a:p>
          <a:p>
            <a:pPr marL="0" lvl="0" indent="0" algn="ctr" rtl="0">
              <a:spcBef>
                <a:spcPts val="0"/>
              </a:spcBef>
              <a:spcAft>
                <a:spcPts val="0"/>
              </a:spcAft>
              <a:buNone/>
            </a:pPr>
            <a:r>
              <a:rPr lang="en"/>
              <a:t>Part of slides are cited from Nomchin Banga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Probabilistically Bounded Staleness (PBS)</a:t>
            </a:r>
            <a:endParaRPr dirty="0"/>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a:t> Provide an expectation of recency for reads of data items</a:t>
            </a:r>
            <a:endParaRPr sz="1500"/>
          </a:p>
          <a:p>
            <a:pPr marL="914400" lvl="1" indent="-323850" algn="l" rtl="0">
              <a:lnSpc>
                <a:spcPct val="150000"/>
              </a:lnSpc>
              <a:spcBef>
                <a:spcPts val="0"/>
              </a:spcBef>
              <a:spcAft>
                <a:spcPts val="0"/>
              </a:spcAft>
              <a:buSzPts val="1500"/>
              <a:buChar char="○"/>
            </a:pPr>
            <a:r>
              <a:rPr lang="en" sz="1500"/>
              <a:t>100 milliseconds after a write completes, 99.9 percent of reads will return the most recent version</a:t>
            </a:r>
            <a:endParaRPr sz="1500"/>
          </a:p>
          <a:p>
            <a:pPr marL="914400" lvl="1" indent="-323850" algn="l" rtl="0">
              <a:lnSpc>
                <a:spcPct val="150000"/>
              </a:lnSpc>
              <a:spcBef>
                <a:spcPts val="0"/>
              </a:spcBef>
              <a:spcAft>
                <a:spcPts val="0"/>
              </a:spcAft>
              <a:buSzPts val="1500"/>
              <a:buChar char="○"/>
            </a:pPr>
            <a:r>
              <a:rPr lang="en" sz="1500"/>
              <a:t>85 percent of reads will return a version that is within two of the most recent</a:t>
            </a:r>
            <a:endParaRPr sz="1500"/>
          </a:p>
          <a:p>
            <a:pPr marL="457200" lvl="0" indent="0" algn="l" rtl="0">
              <a:lnSpc>
                <a:spcPct val="150000"/>
              </a:lnSpc>
              <a:spcBef>
                <a:spcPts val="1600"/>
              </a:spcBef>
              <a:spcAft>
                <a:spcPts val="1600"/>
              </a:spcAft>
              <a:buNone/>
            </a:pPr>
            <a:endParaRPr sz="1500"/>
          </a:p>
        </p:txBody>
      </p:sp>
      <p:sp>
        <p:nvSpPr>
          <p:cNvPr id="144" name="Google Shape;144;p22"/>
          <p:cNvSpPr/>
          <p:nvPr/>
        </p:nvSpPr>
        <p:spPr>
          <a:xfrm flipH="1">
            <a:off x="3528858" y="4176048"/>
            <a:ext cx="2019600" cy="259200"/>
          </a:xfrm>
          <a:prstGeom prst="roundRect">
            <a:avLst>
              <a:gd name="adj" fmla="val 16667"/>
            </a:avLst>
          </a:prstGeom>
          <a:solidFill>
            <a:srgbClr val="0D5DDF"/>
          </a:solidFill>
          <a:ln w="9525" cap="flat" cmpd="sng">
            <a:solidFill>
              <a:srgbClr val="0D5DD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PBS</a:t>
            </a:r>
            <a:endParaRPr sz="1100">
              <a:solidFill>
                <a:srgbClr val="FFFFFF"/>
              </a:solidFill>
              <a:latin typeface="Roboto"/>
              <a:ea typeface="Roboto"/>
              <a:cs typeface="Roboto"/>
              <a:sym typeface="Roboto"/>
            </a:endParaRPr>
          </a:p>
        </p:txBody>
      </p:sp>
      <p:sp>
        <p:nvSpPr>
          <p:cNvPr id="145" name="Google Shape;145;p22"/>
          <p:cNvSpPr/>
          <p:nvPr/>
        </p:nvSpPr>
        <p:spPr>
          <a:xfrm flipH="1">
            <a:off x="729461" y="3729625"/>
            <a:ext cx="2019600" cy="259200"/>
          </a:xfrm>
          <a:prstGeom prst="roundRect">
            <a:avLst>
              <a:gd name="adj" fmla="val 16667"/>
            </a:avLst>
          </a:prstGeom>
          <a:solidFill>
            <a:srgbClr val="307BF3"/>
          </a:solidFill>
          <a:ln w="9525"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Rate of anti-entropy</a:t>
            </a:r>
            <a:endParaRPr sz="1100">
              <a:solidFill>
                <a:srgbClr val="FFFFFF"/>
              </a:solidFill>
              <a:latin typeface="Roboto"/>
              <a:ea typeface="Roboto"/>
              <a:cs typeface="Roboto"/>
              <a:sym typeface="Roboto"/>
            </a:endParaRPr>
          </a:p>
        </p:txBody>
      </p:sp>
      <p:sp>
        <p:nvSpPr>
          <p:cNvPr id="146" name="Google Shape;146;p22"/>
          <p:cNvSpPr/>
          <p:nvPr/>
        </p:nvSpPr>
        <p:spPr>
          <a:xfrm flipH="1">
            <a:off x="729461" y="4175895"/>
            <a:ext cx="2019600" cy="259200"/>
          </a:xfrm>
          <a:prstGeom prst="roundRect">
            <a:avLst>
              <a:gd name="adj" fmla="val 16667"/>
            </a:avLst>
          </a:prstGeom>
          <a:solidFill>
            <a:srgbClr val="307BF3"/>
          </a:solidFill>
          <a:ln w="9525"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Network Delay</a:t>
            </a:r>
            <a:endParaRPr sz="1100">
              <a:solidFill>
                <a:srgbClr val="FFFFFF"/>
              </a:solidFill>
              <a:latin typeface="Roboto"/>
              <a:ea typeface="Roboto"/>
              <a:cs typeface="Roboto"/>
              <a:sym typeface="Roboto"/>
            </a:endParaRPr>
          </a:p>
        </p:txBody>
      </p:sp>
      <p:sp>
        <p:nvSpPr>
          <p:cNvPr id="147" name="Google Shape;147;p22"/>
          <p:cNvSpPr/>
          <p:nvPr/>
        </p:nvSpPr>
        <p:spPr>
          <a:xfrm flipH="1">
            <a:off x="729461" y="4622706"/>
            <a:ext cx="2019600" cy="259200"/>
          </a:xfrm>
          <a:prstGeom prst="roundRect">
            <a:avLst>
              <a:gd name="adj" fmla="val 16667"/>
            </a:avLst>
          </a:prstGeom>
          <a:solidFill>
            <a:srgbClr val="307BF3"/>
          </a:solidFill>
          <a:ln w="9525"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Local process time</a:t>
            </a:r>
            <a:endParaRPr sz="1100">
              <a:solidFill>
                <a:srgbClr val="FFFFFF"/>
              </a:solidFill>
              <a:latin typeface="Roboto"/>
              <a:ea typeface="Roboto"/>
              <a:cs typeface="Roboto"/>
              <a:sym typeface="Roboto"/>
            </a:endParaRPr>
          </a:p>
        </p:txBody>
      </p:sp>
      <p:cxnSp>
        <p:nvCxnSpPr>
          <p:cNvPr id="148" name="Google Shape;148;p22"/>
          <p:cNvCxnSpPr>
            <a:stCxn id="144" idx="3"/>
            <a:endCxn id="145" idx="1"/>
          </p:cNvCxnSpPr>
          <p:nvPr/>
        </p:nvCxnSpPr>
        <p:spPr>
          <a:xfrm rot="10800000">
            <a:off x="2749158" y="3859248"/>
            <a:ext cx="779700" cy="446400"/>
          </a:xfrm>
          <a:prstGeom prst="bentConnector3">
            <a:avLst>
              <a:gd name="adj1" fmla="val 49997"/>
            </a:avLst>
          </a:prstGeom>
          <a:noFill/>
          <a:ln w="9525" cap="flat" cmpd="sng">
            <a:solidFill>
              <a:srgbClr val="C2C2C2"/>
            </a:solidFill>
            <a:prstDash val="solid"/>
            <a:round/>
            <a:headEnd type="none" w="sm" len="sm"/>
            <a:tailEnd type="none" w="sm" len="sm"/>
          </a:ln>
        </p:spPr>
      </p:cxnSp>
      <p:cxnSp>
        <p:nvCxnSpPr>
          <p:cNvPr id="149" name="Google Shape;149;p22"/>
          <p:cNvCxnSpPr>
            <a:stCxn id="146" idx="1"/>
            <a:endCxn id="144" idx="3"/>
          </p:cNvCxnSpPr>
          <p:nvPr/>
        </p:nvCxnSpPr>
        <p:spPr>
          <a:xfrm>
            <a:off x="2749061" y="4305495"/>
            <a:ext cx="779700" cy="6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150" name="Google Shape;150;p22"/>
          <p:cNvCxnSpPr>
            <a:stCxn id="147" idx="1"/>
            <a:endCxn id="144" idx="3"/>
          </p:cNvCxnSpPr>
          <p:nvPr/>
        </p:nvCxnSpPr>
        <p:spPr>
          <a:xfrm rot="10800000" flipH="1">
            <a:off x="2749061" y="4305606"/>
            <a:ext cx="779700" cy="446700"/>
          </a:xfrm>
          <a:prstGeom prst="bentConnector3">
            <a:avLst>
              <a:gd name="adj1" fmla="val 50006"/>
            </a:avLst>
          </a:prstGeom>
          <a:noFill/>
          <a:ln w="9525" cap="flat" cmpd="sng">
            <a:solidFill>
              <a:srgbClr val="C2C2C2"/>
            </a:solidFill>
            <a:prstDash val="solid"/>
            <a:round/>
            <a:headEnd type="none" w="sm" len="sm"/>
            <a:tailEnd type="none" w="sm" len="sm"/>
          </a:ln>
        </p:spPr>
      </p:cxnSp>
      <p:sp>
        <p:nvSpPr>
          <p:cNvPr id="151" name="Google Shape;151;p22"/>
          <p:cNvSpPr/>
          <p:nvPr/>
        </p:nvSpPr>
        <p:spPr>
          <a:xfrm flipH="1">
            <a:off x="6328250" y="4175900"/>
            <a:ext cx="2019600" cy="259200"/>
          </a:xfrm>
          <a:prstGeom prst="roundRect">
            <a:avLst>
              <a:gd name="adj" fmla="val 16667"/>
            </a:avLst>
          </a:prstGeom>
          <a:solidFill>
            <a:srgbClr val="0D5DDF"/>
          </a:solidFill>
          <a:ln w="9525" cap="flat" cmpd="sng">
            <a:solidFill>
              <a:srgbClr val="0D5DD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Expected consistency</a:t>
            </a:r>
            <a:endParaRPr sz="1100">
              <a:solidFill>
                <a:srgbClr val="FFFFFF"/>
              </a:solidFill>
              <a:latin typeface="Roboto"/>
              <a:ea typeface="Roboto"/>
              <a:cs typeface="Roboto"/>
              <a:sym typeface="Roboto"/>
            </a:endParaRPr>
          </a:p>
        </p:txBody>
      </p:sp>
      <p:cxnSp>
        <p:nvCxnSpPr>
          <p:cNvPr id="152" name="Google Shape;152;p22"/>
          <p:cNvCxnSpPr>
            <a:stCxn id="151" idx="3"/>
            <a:endCxn id="144" idx="1"/>
          </p:cNvCxnSpPr>
          <p:nvPr/>
        </p:nvCxnSpPr>
        <p:spPr>
          <a:xfrm flipH="1">
            <a:off x="5548550" y="4305500"/>
            <a:ext cx="779700" cy="600"/>
          </a:xfrm>
          <a:prstGeom prst="bentConnector3">
            <a:avLst>
              <a:gd name="adj1" fmla="val 50006"/>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Eventual Consistency is “good enough</a:t>
            </a:r>
            <a:endParaRPr/>
          </a:p>
        </p:txBody>
      </p:sp>
      <p:pic>
        <p:nvPicPr>
          <p:cNvPr id="158" name="Google Shape;158;p23" descr="Image result for linkedin"/>
          <p:cNvPicPr preferRelativeResize="0"/>
          <p:nvPr/>
        </p:nvPicPr>
        <p:blipFill>
          <a:blip r:embed="rId3">
            <a:alphaModFix/>
          </a:blip>
          <a:stretch>
            <a:fillRect/>
          </a:stretch>
        </p:blipFill>
        <p:spPr>
          <a:xfrm>
            <a:off x="729450" y="1971675"/>
            <a:ext cx="1200150" cy="1200150"/>
          </a:xfrm>
          <a:prstGeom prst="rect">
            <a:avLst/>
          </a:prstGeom>
          <a:noFill/>
          <a:ln>
            <a:noFill/>
          </a:ln>
        </p:spPr>
      </p:pic>
      <p:pic>
        <p:nvPicPr>
          <p:cNvPr id="159" name="Google Shape;159;p23" descr="Image result for yammer"/>
          <p:cNvPicPr preferRelativeResize="0"/>
          <p:nvPr/>
        </p:nvPicPr>
        <p:blipFill>
          <a:blip r:embed="rId4">
            <a:alphaModFix/>
          </a:blip>
          <a:stretch>
            <a:fillRect/>
          </a:stretch>
        </p:blipFill>
        <p:spPr>
          <a:xfrm>
            <a:off x="3973725" y="1971675"/>
            <a:ext cx="1200150" cy="1200150"/>
          </a:xfrm>
          <a:prstGeom prst="rect">
            <a:avLst/>
          </a:prstGeom>
          <a:noFill/>
          <a:ln>
            <a:noFill/>
          </a:ln>
        </p:spPr>
      </p:pic>
      <p:pic>
        <p:nvPicPr>
          <p:cNvPr id="160" name="Google Shape;160;p23" descr="Image result for cassandra"/>
          <p:cNvPicPr preferRelativeResize="0"/>
          <p:nvPr/>
        </p:nvPicPr>
        <p:blipFill>
          <a:blip r:embed="rId5">
            <a:alphaModFix/>
          </a:blip>
          <a:stretch>
            <a:fillRect/>
          </a:stretch>
        </p:blipFill>
        <p:spPr>
          <a:xfrm>
            <a:off x="2187300" y="3483850"/>
            <a:ext cx="1786425" cy="1200150"/>
          </a:xfrm>
          <a:prstGeom prst="rect">
            <a:avLst/>
          </a:prstGeom>
          <a:noFill/>
          <a:ln>
            <a:noFill/>
          </a:ln>
        </p:spPr>
      </p:pic>
      <p:pic>
        <p:nvPicPr>
          <p:cNvPr id="161" name="Google Shape;161;p23" descr="Image result for simpledb amazon"/>
          <p:cNvPicPr preferRelativeResize="0"/>
          <p:nvPr/>
        </p:nvPicPr>
        <p:blipFill>
          <a:blip r:embed="rId6">
            <a:alphaModFix/>
          </a:blip>
          <a:stretch>
            <a:fillRect/>
          </a:stretch>
        </p:blipFill>
        <p:spPr>
          <a:xfrm>
            <a:off x="6863675" y="1971675"/>
            <a:ext cx="1200150" cy="1200150"/>
          </a:xfrm>
          <a:prstGeom prst="rect">
            <a:avLst/>
          </a:prstGeom>
          <a:noFill/>
          <a:ln>
            <a:noFill/>
          </a:ln>
        </p:spPr>
      </p:pic>
      <p:pic>
        <p:nvPicPr>
          <p:cNvPr id="162" name="Google Shape;162;p23" descr="Image result for amazon s3"/>
          <p:cNvPicPr preferRelativeResize="0"/>
          <p:nvPr/>
        </p:nvPicPr>
        <p:blipFill>
          <a:blip r:embed="rId7">
            <a:alphaModFix/>
          </a:blip>
          <a:stretch>
            <a:fillRect/>
          </a:stretch>
        </p:blipFill>
        <p:spPr>
          <a:xfrm>
            <a:off x="5173875" y="3483850"/>
            <a:ext cx="2142599" cy="1200150"/>
          </a:xfrm>
          <a:prstGeom prst="rect">
            <a:avLst/>
          </a:prstGeom>
          <a:noFill/>
          <a:ln>
            <a:noFill/>
          </a:ln>
        </p:spPr>
      </p:pic>
      <p:sp>
        <p:nvSpPr>
          <p:cNvPr id="163" name="Google Shape;163;p23"/>
          <p:cNvSpPr txBox="1"/>
          <p:nvPr/>
        </p:nvSpPr>
        <p:spPr>
          <a:xfrm>
            <a:off x="1929600" y="2371800"/>
            <a:ext cx="10515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13.6ms</a:t>
            </a:r>
            <a:endParaRPr sz="1800">
              <a:solidFill>
                <a:srgbClr val="FF0000"/>
              </a:solidFill>
            </a:endParaRPr>
          </a:p>
        </p:txBody>
      </p:sp>
      <p:sp>
        <p:nvSpPr>
          <p:cNvPr id="164" name="Google Shape;164;p23"/>
          <p:cNvSpPr txBox="1"/>
          <p:nvPr/>
        </p:nvSpPr>
        <p:spPr>
          <a:xfrm>
            <a:off x="5173875" y="2371800"/>
            <a:ext cx="10515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202ms</a:t>
            </a:r>
            <a:endParaRPr sz="1800">
              <a:solidFill>
                <a:srgbClr val="FF0000"/>
              </a:solidFill>
            </a:endParaRPr>
          </a:p>
        </p:txBody>
      </p:sp>
      <p:sp>
        <p:nvSpPr>
          <p:cNvPr id="165" name="Google Shape;165;p23"/>
          <p:cNvSpPr txBox="1"/>
          <p:nvPr/>
        </p:nvSpPr>
        <p:spPr>
          <a:xfrm>
            <a:off x="8063825" y="2371800"/>
            <a:ext cx="10515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500ms</a:t>
            </a:r>
            <a:endParaRPr sz="1800">
              <a:solidFill>
                <a:srgbClr val="FF0000"/>
              </a:solidFill>
            </a:endParaRPr>
          </a:p>
        </p:txBody>
      </p:sp>
      <p:sp>
        <p:nvSpPr>
          <p:cNvPr id="166" name="Google Shape;166;p23"/>
          <p:cNvSpPr txBox="1"/>
          <p:nvPr/>
        </p:nvSpPr>
        <p:spPr>
          <a:xfrm>
            <a:off x="3973725" y="3883975"/>
            <a:ext cx="10515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200ms</a:t>
            </a:r>
            <a:endParaRPr sz="1800">
              <a:solidFill>
                <a:srgbClr val="FF0000"/>
              </a:solidFill>
            </a:endParaRPr>
          </a:p>
        </p:txBody>
      </p:sp>
      <p:sp>
        <p:nvSpPr>
          <p:cNvPr id="167" name="Google Shape;167;p23"/>
          <p:cNvSpPr txBox="1"/>
          <p:nvPr/>
        </p:nvSpPr>
        <p:spPr>
          <a:xfrm>
            <a:off x="7316475" y="3883975"/>
            <a:ext cx="10515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12s</a:t>
            </a:r>
            <a:endParaRPr sz="18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Programming Eventual Consistency</a:t>
            </a:r>
            <a:endParaRPr/>
          </a:p>
        </p:txBody>
      </p:sp>
      <p:sp>
        <p:nvSpPr>
          <p:cNvPr id="173" name="Google Shape;173;p24"/>
          <p:cNvSpPr txBox="1">
            <a:spLocks noGrp="1"/>
          </p:cNvSpPr>
          <p:nvPr>
            <p:ph type="body" idx="1"/>
          </p:nvPr>
        </p:nvSpPr>
        <p:spPr>
          <a:xfrm>
            <a:off x="729450" y="2078875"/>
            <a:ext cx="7688700" cy="2948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Compensation:  a way to achieve safety retroactively</a:t>
            </a:r>
            <a:endParaRPr sz="1500" dirty="0"/>
          </a:p>
          <a:p>
            <a:pPr marL="914400" lvl="1" indent="-323850" algn="l" rtl="0">
              <a:lnSpc>
                <a:spcPct val="200000"/>
              </a:lnSpc>
              <a:spcBef>
                <a:spcPts val="0"/>
              </a:spcBef>
              <a:spcAft>
                <a:spcPts val="0"/>
              </a:spcAft>
              <a:buSzPts val="1500"/>
              <a:buChar char="○"/>
            </a:pPr>
            <a:r>
              <a:rPr lang="en" sz="1500" dirty="0"/>
              <a:t>Restore guarantees to users</a:t>
            </a:r>
            <a:endParaRPr sz="1500" dirty="0"/>
          </a:p>
          <a:p>
            <a:pPr marL="457200" lvl="0" indent="-323850" algn="l" rtl="0">
              <a:lnSpc>
                <a:spcPct val="200000"/>
              </a:lnSpc>
              <a:spcBef>
                <a:spcPts val="0"/>
              </a:spcBef>
              <a:spcAft>
                <a:spcPts val="0"/>
              </a:spcAft>
              <a:buSzPts val="1500"/>
              <a:buChar char="●"/>
            </a:pPr>
            <a:r>
              <a:rPr lang="en" sz="1500" dirty="0"/>
              <a:t>Evaluate the benefit</a:t>
            </a:r>
            <a:endParaRPr sz="1500" dirty="0"/>
          </a:p>
          <a:p>
            <a:pPr marL="914400" lvl="1" indent="-323850" algn="l" rtl="0">
              <a:lnSpc>
                <a:spcPct val="200000"/>
              </a:lnSpc>
              <a:spcBef>
                <a:spcPts val="0"/>
              </a:spcBef>
              <a:spcAft>
                <a:spcPts val="0"/>
              </a:spcAft>
              <a:buSzPts val="1500"/>
              <a:buChar char="○"/>
            </a:pPr>
            <a:r>
              <a:rPr lang="en" sz="1500" dirty="0"/>
              <a:t>B: The benefit of weak consistency</a:t>
            </a:r>
            <a:endParaRPr sz="1500" dirty="0"/>
          </a:p>
          <a:p>
            <a:pPr lvl="1" indent="-323850">
              <a:lnSpc>
                <a:spcPct val="200000"/>
              </a:lnSpc>
              <a:spcBef>
                <a:spcPts val="0"/>
              </a:spcBef>
              <a:buSzPts val="1500"/>
            </a:pPr>
            <a:r>
              <a:rPr lang="en" sz="1500" dirty="0"/>
              <a:t>C: Cost of each compensation			 Maximize B - CR 	</a:t>
            </a:r>
            <a:endParaRPr sz="1500" dirty="0"/>
          </a:p>
          <a:p>
            <a:pPr marL="914400" lvl="1" indent="-323850" algn="l" rtl="0">
              <a:lnSpc>
                <a:spcPct val="200000"/>
              </a:lnSpc>
              <a:spcBef>
                <a:spcPts val="0"/>
              </a:spcBef>
              <a:spcAft>
                <a:spcPts val="0"/>
              </a:spcAft>
              <a:buSzPts val="1500"/>
              <a:buChar char="○"/>
            </a:pPr>
            <a:r>
              <a:rPr lang="en" sz="1500" dirty="0"/>
              <a:t>R: Rate of anomalies</a:t>
            </a:r>
            <a:endParaRPr sz="1500" dirty="0"/>
          </a:p>
        </p:txBody>
      </p:sp>
      <p:sp>
        <p:nvSpPr>
          <p:cNvPr id="174" name="Google Shape;174;p24"/>
          <p:cNvSpPr/>
          <p:nvPr/>
        </p:nvSpPr>
        <p:spPr>
          <a:xfrm>
            <a:off x="4736971" y="4011891"/>
            <a:ext cx="1097400" cy="548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Compensation by Design</a:t>
            </a:r>
            <a:endParaRPr/>
          </a:p>
        </p:txBody>
      </p:sp>
      <p:sp>
        <p:nvSpPr>
          <p:cNvPr id="180" name="Google Shape;18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Compensation is error-prone and laborious</a:t>
            </a:r>
            <a:endParaRPr sz="1500" dirty="0"/>
          </a:p>
          <a:p>
            <a:pPr marL="457200" lvl="0" indent="-323850" algn="l" rtl="0">
              <a:lnSpc>
                <a:spcPct val="200000"/>
              </a:lnSpc>
              <a:spcBef>
                <a:spcPts val="0"/>
              </a:spcBef>
              <a:spcAft>
                <a:spcPts val="0"/>
              </a:spcAft>
              <a:buSzPts val="1500"/>
              <a:buChar char="●"/>
            </a:pPr>
            <a:r>
              <a:rPr lang="en-US" sz="1500" dirty="0"/>
              <a:t>Some </a:t>
            </a:r>
            <a:r>
              <a:rPr lang="en" sz="1500" dirty="0"/>
              <a:t>research</a:t>
            </a:r>
            <a:r>
              <a:rPr lang="en-US" sz="1500" dirty="0"/>
              <a:t>es</a:t>
            </a:r>
            <a:r>
              <a:rPr lang="en" sz="1500" dirty="0"/>
              <a:t> provide compensation-free programming</a:t>
            </a:r>
            <a:endParaRPr sz="1500" dirty="0"/>
          </a:p>
          <a:p>
            <a:pPr marL="914400" lvl="1" indent="-323850" algn="l" rtl="0">
              <a:lnSpc>
                <a:spcPct val="200000"/>
              </a:lnSpc>
              <a:spcBef>
                <a:spcPts val="0"/>
              </a:spcBef>
              <a:spcAft>
                <a:spcPts val="0"/>
              </a:spcAft>
              <a:buSzPts val="1500"/>
              <a:buChar char="○"/>
            </a:pPr>
            <a:r>
              <a:rPr lang="en" sz="1500" dirty="0"/>
              <a:t>CALM theorem:  consistency as logical monotonicity</a:t>
            </a:r>
            <a:endParaRPr sz="1500" dirty="0"/>
          </a:p>
          <a:p>
            <a:pPr marL="914400" lvl="1" indent="-323850" algn="l" rtl="0">
              <a:lnSpc>
                <a:spcPct val="200000"/>
              </a:lnSpc>
              <a:spcBef>
                <a:spcPts val="0"/>
              </a:spcBef>
              <a:spcAft>
                <a:spcPts val="0"/>
              </a:spcAft>
              <a:buSzPts val="1500"/>
              <a:buChar char="○"/>
            </a:pPr>
            <a:r>
              <a:rPr lang="en" sz="1500" dirty="0"/>
              <a:t>ACID 2.0:  associativity, commutativity, idempotence, and distributed</a:t>
            </a:r>
            <a:endParaRPr sz="1500" dirty="0"/>
          </a:p>
          <a:p>
            <a:pPr marL="914400" lvl="1" indent="-323850" algn="l" rtl="0">
              <a:lnSpc>
                <a:spcPct val="200000"/>
              </a:lnSpc>
              <a:spcBef>
                <a:spcPts val="0"/>
              </a:spcBef>
              <a:spcAft>
                <a:spcPts val="0"/>
              </a:spcAft>
              <a:buSzPts val="1500"/>
              <a:buChar char="○"/>
            </a:pPr>
            <a:r>
              <a:rPr lang="en" sz="1500" dirty="0"/>
              <a:t>CRDT: commutative, replicated data types</a:t>
            </a:r>
            <a:endParaRPr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 dirty="0"/>
              <a:t>CALM (</a:t>
            </a:r>
            <a:r>
              <a:rPr lang="en-US" sz="2800" dirty="0"/>
              <a:t>C</a:t>
            </a:r>
            <a:r>
              <a:rPr lang="en" sz="2800" dirty="0"/>
              <a:t>onsistency as </a:t>
            </a:r>
            <a:r>
              <a:rPr lang="en-US" sz="2800" dirty="0"/>
              <a:t>L</a:t>
            </a:r>
            <a:r>
              <a:rPr lang="en" sz="2800" dirty="0"/>
              <a:t>ogical Monotonicity)</a:t>
            </a:r>
            <a:endParaRPr dirty="0"/>
          </a:p>
        </p:txBody>
      </p:sp>
      <p:sp>
        <p:nvSpPr>
          <p:cNvPr id="186" name="Google Shape;18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dirty="0"/>
              <a:t> Monotonicity: compute an ever-growing set of facts and do not ever “retract” facts that they emit </a:t>
            </a:r>
            <a:endParaRPr sz="1500" dirty="0"/>
          </a:p>
          <a:p>
            <a:pPr marL="457200" lvl="0" indent="-323850" algn="l" rtl="0">
              <a:lnSpc>
                <a:spcPct val="150000"/>
              </a:lnSpc>
              <a:spcBef>
                <a:spcPts val="0"/>
              </a:spcBef>
              <a:spcAft>
                <a:spcPts val="0"/>
              </a:spcAft>
              <a:buSzPts val="1500"/>
              <a:buChar char="●"/>
            </a:pPr>
            <a:r>
              <a:rPr lang="en" sz="1500" dirty="0"/>
              <a:t>A program satisfies CALM can always be safely run on an eventually consistent store.</a:t>
            </a:r>
            <a:endParaRPr sz="1500" dirty="0"/>
          </a:p>
          <a:p>
            <a:pPr marL="457200" lvl="0" indent="-323850" algn="l" rtl="0">
              <a:lnSpc>
                <a:spcPct val="150000"/>
              </a:lnSpc>
              <a:spcBef>
                <a:spcPts val="0"/>
              </a:spcBef>
              <a:spcAft>
                <a:spcPts val="0"/>
              </a:spcAft>
              <a:buSzPts val="1500"/>
              <a:buChar char="●"/>
            </a:pPr>
            <a:r>
              <a:rPr lang="en" sz="1500" dirty="0"/>
              <a:t>Monotonic operations</a:t>
            </a:r>
            <a:endParaRPr sz="1500" dirty="0"/>
          </a:p>
          <a:p>
            <a:pPr marL="914400" lvl="1" indent="-323850" algn="l" rtl="0">
              <a:lnSpc>
                <a:spcPct val="150000"/>
              </a:lnSpc>
              <a:spcBef>
                <a:spcPts val="0"/>
              </a:spcBef>
              <a:spcAft>
                <a:spcPts val="0"/>
              </a:spcAft>
              <a:buSzPts val="1500"/>
              <a:buChar char="○"/>
            </a:pPr>
            <a:r>
              <a:rPr lang="en" sz="1500" dirty="0"/>
              <a:t>Initializing variables, add set members, and testing a threshold</a:t>
            </a:r>
            <a:endParaRPr sz="1500" dirty="0"/>
          </a:p>
          <a:p>
            <a:pPr marL="457200" lvl="0" indent="-323850" algn="l" rtl="0">
              <a:lnSpc>
                <a:spcPct val="150000"/>
              </a:lnSpc>
              <a:spcBef>
                <a:spcPts val="0"/>
              </a:spcBef>
              <a:spcAft>
                <a:spcPts val="0"/>
              </a:spcAft>
              <a:buSzPts val="1500"/>
              <a:buChar char="●"/>
            </a:pPr>
            <a:r>
              <a:rPr lang="en" sz="1500" dirty="0"/>
              <a:t>Non-monotonic operations</a:t>
            </a:r>
            <a:endParaRPr sz="1500" dirty="0"/>
          </a:p>
          <a:p>
            <a:pPr marL="914400" lvl="1" indent="-323850" algn="l" rtl="0">
              <a:lnSpc>
                <a:spcPct val="150000"/>
              </a:lnSpc>
              <a:spcBef>
                <a:spcPts val="0"/>
              </a:spcBef>
              <a:spcAft>
                <a:spcPts val="0"/>
              </a:spcAft>
              <a:buSzPts val="1500"/>
              <a:buChar char="○"/>
            </a:pPr>
            <a:r>
              <a:rPr lang="en" sz="1500" dirty="0"/>
              <a:t>variable overwrites, set deletion, counter resets, and negation </a:t>
            </a:r>
            <a:endParaRPr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ACID 2.0</a:t>
            </a:r>
            <a:endParaRPr/>
          </a:p>
        </p:txBody>
      </p:sp>
      <p:sp>
        <p:nvSpPr>
          <p:cNvPr id="192" name="Google Shape;192;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Associativity, commutativity, idempotence, and distributed</a:t>
            </a:r>
            <a:endParaRPr sz="1500" dirty="0"/>
          </a:p>
          <a:p>
            <a:pPr marL="457200" lvl="0" indent="-323850" algn="l" rtl="0">
              <a:lnSpc>
                <a:spcPct val="200000"/>
              </a:lnSpc>
              <a:spcBef>
                <a:spcPts val="0"/>
              </a:spcBef>
              <a:spcAft>
                <a:spcPts val="0"/>
              </a:spcAft>
              <a:buSzPts val="1500"/>
              <a:buChar char="●"/>
            </a:pPr>
            <a:r>
              <a:rPr lang="en" sz="1500" dirty="0"/>
              <a:t>Commutative and associative program can tolerate message re-ordering</a:t>
            </a:r>
            <a:endParaRPr sz="1500" dirty="0"/>
          </a:p>
          <a:p>
            <a:pPr marL="457200" lvl="0" indent="-323850" algn="l" rtl="0">
              <a:lnSpc>
                <a:spcPct val="200000"/>
              </a:lnSpc>
              <a:spcBef>
                <a:spcPts val="0"/>
              </a:spcBef>
              <a:spcAft>
                <a:spcPts val="0"/>
              </a:spcAft>
              <a:buSzPts val="1500"/>
              <a:buChar char="●"/>
            </a:pPr>
            <a:r>
              <a:rPr lang="en" sz="1500" dirty="0"/>
              <a:t>Idempotence allows the use of at-least-once message delivery</a:t>
            </a:r>
            <a:endParaRPr sz="1500" dirty="0"/>
          </a:p>
          <a:p>
            <a:pPr marL="457200" lvl="0" indent="-323850" algn="l" rtl="0">
              <a:lnSpc>
                <a:spcPct val="200000"/>
              </a:lnSpc>
              <a:spcBef>
                <a:spcPts val="0"/>
              </a:spcBef>
              <a:spcAft>
                <a:spcPts val="0"/>
              </a:spcAft>
              <a:buSzPts val="1500"/>
              <a:buChar char="●"/>
            </a:pPr>
            <a:r>
              <a:rPr lang="en" sz="1500" dirty="0"/>
              <a:t>Applying th</a:t>
            </a:r>
            <a:r>
              <a:rPr lang="en-US" sz="1500" dirty="0"/>
              <a:t>ese</a:t>
            </a:r>
            <a:r>
              <a:rPr lang="en" sz="1500" dirty="0"/>
              <a:t> design patterns can achieve logical monotonicity</a:t>
            </a:r>
            <a:endParaRPr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 dirty="0"/>
              <a:t>CRDT (Commutative, Replicated Data Types )</a:t>
            </a:r>
            <a:endParaRPr dirty="0"/>
          </a:p>
        </p:txBody>
      </p:sp>
      <p:sp>
        <p:nvSpPr>
          <p:cNvPr id="198" name="Google Shape;198;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CRDTs  embodies CALM and ACID 2.0 principles</a:t>
            </a:r>
            <a:endParaRPr sz="1500" dirty="0"/>
          </a:p>
          <a:p>
            <a:pPr marL="457200" lvl="0" indent="-323850" algn="l" rtl="0">
              <a:lnSpc>
                <a:spcPct val="200000"/>
              </a:lnSpc>
              <a:spcBef>
                <a:spcPts val="0"/>
              </a:spcBef>
              <a:spcAft>
                <a:spcPts val="0"/>
              </a:spcAft>
              <a:buSzPts val="1500"/>
              <a:buChar char="●"/>
            </a:pPr>
            <a:r>
              <a:rPr lang="en" sz="1500" dirty="0"/>
              <a:t>Any program that correctly uses CRDTs is guaranteed to avoid any safety violations. </a:t>
            </a:r>
            <a:endParaRPr sz="1500" dirty="0"/>
          </a:p>
          <a:p>
            <a:pPr marL="457200" lvl="0" indent="-323850" algn="l" rtl="0">
              <a:lnSpc>
                <a:spcPct val="200000"/>
              </a:lnSpc>
              <a:spcBef>
                <a:spcPts val="0"/>
              </a:spcBef>
              <a:spcAft>
                <a:spcPts val="0"/>
              </a:spcAft>
              <a:buSzPts val="1500"/>
              <a:buChar char="●"/>
            </a:pPr>
            <a:r>
              <a:rPr lang="en" sz="1500" dirty="0"/>
              <a:t>A key property is separating data store and application-level consistency concerns.</a:t>
            </a:r>
            <a:endParaRPr sz="1500" dirty="0"/>
          </a:p>
          <a:p>
            <a:pPr marL="914400" lvl="1" indent="-323850" algn="l" rtl="0">
              <a:lnSpc>
                <a:spcPct val="200000"/>
              </a:lnSpc>
              <a:spcBef>
                <a:spcPts val="0"/>
              </a:spcBef>
              <a:spcAft>
                <a:spcPts val="0"/>
              </a:spcAft>
              <a:buSzPts val="1500"/>
              <a:buChar char="○"/>
            </a:pPr>
            <a:r>
              <a:rPr lang="en" sz="1500" dirty="0"/>
              <a:t>Enjoy strong application level consistency</a:t>
            </a:r>
            <a:endParaRPr sz="1500" dirty="0"/>
          </a:p>
          <a:p>
            <a:pPr marL="914400" lvl="1" indent="-323850" algn="l" rtl="0">
              <a:lnSpc>
                <a:spcPct val="200000"/>
              </a:lnSpc>
              <a:spcBef>
                <a:spcPts val="0"/>
              </a:spcBef>
              <a:spcAft>
                <a:spcPts val="0"/>
              </a:spcAft>
              <a:buSzPts val="1500"/>
              <a:buChar char="○"/>
            </a:pPr>
            <a:r>
              <a:rPr lang="en" sz="1500" dirty="0"/>
              <a:t>And the benefits of weak distributed read/write consistency</a:t>
            </a:r>
          </a:p>
          <a:p>
            <a:pPr marL="914400" lvl="1" indent="-323850" algn="l" rtl="0">
              <a:lnSpc>
                <a:spcPct val="200000"/>
              </a:lnSpc>
              <a:spcBef>
                <a:spcPts val="0"/>
              </a:spcBef>
              <a:spcAft>
                <a:spcPts val="0"/>
              </a:spcAft>
              <a:buSzPts val="1500"/>
              <a:buChar char="○"/>
            </a:pPr>
            <a:r>
              <a:rPr lang="en" sz="1500" dirty="0"/>
              <a:t>G-Counter is a typical example</a:t>
            </a:r>
            <a:endParaRPr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Stronger than Eventual</a:t>
            </a:r>
            <a:endParaRPr/>
          </a:p>
        </p:txBody>
      </p:sp>
      <p:sp>
        <p:nvSpPr>
          <p:cNvPr id="204" name="Google Shape;204;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a:t>Compensation requires dealing with inconsistency outside of systems</a:t>
            </a:r>
            <a:endParaRPr sz="1500"/>
          </a:p>
          <a:p>
            <a:pPr marL="457200" lvl="0" indent="-323850" algn="l" rtl="0">
              <a:lnSpc>
                <a:spcPct val="200000"/>
              </a:lnSpc>
              <a:spcBef>
                <a:spcPts val="0"/>
              </a:spcBef>
              <a:spcAft>
                <a:spcPts val="0"/>
              </a:spcAft>
              <a:buSzPts val="1500"/>
              <a:buChar char="●"/>
            </a:pPr>
            <a:r>
              <a:rPr lang="en" sz="1500"/>
              <a:t>CRDT limites the operations an application can employ</a:t>
            </a:r>
            <a:endParaRPr sz="1500"/>
          </a:p>
          <a:p>
            <a:pPr marL="457200" lvl="0" indent="-323850" algn="l" rtl="0">
              <a:lnSpc>
                <a:spcPct val="200000"/>
              </a:lnSpc>
              <a:spcBef>
                <a:spcPts val="0"/>
              </a:spcBef>
              <a:spcAft>
                <a:spcPts val="0"/>
              </a:spcAft>
              <a:buSzPts val="1500"/>
              <a:buChar char="●"/>
            </a:pPr>
            <a:r>
              <a:rPr lang="en" sz="1500"/>
              <a:t>Research shows that no consistency model stronger than causal consistency is available in the presence of partitions</a:t>
            </a:r>
            <a:endParaRPr sz="1500"/>
          </a:p>
          <a:p>
            <a:pPr marL="457200" lvl="0" indent="-323850" algn="l" rtl="0">
              <a:lnSpc>
                <a:spcPct val="200000"/>
              </a:lnSpc>
              <a:spcBef>
                <a:spcPts val="0"/>
              </a:spcBef>
              <a:spcAft>
                <a:spcPts val="0"/>
              </a:spcAft>
              <a:buSzPts val="1500"/>
              <a:buChar char="●"/>
            </a:pPr>
            <a:r>
              <a:rPr lang="en" sz="1500"/>
              <a:t>Causality can be added to eventual consistency</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Causal Consistency</a:t>
            </a:r>
            <a:endParaRPr/>
          </a:p>
        </p:txBody>
      </p:sp>
      <p:sp>
        <p:nvSpPr>
          <p:cNvPr id="210" name="Google Shape;210;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guarantees each process’s write are seen in order, transitive data dependencies hold</a:t>
            </a:r>
            <a:endParaRPr sz="1500"/>
          </a:p>
        </p:txBody>
      </p:sp>
      <p:pic>
        <p:nvPicPr>
          <p:cNvPr id="211" name="Google Shape;211;p30" descr="Image result for causal consistency"/>
          <p:cNvPicPr preferRelativeResize="0"/>
          <p:nvPr/>
        </p:nvPicPr>
        <p:blipFill>
          <a:blip r:embed="rId3">
            <a:alphaModFix/>
          </a:blip>
          <a:stretch>
            <a:fillRect/>
          </a:stretch>
        </p:blipFill>
        <p:spPr>
          <a:xfrm>
            <a:off x="1549400" y="2705775"/>
            <a:ext cx="6045200" cy="217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Pushing the Limits</a:t>
            </a:r>
            <a:endParaRPr/>
          </a:p>
        </p:txBody>
      </p:sp>
      <p:sp>
        <p:nvSpPr>
          <p:cNvPr id="217" name="Google Shape;217;p31"/>
          <p:cNvSpPr txBox="1">
            <a:spLocks noGrp="1"/>
          </p:cNvSpPr>
          <p:nvPr>
            <p:ph type="body" idx="1"/>
          </p:nvPr>
        </p:nvSpPr>
        <p:spPr>
          <a:xfrm>
            <a:off x="727650" y="1853850"/>
            <a:ext cx="7688700" cy="29997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Causality</a:t>
            </a:r>
            <a:endParaRPr sz="1500" dirty="0"/>
          </a:p>
          <a:p>
            <a:pPr marL="914400" lvl="1" indent="-323850" algn="l" rtl="0">
              <a:lnSpc>
                <a:spcPct val="200000"/>
              </a:lnSpc>
              <a:spcBef>
                <a:spcPts val="0"/>
              </a:spcBef>
              <a:spcAft>
                <a:spcPts val="0"/>
              </a:spcAft>
              <a:buSzPts val="1500"/>
              <a:buChar char="○"/>
            </a:pPr>
            <a:r>
              <a:rPr lang="en" sz="1500" dirty="0"/>
              <a:t>COPS, Eiger provide causality with low latency and high availability.</a:t>
            </a:r>
          </a:p>
          <a:p>
            <a:pPr lvl="1" indent="-323850">
              <a:lnSpc>
                <a:spcPct val="200000"/>
              </a:lnSpc>
              <a:spcBef>
                <a:spcPts val="0"/>
              </a:spcBef>
              <a:buSzPts val="1500"/>
            </a:pPr>
            <a:r>
              <a:rPr lang="en-US" sz="1500" dirty="0"/>
              <a:t>Many eventual consistent applications can be augmented with causality</a:t>
            </a:r>
            <a:endParaRPr sz="1500" dirty="0"/>
          </a:p>
          <a:p>
            <a:pPr marL="457200" lvl="0" indent="-323850" algn="l" rtl="0">
              <a:lnSpc>
                <a:spcPct val="200000"/>
              </a:lnSpc>
              <a:spcBef>
                <a:spcPts val="0"/>
              </a:spcBef>
              <a:spcAft>
                <a:spcPts val="0"/>
              </a:spcAft>
              <a:buSzPts val="1500"/>
              <a:buChar char="●"/>
            </a:pPr>
            <a:r>
              <a:rPr lang="en" sz="1500" dirty="0"/>
              <a:t>Re-architecting </a:t>
            </a:r>
            <a:r>
              <a:rPr lang="en-US" sz="1500" dirty="0"/>
              <a:t>weak isolation</a:t>
            </a:r>
            <a:r>
              <a:rPr lang="en" sz="1500" dirty="0"/>
              <a:t> databases </a:t>
            </a:r>
            <a:r>
              <a:rPr lang="en-US" sz="1500" dirty="0"/>
              <a:t>in distributed environment</a:t>
            </a:r>
            <a:endParaRPr sz="1500" dirty="0"/>
          </a:p>
          <a:p>
            <a:pPr marL="914400" lvl="1" indent="-323850" algn="l" rtl="0">
              <a:lnSpc>
                <a:spcPct val="200000"/>
              </a:lnSpc>
              <a:spcBef>
                <a:spcPts val="0"/>
              </a:spcBef>
              <a:spcAft>
                <a:spcPts val="0"/>
              </a:spcAft>
              <a:buSzPts val="1500"/>
              <a:buChar char="○"/>
            </a:pPr>
            <a:r>
              <a:rPr lang="en" sz="1500" dirty="0"/>
              <a:t>Keep the same ACID properties</a:t>
            </a:r>
            <a:endParaRPr sz="1500" dirty="0"/>
          </a:p>
          <a:p>
            <a:pPr marL="914400" lvl="1" indent="-323850" algn="l" rtl="0">
              <a:lnSpc>
                <a:spcPct val="200000"/>
              </a:lnSpc>
              <a:spcBef>
                <a:spcPts val="0"/>
              </a:spcBef>
              <a:spcAft>
                <a:spcPts val="0"/>
              </a:spcAft>
              <a:buSzPts val="1500"/>
              <a:buChar char="○"/>
            </a:pPr>
            <a:r>
              <a:rPr lang="en" sz="1500" dirty="0"/>
              <a:t>High availability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Map</a:t>
            </a:r>
            <a:endParaRPr dirty="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Eventual Consistency: History and Concepts</a:t>
            </a:r>
            <a:endParaRPr sz="2200"/>
          </a:p>
          <a:p>
            <a:pPr marL="457200" lvl="0" indent="-368300" algn="l" rtl="0">
              <a:lnSpc>
                <a:spcPct val="150000"/>
              </a:lnSpc>
              <a:spcBef>
                <a:spcPts val="0"/>
              </a:spcBef>
              <a:spcAft>
                <a:spcPts val="0"/>
              </a:spcAft>
              <a:buSzPts val="2200"/>
              <a:buChar char="●"/>
            </a:pPr>
            <a:r>
              <a:rPr lang="en" sz="2200"/>
              <a:t>How eventual is eventual consistency? </a:t>
            </a:r>
            <a:endParaRPr sz="2200"/>
          </a:p>
          <a:p>
            <a:pPr marL="457200" lvl="0" indent="-368300" algn="l" rtl="0">
              <a:lnSpc>
                <a:spcPct val="150000"/>
              </a:lnSpc>
              <a:spcBef>
                <a:spcPts val="0"/>
              </a:spcBef>
              <a:spcAft>
                <a:spcPts val="0"/>
              </a:spcAft>
              <a:buSzPts val="2200"/>
              <a:buChar char="●"/>
            </a:pPr>
            <a:r>
              <a:rPr lang="en" sz="2200"/>
              <a:t>Programming eventual consistency</a:t>
            </a:r>
            <a:endParaRPr sz="2200"/>
          </a:p>
          <a:p>
            <a:pPr marL="457200" lvl="0" indent="-368300" algn="l" rtl="0">
              <a:lnSpc>
                <a:spcPct val="150000"/>
              </a:lnSpc>
              <a:spcBef>
                <a:spcPts val="0"/>
              </a:spcBef>
              <a:spcAft>
                <a:spcPts val="0"/>
              </a:spcAft>
              <a:buSzPts val="2200"/>
              <a:buChar char="●"/>
            </a:pPr>
            <a:r>
              <a:rPr lang="en" sz="2200"/>
              <a:t>Stronger than eventual</a:t>
            </a:r>
            <a:endParaRPr sz="2200"/>
          </a:p>
          <a:p>
            <a:pPr marL="457200" lvl="0" indent="-368300" algn="l" rtl="0">
              <a:lnSpc>
                <a:spcPct val="150000"/>
              </a:lnSpc>
              <a:spcBef>
                <a:spcPts val="0"/>
              </a:spcBef>
              <a:spcAft>
                <a:spcPts val="0"/>
              </a:spcAft>
              <a:buSzPts val="2200"/>
              <a:buChar char="●"/>
            </a:pPr>
            <a:r>
              <a:rPr lang="en" sz="2200"/>
              <a:t>Conclusions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Recognizing the Limits</a:t>
            </a:r>
            <a:endParaRPr/>
          </a:p>
        </p:txBody>
      </p:sp>
      <p:sp>
        <p:nvSpPr>
          <p:cNvPr id="223" name="Google Shape;223;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A fundamental cost to remaining highly available and low latency</a:t>
            </a:r>
            <a:endParaRPr sz="1500" dirty="0"/>
          </a:p>
          <a:p>
            <a:pPr marL="457200" lvl="0" indent="-323850" algn="l" rtl="0">
              <a:lnSpc>
                <a:spcPct val="200000"/>
              </a:lnSpc>
              <a:spcBef>
                <a:spcPts val="0"/>
              </a:spcBef>
              <a:spcAft>
                <a:spcPts val="0"/>
              </a:spcAft>
              <a:buSzPts val="1500"/>
              <a:buChar char="●"/>
            </a:pPr>
            <a:r>
              <a:rPr lang="en" sz="1500" dirty="0"/>
              <a:t>Staleness guarantees are impossible in a highly available system</a:t>
            </a:r>
            <a:endParaRPr sz="1500" dirty="0"/>
          </a:p>
          <a:p>
            <a:pPr marL="914400" lvl="1" indent="-323850" algn="l" rtl="0">
              <a:lnSpc>
                <a:spcPct val="200000"/>
              </a:lnSpc>
              <a:spcBef>
                <a:spcPts val="0"/>
              </a:spcBef>
              <a:spcAft>
                <a:spcPts val="0"/>
              </a:spcAft>
              <a:buSzPts val="1500"/>
              <a:buChar char="○"/>
            </a:pPr>
            <a:r>
              <a:rPr lang="en" sz="1500" dirty="0"/>
              <a:t> give me the latest value</a:t>
            </a:r>
            <a:endParaRPr sz="1500" dirty="0"/>
          </a:p>
          <a:p>
            <a:pPr marL="457200" lvl="0" indent="-323850" algn="l" rtl="0">
              <a:lnSpc>
                <a:spcPct val="200000"/>
              </a:lnSpc>
              <a:spcBef>
                <a:spcPts val="0"/>
              </a:spcBef>
              <a:spcAft>
                <a:spcPts val="0"/>
              </a:spcAft>
              <a:buSzPts val="1500"/>
              <a:buChar char="●"/>
            </a:pPr>
            <a:r>
              <a:rPr lang="en" sz="1500" dirty="0"/>
              <a:t>Cannot maintain arbitrary global correctness constraints</a:t>
            </a:r>
            <a:endParaRPr sz="1500" dirty="0"/>
          </a:p>
          <a:p>
            <a:pPr marL="914400" lvl="1" indent="-323850" algn="l" rtl="0">
              <a:lnSpc>
                <a:spcPct val="200000"/>
              </a:lnSpc>
              <a:spcBef>
                <a:spcPts val="0"/>
              </a:spcBef>
              <a:spcAft>
                <a:spcPts val="0"/>
              </a:spcAft>
              <a:buSzPts val="1500"/>
              <a:buChar char="○"/>
            </a:pPr>
            <a:r>
              <a:rPr lang="en" sz="1500" dirty="0"/>
              <a:t>“create an account with ID 50 if the account does not exist”</a:t>
            </a:r>
            <a:endParaRPr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229" name="Google Shape;229;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Eventual consistency improves availability and performance at the cost of guarantees </a:t>
            </a:r>
            <a:endParaRPr sz="1500" dirty="0"/>
          </a:p>
          <a:p>
            <a:pPr marL="457200" lvl="0" indent="-323850" algn="l" rtl="0">
              <a:lnSpc>
                <a:spcPct val="200000"/>
              </a:lnSpc>
              <a:spcBef>
                <a:spcPts val="0"/>
              </a:spcBef>
              <a:spcAft>
                <a:spcPts val="0"/>
              </a:spcAft>
              <a:buSzPts val="1500"/>
              <a:buChar char="●"/>
            </a:pPr>
            <a:r>
              <a:rPr lang="en" sz="1500" dirty="0"/>
              <a:t>Eventual consistency not perfect for every task, but good enough for many applications.</a:t>
            </a:r>
            <a:endParaRPr sz="1500" dirty="0"/>
          </a:p>
          <a:p>
            <a:pPr marL="457200" lvl="0" indent="-323850" algn="l" rtl="0">
              <a:lnSpc>
                <a:spcPct val="200000"/>
              </a:lnSpc>
              <a:spcBef>
                <a:spcPts val="0"/>
              </a:spcBef>
              <a:spcAft>
                <a:spcPts val="0"/>
              </a:spcAft>
              <a:buSzPts val="1500"/>
              <a:buChar char="●"/>
            </a:pPr>
            <a:r>
              <a:rPr lang="en" sz="1500" dirty="0"/>
              <a:t>And eventual consistency will be admired in the future because of its performance and availability</a:t>
            </a:r>
            <a:endParaRPr sz="15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727650" y="2150700"/>
            <a:ext cx="7688700" cy="8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 Theorem</a:t>
            </a:r>
            <a:endParaRPr/>
          </a:p>
        </p:txBody>
      </p:sp>
      <p:sp>
        <p:nvSpPr>
          <p:cNvPr id="99" name="Google Shape;99;p15"/>
          <p:cNvSpPr txBox="1">
            <a:spLocks noGrp="1"/>
          </p:cNvSpPr>
          <p:nvPr>
            <p:ph type="body" idx="1"/>
          </p:nvPr>
        </p:nvSpPr>
        <p:spPr>
          <a:xfrm>
            <a:off x="729450" y="2263575"/>
            <a:ext cx="4441200" cy="22611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dirty="0"/>
              <a:t> Maintaining single-system image has a cost</a:t>
            </a:r>
            <a:endParaRPr sz="1400" dirty="0"/>
          </a:p>
          <a:p>
            <a:pPr marL="457200" lvl="0" indent="-317500" algn="l" rtl="0">
              <a:lnSpc>
                <a:spcPct val="200000"/>
              </a:lnSpc>
              <a:spcBef>
                <a:spcPts val="0"/>
              </a:spcBef>
              <a:spcAft>
                <a:spcPts val="0"/>
              </a:spcAft>
              <a:buSzPts val="1400"/>
              <a:buChar char="●"/>
            </a:pPr>
            <a:r>
              <a:rPr lang="en" sz="1400" dirty="0"/>
              <a:t>Note that you can’t “sacrifice” partition tolerance</a:t>
            </a:r>
            <a:endParaRPr sz="1400" dirty="0"/>
          </a:p>
          <a:p>
            <a:pPr marL="457200" lvl="0" indent="-317500" algn="l" rtl="0">
              <a:lnSpc>
                <a:spcPct val="200000"/>
              </a:lnSpc>
              <a:spcBef>
                <a:spcPts val="0"/>
              </a:spcBef>
              <a:spcAft>
                <a:spcPts val="0"/>
              </a:spcAft>
              <a:buSzPts val="1400"/>
              <a:buChar char="●"/>
            </a:pPr>
            <a:r>
              <a:rPr lang="en" sz="1400" dirty="0"/>
              <a:t>Consistency-availability tradeoffs </a:t>
            </a:r>
            <a:endParaRPr sz="1400" dirty="0"/>
          </a:p>
          <a:p>
            <a:pPr marL="457200" lvl="0" indent="-317500" algn="l" rtl="0">
              <a:lnSpc>
                <a:spcPct val="200000"/>
              </a:lnSpc>
              <a:spcBef>
                <a:spcPts val="0"/>
              </a:spcBef>
              <a:spcAft>
                <a:spcPts val="0"/>
              </a:spcAft>
              <a:buSzPts val="1400"/>
              <a:buChar char="●"/>
            </a:pPr>
            <a:r>
              <a:rPr lang="en" sz="1400" dirty="0"/>
              <a:t>Consistency-latency tradeoffs </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pic>
        <p:nvPicPr>
          <p:cNvPr id="100" name="Google Shape;100;p15"/>
          <p:cNvPicPr preferRelativeResize="0"/>
          <p:nvPr/>
        </p:nvPicPr>
        <p:blipFill>
          <a:blip r:embed="rId3">
            <a:alphaModFix/>
          </a:blip>
          <a:stretch>
            <a:fillRect/>
          </a:stretch>
        </p:blipFill>
        <p:spPr>
          <a:xfrm>
            <a:off x="4914900" y="1209975"/>
            <a:ext cx="4229100" cy="331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Eventual Consistency</a:t>
            </a:r>
            <a:endParaRPr/>
          </a:p>
        </p:txBody>
      </p:sp>
      <p:sp>
        <p:nvSpPr>
          <p:cNvPr id="106" name="Google Shape;106;p16"/>
          <p:cNvSpPr txBox="1">
            <a:spLocks noGrp="1"/>
          </p:cNvSpPr>
          <p:nvPr>
            <p:ph type="body" idx="1"/>
          </p:nvPr>
        </p:nvSpPr>
        <p:spPr>
          <a:xfrm>
            <a:off x="729450" y="2495425"/>
            <a:ext cx="7688700" cy="2261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400"/>
              <a:t>“…changes made to one copy eventually migrate to all. If all update activity stops, after a period of time all replicas of the database will converge to be logically equivalent: each copy of the database will contain, in a predictable order, the same documents; replicas of each document will contain the same fields.”</a:t>
            </a:r>
            <a:endParaRPr sz="1400"/>
          </a:p>
          <a:p>
            <a:pPr marL="0" lvl="0" indent="0" algn="l" rtl="0">
              <a:lnSpc>
                <a:spcPct val="200000"/>
              </a:lnSpc>
              <a:spcBef>
                <a:spcPts val="1600"/>
              </a:spcBef>
              <a:spcAft>
                <a:spcPts val="0"/>
              </a:spcAft>
              <a:buNone/>
            </a:pPr>
            <a:r>
              <a:rPr lang="en" sz="1400"/>
              <a:t>											</a:t>
            </a:r>
            <a:endParaRPr sz="14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SSI and Eventual Consistency</a:t>
            </a:r>
            <a:endParaRPr/>
          </a:p>
        </p:txBody>
      </p:sp>
      <p:sp>
        <p:nvSpPr>
          <p:cNvPr id="112" name="Google Shape;112;p17"/>
          <p:cNvSpPr txBox="1">
            <a:spLocks noGrp="1"/>
          </p:cNvSpPr>
          <p:nvPr>
            <p:ph type="body" idx="1"/>
          </p:nvPr>
        </p:nvSpPr>
        <p:spPr>
          <a:xfrm>
            <a:off x="729450" y="1970200"/>
            <a:ext cx="7688700" cy="30084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The predictable order will not necessarily correspond to the execution order</a:t>
            </a:r>
            <a:endParaRPr sz="1500" dirty="0"/>
          </a:p>
          <a:p>
            <a:pPr marL="914400" lvl="1" indent="-311150" algn="l" rtl="0">
              <a:lnSpc>
                <a:spcPct val="200000"/>
              </a:lnSpc>
              <a:spcBef>
                <a:spcPts val="0"/>
              </a:spcBef>
              <a:spcAft>
                <a:spcPts val="0"/>
              </a:spcAft>
              <a:buSzPts val="1300"/>
              <a:buChar char="○"/>
            </a:pPr>
            <a:r>
              <a:rPr lang="en" sz="1500" dirty="0"/>
              <a:t>Order </a:t>
            </a:r>
            <a:r>
              <a:rPr lang="en-US" sz="1500" dirty="0"/>
              <a:t>confusion</a:t>
            </a:r>
            <a:endParaRPr sz="1500" dirty="0"/>
          </a:p>
          <a:p>
            <a:pPr marL="457200" lvl="0" indent="-323850" algn="l" rtl="0">
              <a:lnSpc>
                <a:spcPct val="200000"/>
              </a:lnSpc>
              <a:spcBef>
                <a:spcPts val="0"/>
              </a:spcBef>
              <a:spcAft>
                <a:spcPts val="0"/>
              </a:spcAft>
              <a:buSzPts val="1500"/>
              <a:buChar char="●"/>
            </a:pPr>
            <a:r>
              <a:rPr lang="en" sz="1500" dirty="0"/>
              <a:t>Eventual consistency doesn’t specify windows before converge</a:t>
            </a:r>
            <a:endParaRPr sz="1500" dirty="0"/>
          </a:p>
          <a:p>
            <a:pPr marL="914400" lvl="1" indent="-311150" algn="l" rtl="0">
              <a:lnSpc>
                <a:spcPct val="200000"/>
              </a:lnSpc>
              <a:spcBef>
                <a:spcPts val="0"/>
              </a:spcBef>
              <a:spcAft>
                <a:spcPts val="0"/>
              </a:spcAft>
              <a:buSzPts val="1300"/>
              <a:buChar char="○"/>
            </a:pPr>
            <a:r>
              <a:rPr lang="en" sz="1500" dirty="0"/>
              <a:t>Arbitrary value</a:t>
            </a:r>
            <a:endParaRPr sz="1500" dirty="0"/>
          </a:p>
          <a:p>
            <a:pPr marL="457200" lvl="0" indent="-311150" algn="l" rtl="0">
              <a:lnSpc>
                <a:spcPct val="200000"/>
              </a:lnSpc>
              <a:spcBef>
                <a:spcPts val="0"/>
              </a:spcBef>
              <a:spcAft>
                <a:spcPts val="0"/>
              </a:spcAft>
              <a:buSzPts val="1300"/>
              <a:buChar char="●"/>
            </a:pPr>
            <a:r>
              <a:rPr lang="en" sz="1500" dirty="0"/>
              <a:t>SSI provides eventual consistency, but not vice versa</a:t>
            </a:r>
            <a:endParaRPr sz="1500" dirty="0"/>
          </a:p>
          <a:p>
            <a:pPr marL="914400" lvl="1" indent="-323850" algn="l" rtl="0">
              <a:lnSpc>
                <a:spcPct val="200000"/>
              </a:lnSpc>
              <a:spcBef>
                <a:spcPts val="0"/>
              </a:spcBef>
              <a:spcAft>
                <a:spcPts val="0"/>
              </a:spcAft>
              <a:buSzPts val="1500"/>
              <a:buChar char="○"/>
            </a:pPr>
            <a:r>
              <a:rPr lang="en" sz="1500" dirty="0"/>
              <a:t>The “eventual” is immediate</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Anti-entropy</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285750" indent="-285750"/>
            <a:r>
              <a:rPr lang="en" sz="1500" dirty="0"/>
              <a:t>Anti-entropy policy</a:t>
            </a:r>
            <a:endParaRPr sz="1500" dirty="0"/>
          </a:p>
          <a:p>
            <a:pPr marL="742950" lvl="1" indent="-285750"/>
            <a:r>
              <a:rPr lang="en" sz="1500" dirty="0"/>
              <a:t>Boardcast is the simpliest one</a:t>
            </a:r>
            <a:endParaRPr sz="1500" dirty="0"/>
          </a:p>
          <a:p>
            <a:pPr marL="742950" lvl="1" indent="-285750"/>
            <a:r>
              <a:rPr lang="en" sz="1500" dirty="0"/>
              <a:t>Choose a winning when concurrent writes happen</a:t>
            </a:r>
            <a:endParaRPr sz="1500" dirty="0"/>
          </a:p>
          <a:p>
            <a:pPr marL="285750" indent="-285750">
              <a:spcBef>
                <a:spcPts val="1600"/>
              </a:spcBef>
            </a:pPr>
            <a:r>
              <a:rPr lang="en" sz="1500" dirty="0"/>
              <a:t>Asynchronous process</a:t>
            </a:r>
            <a:endParaRPr sz="1500" dirty="0"/>
          </a:p>
          <a:p>
            <a:pPr marL="742950" lvl="1" indent="-285750">
              <a:spcAft>
                <a:spcPts val="1600"/>
              </a:spcAft>
            </a:pPr>
            <a:r>
              <a:rPr lang="en" sz="1500" dirty="0"/>
              <a:t>Non blocking anti-entropy</a:t>
            </a:r>
            <a:endParaRPr sz="1500" dirty="0"/>
          </a:p>
        </p:txBody>
      </p:sp>
      <p:pic>
        <p:nvPicPr>
          <p:cNvPr id="119" name="Google Shape;119;p18" descr="Image result for broadcast networking"/>
          <p:cNvPicPr preferRelativeResize="0"/>
          <p:nvPr/>
        </p:nvPicPr>
        <p:blipFill>
          <a:blip r:embed="rId3">
            <a:alphaModFix/>
          </a:blip>
          <a:stretch>
            <a:fillRect/>
          </a:stretch>
        </p:blipFill>
        <p:spPr>
          <a:xfrm>
            <a:off x="5031675" y="1853850"/>
            <a:ext cx="3860800" cy="2578100"/>
          </a:xfrm>
          <a:prstGeom prst="rect">
            <a:avLst/>
          </a:prstGeom>
          <a:noFill/>
          <a:ln>
            <a:noFill/>
          </a:ln>
        </p:spPr>
      </p:pic>
      <p:sp>
        <p:nvSpPr>
          <p:cNvPr id="2" name="TextBox 1">
            <a:extLst>
              <a:ext uri="{FF2B5EF4-FFF2-40B4-BE49-F238E27FC236}">
                <a16:creationId xmlns:a16="http://schemas.microsoft.com/office/drawing/2014/main" id="{62A3621C-E12B-4AD8-AEF5-D8147EEBC5F2}"/>
              </a:ext>
            </a:extLst>
          </p:cNvPr>
          <p:cNvSpPr txBox="1"/>
          <p:nvPr/>
        </p:nvSpPr>
        <p:spPr>
          <a:xfrm>
            <a:off x="6544236" y="4399476"/>
            <a:ext cx="1407458" cy="307777"/>
          </a:xfrm>
          <a:prstGeom prst="rect">
            <a:avLst/>
          </a:prstGeom>
          <a:noFill/>
        </p:spPr>
        <p:txBody>
          <a:bodyPr wrap="square" rtlCol="0">
            <a:spAutoFit/>
          </a:bodyPr>
          <a:lstStyle/>
          <a:p>
            <a:r>
              <a:rPr lang="en-US" dirty="0">
                <a:solidFill>
                  <a:schemeClr val="accent5">
                    <a:lumMod val="60000"/>
                    <a:lumOff val="40000"/>
                  </a:schemeClr>
                </a:solidFill>
              </a:rPr>
              <a:t>Broadcast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Great Properties</a:t>
            </a:r>
            <a:endParaRPr/>
          </a:p>
        </p:txBody>
      </p:sp>
      <p:sp>
        <p:nvSpPr>
          <p:cNvPr id="125" name="Google Shape;125;p19"/>
          <p:cNvSpPr txBox="1">
            <a:spLocks noGrp="1"/>
          </p:cNvSpPr>
          <p:nvPr>
            <p:ph type="body" idx="1"/>
          </p:nvPr>
        </p:nvSpPr>
        <p:spPr>
          <a:xfrm>
            <a:off x="727650" y="2051700"/>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Easy to implement:</a:t>
            </a:r>
            <a:endParaRPr sz="1500" dirty="0"/>
          </a:p>
          <a:p>
            <a:pPr marL="914400" lvl="1" indent="-323850" algn="l" rtl="0">
              <a:lnSpc>
                <a:spcPct val="200000"/>
              </a:lnSpc>
              <a:spcBef>
                <a:spcPts val="0"/>
              </a:spcBef>
              <a:spcAft>
                <a:spcPts val="0"/>
              </a:spcAft>
              <a:buSzPts val="1500"/>
              <a:buChar char="○"/>
            </a:pPr>
            <a:r>
              <a:rPr lang="en" sz="1500" dirty="0"/>
              <a:t>does not require writing difficult “corner-case” code to deal with complicated scenarios</a:t>
            </a:r>
            <a:endParaRPr sz="1500" dirty="0"/>
          </a:p>
          <a:p>
            <a:pPr marL="457200" lvl="0" indent="-323850" algn="l" rtl="0">
              <a:lnSpc>
                <a:spcPct val="200000"/>
              </a:lnSpc>
              <a:spcBef>
                <a:spcPts val="0"/>
              </a:spcBef>
              <a:spcAft>
                <a:spcPts val="0"/>
              </a:spcAft>
              <a:buSzPts val="1500"/>
              <a:buChar char="●"/>
            </a:pPr>
            <a:r>
              <a:rPr lang="en" sz="1500" dirty="0"/>
              <a:t>All operations complete locally:</a:t>
            </a:r>
            <a:endParaRPr sz="1500" dirty="0"/>
          </a:p>
          <a:p>
            <a:pPr marL="914400" lvl="1" indent="-323850" algn="l" rtl="0">
              <a:lnSpc>
                <a:spcPct val="200000"/>
              </a:lnSpc>
              <a:spcBef>
                <a:spcPts val="0"/>
              </a:spcBef>
              <a:spcAft>
                <a:spcPts val="0"/>
              </a:spcAft>
              <a:buSzPts val="1500"/>
              <a:buChar char="○"/>
            </a:pPr>
            <a:r>
              <a:rPr lang="en" sz="1500" dirty="0"/>
              <a:t>Low latency</a:t>
            </a:r>
            <a:endParaRPr sz="1500" dirty="0"/>
          </a:p>
          <a:p>
            <a:pPr marL="457200" lvl="0" indent="-323850" algn="l" rtl="0">
              <a:lnSpc>
                <a:spcPct val="200000"/>
              </a:lnSpc>
              <a:spcBef>
                <a:spcPts val="0"/>
              </a:spcBef>
              <a:spcAft>
                <a:spcPts val="0"/>
              </a:spcAft>
              <a:buSzPts val="1500"/>
              <a:buChar char="●"/>
            </a:pPr>
            <a:r>
              <a:rPr lang="en" sz="1500" dirty="0"/>
              <a:t>Systems can control the frequency of anti-entropy</a:t>
            </a:r>
            <a:endParaRPr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Safety and Liveness</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Safety – nothing bad happens</a:t>
            </a:r>
            <a:endParaRPr sz="1500" dirty="0"/>
          </a:p>
          <a:p>
            <a:pPr marL="914400" lvl="1" indent="-311150" algn="l" rtl="0">
              <a:lnSpc>
                <a:spcPct val="200000"/>
              </a:lnSpc>
              <a:spcBef>
                <a:spcPts val="0"/>
              </a:spcBef>
              <a:spcAft>
                <a:spcPts val="0"/>
              </a:spcAft>
              <a:buSzPts val="1300"/>
              <a:buChar char="○"/>
            </a:pPr>
            <a:r>
              <a:rPr lang="en" sz="1300" dirty="0"/>
              <a:t>every value that is read was, at some point in time, written to the database</a:t>
            </a:r>
            <a:endParaRPr sz="1300" dirty="0"/>
          </a:p>
          <a:p>
            <a:pPr marL="457200" lvl="0" indent="-323850" algn="l" rtl="0">
              <a:lnSpc>
                <a:spcPct val="200000"/>
              </a:lnSpc>
              <a:spcBef>
                <a:spcPts val="0"/>
              </a:spcBef>
              <a:spcAft>
                <a:spcPts val="0"/>
              </a:spcAft>
              <a:buSzPts val="1500"/>
              <a:buChar char="●"/>
            </a:pPr>
            <a:r>
              <a:rPr lang="en" sz="1500" dirty="0"/>
              <a:t> Liveness – all requests eventually receive a response</a:t>
            </a:r>
            <a:endParaRPr sz="1500" dirty="0"/>
          </a:p>
          <a:p>
            <a:pPr marL="457200" lvl="0" indent="-323850" algn="l" rtl="0">
              <a:lnSpc>
                <a:spcPct val="200000"/>
              </a:lnSpc>
              <a:spcBef>
                <a:spcPts val="0"/>
              </a:spcBef>
              <a:spcAft>
                <a:spcPts val="0"/>
              </a:spcAft>
              <a:buSzPts val="1500"/>
              <a:buChar char="●"/>
            </a:pPr>
            <a:r>
              <a:rPr lang="en" sz="1500" dirty="0"/>
              <a:t>Eventual Consistency is purely a liveness system.</a:t>
            </a:r>
            <a:endParaRPr sz="1500" dirty="0"/>
          </a:p>
          <a:p>
            <a:pPr marL="914400" lvl="1" indent="-311150" algn="l" rtl="0">
              <a:lnSpc>
                <a:spcPct val="200000"/>
              </a:lnSpc>
              <a:spcBef>
                <a:spcPts val="0"/>
              </a:spcBef>
              <a:spcAft>
                <a:spcPts val="0"/>
              </a:spcAft>
              <a:buSzPts val="1300"/>
              <a:buChar char="○"/>
            </a:pPr>
            <a:r>
              <a:rPr lang="en" sz="1300" dirty="0"/>
              <a:t>Replicas will converge, but there are no guarantees with respect to what happens</a:t>
            </a:r>
            <a:endParaRPr sz="1300" dirty="0"/>
          </a:p>
          <a:p>
            <a:pPr marL="0" lvl="0" indent="0" algn="l" rtl="0">
              <a:spcBef>
                <a:spcPts val="1600"/>
              </a:spcBef>
              <a:spcAft>
                <a:spcPts val="1600"/>
              </a:spcAft>
              <a:buNone/>
            </a:pP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 and Mechanisms</a:t>
            </a:r>
            <a:endParaRPr dirty="0"/>
          </a:p>
        </p:txBody>
      </p:sp>
      <p:sp>
        <p:nvSpPr>
          <p:cNvPr id="137" name="Google Shape;137;p21"/>
          <p:cNvSpPr txBox="1">
            <a:spLocks noGrp="1"/>
          </p:cNvSpPr>
          <p:nvPr>
            <p:ph type="body" idx="1"/>
          </p:nvPr>
        </p:nvSpPr>
        <p:spPr>
          <a:xfrm>
            <a:off x="727650" y="2017550"/>
            <a:ext cx="7688700" cy="28434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 sz="1500" dirty="0"/>
              <a:t>Metrics</a:t>
            </a:r>
            <a:endParaRPr sz="1500" dirty="0"/>
          </a:p>
          <a:p>
            <a:pPr marL="914400" lvl="1" indent="-323850" algn="l" rtl="0">
              <a:lnSpc>
                <a:spcPct val="200000"/>
              </a:lnSpc>
              <a:spcBef>
                <a:spcPts val="0"/>
              </a:spcBef>
              <a:spcAft>
                <a:spcPts val="0"/>
              </a:spcAft>
              <a:buSzPts val="1500"/>
              <a:buChar char="○"/>
            </a:pPr>
            <a:r>
              <a:rPr lang="en" sz="1500" dirty="0"/>
              <a:t>Window of consistency: How long for a write to be available to read?</a:t>
            </a:r>
            <a:endParaRPr sz="1500" dirty="0"/>
          </a:p>
          <a:p>
            <a:pPr marL="914400" lvl="1" indent="-323850" algn="l" rtl="0">
              <a:lnSpc>
                <a:spcPct val="200000"/>
              </a:lnSpc>
              <a:spcBef>
                <a:spcPts val="0"/>
              </a:spcBef>
              <a:spcAft>
                <a:spcPts val="0"/>
              </a:spcAft>
              <a:buSzPts val="1500"/>
              <a:buChar char="○"/>
            </a:pPr>
            <a:r>
              <a:rPr lang="en" sz="1500" dirty="0"/>
              <a:t>Version: How many version old will a returned value be?</a:t>
            </a:r>
            <a:endParaRPr sz="1500" dirty="0"/>
          </a:p>
          <a:p>
            <a:pPr marL="457200" lvl="0" indent="-323850" algn="l" rtl="0">
              <a:lnSpc>
                <a:spcPct val="200000"/>
              </a:lnSpc>
              <a:spcBef>
                <a:spcPts val="0"/>
              </a:spcBef>
              <a:spcAft>
                <a:spcPts val="0"/>
              </a:spcAft>
              <a:buSzPts val="1500"/>
              <a:buChar char="●"/>
            </a:pPr>
            <a:r>
              <a:rPr lang="en" sz="1500" dirty="0"/>
              <a:t>Mechanisms</a:t>
            </a:r>
            <a:endParaRPr sz="1500" dirty="0"/>
          </a:p>
          <a:p>
            <a:pPr marL="914400" lvl="1" indent="-323850" algn="l" rtl="0">
              <a:lnSpc>
                <a:spcPct val="200000"/>
              </a:lnSpc>
              <a:spcBef>
                <a:spcPts val="0"/>
              </a:spcBef>
              <a:spcAft>
                <a:spcPts val="0"/>
              </a:spcAft>
              <a:buSzPts val="1500"/>
              <a:buChar char="○"/>
            </a:pPr>
            <a:r>
              <a:rPr lang="en" sz="1500" dirty="0"/>
              <a:t>Measurement: How consistent is a store under the workload now?</a:t>
            </a:r>
            <a:endParaRPr sz="1500" dirty="0"/>
          </a:p>
          <a:p>
            <a:pPr marL="914400" lvl="1" indent="-323850" algn="l" rtl="0">
              <a:lnSpc>
                <a:spcPct val="200000"/>
              </a:lnSpc>
              <a:spcBef>
                <a:spcPts val="0"/>
              </a:spcBef>
              <a:spcAft>
                <a:spcPts val="0"/>
              </a:spcAft>
              <a:buSzPts val="1500"/>
              <a:buChar char="○"/>
            </a:pPr>
            <a:r>
              <a:rPr lang="en" sz="1500" dirty="0"/>
              <a:t>Prediction: How consistent will a store be under a given situation?</a:t>
            </a:r>
            <a:endParaRPr sz="15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2263</TotalTime>
  <Words>1274</Words>
  <Application>Microsoft Office PowerPoint</Application>
  <PresentationFormat>On-screen Show (16:9)</PresentationFormat>
  <Paragraphs>143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Lato</vt:lpstr>
      <vt:lpstr>Roboto</vt:lpstr>
      <vt:lpstr>Raleway</vt:lpstr>
      <vt:lpstr>Arial</vt:lpstr>
      <vt:lpstr>Streamline</vt:lpstr>
      <vt:lpstr>Eventual Consistency Today: Limitations, Extensions and Beyond</vt:lpstr>
      <vt:lpstr>Road Map</vt:lpstr>
      <vt:lpstr>CAP Theorem</vt:lpstr>
      <vt:lpstr>Eventual Consistency</vt:lpstr>
      <vt:lpstr>Compare SSI and Eventual Consistency</vt:lpstr>
      <vt:lpstr>Anti-entropy</vt:lpstr>
      <vt:lpstr>Great Properties</vt:lpstr>
      <vt:lpstr>Safety and Liveness</vt:lpstr>
      <vt:lpstr>Metrics and Mechanisms</vt:lpstr>
      <vt:lpstr>Probabilistically Bounded Staleness (PBS)</vt:lpstr>
      <vt:lpstr>Eventual Consistency is “good enough</vt:lpstr>
      <vt:lpstr>Programming Eventual Consistency</vt:lpstr>
      <vt:lpstr>Compensation by Design</vt:lpstr>
      <vt:lpstr>CALM (Consistency as Logical Monotonicity)</vt:lpstr>
      <vt:lpstr>ACID 2.0</vt:lpstr>
      <vt:lpstr>CRDT (Commutative, Replicated Data Types )</vt:lpstr>
      <vt:lpstr>Stronger than Eventual</vt:lpstr>
      <vt:lpstr>Causal Consistency</vt:lpstr>
      <vt:lpstr>Pushing the Limits</vt:lpstr>
      <vt:lpstr>Recognizing the Limits</vt:lpstr>
      <vt:lpstr>Conclusions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Today: Limitations, Extensions and Beyond</dc:title>
  <dc:creator>yifei</dc:creator>
  <cp:lastModifiedBy>yifei</cp:lastModifiedBy>
  <cp:revision>23</cp:revision>
  <dcterms:modified xsi:type="dcterms:W3CDTF">2018-10-11T21:58:14Z</dcterms:modified>
</cp:coreProperties>
</file>