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Roboto"/>
      <p:regular r:id="rId35"/>
      <p:bold r:id="rId36"/>
      <p:italic r:id="rId37"/>
      <p:boldItalic r:id="rId38"/>
    </p:embeddedFont>
    <p:embeddedFont>
      <p:font typeface="Merriweather"/>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Merriweather-bold.fntdata"/><Relationship Id="rId20" Type="http://schemas.openxmlformats.org/officeDocument/2006/relationships/slide" Target="slides/slide16.xml"/><Relationship Id="rId42" Type="http://schemas.openxmlformats.org/officeDocument/2006/relationships/font" Target="fonts/Merriweather-boldItalic.fntdata"/><Relationship Id="rId41" Type="http://schemas.openxmlformats.org/officeDocument/2006/relationships/font" Target="fonts/Merriweather-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oboto-italic.fntdata"/><Relationship Id="rId14" Type="http://schemas.openxmlformats.org/officeDocument/2006/relationships/slide" Target="slides/slide10.xml"/><Relationship Id="rId36" Type="http://schemas.openxmlformats.org/officeDocument/2006/relationships/font" Target="fonts/Roboto-bold.fntdata"/><Relationship Id="rId17" Type="http://schemas.openxmlformats.org/officeDocument/2006/relationships/slide" Target="slides/slide13.xml"/><Relationship Id="rId39" Type="http://schemas.openxmlformats.org/officeDocument/2006/relationships/font" Target="fonts/Merriweather-regular.fntdata"/><Relationship Id="rId16" Type="http://schemas.openxmlformats.org/officeDocument/2006/relationships/slide" Target="slides/slide12.xml"/><Relationship Id="rId38" Type="http://schemas.openxmlformats.org/officeDocument/2006/relationships/font" Target="fonts/Robo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f925b0610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f925b0610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f925b0610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f925b0610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f925b0610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f925b0610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f925b0610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f925b0610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def854a5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def854a5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f925b0610_4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f925b0610_4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f925b0610_4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f925b0610_4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f925b0610_4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f925b0610_4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f925b0610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f925b0610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f925b061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f925b061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f925b0610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f925b0610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f925b0610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f925b0610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f925b0610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f925b0610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f925b061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f925b061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f925b0610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f925b0610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f925b0610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f925b0610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f925b0610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f925b0610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f925b061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f925b061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f925b0610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f925b0610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4efeedee1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efeedee1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f925b0610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f925b0610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f925b0610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f925b0610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f925b0610_4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f925b0610_4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f925b061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f925b061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f925b0610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f925b0610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f925b0610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f925b0610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f925b0610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f925b0610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f925b0610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f925b0610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f925b0610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f925b0610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5" name="Shape 55"/>
        <p:cNvGrpSpPr/>
        <p:nvPr/>
      </p:nvGrpSpPr>
      <p:grpSpPr>
        <a:xfrm>
          <a:off x="0" y="0"/>
          <a:ext cx="0" cy="0"/>
          <a:chOff x="0" y="0"/>
          <a:chExt cx="0" cy="0"/>
        </a:xfrm>
      </p:grpSpPr>
      <p:sp>
        <p:nvSpPr>
          <p:cNvPr id="56" name="Google Shape;56;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7" name="Google Shape;57;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8" name="Google Shape;5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59" name="Google Shape;59;p11"/>
          <p:cNvPicPr preferRelativeResize="0"/>
          <p:nvPr/>
        </p:nvPicPr>
        <p:blipFill>
          <a:blip r:embed="rId2">
            <a:alphaModFix/>
          </a:blip>
          <a:stretch>
            <a:fillRect/>
          </a:stretch>
        </p:blipFill>
        <p:spPr>
          <a:xfrm>
            <a:off x="7667200" y="4207900"/>
            <a:ext cx="1217773" cy="7689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2" name="Google Shape;32;p5"/>
          <p:cNvPicPr preferRelativeResize="0"/>
          <p:nvPr/>
        </p:nvPicPr>
        <p:blipFill>
          <a:blip r:embed="rId2">
            <a:alphaModFix/>
          </a:blip>
          <a:stretch>
            <a:fillRect/>
          </a:stretch>
        </p:blipFill>
        <p:spPr>
          <a:xfrm>
            <a:off x="7605225" y="308100"/>
            <a:ext cx="1227099" cy="7748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6" name="Google Shape;36;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7" name="Shape 37"/>
        <p:cNvGrpSpPr/>
        <p:nvPr/>
      </p:nvGrpSpPr>
      <p:grpSpPr>
        <a:xfrm>
          <a:off x="0" y="0"/>
          <a:ext cx="0" cy="0"/>
          <a:chOff x="0" y="0"/>
          <a:chExt cx="0" cy="0"/>
        </a:xfrm>
      </p:grpSpPr>
      <p:sp>
        <p:nvSpPr>
          <p:cNvPr id="38" name="Google Shape;38;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0" name="Google Shape;40;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8" name="Google Shape;48;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9" name="Google Shape;49;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0" name="Google Shape;5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1" name="Shape 51"/>
        <p:cNvGrpSpPr/>
        <p:nvPr/>
      </p:nvGrpSpPr>
      <p:grpSpPr>
        <a:xfrm>
          <a:off x="0" y="0"/>
          <a:ext cx="0" cy="0"/>
          <a:chOff x="0" y="0"/>
          <a:chExt cx="0" cy="0"/>
        </a:xfrm>
      </p:grpSpPr>
      <p:sp>
        <p:nvSpPr>
          <p:cNvPr id="52" name="Google Shape;52;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www.youtube.com/watch?v=SSn0t3hiuFY" TargetMode="External"/><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a:t>
            </a:r>
            <a:r>
              <a:rPr i="1" lang="en"/>
              <a:t>Love</a:t>
            </a:r>
            <a:r>
              <a:rPr lang="en"/>
              <a:t> - Pretty Near</a:t>
            </a:r>
            <a:endParaRPr/>
          </a:p>
          <a:p>
            <a:pPr indent="0" lvl="0" marL="0" rtl="0" algn="l">
              <a:spcBef>
                <a:spcPts val="0"/>
              </a:spcBef>
              <a:spcAft>
                <a:spcPts val="0"/>
              </a:spcAft>
              <a:buNone/>
            </a:pPr>
            <a:r>
              <a:rPr lang="en"/>
              <a:t>Milestone 2</a:t>
            </a:r>
            <a:endParaRPr/>
          </a:p>
        </p:txBody>
      </p:sp>
      <p:sp>
        <p:nvSpPr>
          <p:cNvPr id="67" name="Google Shape;67;p13"/>
          <p:cNvSpPr txBox="1"/>
          <p:nvPr>
            <p:ph idx="1" type="subTitle"/>
          </p:nvPr>
        </p:nvSpPr>
        <p:spPr>
          <a:xfrm>
            <a:off x="311700" y="1878544"/>
            <a:ext cx="4242600" cy="12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Jingwen Low</a:t>
            </a:r>
            <a:endParaRPr/>
          </a:p>
          <a:p>
            <a:pPr indent="0" lvl="0" marL="0" rtl="0" algn="l">
              <a:spcBef>
                <a:spcPts val="0"/>
              </a:spcBef>
              <a:spcAft>
                <a:spcPts val="0"/>
              </a:spcAft>
              <a:buNone/>
            </a:pPr>
            <a:r>
              <a:rPr lang="en"/>
              <a:t>Julian Wilkinson</a:t>
            </a:r>
            <a:endParaRPr/>
          </a:p>
          <a:p>
            <a:pPr indent="0" lvl="0" marL="0" rtl="0" algn="l">
              <a:spcBef>
                <a:spcPts val="0"/>
              </a:spcBef>
              <a:spcAft>
                <a:spcPts val="0"/>
              </a:spcAft>
              <a:buNone/>
            </a:pPr>
            <a:r>
              <a:rPr lang="en"/>
              <a:t>Rishi Dutta</a:t>
            </a:r>
            <a:endParaRPr/>
          </a:p>
          <a:p>
            <a:pPr indent="0" lvl="0" marL="0" rtl="0" algn="l">
              <a:spcBef>
                <a:spcPts val="0"/>
              </a:spcBef>
              <a:spcAft>
                <a:spcPts val="0"/>
              </a:spcAft>
              <a:buNone/>
            </a:pPr>
            <a:r>
              <a:rPr lang="en"/>
              <a:t>Shraddha Agrawal</a:t>
            </a:r>
            <a:endParaRPr/>
          </a:p>
        </p:txBody>
      </p:sp>
      <p:pic>
        <p:nvPicPr>
          <p:cNvPr id="68" name="Google Shape;68;p13"/>
          <p:cNvPicPr preferRelativeResize="0"/>
          <p:nvPr/>
        </p:nvPicPr>
        <p:blipFill>
          <a:blip r:embed="rId3">
            <a:alphaModFix/>
          </a:blip>
          <a:stretch>
            <a:fillRect/>
          </a:stretch>
        </p:blipFill>
        <p:spPr>
          <a:xfrm>
            <a:off x="5703100" y="2834599"/>
            <a:ext cx="3022974" cy="1908950"/>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Google Shape;124;p22"/>
          <p:cNvPicPr preferRelativeResize="0"/>
          <p:nvPr/>
        </p:nvPicPr>
        <p:blipFill>
          <a:blip r:embed="rId3">
            <a:alphaModFix/>
          </a:blip>
          <a:stretch>
            <a:fillRect/>
          </a:stretch>
        </p:blipFill>
        <p:spPr>
          <a:xfrm>
            <a:off x="4128275" y="1058925"/>
            <a:ext cx="4509925" cy="3011662"/>
          </a:xfrm>
          <a:prstGeom prst="rect">
            <a:avLst/>
          </a:prstGeom>
          <a:noFill/>
          <a:ln>
            <a:noFill/>
          </a:ln>
        </p:spPr>
      </p:pic>
      <p:sp>
        <p:nvSpPr>
          <p:cNvPr id="125" name="Google Shape;125;p22"/>
          <p:cNvSpPr txBox="1"/>
          <p:nvPr>
            <p:ph type="title"/>
          </p:nvPr>
        </p:nvSpPr>
        <p:spPr>
          <a:xfrm>
            <a:off x="311725" y="500925"/>
            <a:ext cx="3127500" cy="5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Tanya</a:t>
            </a:r>
            <a:endParaRPr/>
          </a:p>
        </p:txBody>
      </p:sp>
      <p:sp>
        <p:nvSpPr>
          <p:cNvPr id="126" name="Google Shape;126;p22"/>
          <p:cNvSpPr txBox="1"/>
          <p:nvPr>
            <p:ph idx="1" type="body"/>
          </p:nvPr>
        </p:nvSpPr>
        <p:spPr>
          <a:xfrm>
            <a:off x="311700" y="1059050"/>
            <a:ext cx="3127500" cy="3629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Traveller who recently graduated</a:t>
            </a:r>
            <a:endParaRPr/>
          </a:p>
          <a:p>
            <a:pPr indent="-311150" lvl="0" marL="457200" rtl="0" algn="l">
              <a:spcBef>
                <a:spcPts val="0"/>
              </a:spcBef>
              <a:spcAft>
                <a:spcPts val="0"/>
              </a:spcAft>
              <a:buSzPts val="1300"/>
              <a:buChar char="●"/>
            </a:pPr>
            <a:r>
              <a:rPr lang="en"/>
              <a:t>23 years old</a:t>
            </a:r>
            <a:endParaRPr/>
          </a:p>
          <a:p>
            <a:pPr indent="-311150" lvl="0" marL="457200" rtl="0" algn="l">
              <a:spcBef>
                <a:spcPts val="0"/>
              </a:spcBef>
              <a:spcAft>
                <a:spcPts val="0"/>
              </a:spcAft>
              <a:buSzPts val="1300"/>
              <a:buChar char="●"/>
            </a:pPr>
            <a:r>
              <a:rPr lang="en"/>
              <a:t>Single </a:t>
            </a:r>
            <a:endParaRPr/>
          </a:p>
          <a:p>
            <a:pPr indent="-311150" lvl="0" marL="457200" rtl="0" algn="l">
              <a:spcBef>
                <a:spcPts val="0"/>
              </a:spcBef>
              <a:spcAft>
                <a:spcPts val="0"/>
              </a:spcAft>
              <a:buSzPts val="1300"/>
              <a:buChar char="●"/>
            </a:pPr>
            <a:r>
              <a:rPr lang="en"/>
              <a:t>From Spain </a:t>
            </a:r>
            <a:endParaRPr/>
          </a:p>
          <a:p>
            <a:pPr indent="-311150" lvl="0" marL="457200" rtl="0" algn="l">
              <a:spcBef>
                <a:spcPts val="0"/>
              </a:spcBef>
              <a:spcAft>
                <a:spcPts val="0"/>
              </a:spcAft>
              <a:buSzPts val="1300"/>
              <a:buChar char="●"/>
            </a:pPr>
            <a:r>
              <a:rPr lang="en"/>
              <a:t>Recently got her Master’s degree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25" y="500925"/>
            <a:ext cx="3127500" cy="5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Tanya</a:t>
            </a:r>
            <a:endParaRPr/>
          </a:p>
        </p:txBody>
      </p:sp>
      <p:sp>
        <p:nvSpPr>
          <p:cNvPr id="132" name="Google Shape;132;p23"/>
          <p:cNvSpPr txBox="1"/>
          <p:nvPr>
            <p:ph idx="1" type="body"/>
          </p:nvPr>
        </p:nvSpPr>
        <p:spPr>
          <a:xfrm>
            <a:off x="311725" y="1058925"/>
            <a:ext cx="3127500" cy="23913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en"/>
              <a:t>Tanya just finished her Master’s degree and is feeling adventurous so she decided to travel solo in the United States. Hoping for spontaneous fun and new people, Tanya would love to connect with those around her</a:t>
            </a:r>
            <a:br>
              <a:rPr lang="en"/>
            </a:br>
            <a:endParaRPr/>
          </a:p>
          <a:p>
            <a:pPr indent="-311150" lvl="0" marL="457200" marR="0" rtl="0" algn="l">
              <a:lnSpc>
                <a:spcPct val="115000"/>
              </a:lnSpc>
              <a:spcBef>
                <a:spcPts val="0"/>
              </a:spcBef>
              <a:spcAft>
                <a:spcPts val="0"/>
              </a:spcAft>
              <a:buSzPts val="1300"/>
              <a:buChar char="●"/>
            </a:pPr>
            <a:r>
              <a:rPr lang="en"/>
              <a:t>Tanya spends her time:</a:t>
            </a:r>
            <a:endParaRPr/>
          </a:p>
          <a:p>
            <a:pPr indent="-298450" lvl="1" marL="914400" marR="0" rtl="0" algn="l">
              <a:lnSpc>
                <a:spcPct val="115000"/>
              </a:lnSpc>
              <a:spcBef>
                <a:spcPts val="0"/>
              </a:spcBef>
              <a:spcAft>
                <a:spcPts val="0"/>
              </a:spcAft>
              <a:buSzPts val="1100"/>
              <a:buChar char="○"/>
            </a:pPr>
            <a:r>
              <a:rPr lang="en"/>
              <a:t>Travelling </a:t>
            </a:r>
            <a:endParaRPr/>
          </a:p>
          <a:p>
            <a:pPr indent="-298450" lvl="1" marL="914400" marR="0" rtl="0" algn="l">
              <a:lnSpc>
                <a:spcPct val="115000"/>
              </a:lnSpc>
              <a:spcBef>
                <a:spcPts val="0"/>
              </a:spcBef>
              <a:spcAft>
                <a:spcPts val="0"/>
              </a:spcAft>
              <a:buSzPts val="1100"/>
              <a:buChar char="○"/>
            </a:pPr>
            <a:r>
              <a:rPr lang="en"/>
              <a:t>Meeting new people</a:t>
            </a:r>
            <a:endParaRPr/>
          </a:p>
          <a:p>
            <a:pPr indent="-298450" lvl="1" marL="914400" marR="0" rtl="0" algn="l">
              <a:lnSpc>
                <a:spcPct val="115000"/>
              </a:lnSpc>
              <a:spcBef>
                <a:spcPts val="0"/>
              </a:spcBef>
              <a:spcAft>
                <a:spcPts val="0"/>
              </a:spcAft>
              <a:buSzPts val="1100"/>
              <a:buChar char="○"/>
            </a:pPr>
            <a:r>
              <a:rPr lang="en"/>
              <a:t>Understanding the culture of the new places </a:t>
            </a:r>
            <a:endParaRPr/>
          </a:p>
          <a:p>
            <a:pPr indent="0" lvl="0" marL="0" rtl="0" algn="l">
              <a:spcBef>
                <a:spcPts val="1600"/>
              </a:spcBef>
              <a:spcAft>
                <a:spcPts val="1600"/>
              </a:spcAft>
              <a:buNone/>
            </a:pPr>
            <a:r>
              <a:t/>
            </a:r>
            <a:endParaRPr/>
          </a:p>
        </p:txBody>
      </p:sp>
      <p:pic>
        <p:nvPicPr>
          <p:cNvPr id="133" name="Google Shape;133;p23"/>
          <p:cNvPicPr preferRelativeResize="0"/>
          <p:nvPr/>
        </p:nvPicPr>
        <p:blipFill>
          <a:blip r:embed="rId3">
            <a:alphaModFix/>
          </a:blip>
          <a:stretch>
            <a:fillRect/>
          </a:stretch>
        </p:blipFill>
        <p:spPr>
          <a:xfrm>
            <a:off x="4128275" y="1058925"/>
            <a:ext cx="4509925" cy="30116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25" y="500925"/>
            <a:ext cx="3127500" cy="5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Tanya</a:t>
            </a:r>
            <a:endParaRPr/>
          </a:p>
        </p:txBody>
      </p:sp>
      <p:sp>
        <p:nvSpPr>
          <p:cNvPr id="139" name="Google Shape;139;p24"/>
          <p:cNvSpPr txBox="1"/>
          <p:nvPr>
            <p:ph idx="1" type="body"/>
          </p:nvPr>
        </p:nvSpPr>
        <p:spPr>
          <a:xfrm>
            <a:off x="311725" y="1058925"/>
            <a:ext cx="3127500" cy="2391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Tanya should be able to:</a:t>
            </a:r>
            <a:endParaRPr/>
          </a:p>
          <a:p>
            <a:pPr indent="-298450" lvl="1" marL="914400" rtl="0" algn="l">
              <a:spcBef>
                <a:spcPts val="0"/>
              </a:spcBef>
              <a:spcAft>
                <a:spcPts val="0"/>
              </a:spcAft>
              <a:buSzPts val="1100"/>
              <a:buChar char="○"/>
            </a:pPr>
            <a:r>
              <a:rPr lang="en"/>
              <a:t>Meet new and fun people  </a:t>
            </a:r>
            <a:endParaRPr/>
          </a:p>
          <a:p>
            <a:pPr indent="-298450" lvl="1" marL="914400" rtl="0" algn="l">
              <a:spcBef>
                <a:spcPts val="0"/>
              </a:spcBef>
              <a:spcAft>
                <a:spcPts val="0"/>
              </a:spcAft>
              <a:buSzPts val="1100"/>
              <a:buChar char="○"/>
            </a:pPr>
            <a:r>
              <a:rPr lang="en"/>
              <a:t>Know that those that she meets are are not problematic </a:t>
            </a:r>
            <a:br>
              <a:rPr lang="en"/>
            </a:br>
            <a:endParaRPr/>
          </a:p>
          <a:p>
            <a:pPr indent="-311150" lvl="0" marL="457200" rtl="0" algn="l">
              <a:spcBef>
                <a:spcPts val="0"/>
              </a:spcBef>
              <a:spcAft>
                <a:spcPts val="0"/>
              </a:spcAft>
              <a:buSzPts val="1300"/>
              <a:buChar char="●"/>
            </a:pPr>
            <a:r>
              <a:rPr lang="en"/>
              <a:t>She is comfortable using apps but cannot travel far to meet someone </a:t>
            </a:r>
            <a:endParaRPr/>
          </a:p>
        </p:txBody>
      </p:sp>
      <p:pic>
        <p:nvPicPr>
          <p:cNvPr id="140" name="Google Shape;140;p24"/>
          <p:cNvPicPr preferRelativeResize="0"/>
          <p:nvPr/>
        </p:nvPicPr>
        <p:blipFill>
          <a:blip r:embed="rId3">
            <a:alphaModFix/>
          </a:blip>
          <a:stretch>
            <a:fillRect/>
          </a:stretch>
        </p:blipFill>
        <p:spPr>
          <a:xfrm>
            <a:off x="4128275" y="1058925"/>
            <a:ext cx="4509925" cy="30116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25" y="500925"/>
            <a:ext cx="3127500" cy="5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Tanya</a:t>
            </a:r>
            <a:endParaRPr/>
          </a:p>
        </p:txBody>
      </p:sp>
      <p:sp>
        <p:nvSpPr>
          <p:cNvPr id="146" name="Google Shape;146;p25"/>
          <p:cNvSpPr txBox="1"/>
          <p:nvPr>
            <p:ph idx="1" type="body"/>
          </p:nvPr>
        </p:nvSpPr>
        <p:spPr>
          <a:xfrm>
            <a:off x="311725" y="1058925"/>
            <a:ext cx="3127500" cy="23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1600"/>
              </a:spcBef>
              <a:spcAft>
                <a:spcPts val="1600"/>
              </a:spcAft>
              <a:buNone/>
            </a:pPr>
            <a:r>
              <a:rPr lang="en" sz="2400"/>
              <a:t>“Will I be able to learn about this new country by meeting the people here?” </a:t>
            </a:r>
            <a:endParaRPr sz="2400"/>
          </a:p>
        </p:txBody>
      </p:sp>
      <p:pic>
        <p:nvPicPr>
          <p:cNvPr id="147" name="Google Shape;147;p25"/>
          <p:cNvPicPr preferRelativeResize="0"/>
          <p:nvPr/>
        </p:nvPicPr>
        <p:blipFill>
          <a:blip r:embed="rId3">
            <a:alphaModFix/>
          </a:blip>
          <a:stretch>
            <a:fillRect/>
          </a:stretch>
        </p:blipFill>
        <p:spPr>
          <a:xfrm>
            <a:off x="4128275" y="1058925"/>
            <a:ext cx="4509925" cy="30116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Persona </a:t>
            </a:r>
            <a:endParaRPr/>
          </a:p>
          <a:p>
            <a:pPr indent="0" lvl="0" marL="0" rtl="0" algn="l">
              <a:spcBef>
                <a:spcPts val="0"/>
              </a:spcBef>
              <a:spcAft>
                <a:spcPts val="0"/>
              </a:spcAft>
              <a:buNone/>
            </a:pPr>
            <a:r>
              <a:t/>
            </a:r>
            <a:endParaRPr/>
          </a:p>
        </p:txBody>
      </p:sp>
      <p:sp>
        <p:nvSpPr>
          <p:cNvPr id="153" name="Google Shape;153;p26"/>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Vivian “The Techie”</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Tanya “The Traveller”</a:t>
            </a:r>
            <a:endParaRPr/>
          </a:p>
        </p:txBody>
      </p:sp>
      <p:sp>
        <p:nvSpPr>
          <p:cNvPr id="154" name="Google Shape;154;p26"/>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Both are young adults</a:t>
            </a:r>
            <a:endParaRPr/>
          </a:p>
          <a:p>
            <a:pPr indent="-311150" lvl="0" marL="457200" rtl="0" algn="l">
              <a:spcBef>
                <a:spcPts val="0"/>
              </a:spcBef>
              <a:spcAft>
                <a:spcPts val="0"/>
              </a:spcAft>
              <a:buSzPts val="1300"/>
              <a:buChar char="●"/>
            </a:pPr>
            <a:r>
              <a:rPr lang="en"/>
              <a:t>Both want to meet people</a:t>
            </a:r>
            <a:endParaRPr/>
          </a:p>
        </p:txBody>
      </p:sp>
      <p:pic>
        <p:nvPicPr>
          <p:cNvPr id="155" name="Google Shape;155;p26"/>
          <p:cNvPicPr preferRelativeResize="0"/>
          <p:nvPr/>
        </p:nvPicPr>
        <p:blipFill>
          <a:blip r:embed="rId3">
            <a:alphaModFix/>
          </a:blip>
          <a:stretch>
            <a:fillRect/>
          </a:stretch>
        </p:blipFill>
        <p:spPr>
          <a:xfrm>
            <a:off x="928850" y="1885350"/>
            <a:ext cx="1241225" cy="832650"/>
          </a:xfrm>
          <a:prstGeom prst="rect">
            <a:avLst/>
          </a:prstGeom>
          <a:noFill/>
          <a:ln>
            <a:noFill/>
          </a:ln>
        </p:spPr>
      </p:pic>
      <p:pic>
        <p:nvPicPr>
          <p:cNvPr id="156" name="Google Shape;156;p26"/>
          <p:cNvPicPr preferRelativeResize="0"/>
          <p:nvPr/>
        </p:nvPicPr>
        <p:blipFill>
          <a:blip r:embed="rId4">
            <a:alphaModFix/>
          </a:blip>
          <a:stretch>
            <a:fillRect/>
          </a:stretch>
        </p:blipFill>
        <p:spPr>
          <a:xfrm>
            <a:off x="928850" y="3207724"/>
            <a:ext cx="1241225" cy="82888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25" y="500925"/>
            <a:ext cx="3127500" cy="5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Personality</a:t>
            </a:r>
            <a:endParaRPr/>
          </a:p>
        </p:txBody>
      </p:sp>
      <p:sp>
        <p:nvSpPr>
          <p:cNvPr id="162" name="Google Shape;162;p27"/>
          <p:cNvSpPr txBox="1"/>
          <p:nvPr>
            <p:ph idx="1" type="body"/>
          </p:nvPr>
        </p:nvSpPr>
        <p:spPr>
          <a:xfrm>
            <a:off x="311725" y="1058925"/>
            <a:ext cx="3127500" cy="23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Border Collies</a:t>
            </a:r>
            <a:endParaRPr sz="2400"/>
          </a:p>
          <a:p>
            <a:pPr indent="-381000" lvl="0" marL="457200" rtl="0" algn="l">
              <a:spcBef>
                <a:spcPts val="1600"/>
              </a:spcBef>
              <a:spcAft>
                <a:spcPts val="0"/>
              </a:spcAft>
              <a:buSzPts val="2400"/>
              <a:buChar char="●"/>
            </a:pPr>
            <a:r>
              <a:rPr lang="en" sz="2400"/>
              <a:t>Friendly</a:t>
            </a:r>
            <a:endParaRPr sz="2400"/>
          </a:p>
          <a:p>
            <a:pPr indent="-381000" lvl="0" marL="457200" rtl="0" algn="l">
              <a:spcBef>
                <a:spcPts val="0"/>
              </a:spcBef>
              <a:spcAft>
                <a:spcPts val="0"/>
              </a:spcAft>
              <a:buSzPts val="2400"/>
              <a:buChar char="●"/>
            </a:pPr>
            <a:r>
              <a:rPr lang="en" sz="2400"/>
              <a:t>Bring others together</a:t>
            </a:r>
            <a:endParaRPr sz="2400"/>
          </a:p>
          <a:p>
            <a:pPr indent="-381000" lvl="0" marL="457200" rtl="0" algn="l">
              <a:spcBef>
                <a:spcPts val="0"/>
              </a:spcBef>
              <a:spcAft>
                <a:spcPts val="0"/>
              </a:spcAft>
              <a:buSzPts val="2400"/>
              <a:buChar char="●"/>
            </a:pPr>
            <a:r>
              <a:rPr lang="en" sz="2400"/>
              <a:t>Adored</a:t>
            </a:r>
            <a:endParaRPr sz="2400"/>
          </a:p>
          <a:p>
            <a:pPr indent="-381000" lvl="0" marL="457200" rtl="0" algn="l">
              <a:spcBef>
                <a:spcPts val="0"/>
              </a:spcBef>
              <a:spcAft>
                <a:spcPts val="0"/>
              </a:spcAft>
              <a:buSzPts val="2400"/>
              <a:buChar char="●"/>
            </a:pPr>
            <a:r>
              <a:rPr lang="en" sz="2400"/>
              <a:t>Smart</a:t>
            </a:r>
            <a:endParaRPr sz="2400"/>
          </a:p>
        </p:txBody>
      </p:sp>
      <p:pic>
        <p:nvPicPr>
          <p:cNvPr id="163" name="Google Shape;163;p27"/>
          <p:cNvPicPr preferRelativeResize="0"/>
          <p:nvPr/>
        </p:nvPicPr>
        <p:blipFill>
          <a:blip r:embed="rId3">
            <a:alphaModFix/>
          </a:blip>
          <a:stretch>
            <a:fillRect/>
          </a:stretch>
        </p:blipFill>
        <p:spPr>
          <a:xfrm>
            <a:off x="4974575" y="458265"/>
            <a:ext cx="3034175" cy="4226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25" y="500925"/>
            <a:ext cx="3127500" cy="5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Brand Traits</a:t>
            </a:r>
            <a:endParaRPr/>
          </a:p>
        </p:txBody>
      </p:sp>
      <p:sp>
        <p:nvSpPr>
          <p:cNvPr id="169" name="Google Shape;169;p28"/>
          <p:cNvSpPr txBox="1"/>
          <p:nvPr>
            <p:ph idx="1" type="body"/>
          </p:nvPr>
        </p:nvSpPr>
        <p:spPr>
          <a:xfrm>
            <a:off x="311725" y="1058925"/>
            <a:ext cx="3127500" cy="239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Focused on directness</a:t>
            </a:r>
            <a:endParaRPr sz="1800"/>
          </a:p>
          <a:p>
            <a:pPr indent="-342900" lvl="0" marL="457200" rtl="0" algn="l">
              <a:spcBef>
                <a:spcPts val="0"/>
              </a:spcBef>
              <a:spcAft>
                <a:spcPts val="0"/>
              </a:spcAft>
              <a:buSzPts val="1800"/>
              <a:buAutoNum type="arabicPeriod"/>
            </a:pPr>
            <a:r>
              <a:rPr lang="en" sz="1800"/>
              <a:t>Trustworthy</a:t>
            </a:r>
            <a:endParaRPr sz="1800"/>
          </a:p>
          <a:p>
            <a:pPr indent="-342900" lvl="0" marL="457200" rtl="0" algn="l">
              <a:spcBef>
                <a:spcPts val="0"/>
              </a:spcBef>
              <a:spcAft>
                <a:spcPts val="0"/>
              </a:spcAft>
              <a:buSzPts val="1800"/>
              <a:buAutoNum type="arabicPeriod"/>
            </a:pPr>
            <a:r>
              <a:rPr lang="en" sz="1800"/>
              <a:t>Exciting for the new possibilities a user could experience</a:t>
            </a:r>
            <a:endParaRPr sz="1800"/>
          </a:p>
          <a:p>
            <a:pPr indent="-342900" lvl="0" marL="457200" rtl="0" algn="l">
              <a:spcBef>
                <a:spcPts val="0"/>
              </a:spcBef>
              <a:spcAft>
                <a:spcPts val="0"/>
              </a:spcAft>
              <a:buSzPts val="1800"/>
              <a:buAutoNum type="arabicPeriod"/>
            </a:pPr>
            <a:r>
              <a:rPr lang="en" sz="1800"/>
              <a:t>Comforting in design</a:t>
            </a:r>
            <a:endParaRPr sz="1800"/>
          </a:p>
          <a:p>
            <a:pPr indent="-342900" lvl="0" marL="457200" rtl="0" algn="l">
              <a:spcBef>
                <a:spcPts val="0"/>
              </a:spcBef>
              <a:spcAft>
                <a:spcPts val="0"/>
              </a:spcAft>
              <a:buSzPts val="1800"/>
              <a:buAutoNum type="arabicPeriod"/>
            </a:pPr>
            <a:r>
              <a:rPr lang="en" sz="1800"/>
              <a:t>Simplistic in design</a:t>
            </a:r>
            <a:endParaRPr sz="1800"/>
          </a:p>
          <a:p>
            <a:pPr indent="-342900" lvl="0" marL="457200" rtl="0" algn="l">
              <a:spcBef>
                <a:spcPts val="0"/>
              </a:spcBef>
              <a:spcAft>
                <a:spcPts val="0"/>
              </a:spcAft>
              <a:buSzPts val="1800"/>
              <a:buAutoNum type="arabicPeriod"/>
            </a:pPr>
            <a:r>
              <a:rPr lang="en" sz="1800"/>
              <a:t>Encouraging of connection</a:t>
            </a:r>
            <a:endParaRPr sz="1800"/>
          </a:p>
          <a:p>
            <a:pPr indent="-342900" lvl="0" marL="457200" rtl="0" algn="l">
              <a:spcBef>
                <a:spcPts val="0"/>
              </a:spcBef>
              <a:spcAft>
                <a:spcPts val="0"/>
              </a:spcAft>
              <a:buSzPts val="1800"/>
              <a:buAutoNum type="arabicPeriod"/>
            </a:pPr>
            <a:r>
              <a:rPr lang="en" sz="1800"/>
              <a:t>Personable</a:t>
            </a:r>
            <a:endParaRPr sz="1800"/>
          </a:p>
        </p:txBody>
      </p:sp>
      <p:pic>
        <p:nvPicPr>
          <p:cNvPr id="170" name="Google Shape;170;p28"/>
          <p:cNvPicPr preferRelativeResize="0"/>
          <p:nvPr/>
        </p:nvPicPr>
        <p:blipFill>
          <a:blip r:embed="rId3">
            <a:alphaModFix/>
          </a:blip>
          <a:stretch>
            <a:fillRect/>
          </a:stretch>
        </p:blipFill>
        <p:spPr>
          <a:xfrm>
            <a:off x="5541175" y="1267937"/>
            <a:ext cx="1989050" cy="26076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25" y="500925"/>
            <a:ext cx="3127500" cy="5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Voice</a:t>
            </a:r>
            <a:endParaRPr/>
          </a:p>
        </p:txBody>
      </p:sp>
      <p:sp>
        <p:nvSpPr>
          <p:cNvPr id="176" name="Google Shape;176;p29"/>
          <p:cNvSpPr txBox="1"/>
          <p:nvPr>
            <p:ph idx="1" type="body"/>
          </p:nvPr>
        </p:nvSpPr>
        <p:spPr>
          <a:xfrm>
            <a:off x="311725" y="1513025"/>
            <a:ext cx="3127500" cy="239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Inviting</a:t>
            </a:r>
            <a:endParaRPr sz="1800"/>
          </a:p>
          <a:p>
            <a:pPr indent="-342900" lvl="0" marL="457200" rtl="0" algn="l">
              <a:spcBef>
                <a:spcPts val="0"/>
              </a:spcBef>
              <a:spcAft>
                <a:spcPts val="0"/>
              </a:spcAft>
              <a:buSzPts val="1800"/>
              <a:buChar char="●"/>
            </a:pPr>
            <a:r>
              <a:rPr lang="en" sz="1800"/>
              <a:t>Friendly</a:t>
            </a:r>
            <a:endParaRPr sz="1800"/>
          </a:p>
          <a:p>
            <a:pPr indent="-342900" lvl="0" marL="457200" rtl="0" algn="l">
              <a:spcBef>
                <a:spcPts val="0"/>
              </a:spcBef>
              <a:spcAft>
                <a:spcPts val="0"/>
              </a:spcAft>
              <a:buSzPts val="1800"/>
              <a:buChar char="●"/>
            </a:pPr>
            <a:r>
              <a:rPr lang="en" sz="1800"/>
              <a:t>Clean</a:t>
            </a:r>
            <a:endParaRPr sz="1800"/>
          </a:p>
          <a:p>
            <a:pPr indent="0" lvl="0" marL="0" rtl="0" algn="l">
              <a:spcBef>
                <a:spcPts val="1600"/>
              </a:spcBef>
              <a:spcAft>
                <a:spcPts val="1600"/>
              </a:spcAft>
              <a:buNone/>
            </a:pPr>
            <a:r>
              <a:rPr lang="en" sz="1800"/>
              <a:t>The voice shines in that it is trustworthy, yet exciting and implies the possibility of going on an adventure.</a:t>
            </a:r>
            <a:endParaRPr sz="1800"/>
          </a:p>
        </p:txBody>
      </p:sp>
      <p:pic>
        <p:nvPicPr>
          <p:cNvPr id="177" name="Google Shape;177;p29"/>
          <p:cNvPicPr preferRelativeResize="0"/>
          <p:nvPr/>
        </p:nvPicPr>
        <p:blipFill>
          <a:blip r:embed="rId3">
            <a:alphaModFix/>
          </a:blip>
          <a:stretch>
            <a:fillRect/>
          </a:stretch>
        </p:blipFill>
        <p:spPr>
          <a:xfrm>
            <a:off x="5229150" y="1186675"/>
            <a:ext cx="2465325" cy="2465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25" y="500925"/>
            <a:ext cx="3127500" cy="5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 Lexicon</a:t>
            </a:r>
            <a:endParaRPr/>
          </a:p>
        </p:txBody>
      </p:sp>
      <p:sp>
        <p:nvSpPr>
          <p:cNvPr id="183" name="Google Shape;183;p30"/>
          <p:cNvSpPr txBox="1"/>
          <p:nvPr>
            <p:ph idx="1" type="body"/>
          </p:nvPr>
        </p:nvSpPr>
        <p:spPr>
          <a:xfrm>
            <a:off x="311725" y="1058925"/>
            <a:ext cx="3127500" cy="239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Warm and exiting colors</a:t>
            </a:r>
            <a:endParaRPr sz="1800"/>
          </a:p>
          <a:p>
            <a:pPr indent="-342900" lvl="0" marL="457200" rtl="0" algn="l">
              <a:spcBef>
                <a:spcPts val="0"/>
              </a:spcBef>
              <a:spcAft>
                <a:spcPts val="0"/>
              </a:spcAft>
              <a:buSzPts val="1800"/>
              <a:buChar char="●"/>
            </a:pPr>
            <a:r>
              <a:rPr lang="en" sz="1800"/>
              <a:t>Simple, efficient, and comforting typography</a:t>
            </a:r>
            <a:endParaRPr sz="1800"/>
          </a:p>
          <a:p>
            <a:pPr indent="-342900" lvl="0" marL="457200" rtl="0" algn="l">
              <a:spcBef>
                <a:spcPts val="0"/>
              </a:spcBef>
              <a:spcAft>
                <a:spcPts val="0"/>
              </a:spcAft>
              <a:buSzPts val="1800"/>
              <a:buChar char="●"/>
            </a:pPr>
            <a:r>
              <a:rPr lang="en" sz="1800"/>
              <a:t>An overall minimalistic style</a:t>
            </a:r>
            <a:endParaRPr sz="1800"/>
          </a:p>
        </p:txBody>
      </p:sp>
      <p:pic>
        <p:nvPicPr>
          <p:cNvPr id="184" name="Google Shape;184;p30"/>
          <p:cNvPicPr preferRelativeResize="0"/>
          <p:nvPr/>
        </p:nvPicPr>
        <p:blipFill rotWithShape="1">
          <a:blip r:embed="rId3">
            <a:alphaModFix/>
          </a:blip>
          <a:srcRect b="3465" l="0" r="0" t="0"/>
          <a:stretch/>
        </p:blipFill>
        <p:spPr>
          <a:xfrm>
            <a:off x="4148925" y="627150"/>
            <a:ext cx="4520325" cy="1538325"/>
          </a:xfrm>
          <a:prstGeom prst="rect">
            <a:avLst/>
          </a:prstGeom>
          <a:noFill/>
          <a:ln>
            <a:noFill/>
          </a:ln>
        </p:spPr>
      </p:pic>
      <p:pic>
        <p:nvPicPr>
          <p:cNvPr id="185" name="Google Shape;185;p30"/>
          <p:cNvPicPr preferRelativeResize="0"/>
          <p:nvPr/>
        </p:nvPicPr>
        <p:blipFill>
          <a:blip r:embed="rId4">
            <a:alphaModFix/>
          </a:blip>
          <a:stretch>
            <a:fillRect/>
          </a:stretch>
        </p:blipFill>
        <p:spPr>
          <a:xfrm>
            <a:off x="5977725" y="2642050"/>
            <a:ext cx="1217750" cy="21560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Low </a:t>
            </a:r>
            <a:r>
              <a:rPr lang="en"/>
              <a:t>fidelity</a:t>
            </a:r>
            <a:r>
              <a:rPr lang="en"/>
              <a:t> wireframe </a:t>
            </a:r>
            <a:endParaRPr/>
          </a:p>
        </p:txBody>
      </p:sp>
      <p:sp>
        <p:nvSpPr>
          <p:cNvPr id="191" name="Google Shape;191;p31"/>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2" name="Google Shape;192;p31"/>
          <p:cNvPicPr preferRelativeResize="0"/>
          <p:nvPr/>
        </p:nvPicPr>
        <p:blipFill>
          <a:blip r:embed="rId3">
            <a:alphaModFix/>
          </a:blip>
          <a:stretch>
            <a:fillRect/>
          </a:stretch>
        </p:blipFill>
        <p:spPr>
          <a:xfrm>
            <a:off x="2405050" y="1422400"/>
            <a:ext cx="4424500" cy="33903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74" name="Google Shape;74;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Changes since the last Milestone</a:t>
            </a:r>
            <a:endParaRPr sz="1800"/>
          </a:p>
          <a:p>
            <a:pPr indent="-342900" lvl="0" marL="457200" rtl="0" algn="l">
              <a:spcBef>
                <a:spcPts val="0"/>
              </a:spcBef>
              <a:spcAft>
                <a:spcPts val="0"/>
              </a:spcAft>
              <a:buSzPts val="1800"/>
              <a:buAutoNum type="arabicPeriod"/>
            </a:pPr>
            <a:r>
              <a:rPr lang="en" sz="1800"/>
              <a:t>User Personas</a:t>
            </a:r>
            <a:endParaRPr sz="1800"/>
          </a:p>
          <a:p>
            <a:pPr indent="-342900" lvl="0" marL="457200" rtl="0" algn="l">
              <a:spcBef>
                <a:spcPts val="0"/>
              </a:spcBef>
              <a:spcAft>
                <a:spcPts val="0"/>
              </a:spcAft>
              <a:buSzPts val="1800"/>
              <a:buAutoNum type="arabicPeriod"/>
            </a:pPr>
            <a:r>
              <a:rPr lang="en" sz="1800"/>
              <a:t>Database Schema</a:t>
            </a:r>
            <a:endParaRPr sz="1800"/>
          </a:p>
          <a:p>
            <a:pPr indent="-342900" lvl="0" marL="457200" rtl="0" algn="l">
              <a:spcBef>
                <a:spcPts val="0"/>
              </a:spcBef>
              <a:spcAft>
                <a:spcPts val="0"/>
              </a:spcAft>
              <a:buSzPts val="1800"/>
              <a:buAutoNum type="arabicPeriod"/>
            </a:pPr>
            <a:r>
              <a:rPr lang="en" sz="1800"/>
              <a:t>Demo</a:t>
            </a:r>
            <a:endParaRPr sz="1800"/>
          </a:p>
        </p:txBody>
      </p:sp>
      <p:pic>
        <p:nvPicPr>
          <p:cNvPr id="75" name="Google Shape;75;p14"/>
          <p:cNvPicPr preferRelativeResize="0"/>
          <p:nvPr/>
        </p:nvPicPr>
        <p:blipFill>
          <a:blip r:embed="rId3">
            <a:alphaModFix/>
          </a:blip>
          <a:stretch>
            <a:fillRect/>
          </a:stretch>
        </p:blipFill>
        <p:spPr>
          <a:xfrm>
            <a:off x="2464600" y="3968450"/>
            <a:ext cx="1553626" cy="9810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Starting Page - Sign Up and Log In</a:t>
            </a:r>
            <a:endParaRPr/>
          </a:p>
        </p:txBody>
      </p:sp>
      <p:pic>
        <p:nvPicPr>
          <p:cNvPr id="198" name="Google Shape;198;p32"/>
          <p:cNvPicPr preferRelativeResize="0"/>
          <p:nvPr/>
        </p:nvPicPr>
        <p:blipFill>
          <a:blip r:embed="rId3">
            <a:alphaModFix/>
          </a:blip>
          <a:stretch>
            <a:fillRect/>
          </a:stretch>
        </p:blipFill>
        <p:spPr>
          <a:xfrm>
            <a:off x="5219225" y="1422287"/>
            <a:ext cx="2007801" cy="3543475"/>
          </a:xfrm>
          <a:prstGeom prst="rect">
            <a:avLst/>
          </a:prstGeom>
          <a:noFill/>
          <a:ln>
            <a:noFill/>
          </a:ln>
          <a:effectLst>
            <a:outerShdw blurRad="100013" rotWithShape="0" algn="bl" dir="5940000" dist="85725">
              <a:srgbClr val="000000">
                <a:alpha val="50000"/>
              </a:srgbClr>
            </a:outerShdw>
          </a:effectLst>
        </p:spPr>
      </p:pic>
      <p:pic>
        <p:nvPicPr>
          <p:cNvPr id="199" name="Google Shape;199;p32"/>
          <p:cNvPicPr preferRelativeResize="0"/>
          <p:nvPr/>
        </p:nvPicPr>
        <p:blipFill>
          <a:blip r:embed="rId4">
            <a:alphaModFix/>
          </a:blip>
          <a:stretch>
            <a:fillRect/>
          </a:stretch>
        </p:blipFill>
        <p:spPr>
          <a:xfrm>
            <a:off x="2203725" y="1416615"/>
            <a:ext cx="2007800" cy="3554810"/>
          </a:xfrm>
          <a:prstGeom prst="rect">
            <a:avLst/>
          </a:prstGeom>
          <a:noFill/>
          <a:ln>
            <a:noFill/>
          </a:ln>
          <a:effectLst>
            <a:outerShdw blurRad="100013" rotWithShape="0" algn="bl" dir="6060000" dist="76200">
              <a:srgbClr val="000000">
                <a:alpha val="50000"/>
              </a:srgbClr>
            </a:outerShdw>
          </a:effectLst>
        </p:spPr>
      </p:pic>
      <p:cxnSp>
        <p:nvCxnSpPr>
          <p:cNvPr id="200" name="Google Shape;200;p32"/>
          <p:cNvCxnSpPr/>
          <p:nvPr/>
        </p:nvCxnSpPr>
        <p:spPr>
          <a:xfrm>
            <a:off x="3672000" y="4404000"/>
            <a:ext cx="1404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25" y="500925"/>
            <a:ext cx="3127500" cy="81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Home Page </a:t>
            </a:r>
            <a:endParaRPr/>
          </a:p>
        </p:txBody>
      </p:sp>
      <p:sp>
        <p:nvSpPr>
          <p:cNvPr id="206" name="Google Shape;206;p33"/>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7" name="Google Shape;207;p33"/>
          <p:cNvPicPr preferRelativeResize="0"/>
          <p:nvPr/>
        </p:nvPicPr>
        <p:blipFill>
          <a:blip r:embed="rId3">
            <a:alphaModFix/>
          </a:blip>
          <a:stretch>
            <a:fillRect/>
          </a:stretch>
        </p:blipFill>
        <p:spPr>
          <a:xfrm>
            <a:off x="5039413" y="152400"/>
            <a:ext cx="2720135" cy="4838701"/>
          </a:xfrm>
          <a:prstGeom prst="rect">
            <a:avLst/>
          </a:prstGeom>
          <a:noFill/>
          <a:ln>
            <a:noFill/>
          </a:ln>
          <a:effectLst>
            <a:outerShdw blurRad="100013" rotWithShape="0" algn="bl" dir="5400000" dist="76200">
              <a:srgbClr val="000000">
                <a:alpha val="5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Discover Page </a:t>
            </a:r>
            <a:endParaRPr/>
          </a:p>
        </p:txBody>
      </p:sp>
      <p:sp>
        <p:nvSpPr>
          <p:cNvPr id="213" name="Google Shape;213;p34"/>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4" name="Google Shape;214;p34"/>
          <p:cNvPicPr preferRelativeResize="0"/>
          <p:nvPr/>
        </p:nvPicPr>
        <p:blipFill>
          <a:blip r:embed="rId3">
            <a:alphaModFix/>
          </a:blip>
          <a:stretch>
            <a:fillRect/>
          </a:stretch>
        </p:blipFill>
        <p:spPr>
          <a:xfrm>
            <a:off x="5031625" y="152400"/>
            <a:ext cx="2748663" cy="4838700"/>
          </a:xfrm>
          <a:prstGeom prst="rect">
            <a:avLst/>
          </a:prstGeom>
          <a:noFill/>
          <a:ln>
            <a:noFill/>
          </a:ln>
          <a:effectLst>
            <a:outerShdw blurRad="128588" rotWithShape="0" algn="bl" dir="6060000" dist="76200">
              <a:srgbClr val="000000">
                <a:alpha val="48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 Post</a:t>
            </a:r>
            <a:endParaRPr/>
          </a:p>
        </p:txBody>
      </p:sp>
      <p:sp>
        <p:nvSpPr>
          <p:cNvPr id="220" name="Google Shape;220;p35"/>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1" name="Google Shape;221;p35"/>
          <p:cNvPicPr preferRelativeResize="0"/>
          <p:nvPr/>
        </p:nvPicPr>
        <p:blipFill>
          <a:blip r:embed="rId3">
            <a:alphaModFix/>
          </a:blip>
          <a:stretch>
            <a:fillRect/>
          </a:stretch>
        </p:blipFill>
        <p:spPr>
          <a:xfrm>
            <a:off x="4839625" y="152400"/>
            <a:ext cx="2721222" cy="4838700"/>
          </a:xfrm>
          <a:prstGeom prst="rect">
            <a:avLst/>
          </a:prstGeom>
          <a:noFill/>
          <a:ln>
            <a:noFill/>
          </a:ln>
          <a:effectLst>
            <a:outerShdw blurRad="114300" rotWithShape="0" algn="bl" dir="6300000" dist="95250">
              <a:srgbClr val="000000">
                <a:alpha val="48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Profile and Setting</a:t>
            </a:r>
            <a:endParaRPr/>
          </a:p>
        </p:txBody>
      </p:sp>
      <p:pic>
        <p:nvPicPr>
          <p:cNvPr id="227" name="Google Shape;227;p36"/>
          <p:cNvPicPr preferRelativeResize="0"/>
          <p:nvPr/>
        </p:nvPicPr>
        <p:blipFill>
          <a:blip r:embed="rId3">
            <a:alphaModFix/>
          </a:blip>
          <a:stretch>
            <a:fillRect/>
          </a:stretch>
        </p:blipFill>
        <p:spPr>
          <a:xfrm>
            <a:off x="1466975" y="1349525"/>
            <a:ext cx="2169026" cy="3709975"/>
          </a:xfrm>
          <a:prstGeom prst="rect">
            <a:avLst/>
          </a:prstGeom>
          <a:noFill/>
          <a:ln>
            <a:noFill/>
          </a:ln>
          <a:effectLst>
            <a:outerShdw blurRad="71438" rotWithShape="0" algn="bl" dir="5400000" dist="76200">
              <a:srgbClr val="000000">
                <a:alpha val="50000"/>
              </a:srgbClr>
            </a:outerShdw>
          </a:effectLst>
        </p:spPr>
      </p:pic>
      <p:pic>
        <p:nvPicPr>
          <p:cNvPr id="228" name="Google Shape;228;p36"/>
          <p:cNvPicPr preferRelativeResize="0"/>
          <p:nvPr/>
        </p:nvPicPr>
        <p:blipFill>
          <a:blip r:embed="rId4">
            <a:alphaModFix/>
          </a:blip>
          <a:stretch>
            <a:fillRect/>
          </a:stretch>
        </p:blipFill>
        <p:spPr>
          <a:xfrm>
            <a:off x="5030837" y="1377612"/>
            <a:ext cx="2067188" cy="3653801"/>
          </a:xfrm>
          <a:prstGeom prst="rect">
            <a:avLst/>
          </a:prstGeom>
          <a:noFill/>
          <a:ln>
            <a:noFill/>
          </a:ln>
          <a:effectLst>
            <a:outerShdw blurRad="71438" rotWithShape="0" algn="bl" dir="5400000" dist="76200">
              <a:srgbClr val="000000">
                <a:alpha val="50000"/>
              </a:srgbClr>
            </a:outerShdw>
          </a:effectLst>
        </p:spPr>
      </p:pic>
      <p:cxnSp>
        <p:nvCxnSpPr>
          <p:cNvPr id="229" name="Google Shape;229;p36"/>
          <p:cNvCxnSpPr/>
          <p:nvPr/>
        </p:nvCxnSpPr>
        <p:spPr>
          <a:xfrm flipH="1" rot="10800000">
            <a:off x="3384000" y="2496000"/>
            <a:ext cx="1536000" cy="12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Message </a:t>
            </a:r>
            <a:endParaRPr/>
          </a:p>
        </p:txBody>
      </p:sp>
      <p:pic>
        <p:nvPicPr>
          <p:cNvPr id="235" name="Google Shape;235;p37"/>
          <p:cNvPicPr preferRelativeResize="0"/>
          <p:nvPr/>
        </p:nvPicPr>
        <p:blipFill>
          <a:blip r:embed="rId3">
            <a:alphaModFix/>
          </a:blip>
          <a:stretch>
            <a:fillRect/>
          </a:stretch>
        </p:blipFill>
        <p:spPr>
          <a:xfrm>
            <a:off x="1769100" y="1368675"/>
            <a:ext cx="2178900" cy="3629324"/>
          </a:xfrm>
          <a:prstGeom prst="rect">
            <a:avLst/>
          </a:prstGeom>
          <a:noFill/>
          <a:ln>
            <a:noFill/>
          </a:ln>
          <a:effectLst>
            <a:outerShdw blurRad="100013" rotWithShape="0" algn="bl" dir="5400000" dist="76200">
              <a:srgbClr val="000000">
                <a:alpha val="50000"/>
              </a:srgbClr>
            </a:outerShdw>
          </a:effectLst>
        </p:spPr>
      </p:pic>
      <p:pic>
        <p:nvPicPr>
          <p:cNvPr id="236" name="Google Shape;236;p37"/>
          <p:cNvPicPr preferRelativeResize="0"/>
          <p:nvPr/>
        </p:nvPicPr>
        <p:blipFill>
          <a:blip r:embed="rId4">
            <a:alphaModFix/>
          </a:blip>
          <a:stretch>
            <a:fillRect/>
          </a:stretch>
        </p:blipFill>
        <p:spPr>
          <a:xfrm>
            <a:off x="5023943" y="1368675"/>
            <a:ext cx="2041082" cy="3629325"/>
          </a:xfrm>
          <a:prstGeom prst="rect">
            <a:avLst/>
          </a:prstGeom>
          <a:noFill/>
          <a:ln>
            <a:noFill/>
          </a:ln>
          <a:effectLst>
            <a:outerShdw blurRad="100013" rotWithShape="0" algn="bl" dir="5400000" dist="85725">
              <a:srgbClr val="000000">
                <a:alpha val="50000"/>
              </a:srgbClr>
            </a:outerShdw>
          </a:effectLst>
        </p:spPr>
      </p:pic>
      <p:cxnSp>
        <p:nvCxnSpPr>
          <p:cNvPr id="237" name="Google Shape;237;p37"/>
          <p:cNvCxnSpPr/>
          <p:nvPr/>
        </p:nvCxnSpPr>
        <p:spPr>
          <a:xfrm>
            <a:off x="2832000" y="3036000"/>
            <a:ext cx="1956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Milestone 2  </a:t>
            </a:r>
            <a:endParaRPr/>
          </a:p>
          <a:p>
            <a:pPr indent="0" lvl="0" marL="0" rtl="0" algn="l">
              <a:spcBef>
                <a:spcPts val="0"/>
              </a:spcBef>
              <a:spcAft>
                <a:spcPts val="0"/>
              </a:spcAft>
              <a:buNone/>
            </a:pPr>
            <a:r>
              <a:rPr lang="en"/>
              <a:t>Database Schema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Database Schema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48" name="Google Shape;248;p39"/>
          <p:cNvPicPr preferRelativeResize="0"/>
          <p:nvPr/>
        </p:nvPicPr>
        <p:blipFill rotWithShape="1">
          <a:blip r:embed="rId3">
            <a:alphaModFix/>
          </a:blip>
          <a:srcRect b="2512" l="1922" r="0" t="1967"/>
          <a:stretch/>
        </p:blipFill>
        <p:spPr>
          <a:xfrm>
            <a:off x="5062375" y="1330375"/>
            <a:ext cx="3910426" cy="3702492"/>
          </a:xfrm>
          <a:prstGeom prst="rect">
            <a:avLst/>
          </a:prstGeom>
          <a:noFill/>
          <a:ln>
            <a:noFill/>
          </a:ln>
        </p:spPr>
      </p:pic>
      <p:sp>
        <p:nvSpPr>
          <p:cNvPr id="249" name="Google Shape;249;p39"/>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Used foreign and primary key constraints to enforce data integrity</a:t>
            </a:r>
            <a:endParaRPr sz="1700"/>
          </a:p>
          <a:p>
            <a:pPr indent="-336550" lvl="0" marL="457200" rtl="0" algn="l">
              <a:spcBef>
                <a:spcPts val="0"/>
              </a:spcBef>
              <a:spcAft>
                <a:spcPts val="0"/>
              </a:spcAft>
              <a:buSzPts val="1700"/>
              <a:buChar char="●"/>
            </a:pPr>
            <a:r>
              <a:rPr lang="en" sz="1700"/>
              <a:t>Most foreign keys in database are using Django’s CASCADE option</a:t>
            </a:r>
            <a:endParaRPr sz="1700"/>
          </a:p>
          <a:p>
            <a:pPr indent="-336550" lvl="0" marL="457200" rtl="0" algn="l">
              <a:spcBef>
                <a:spcPts val="0"/>
              </a:spcBef>
              <a:spcAft>
                <a:spcPts val="0"/>
              </a:spcAft>
              <a:buSzPts val="1700"/>
              <a:buChar char="●"/>
            </a:pPr>
            <a:r>
              <a:rPr lang="en" sz="1700"/>
              <a:t>Ex: If a Post is deleted all Likes are deleted with it </a:t>
            </a:r>
            <a:endParaRPr sz="1700"/>
          </a:p>
          <a:p>
            <a:pPr indent="0" lvl="0" marL="0" rtl="0" algn="l">
              <a:spcBef>
                <a:spcPts val="1600"/>
              </a:spcBef>
              <a:spcAft>
                <a:spcPts val="1600"/>
              </a:spcAft>
              <a:buNone/>
            </a:pPr>
            <a:r>
              <a:rPr lang="en" sz="1500"/>
              <a:t> </a:t>
            </a:r>
            <a:endParaRPr sz="17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Database Schema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55" name="Google Shape;255;p40"/>
          <p:cNvPicPr preferRelativeResize="0"/>
          <p:nvPr/>
        </p:nvPicPr>
        <p:blipFill rotWithShape="1">
          <a:blip r:embed="rId3">
            <a:alphaModFix/>
          </a:blip>
          <a:srcRect b="2512" l="1922" r="0" t="1967"/>
          <a:stretch/>
        </p:blipFill>
        <p:spPr>
          <a:xfrm>
            <a:off x="5062375" y="1330375"/>
            <a:ext cx="3910426" cy="3702492"/>
          </a:xfrm>
          <a:prstGeom prst="rect">
            <a:avLst/>
          </a:prstGeom>
          <a:noFill/>
          <a:ln>
            <a:noFill/>
          </a:ln>
        </p:spPr>
      </p:pic>
      <p:sp>
        <p:nvSpPr>
          <p:cNvPr id="256" name="Google Shape;256;p40"/>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Sample query to display all users in database</a:t>
            </a:r>
            <a:endParaRPr sz="1700"/>
          </a:p>
          <a:p>
            <a:pPr indent="-317500" lvl="1" marL="914400" rtl="0" algn="l">
              <a:spcBef>
                <a:spcPts val="0"/>
              </a:spcBef>
              <a:spcAft>
                <a:spcPts val="0"/>
              </a:spcAft>
              <a:buSzPts val="1400"/>
              <a:buChar char="○"/>
            </a:pPr>
            <a:r>
              <a:rPr lang="en" sz="1400"/>
              <a:t>SQL Syntax: </a:t>
            </a:r>
            <a:endParaRPr sz="1400"/>
          </a:p>
          <a:p>
            <a:pPr indent="0" lvl="0" marL="914400" rtl="0" algn="l">
              <a:spcBef>
                <a:spcPts val="0"/>
              </a:spcBef>
              <a:spcAft>
                <a:spcPts val="0"/>
              </a:spcAft>
              <a:buNone/>
            </a:pPr>
            <a:r>
              <a:rPr lang="en" sz="1400">
                <a:solidFill>
                  <a:srgbClr val="0000CD"/>
                </a:solidFill>
                <a:highlight>
                  <a:srgbClr val="FFFFFF"/>
                </a:highlight>
                <a:latin typeface="Courier New"/>
                <a:ea typeface="Courier New"/>
                <a:cs typeface="Courier New"/>
                <a:sym typeface="Courier New"/>
              </a:rPr>
              <a:t>SELECT</a:t>
            </a:r>
            <a:r>
              <a:rPr lang="en" sz="1400">
                <a:solidFill>
                  <a:srgbClr val="000000"/>
                </a:solidFill>
                <a:highlight>
                  <a:srgbClr val="FFFFFF"/>
                </a:highlight>
                <a:latin typeface="Courier New"/>
                <a:ea typeface="Courier New"/>
                <a:cs typeface="Courier New"/>
                <a:sym typeface="Courier New"/>
              </a:rPr>
              <a:t> * </a:t>
            </a:r>
            <a:r>
              <a:rPr lang="en" sz="1400">
                <a:solidFill>
                  <a:srgbClr val="0000CD"/>
                </a:solidFill>
                <a:highlight>
                  <a:srgbClr val="FFFFFF"/>
                </a:highlight>
                <a:latin typeface="Courier New"/>
                <a:ea typeface="Courier New"/>
                <a:cs typeface="Courier New"/>
                <a:sym typeface="Courier New"/>
              </a:rPr>
              <a:t>FROM</a:t>
            </a:r>
            <a:r>
              <a:rPr lang="en" sz="1400">
                <a:solidFill>
                  <a:srgbClr val="000000"/>
                </a:solidFill>
                <a:highlight>
                  <a:srgbClr val="FFFFFF"/>
                </a:highlight>
                <a:latin typeface="Courier New"/>
                <a:ea typeface="Courier New"/>
                <a:cs typeface="Courier New"/>
                <a:sym typeface="Courier New"/>
              </a:rPr>
              <a:t> </a:t>
            </a:r>
            <a:r>
              <a:rPr i="1" lang="en" sz="1400">
                <a:solidFill>
                  <a:srgbClr val="000000"/>
                </a:solidFill>
                <a:highlight>
                  <a:srgbClr val="FFFFFF"/>
                </a:highlight>
                <a:latin typeface="Courier New"/>
                <a:ea typeface="Courier New"/>
                <a:cs typeface="Courier New"/>
                <a:sym typeface="Courier New"/>
              </a:rPr>
              <a:t>User</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317500" lvl="1" marL="914400" rtl="0" algn="l">
              <a:spcBef>
                <a:spcPts val="0"/>
              </a:spcBef>
              <a:spcAft>
                <a:spcPts val="0"/>
              </a:spcAft>
              <a:buSzPts val="1400"/>
              <a:buChar char="○"/>
            </a:pPr>
            <a:r>
              <a:rPr lang="en" sz="1400"/>
              <a:t>Django QuerySet Syntax</a:t>
            </a:r>
            <a:r>
              <a:rPr lang="en" sz="1400"/>
              <a:t>:</a:t>
            </a:r>
            <a:endParaRPr sz="1400"/>
          </a:p>
          <a:p>
            <a:pPr indent="0" lvl="0" marL="914400" rtl="0" algn="l">
              <a:spcBef>
                <a:spcPts val="0"/>
              </a:spcBef>
              <a:spcAft>
                <a:spcPts val="0"/>
              </a:spcAft>
              <a:buNone/>
            </a:pPr>
            <a:r>
              <a:rPr lang="en" sz="1400">
                <a:solidFill>
                  <a:srgbClr val="303336"/>
                </a:solidFill>
                <a:latin typeface="Courier New"/>
                <a:ea typeface="Courier New"/>
                <a:cs typeface="Courier New"/>
                <a:sym typeface="Courier New"/>
              </a:rPr>
              <a:t>users = </a:t>
            </a:r>
            <a:r>
              <a:rPr lang="en" sz="1400">
                <a:solidFill>
                  <a:srgbClr val="2B91AF"/>
                </a:solidFill>
                <a:latin typeface="Courier New"/>
                <a:ea typeface="Courier New"/>
                <a:cs typeface="Courier New"/>
                <a:sym typeface="Courier New"/>
              </a:rPr>
              <a:t>User</a:t>
            </a:r>
            <a:r>
              <a:rPr lang="en" sz="1400">
                <a:solidFill>
                  <a:srgbClr val="303336"/>
                </a:solidFill>
                <a:latin typeface="Courier New"/>
                <a:ea typeface="Courier New"/>
                <a:cs typeface="Courier New"/>
                <a:sym typeface="Courier New"/>
              </a:rPr>
              <a:t>.objects.all()</a:t>
            </a:r>
            <a:endParaRPr sz="1400"/>
          </a:p>
          <a:p>
            <a:pPr indent="0" lvl="0" marL="0" rtl="0" algn="l">
              <a:spcBef>
                <a:spcPts val="0"/>
              </a:spcBef>
              <a:spcAft>
                <a:spcPts val="0"/>
              </a:spcAft>
              <a:buNone/>
            </a:pPr>
            <a:r>
              <a:t/>
            </a:r>
            <a:endParaRPr sz="1700"/>
          </a:p>
          <a:p>
            <a:pPr indent="0" lvl="0" marL="0" rtl="0" algn="l">
              <a:spcBef>
                <a:spcPts val="1600"/>
              </a:spcBef>
              <a:spcAft>
                <a:spcPts val="1600"/>
              </a:spcAft>
              <a:buNone/>
            </a:pPr>
            <a:r>
              <a:rPr lang="en" sz="1500"/>
              <a:t> </a:t>
            </a:r>
            <a:endParaRPr sz="17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Milestone 2</a:t>
            </a:r>
            <a:endParaRPr/>
          </a:p>
          <a:p>
            <a:pPr indent="0" lvl="0" marL="0" rtl="0" algn="l">
              <a:spcBef>
                <a:spcPts val="0"/>
              </a:spcBef>
              <a:spcAft>
                <a:spcPts val="0"/>
              </a:spcAft>
              <a:buNone/>
            </a:pPr>
            <a:r>
              <a:rPr lang="en"/>
              <a:t>Demo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Changes since </a:t>
            </a:r>
            <a:endParaRPr/>
          </a:p>
          <a:p>
            <a:pPr indent="0" lvl="0" marL="0" rtl="0" algn="l">
              <a:spcBef>
                <a:spcPts val="0"/>
              </a:spcBef>
              <a:spcAft>
                <a:spcPts val="0"/>
              </a:spcAft>
              <a:buNone/>
            </a:pPr>
            <a:r>
              <a:rPr lang="en"/>
              <a:t>the last Milestone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 in and </a:t>
            </a:r>
            <a:endParaRPr/>
          </a:p>
          <a:p>
            <a:pPr indent="0" lvl="0" marL="0" rtl="0" algn="l">
              <a:spcBef>
                <a:spcPts val="0"/>
              </a:spcBef>
              <a:spcAft>
                <a:spcPts val="0"/>
              </a:spcAft>
              <a:buNone/>
            </a:pPr>
            <a:r>
              <a:rPr lang="en"/>
              <a:t>Profile Update</a:t>
            </a:r>
            <a:endParaRPr/>
          </a:p>
        </p:txBody>
      </p:sp>
      <p:pic>
        <p:nvPicPr>
          <p:cNvPr id="267" name="Google Shape;267;p42" title="Log in and Profile Update">
            <a:hlinkClick r:id="rId3"/>
          </p:cNvPr>
          <p:cNvPicPr preferRelativeResize="0"/>
          <p:nvPr/>
        </p:nvPicPr>
        <p:blipFill>
          <a:blip r:embed="rId4">
            <a:alphaModFix/>
          </a:blip>
          <a:stretch>
            <a:fillRect/>
          </a:stretch>
        </p:blipFill>
        <p:spPr>
          <a:xfrm>
            <a:off x="4575450" y="952500"/>
            <a:ext cx="4318000" cy="3238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Changes since Milestone 1</a:t>
            </a:r>
            <a:endParaRPr/>
          </a:p>
          <a:p>
            <a:pPr indent="0" lvl="0" marL="0" rtl="0" algn="l">
              <a:spcBef>
                <a:spcPts val="0"/>
              </a:spcBef>
              <a:spcAft>
                <a:spcPts val="0"/>
              </a:spcAft>
              <a:buNone/>
            </a:pPr>
            <a:r>
              <a:t/>
            </a:r>
            <a:endParaRPr/>
          </a:p>
        </p:txBody>
      </p:sp>
      <p:sp>
        <p:nvSpPr>
          <p:cNvPr id="86" name="Google Shape;86;p16"/>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500">
                <a:latin typeface="Arial"/>
                <a:ea typeface="Arial"/>
                <a:cs typeface="Arial"/>
                <a:sym typeface="Arial"/>
              </a:rPr>
              <a:t>Switched to MySQL</a:t>
            </a:r>
            <a:endParaRPr sz="1500">
              <a:latin typeface="Arial"/>
              <a:ea typeface="Arial"/>
              <a:cs typeface="Arial"/>
              <a:sym typeface="Arial"/>
            </a:endParaRPr>
          </a:p>
          <a:p>
            <a:pPr indent="-323850" lvl="1" marL="914400" rtl="0" algn="l">
              <a:spcBef>
                <a:spcPts val="0"/>
              </a:spcBef>
              <a:spcAft>
                <a:spcPts val="0"/>
              </a:spcAft>
              <a:buSzPts val="1500"/>
              <a:buFont typeface="Arial"/>
              <a:buChar char="○"/>
            </a:pPr>
            <a:r>
              <a:rPr lang="en" sz="1500">
                <a:latin typeface="Arial"/>
                <a:ea typeface="Arial"/>
                <a:cs typeface="Arial"/>
                <a:sym typeface="Arial"/>
              </a:rPr>
              <a:t>Google AppEngine does not support SQLite</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Excluding the Camera feature</a:t>
            </a:r>
            <a:endParaRPr sz="1500">
              <a:latin typeface="Arial"/>
              <a:ea typeface="Arial"/>
              <a:cs typeface="Arial"/>
              <a:sym typeface="Arial"/>
            </a:endParaRPr>
          </a:p>
          <a:p>
            <a:pPr indent="-323850" lvl="1" marL="914400" rtl="0" algn="l">
              <a:spcBef>
                <a:spcPts val="0"/>
              </a:spcBef>
              <a:spcAft>
                <a:spcPts val="0"/>
              </a:spcAft>
              <a:buSzPts val="1500"/>
              <a:buFont typeface="Arial"/>
              <a:buChar char="○"/>
            </a:pPr>
            <a:r>
              <a:rPr lang="en" sz="1500">
                <a:latin typeface="Arial"/>
                <a:ea typeface="Arial"/>
                <a:cs typeface="Arial"/>
                <a:sym typeface="Arial"/>
              </a:rPr>
              <a:t>For the scope of our project, implementing a Camera API is not the focus so for the time being we are “emulating” it by just allowing users to choose photos</a:t>
            </a:r>
            <a:endParaRPr sz="15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Milestone 2  </a:t>
            </a:r>
            <a:endParaRPr/>
          </a:p>
          <a:p>
            <a:pPr indent="0" lvl="0" marL="0" rtl="0" algn="l">
              <a:spcBef>
                <a:spcPts val="0"/>
              </a:spcBef>
              <a:spcAft>
                <a:spcPts val="0"/>
              </a:spcAft>
              <a:buNone/>
            </a:pPr>
            <a:r>
              <a:rPr lang="en"/>
              <a:t>User Personas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3127500" cy="5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Vivian</a:t>
            </a:r>
            <a:endParaRPr/>
          </a:p>
        </p:txBody>
      </p:sp>
      <p:sp>
        <p:nvSpPr>
          <p:cNvPr id="97" name="Google Shape;97;p18"/>
          <p:cNvSpPr txBox="1"/>
          <p:nvPr>
            <p:ph idx="1" type="body"/>
          </p:nvPr>
        </p:nvSpPr>
        <p:spPr>
          <a:xfrm>
            <a:off x="311700" y="1059050"/>
            <a:ext cx="3127500" cy="3629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Software Engineer at Slack </a:t>
            </a:r>
            <a:endParaRPr/>
          </a:p>
          <a:p>
            <a:pPr indent="-311150" lvl="0" marL="457200" rtl="0" algn="l">
              <a:spcBef>
                <a:spcPts val="0"/>
              </a:spcBef>
              <a:spcAft>
                <a:spcPts val="0"/>
              </a:spcAft>
              <a:buSzPts val="1300"/>
              <a:buChar char="●"/>
            </a:pPr>
            <a:r>
              <a:rPr lang="en"/>
              <a:t>26 years old</a:t>
            </a:r>
            <a:endParaRPr/>
          </a:p>
          <a:p>
            <a:pPr indent="-311150" lvl="0" marL="457200" rtl="0" algn="l">
              <a:spcBef>
                <a:spcPts val="0"/>
              </a:spcBef>
              <a:spcAft>
                <a:spcPts val="0"/>
              </a:spcAft>
              <a:buSzPts val="1300"/>
              <a:buChar char="●"/>
            </a:pPr>
            <a:r>
              <a:rPr lang="en"/>
              <a:t>Single </a:t>
            </a:r>
            <a:endParaRPr/>
          </a:p>
          <a:p>
            <a:pPr indent="-311150" lvl="0" marL="457200" rtl="0" algn="l">
              <a:spcBef>
                <a:spcPts val="0"/>
              </a:spcBef>
              <a:spcAft>
                <a:spcPts val="0"/>
              </a:spcAft>
              <a:buSzPts val="1300"/>
              <a:buChar char="●"/>
            </a:pPr>
            <a:r>
              <a:rPr lang="en"/>
              <a:t>Lives in San Francisco</a:t>
            </a:r>
            <a:endParaRPr/>
          </a:p>
          <a:p>
            <a:pPr indent="-311150" lvl="0" marL="457200" rtl="0" algn="l">
              <a:spcBef>
                <a:spcPts val="0"/>
              </a:spcBef>
              <a:spcAft>
                <a:spcPts val="0"/>
              </a:spcAft>
              <a:buSzPts val="1300"/>
              <a:buChar char="●"/>
            </a:pPr>
            <a:r>
              <a:rPr lang="en"/>
              <a:t>Stable career in tech </a:t>
            </a:r>
            <a:endParaRPr/>
          </a:p>
          <a:p>
            <a:pPr indent="-311150" lvl="0" marL="457200" rtl="0" algn="l">
              <a:spcBef>
                <a:spcPts val="0"/>
              </a:spcBef>
              <a:spcAft>
                <a:spcPts val="0"/>
              </a:spcAft>
              <a:buSzPts val="1300"/>
              <a:buChar char="●"/>
            </a:pPr>
            <a:r>
              <a:rPr lang="en"/>
              <a:t>BS in Computer Science from The University of California, Davis</a:t>
            </a:r>
            <a:endParaRPr/>
          </a:p>
        </p:txBody>
      </p:sp>
      <p:pic>
        <p:nvPicPr>
          <p:cNvPr id="98" name="Google Shape;98;p18"/>
          <p:cNvPicPr preferRelativeResize="0"/>
          <p:nvPr/>
        </p:nvPicPr>
        <p:blipFill>
          <a:blip r:embed="rId3">
            <a:alphaModFix/>
          </a:blip>
          <a:stretch>
            <a:fillRect/>
          </a:stretch>
        </p:blipFill>
        <p:spPr>
          <a:xfrm>
            <a:off x="4128275" y="1059062"/>
            <a:ext cx="4509925" cy="3025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500925"/>
            <a:ext cx="3127500" cy="5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Vivian</a:t>
            </a:r>
            <a:endParaRPr/>
          </a:p>
        </p:txBody>
      </p:sp>
      <p:sp>
        <p:nvSpPr>
          <p:cNvPr id="104" name="Google Shape;104;p19"/>
          <p:cNvSpPr txBox="1"/>
          <p:nvPr>
            <p:ph idx="1" type="body"/>
          </p:nvPr>
        </p:nvSpPr>
        <p:spPr>
          <a:xfrm>
            <a:off x="311725" y="1058925"/>
            <a:ext cx="3127500" cy="2391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Vivian spent much of her time in college studying and furthering her career. Because of this, she never got around to dating anyone. Now that she is finally in a place where she wants to be with her career, she is looking forward to meeting new people and potentially being in a relationship</a:t>
            </a:r>
            <a:br>
              <a:rPr lang="en"/>
            </a:br>
            <a:endParaRPr/>
          </a:p>
          <a:p>
            <a:pPr indent="-311150" lvl="0" marL="457200" rtl="0" algn="l">
              <a:spcBef>
                <a:spcPts val="0"/>
              </a:spcBef>
              <a:spcAft>
                <a:spcPts val="0"/>
              </a:spcAft>
              <a:buSzPts val="1300"/>
              <a:buChar char="●"/>
            </a:pPr>
            <a:r>
              <a:rPr lang="en"/>
              <a:t>Vivian spends her time:</a:t>
            </a:r>
            <a:endParaRPr/>
          </a:p>
          <a:p>
            <a:pPr indent="-298450" lvl="1" marL="914400" rtl="0" algn="l">
              <a:spcBef>
                <a:spcPts val="0"/>
              </a:spcBef>
              <a:spcAft>
                <a:spcPts val="0"/>
              </a:spcAft>
              <a:buSzPts val="1100"/>
              <a:buChar char="○"/>
            </a:pPr>
            <a:r>
              <a:rPr lang="en"/>
              <a:t>Working from 9 am - 5 pm</a:t>
            </a:r>
            <a:endParaRPr/>
          </a:p>
          <a:p>
            <a:pPr indent="-298450" lvl="1" marL="914400" rtl="0" algn="l">
              <a:spcBef>
                <a:spcPts val="0"/>
              </a:spcBef>
              <a:spcAft>
                <a:spcPts val="0"/>
              </a:spcAft>
              <a:buSzPts val="1100"/>
              <a:buChar char="○"/>
            </a:pPr>
            <a:r>
              <a:rPr lang="en"/>
              <a:t>Going to gym in the evening </a:t>
            </a:r>
            <a:endParaRPr/>
          </a:p>
          <a:p>
            <a:pPr indent="-298450" lvl="1" marL="914400" rtl="0" algn="l">
              <a:spcBef>
                <a:spcPts val="0"/>
              </a:spcBef>
              <a:spcAft>
                <a:spcPts val="0"/>
              </a:spcAft>
              <a:buSzPts val="1100"/>
              <a:buChar char="○"/>
            </a:pPr>
            <a:r>
              <a:rPr lang="en"/>
              <a:t>Hiking on weekends </a:t>
            </a:r>
            <a:endParaRPr/>
          </a:p>
          <a:p>
            <a:pPr indent="0" lvl="0" marL="0" rtl="0" algn="l">
              <a:spcBef>
                <a:spcPts val="1600"/>
              </a:spcBef>
              <a:spcAft>
                <a:spcPts val="1600"/>
              </a:spcAft>
              <a:buNone/>
            </a:pPr>
            <a:r>
              <a:t/>
            </a:r>
            <a:endParaRPr/>
          </a:p>
        </p:txBody>
      </p:sp>
      <p:pic>
        <p:nvPicPr>
          <p:cNvPr id="105" name="Google Shape;105;p19"/>
          <p:cNvPicPr preferRelativeResize="0"/>
          <p:nvPr/>
        </p:nvPicPr>
        <p:blipFill>
          <a:blip r:embed="rId3">
            <a:alphaModFix/>
          </a:blip>
          <a:stretch>
            <a:fillRect/>
          </a:stretch>
        </p:blipFill>
        <p:spPr>
          <a:xfrm>
            <a:off x="4128275" y="1059062"/>
            <a:ext cx="4509925" cy="3025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25" y="500925"/>
            <a:ext cx="3127500" cy="5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Vivian</a:t>
            </a:r>
            <a:endParaRPr/>
          </a:p>
        </p:txBody>
      </p:sp>
      <p:sp>
        <p:nvSpPr>
          <p:cNvPr id="111" name="Google Shape;111;p20"/>
          <p:cNvSpPr txBox="1"/>
          <p:nvPr>
            <p:ph idx="1" type="body"/>
          </p:nvPr>
        </p:nvSpPr>
        <p:spPr>
          <a:xfrm>
            <a:off x="311725" y="1058925"/>
            <a:ext cx="3127500" cy="23913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en"/>
              <a:t>Vivian should be able to:</a:t>
            </a:r>
            <a:endParaRPr/>
          </a:p>
          <a:p>
            <a:pPr indent="-298450" lvl="1" marL="914400" marR="0" rtl="0" algn="l">
              <a:lnSpc>
                <a:spcPct val="115000"/>
              </a:lnSpc>
              <a:spcBef>
                <a:spcPts val="0"/>
              </a:spcBef>
              <a:spcAft>
                <a:spcPts val="0"/>
              </a:spcAft>
              <a:buSzPts val="1100"/>
              <a:buChar char="○"/>
            </a:pPr>
            <a:r>
              <a:rPr lang="en"/>
              <a:t>Find potential matches who are in the same situation</a:t>
            </a:r>
            <a:endParaRPr/>
          </a:p>
          <a:p>
            <a:pPr indent="-298450" lvl="1" marL="914400" marR="0" rtl="0" algn="l">
              <a:lnSpc>
                <a:spcPct val="115000"/>
              </a:lnSpc>
              <a:spcBef>
                <a:spcPts val="0"/>
              </a:spcBef>
              <a:spcAft>
                <a:spcPts val="0"/>
              </a:spcAft>
              <a:buSzPts val="1100"/>
              <a:buChar char="○"/>
            </a:pPr>
            <a:r>
              <a:rPr lang="en"/>
              <a:t>Feel secure and in that she can report others if need be</a:t>
            </a:r>
            <a:br>
              <a:rPr lang="en"/>
            </a:br>
            <a:endParaRPr/>
          </a:p>
          <a:p>
            <a:pPr indent="-311150" lvl="0" marL="457200" marR="0" rtl="0" algn="l">
              <a:lnSpc>
                <a:spcPct val="115000"/>
              </a:lnSpc>
              <a:spcBef>
                <a:spcPts val="0"/>
              </a:spcBef>
              <a:spcAft>
                <a:spcPts val="0"/>
              </a:spcAft>
              <a:buSzPts val="1300"/>
              <a:buChar char="●"/>
            </a:pPr>
            <a:r>
              <a:rPr lang="en"/>
              <a:t>She is comfortable using apps and has a drive so doesn't have issue travelling. </a:t>
            </a:r>
            <a:endParaRPr/>
          </a:p>
          <a:p>
            <a:pPr indent="0" lvl="0" marL="0" rtl="0" algn="l">
              <a:spcBef>
                <a:spcPts val="1600"/>
              </a:spcBef>
              <a:spcAft>
                <a:spcPts val="1600"/>
              </a:spcAft>
              <a:buNone/>
            </a:pPr>
            <a:r>
              <a:t/>
            </a:r>
            <a:endParaRPr/>
          </a:p>
        </p:txBody>
      </p:sp>
      <p:pic>
        <p:nvPicPr>
          <p:cNvPr id="112" name="Google Shape;112;p20"/>
          <p:cNvPicPr preferRelativeResize="0"/>
          <p:nvPr/>
        </p:nvPicPr>
        <p:blipFill>
          <a:blip r:embed="rId3">
            <a:alphaModFix/>
          </a:blip>
          <a:stretch>
            <a:fillRect/>
          </a:stretch>
        </p:blipFill>
        <p:spPr>
          <a:xfrm>
            <a:off x="4128275" y="1059062"/>
            <a:ext cx="4509925" cy="3025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25" y="500925"/>
            <a:ext cx="3127500" cy="5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Vivian</a:t>
            </a:r>
            <a:endParaRPr/>
          </a:p>
        </p:txBody>
      </p:sp>
      <p:sp>
        <p:nvSpPr>
          <p:cNvPr id="118" name="Google Shape;118;p21"/>
          <p:cNvSpPr txBox="1"/>
          <p:nvPr>
            <p:ph idx="1" type="body"/>
          </p:nvPr>
        </p:nvSpPr>
        <p:spPr>
          <a:xfrm>
            <a:off x="311725" y="1058925"/>
            <a:ext cx="3127500" cy="23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1600"/>
              </a:spcBef>
              <a:spcAft>
                <a:spcPts val="1600"/>
              </a:spcAft>
              <a:buNone/>
            </a:pPr>
            <a:r>
              <a:rPr lang="en" sz="2400"/>
              <a:t>“Can I safely find the one on this app and will they be relevant to </a:t>
            </a:r>
            <a:r>
              <a:rPr i="1" lang="en" sz="2400"/>
              <a:t>my</a:t>
            </a:r>
            <a:r>
              <a:rPr lang="en" sz="2400"/>
              <a:t> life?” </a:t>
            </a:r>
            <a:endParaRPr sz="2400"/>
          </a:p>
        </p:txBody>
      </p:sp>
      <p:pic>
        <p:nvPicPr>
          <p:cNvPr id="119" name="Google Shape;119;p21"/>
          <p:cNvPicPr preferRelativeResize="0"/>
          <p:nvPr/>
        </p:nvPicPr>
        <p:blipFill>
          <a:blip r:embed="rId3">
            <a:alphaModFix/>
          </a:blip>
          <a:stretch>
            <a:fillRect/>
          </a:stretch>
        </p:blipFill>
        <p:spPr>
          <a:xfrm>
            <a:off x="4128275" y="1059062"/>
            <a:ext cx="4509925" cy="3025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